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256" r:id="rId3"/>
    <p:sldId id="291" r:id="rId4"/>
    <p:sldId id="266" r:id="rId5"/>
    <p:sldId id="296" r:id="rId6"/>
    <p:sldId id="264" r:id="rId7"/>
    <p:sldId id="297" r:id="rId8"/>
    <p:sldId id="270" r:id="rId9"/>
    <p:sldId id="283" r:id="rId10"/>
    <p:sldId id="271" r:id="rId11"/>
    <p:sldId id="259" r:id="rId12"/>
    <p:sldId id="299" r:id="rId13"/>
    <p:sldId id="298" r:id="rId14"/>
    <p:sldId id="300" r:id="rId15"/>
    <p:sldId id="272" r:id="rId16"/>
    <p:sldId id="260" r:id="rId17"/>
    <p:sldId id="309" r:id="rId18"/>
    <p:sldId id="301" r:id="rId19"/>
    <p:sldId id="261" r:id="rId20"/>
    <p:sldId id="274" r:id="rId21"/>
    <p:sldId id="275" r:id="rId22"/>
    <p:sldId id="278" r:id="rId23"/>
    <p:sldId id="279" r:id="rId24"/>
    <p:sldId id="305" r:id="rId25"/>
    <p:sldId id="304" r:id="rId26"/>
    <p:sldId id="280" r:id="rId27"/>
    <p:sldId id="262" r:id="rId28"/>
    <p:sldId id="306" r:id="rId29"/>
    <p:sldId id="281" r:id="rId30"/>
    <p:sldId id="263" r:id="rId31"/>
    <p:sldId id="307" r:id="rId32"/>
    <p:sldId id="289" r:id="rId33"/>
    <p:sldId id="290" r:id="rId34"/>
    <p:sldId id="257" r:id="rId35"/>
    <p:sldId id="310" r:id="rId36"/>
    <p:sldId id="31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334325-FE67-4300-9431-C82DA5BB9BBB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In your free time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Look at the diagram again, and try to understand it.</a:t>
            </a:r>
            <a:endParaRPr lang="en-US" altLang="zh-TW" b="1"/>
          </a:p>
        </p:txBody>
      </p:sp>
      <p:sp>
        <p:nvSpPr>
          <p:cNvPr id="110596" name="Line 4"/>
          <p:cNvSpPr>
            <a:spLocks noChangeShapeType="1"/>
          </p:cNvSpPr>
          <p:nvPr/>
        </p:nvSpPr>
        <p:spPr bwMode="auto">
          <a:xfrm flipH="1">
            <a:off x="2339975" y="2781300"/>
            <a:ext cx="1871663" cy="935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597" name="Line 5"/>
          <p:cNvSpPr>
            <a:spLocks noChangeShapeType="1"/>
          </p:cNvSpPr>
          <p:nvPr/>
        </p:nvSpPr>
        <p:spPr bwMode="auto">
          <a:xfrm flipH="1">
            <a:off x="684213" y="3716338"/>
            <a:ext cx="1655762" cy="1152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598" name="Line 6"/>
          <p:cNvSpPr>
            <a:spLocks noChangeShapeType="1"/>
          </p:cNvSpPr>
          <p:nvPr/>
        </p:nvSpPr>
        <p:spPr bwMode="auto">
          <a:xfrm>
            <a:off x="2339975" y="3716338"/>
            <a:ext cx="503238" cy="1152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4211638" y="2781300"/>
            <a:ext cx="288925" cy="1008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600" name="Line 8"/>
          <p:cNvSpPr>
            <a:spLocks noChangeShapeType="1"/>
          </p:cNvSpPr>
          <p:nvPr/>
        </p:nvSpPr>
        <p:spPr bwMode="auto">
          <a:xfrm>
            <a:off x="4211638" y="2781300"/>
            <a:ext cx="3024187" cy="1008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 flipH="1">
            <a:off x="3851275" y="3789363"/>
            <a:ext cx="649288" cy="1152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602" name="Line 10"/>
          <p:cNvSpPr>
            <a:spLocks noChangeShapeType="1"/>
          </p:cNvSpPr>
          <p:nvPr/>
        </p:nvSpPr>
        <p:spPr bwMode="auto">
          <a:xfrm>
            <a:off x="4500563" y="3789363"/>
            <a:ext cx="576262" cy="1079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603" name="Line 11"/>
          <p:cNvSpPr>
            <a:spLocks noChangeShapeType="1"/>
          </p:cNvSpPr>
          <p:nvPr/>
        </p:nvSpPr>
        <p:spPr bwMode="auto">
          <a:xfrm flipH="1">
            <a:off x="6011863" y="3789363"/>
            <a:ext cx="1223962" cy="1223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604" name="Line 12"/>
          <p:cNvSpPr>
            <a:spLocks noChangeShapeType="1"/>
          </p:cNvSpPr>
          <p:nvPr/>
        </p:nvSpPr>
        <p:spPr bwMode="auto">
          <a:xfrm>
            <a:off x="7235825" y="3789363"/>
            <a:ext cx="865188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10605" name="Text Box 13"/>
          <p:cNvSpPr txBox="1">
            <a:spLocks noChangeArrowheads="1"/>
          </p:cNvSpPr>
          <p:nvPr/>
        </p:nvSpPr>
        <p:spPr bwMode="auto">
          <a:xfrm>
            <a:off x="250825" y="4797425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Phonetics</a:t>
            </a:r>
          </a:p>
        </p:txBody>
      </p:sp>
      <p:sp>
        <p:nvSpPr>
          <p:cNvPr id="110606" name="Text Box 14"/>
          <p:cNvSpPr txBox="1">
            <a:spLocks noChangeArrowheads="1"/>
          </p:cNvSpPr>
          <p:nvPr/>
        </p:nvSpPr>
        <p:spPr bwMode="auto">
          <a:xfrm>
            <a:off x="1835150" y="4868863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Phonology</a:t>
            </a:r>
          </a:p>
        </p:txBody>
      </p:sp>
      <p:sp>
        <p:nvSpPr>
          <p:cNvPr id="110607" name="Text Box 15"/>
          <p:cNvSpPr txBox="1">
            <a:spLocks noChangeArrowheads="1"/>
          </p:cNvSpPr>
          <p:nvPr/>
        </p:nvSpPr>
        <p:spPr bwMode="auto">
          <a:xfrm>
            <a:off x="1042988" y="3284538"/>
            <a:ext cx="1225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Sounds of language</a:t>
            </a:r>
          </a:p>
        </p:txBody>
      </p:sp>
      <p:sp>
        <p:nvSpPr>
          <p:cNvPr id="110608" name="Text Box 16"/>
          <p:cNvSpPr txBox="1">
            <a:spLocks noChangeArrowheads="1"/>
          </p:cNvSpPr>
          <p:nvPr/>
        </p:nvSpPr>
        <p:spPr bwMode="auto">
          <a:xfrm>
            <a:off x="3492500" y="2492375"/>
            <a:ext cx="172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Linguistics</a:t>
            </a:r>
          </a:p>
        </p:txBody>
      </p:sp>
      <p:sp>
        <p:nvSpPr>
          <p:cNvPr id="110609" name="Oval 17"/>
          <p:cNvSpPr>
            <a:spLocks noChangeArrowheads="1"/>
          </p:cNvSpPr>
          <p:nvPr/>
        </p:nvSpPr>
        <p:spPr bwMode="auto">
          <a:xfrm>
            <a:off x="2195513" y="3644900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0" name="Oval 18"/>
          <p:cNvSpPr>
            <a:spLocks noChangeArrowheads="1"/>
          </p:cNvSpPr>
          <p:nvPr/>
        </p:nvSpPr>
        <p:spPr bwMode="auto">
          <a:xfrm>
            <a:off x="611188" y="4724400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1" name="Oval 19"/>
          <p:cNvSpPr>
            <a:spLocks noChangeArrowheads="1"/>
          </p:cNvSpPr>
          <p:nvPr/>
        </p:nvSpPr>
        <p:spPr bwMode="auto">
          <a:xfrm>
            <a:off x="2700338" y="4724400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2" name="Oval 20"/>
          <p:cNvSpPr>
            <a:spLocks noChangeArrowheads="1"/>
          </p:cNvSpPr>
          <p:nvPr/>
        </p:nvSpPr>
        <p:spPr bwMode="auto">
          <a:xfrm>
            <a:off x="4140200" y="2781300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3" name="Oval 21"/>
          <p:cNvSpPr>
            <a:spLocks noChangeArrowheads="1"/>
          </p:cNvSpPr>
          <p:nvPr/>
        </p:nvSpPr>
        <p:spPr bwMode="auto">
          <a:xfrm>
            <a:off x="4356100" y="3716338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4" name="Oval 22"/>
          <p:cNvSpPr>
            <a:spLocks noChangeArrowheads="1"/>
          </p:cNvSpPr>
          <p:nvPr/>
        </p:nvSpPr>
        <p:spPr bwMode="auto">
          <a:xfrm>
            <a:off x="3708400" y="4868863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5" name="Oval 23"/>
          <p:cNvSpPr>
            <a:spLocks noChangeArrowheads="1"/>
          </p:cNvSpPr>
          <p:nvPr/>
        </p:nvSpPr>
        <p:spPr bwMode="auto">
          <a:xfrm>
            <a:off x="7885113" y="4941888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6" name="Oval 24"/>
          <p:cNvSpPr>
            <a:spLocks noChangeArrowheads="1"/>
          </p:cNvSpPr>
          <p:nvPr/>
        </p:nvSpPr>
        <p:spPr bwMode="auto">
          <a:xfrm>
            <a:off x="5940425" y="4868863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7" name="Oval 25"/>
          <p:cNvSpPr>
            <a:spLocks noChangeArrowheads="1"/>
          </p:cNvSpPr>
          <p:nvPr/>
        </p:nvSpPr>
        <p:spPr bwMode="auto">
          <a:xfrm>
            <a:off x="7092950" y="3716338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8" name="Oval 26"/>
          <p:cNvSpPr>
            <a:spLocks noChangeArrowheads="1"/>
          </p:cNvSpPr>
          <p:nvPr/>
        </p:nvSpPr>
        <p:spPr bwMode="auto">
          <a:xfrm>
            <a:off x="4932363" y="4868863"/>
            <a:ext cx="288925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10619" name="Text Box 27"/>
          <p:cNvSpPr txBox="1">
            <a:spLocks noChangeArrowheads="1"/>
          </p:cNvSpPr>
          <p:nvPr/>
        </p:nvSpPr>
        <p:spPr bwMode="auto">
          <a:xfrm>
            <a:off x="4500563" y="3500438"/>
            <a:ext cx="11509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ar-SA" altLang="ar-SA"/>
          </a:p>
        </p:txBody>
      </p:sp>
      <p:sp>
        <p:nvSpPr>
          <p:cNvPr id="110620" name="Text Box 28"/>
          <p:cNvSpPr txBox="1">
            <a:spLocks noChangeArrowheads="1"/>
          </p:cNvSpPr>
          <p:nvPr/>
        </p:nvSpPr>
        <p:spPr bwMode="auto">
          <a:xfrm>
            <a:off x="4643438" y="3573463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Grammar</a:t>
            </a:r>
          </a:p>
        </p:txBody>
      </p:sp>
      <p:sp>
        <p:nvSpPr>
          <p:cNvPr id="110621" name="Text Box 29"/>
          <p:cNvSpPr txBox="1">
            <a:spLocks noChangeArrowheads="1"/>
          </p:cNvSpPr>
          <p:nvPr/>
        </p:nvSpPr>
        <p:spPr bwMode="auto">
          <a:xfrm>
            <a:off x="3132138" y="4941888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Morphology</a:t>
            </a:r>
          </a:p>
        </p:txBody>
      </p:sp>
      <p:sp>
        <p:nvSpPr>
          <p:cNvPr id="110622" name="Text Box 30"/>
          <p:cNvSpPr txBox="1">
            <a:spLocks noChangeArrowheads="1"/>
          </p:cNvSpPr>
          <p:nvPr/>
        </p:nvSpPr>
        <p:spPr bwMode="auto">
          <a:xfrm>
            <a:off x="4572000" y="4941888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Syntax</a:t>
            </a:r>
          </a:p>
        </p:txBody>
      </p:sp>
      <p:sp>
        <p:nvSpPr>
          <p:cNvPr id="110623" name="Text Box 31"/>
          <p:cNvSpPr txBox="1">
            <a:spLocks noChangeArrowheads="1"/>
          </p:cNvSpPr>
          <p:nvPr/>
        </p:nvSpPr>
        <p:spPr bwMode="auto">
          <a:xfrm>
            <a:off x="7308850" y="3573463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Meaning</a:t>
            </a:r>
          </a:p>
        </p:txBody>
      </p:sp>
      <p:sp>
        <p:nvSpPr>
          <p:cNvPr id="110624" name="Text Box 32"/>
          <p:cNvSpPr txBox="1">
            <a:spLocks noChangeArrowheads="1"/>
          </p:cNvSpPr>
          <p:nvPr/>
        </p:nvSpPr>
        <p:spPr bwMode="auto">
          <a:xfrm>
            <a:off x="5795963" y="4941888"/>
            <a:ext cx="1296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Semantics</a:t>
            </a:r>
          </a:p>
        </p:txBody>
      </p:sp>
      <p:sp>
        <p:nvSpPr>
          <p:cNvPr id="110625" name="Text Box 33"/>
          <p:cNvSpPr txBox="1">
            <a:spLocks noChangeArrowheads="1"/>
          </p:cNvSpPr>
          <p:nvPr/>
        </p:nvSpPr>
        <p:spPr bwMode="auto">
          <a:xfrm>
            <a:off x="7596188" y="5013325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>
                <a:solidFill>
                  <a:schemeClr val="hlink"/>
                </a:solidFill>
              </a:rPr>
              <a:t>Pragmatics</a:t>
            </a:r>
          </a:p>
        </p:txBody>
      </p:sp>
    </p:spTree>
    <p:extLst>
      <p:ext uri="{BB962C8B-B14F-4D97-AF65-F5344CB8AC3E}">
        <p14:creationId xmlns:p14="http://schemas.microsoft.com/office/powerpoint/2010/main" val="95784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The origins of language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OUTCOMES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identify and discuss the six main theories/explanations on the origin of language according to Yule (2010)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ZA" b="1" dirty="0" smtClean="0"/>
              <a:t>The origins of language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500726"/>
          </a:xfrm>
        </p:spPr>
        <p:txBody>
          <a:bodyPr>
            <a:normAutofit/>
          </a:bodyPr>
          <a:lstStyle/>
          <a:p>
            <a:r>
              <a:rPr lang="en-ZA" dirty="0" smtClean="0"/>
              <a:t>Ability to produce sounds is located in an ancient part of the brain which we share with all vertebrates (fish, frogs, birds, mammals)</a:t>
            </a:r>
          </a:p>
          <a:p>
            <a:r>
              <a:rPr lang="en-ZA" dirty="0" smtClean="0"/>
              <a:t>Spoken language probably developed between 100 000 and 50 000 years ago while writing only dates back to about 5 000 years ago =&gt; no direct evidence about the development of speech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Where do you think language comes from?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The origins of language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>
                <a:solidFill>
                  <a:srgbClr val="FF0000"/>
                </a:solidFill>
              </a:rPr>
              <a:t>The divine source </a:t>
            </a:r>
            <a:r>
              <a:rPr lang="en-ZA" sz="2000" dirty="0" smtClean="0">
                <a:solidFill>
                  <a:srgbClr val="FF0000"/>
                </a:solidFill>
              </a:rPr>
              <a:t>(Yule 2010:2; </a:t>
            </a:r>
            <a:r>
              <a:rPr lang="en-ZA" sz="2000" dirty="0" err="1" smtClean="0">
                <a:solidFill>
                  <a:srgbClr val="FF0000"/>
                </a:solidFill>
              </a:rPr>
              <a:t>Fromkin</a:t>
            </a:r>
            <a:r>
              <a:rPr lang="en-ZA" sz="2000" dirty="0" smtClean="0">
                <a:solidFill>
                  <a:srgbClr val="FF0000"/>
                </a:solidFill>
              </a:rPr>
              <a:t> 2011:309)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natural sound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social interaction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physical adaptation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tool-making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genetic source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ZA" dirty="0" smtClean="0"/>
              <a:t>1. The divine source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643998" cy="5357850"/>
          </a:xfrm>
        </p:spPr>
        <p:txBody>
          <a:bodyPr>
            <a:normAutofit/>
          </a:bodyPr>
          <a:lstStyle/>
          <a:p>
            <a:r>
              <a:rPr lang="en-ZA" dirty="0" smtClean="0"/>
              <a:t>In most religions, a divine source gives language to the humans</a:t>
            </a:r>
          </a:p>
          <a:p>
            <a:r>
              <a:rPr lang="en-ZA" dirty="0" smtClean="0"/>
              <a:t>Nearly all divine theories believe that languages originated from a single source and are thus </a:t>
            </a:r>
            <a:r>
              <a:rPr lang="en-ZA" b="1" i="1" dirty="0" smtClean="0"/>
              <a:t>monogenetic theories </a:t>
            </a:r>
            <a:r>
              <a:rPr lang="en-ZA" dirty="0" smtClean="0"/>
              <a:t>of language origin</a:t>
            </a:r>
          </a:p>
          <a:p>
            <a:r>
              <a:rPr lang="en-ZA" dirty="0" smtClean="0"/>
              <a:t>Over the ages, people carried out </a:t>
            </a:r>
            <a:r>
              <a:rPr lang="en-ZA" b="1" dirty="0" smtClean="0"/>
              <a:t>experiments to rediscover </a:t>
            </a:r>
            <a:r>
              <a:rPr lang="en-ZA" dirty="0" smtClean="0"/>
              <a:t>this original, God-given language 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685800"/>
          </a:xfrm>
        </p:spPr>
        <p:txBody>
          <a:bodyPr>
            <a:noAutofit/>
          </a:bodyPr>
          <a:lstStyle/>
          <a:p>
            <a:r>
              <a:rPr lang="en-ZA" sz="3600" b="1" dirty="0" smtClean="0"/>
              <a:t>1. The divine source: The first language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5943600"/>
          </a:xfrm>
        </p:spPr>
        <p:txBody>
          <a:bodyPr>
            <a:noAutofit/>
          </a:bodyPr>
          <a:lstStyle/>
          <a:p>
            <a:r>
              <a:rPr lang="en-ZA" sz="2600" u="sng" dirty="0" smtClean="0"/>
              <a:t>Experiments</a:t>
            </a:r>
            <a:r>
              <a:rPr lang="en-ZA" sz="2600" dirty="0" smtClean="0"/>
              <a:t>: if human infants grow up in isolation, they will automatically begin to use the original God-given language!??! </a:t>
            </a:r>
          </a:p>
          <a:p>
            <a:r>
              <a:rPr lang="en-ZA" sz="2600" b="1" dirty="0" err="1" smtClean="0"/>
              <a:t>Psammetichus</a:t>
            </a:r>
            <a:r>
              <a:rPr lang="en-ZA" sz="2600" dirty="0" smtClean="0"/>
              <a:t> (Egyptian pharaoh) let two newborn babies grow up in the company of only goats and a mute shepherd 2 500 years ago </a:t>
            </a:r>
          </a:p>
          <a:p>
            <a:pPr lvl="1"/>
            <a:r>
              <a:rPr lang="en-ZA" sz="2600" dirty="0" smtClean="0"/>
              <a:t>they are reported to have started saying the Phrygian (Turkey) word ‘</a:t>
            </a:r>
            <a:r>
              <a:rPr lang="en-ZA" sz="2600" dirty="0" err="1" smtClean="0"/>
              <a:t>bekos</a:t>
            </a:r>
            <a:r>
              <a:rPr lang="en-ZA" sz="2600" dirty="0" smtClean="0"/>
              <a:t>’ (bread) = original language?</a:t>
            </a:r>
          </a:p>
          <a:p>
            <a:pPr lvl="1"/>
            <a:r>
              <a:rPr lang="en-ZA" sz="2600" dirty="0" smtClean="0"/>
              <a:t>however, it is more likely that the children imitated the sounds they heard the goats make</a:t>
            </a:r>
          </a:p>
          <a:p>
            <a:r>
              <a:rPr lang="en-ZA" sz="2600" b="1" dirty="0" smtClean="0"/>
              <a:t>King James of Scotland </a:t>
            </a:r>
            <a:r>
              <a:rPr lang="en-ZA" sz="2600" dirty="0" smtClean="0"/>
              <a:t>carried out similar experiment around 1 500 </a:t>
            </a:r>
          </a:p>
          <a:p>
            <a:pPr lvl="1"/>
            <a:r>
              <a:rPr lang="en-ZA" sz="2600" dirty="0" smtClean="0"/>
              <a:t>the children are reported to have started speaking Hebrew = original language?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990600"/>
          </a:xfrm>
        </p:spPr>
        <p:txBody>
          <a:bodyPr>
            <a:normAutofit/>
          </a:bodyPr>
          <a:lstStyle/>
          <a:p>
            <a:r>
              <a:rPr lang="en-ZA" sz="3600" b="1" dirty="0" smtClean="0"/>
              <a:t>1. The divine source: The first language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8501122" cy="5500726"/>
          </a:xfrm>
        </p:spPr>
        <p:txBody>
          <a:bodyPr>
            <a:normAutofit lnSpcReduction="10000"/>
          </a:bodyPr>
          <a:lstStyle/>
          <a:p>
            <a:r>
              <a:rPr lang="en-ZA" u="sng" dirty="0" smtClean="0"/>
              <a:t>BUT</a:t>
            </a:r>
            <a:r>
              <a:rPr lang="en-ZA" dirty="0" smtClean="0"/>
              <a:t>: Children discovered living in isolation do not confirm these findings but grow up with no language at all </a:t>
            </a:r>
          </a:p>
          <a:p>
            <a:r>
              <a:rPr lang="en-ZA" u="sng" dirty="0" smtClean="0">
                <a:solidFill>
                  <a:srgbClr val="FF0000"/>
                </a:solidFill>
              </a:rPr>
              <a:t>Criticism</a:t>
            </a:r>
            <a:r>
              <a:rPr lang="en-ZA" dirty="0" smtClean="0">
                <a:solidFill>
                  <a:srgbClr val="FF0000"/>
                </a:solidFill>
              </a:rPr>
              <a:t>: Divine source is impossible to prove/disprove and the ‘first language’ is impossible to reconstruct!! </a:t>
            </a:r>
          </a:p>
          <a:p>
            <a:endParaRPr lang="en-ZA" dirty="0" smtClean="0"/>
          </a:p>
          <a:p>
            <a:r>
              <a:rPr lang="en-ZA" dirty="0" smtClean="0"/>
              <a:t>Plato argues that a legislator gave the correct, natural names to all things </a:t>
            </a:r>
          </a:p>
          <a:p>
            <a:r>
              <a:rPr lang="en-ZA" dirty="0" smtClean="0"/>
              <a:t>In many religions, only “special” languages may be used in prayers and rituals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The origins of language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divine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>
                <a:solidFill>
                  <a:srgbClr val="FF0000"/>
                </a:solidFill>
              </a:rPr>
              <a:t>Natural sound source </a:t>
            </a:r>
            <a:r>
              <a:rPr lang="en-ZA" sz="2000" dirty="0" smtClean="0">
                <a:solidFill>
                  <a:srgbClr val="FF0000"/>
                </a:solidFill>
              </a:rPr>
              <a:t>(Yule 2010:2-3; </a:t>
            </a:r>
            <a:r>
              <a:rPr lang="en-ZA" sz="2000" dirty="0" err="1" smtClean="0">
                <a:solidFill>
                  <a:srgbClr val="FF0000"/>
                </a:solidFill>
              </a:rPr>
              <a:t>Fromkin</a:t>
            </a:r>
            <a:r>
              <a:rPr lang="en-ZA" sz="2000" dirty="0" smtClean="0">
                <a:solidFill>
                  <a:srgbClr val="FF0000"/>
                </a:solidFill>
              </a:rPr>
              <a:t> 2011:310)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social interaction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physical adaptation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tool-making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genetic source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2. The natural sound source:</a:t>
            </a:r>
            <a:br>
              <a:rPr lang="en-ZA" b="1" dirty="0" smtClean="0"/>
            </a:br>
            <a:r>
              <a:rPr lang="en-ZA" b="1" dirty="0" smtClean="0"/>
              <a:t>bow-wow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8736"/>
            <a:ext cx="8610600" cy="5429264"/>
          </a:xfrm>
        </p:spPr>
        <p:txBody>
          <a:bodyPr>
            <a:normAutofit/>
          </a:bodyPr>
          <a:lstStyle/>
          <a:p>
            <a:r>
              <a:rPr lang="en-ZA" dirty="0" smtClean="0"/>
              <a:t>1. Primitive words started as imitations of the natural sounds early humans heard around them (</a:t>
            </a:r>
            <a:r>
              <a:rPr lang="en-ZA" b="1" i="1" dirty="0" smtClean="0"/>
              <a:t>bow-wow theory</a:t>
            </a:r>
            <a:r>
              <a:rPr lang="en-ZA" dirty="0" smtClean="0"/>
              <a:t>)</a:t>
            </a:r>
          </a:p>
          <a:p>
            <a:r>
              <a:rPr lang="en-ZA" dirty="0" smtClean="0"/>
              <a:t>The imitations of sounds were then used to refer to the things associated with the relevant sound (</a:t>
            </a:r>
            <a:r>
              <a:rPr lang="en-ZA" b="1" dirty="0" smtClean="0"/>
              <a:t>onomatopoeia </a:t>
            </a:r>
            <a:r>
              <a:rPr lang="en-ZA" dirty="0" smtClean="0"/>
              <a:t>still exist in our language today: splash, rattle, boom, ...!) </a:t>
            </a:r>
          </a:p>
          <a:p>
            <a:r>
              <a:rPr lang="en-ZA" dirty="0" smtClean="0"/>
              <a:t>For example, when a bird flew by making the sound ‘coo-coo’, it would be called ‘cuckoo’.</a:t>
            </a:r>
          </a:p>
          <a:p>
            <a:r>
              <a:rPr lang="en-ZA" dirty="0" smtClean="0"/>
              <a:t>Criticism?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2. The natural sound source:</a:t>
            </a:r>
            <a:br>
              <a:rPr lang="en-ZA" dirty="0" smtClean="0"/>
            </a:br>
            <a:r>
              <a:rPr lang="en-ZA" dirty="0" smtClean="0"/>
              <a:t>bow-wow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lvl="1">
              <a:buFont typeface="Arial" pitchFamily="34" charset="0"/>
              <a:buChar char="•"/>
            </a:pPr>
            <a:r>
              <a:rPr lang="en-ZA" sz="3600" u="sng" dirty="0" smtClean="0">
                <a:solidFill>
                  <a:srgbClr val="FF0000"/>
                </a:solidFill>
              </a:rPr>
              <a:t>Criticism:</a:t>
            </a:r>
            <a:r>
              <a:rPr lang="en-ZA" sz="3600" dirty="0" smtClean="0">
                <a:solidFill>
                  <a:srgbClr val="FF0000"/>
                </a:solidFill>
              </a:rPr>
              <a:t> how would soundless things and abstract concepts have been referred to?? </a:t>
            </a:r>
          </a:p>
          <a:p>
            <a:pPr marL="354013" lvl="1">
              <a:buFont typeface="Arial" pitchFamily="34" charset="0"/>
              <a:buChar char="•"/>
            </a:pPr>
            <a:r>
              <a:rPr lang="en-ZA" sz="3600" u="sng" dirty="0" smtClean="0">
                <a:solidFill>
                  <a:srgbClr val="FF0000"/>
                </a:solidFill>
              </a:rPr>
              <a:t>Criticism:</a:t>
            </a:r>
            <a:r>
              <a:rPr lang="en-ZA" sz="3600" dirty="0" smtClean="0">
                <a:solidFill>
                  <a:srgbClr val="FF0000"/>
                </a:solidFill>
              </a:rPr>
              <a:t> Language is more than only a set of names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2. The natural sound source:</a:t>
            </a:r>
            <a:br>
              <a:rPr lang="en-ZA" b="1" dirty="0" smtClean="0"/>
            </a:br>
            <a:r>
              <a:rPr lang="en-ZA" b="1" dirty="0" smtClean="0"/>
              <a:t>pooh-pooh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2. Original sounds may have started as natural cries of emotion such as pain, anger and joy (</a:t>
            </a:r>
            <a:r>
              <a:rPr lang="en-ZA" b="1" i="1" dirty="0" smtClean="0"/>
              <a:t>pooh-pooh theory</a:t>
            </a:r>
            <a:r>
              <a:rPr lang="en-ZA" dirty="0" smtClean="0"/>
              <a:t>)</a:t>
            </a:r>
          </a:p>
          <a:p>
            <a:r>
              <a:rPr lang="en-ZA" dirty="0" smtClean="0"/>
              <a:t>Criticism?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2. The natural sound source:</a:t>
            </a:r>
            <a:br>
              <a:rPr lang="en-ZA" dirty="0" smtClean="0"/>
            </a:br>
            <a:r>
              <a:rPr lang="en-ZA" dirty="0" smtClean="0"/>
              <a:t>pooh-pooh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ZA" sz="3600" u="sng" dirty="0" smtClean="0">
                <a:solidFill>
                  <a:srgbClr val="FF0000"/>
                </a:solidFill>
              </a:rPr>
              <a:t>Criticism:</a:t>
            </a:r>
            <a:r>
              <a:rPr lang="en-ZA" sz="3600" dirty="0" smtClean="0">
                <a:solidFill>
                  <a:srgbClr val="FF0000"/>
                </a:solidFill>
              </a:rPr>
              <a:t> these are produced with sudden intakes of breath, which is not the case for ordinary speech!! =&gt; emotional reactions contain sounds not otherwise used in speech production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The origins of language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divine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natural sound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>
                <a:solidFill>
                  <a:srgbClr val="FF0000"/>
                </a:solidFill>
              </a:rPr>
              <a:t>Social interaction </a:t>
            </a:r>
            <a:r>
              <a:rPr lang="en-ZA" sz="2000" dirty="0" smtClean="0">
                <a:solidFill>
                  <a:srgbClr val="FF0000"/>
                </a:solidFill>
              </a:rPr>
              <a:t>(Yule 2010:3-4; </a:t>
            </a:r>
            <a:r>
              <a:rPr lang="en-ZA" sz="2000" dirty="0" err="1" smtClean="0">
                <a:solidFill>
                  <a:srgbClr val="FF0000"/>
                </a:solidFill>
              </a:rPr>
              <a:t>Fromkin</a:t>
            </a:r>
            <a:r>
              <a:rPr lang="en-ZA" sz="2000" dirty="0" smtClean="0">
                <a:solidFill>
                  <a:srgbClr val="FF0000"/>
                </a:solidFill>
              </a:rPr>
              <a:t> 2011:310) 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physical adaptation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tool-making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genetic source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35729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3. The social interaction source: </a:t>
            </a:r>
            <a:br>
              <a:rPr lang="en-ZA" b="1" dirty="0" smtClean="0"/>
            </a:br>
            <a:r>
              <a:rPr lang="en-ZA" b="1" dirty="0" err="1" smtClean="0"/>
              <a:t>yo</a:t>
            </a:r>
            <a:r>
              <a:rPr lang="en-ZA" b="1" dirty="0" smtClean="0"/>
              <a:t>-he-ho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357850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Language arose out of the rhythmical grunts of people working together, involved in physical effort that has to be coordinated (</a:t>
            </a:r>
            <a:r>
              <a:rPr lang="en-ZA" b="1" i="1" dirty="0" err="1" smtClean="0"/>
              <a:t>yo</a:t>
            </a:r>
            <a:r>
              <a:rPr lang="en-ZA" b="1" i="1" dirty="0" smtClean="0"/>
              <a:t>-he-ho theory</a:t>
            </a:r>
            <a:r>
              <a:rPr lang="en-ZA" dirty="0" smtClean="0"/>
              <a:t>)</a:t>
            </a:r>
          </a:p>
          <a:p>
            <a:r>
              <a:rPr lang="en-ZA" dirty="0" smtClean="0"/>
              <a:t>Early humans may have developed a set of grunts, groans and curses used when lifting and carrying trees/mammoths</a:t>
            </a:r>
          </a:p>
          <a:p>
            <a:r>
              <a:rPr lang="en-ZA" dirty="0" smtClean="0"/>
              <a:t>Makes sense as early humans must have lived in groups, which require some form of organisation and hence communication to maintain =&gt; development of language placed in a social context</a:t>
            </a:r>
          </a:p>
          <a:p>
            <a:r>
              <a:rPr lang="en-ZA" dirty="0" smtClean="0"/>
              <a:t>Criticism?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3. The social interaction source: </a:t>
            </a:r>
            <a:br>
              <a:rPr lang="en-ZA" b="1" dirty="0" smtClean="0"/>
            </a:br>
            <a:r>
              <a:rPr lang="en-ZA" b="1" dirty="0" smtClean="0"/>
              <a:t>la-la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Language originated from song as an expressive rather than a communicative need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3. The social interaction source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u="sng" dirty="0" smtClean="0">
                <a:solidFill>
                  <a:srgbClr val="FF0000"/>
                </a:solidFill>
              </a:rPr>
              <a:t>Criticism</a:t>
            </a:r>
            <a:r>
              <a:rPr lang="en-ZA" sz="4000" dirty="0" smtClean="0">
                <a:solidFill>
                  <a:srgbClr val="FF0000"/>
                </a:solidFill>
              </a:rPr>
              <a:t>: apes and other primates also live in groups and use grunts etc without having developed the capacity for speech!!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4. The physical adaptation source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Physical features that distinguish humans from other creatures may have supported speech production</a:t>
            </a:r>
          </a:p>
          <a:p>
            <a:r>
              <a:rPr lang="en-ZA" dirty="0" smtClean="0"/>
              <a:t>Evolutionary development resulted in partial adaptations making speech possible for early humans:</a:t>
            </a:r>
          </a:p>
          <a:p>
            <a:pPr lvl="1"/>
            <a:r>
              <a:rPr lang="en-ZA" dirty="0" smtClean="0"/>
              <a:t>Teeth</a:t>
            </a:r>
          </a:p>
          <a:p>
            <a:pPr lvl="1"/>
            <a:r>
              <a:rPr lang="en-ZA" dirty="0" smtClean="0"/>
              <a:t>Lips</a:t>
            </a:r>
          </a:p>
          <a:p>
            <a:pPr lvl="1"/>
            <a:r>
              <a:rPr lang="en-ZA" dirty="0" smtClean="0"/>
              <a:t>Mouth</a:t>
            </a:r>
          </a:p>
          <a:p>
            <a:pPr lvl="1"/>
            <a:r>
              <a:rPr lang="en-ZA" dirty="0" smtClean="0"/>
              <a:t>Tongue</a:t>
            </a:r>
          </a:p>
          <a:p>
            <a:pPr lvl="1"/>
            <a:r>
              <a:rPr lang="en-ZA" dirty="0" smtClean="0"/>
              <a:t>Larynx</a:t>
            </a:r>
          </a:p>
          <a:p>
            <a:pPr lvl="1"/>
            <a:r>
              <a:rPr lang="en-ZA" dirty="0" smtClean="0"/>
              <a:t>Pharynx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 smtClean="0"/>
              <a:t>4. The physical adaptation source: TEETH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Upright position, not slanting outwards like those of apes</a:t>
            </a:r>
          </a:p>
          <a:p>
            <a:r>
              <a:rPr lang="en-ZA" dirty="0" smtClean="0"/>
              <a:t>Roughly even in height</a:t>
            </a:r>
          </a:p>
          <a:p>
            <a:r>
              <a:rPr lang="en-ZA" dirty="0" smtClean="0"/>
              <a:t>Good for grinding and chewing</a:t>
            </a:r>
          </a:p>
          <a:p>
            <a:r>
              <a:rPr lang="en-ZA" dirty="0" smtClean="0"/>
              <a:t>Very helpful in making sounds such as ‘f’ or ‘v’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 smtClean="0"/>
              <a:t>4. The physical adaptation source: LIPS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More intricate muscle interlacing</a:t>
            </a:r>
          </a:p>
          <a:p>
            <a:r>
              <a:rPr lang="en-ZA" dirty="0" smtClean="0"/>
              <a:t>More flexible</a:t>
            </a:r>
          </a:p>
          <a:p>
            <a:r>
              <a:rPr lang="en-ZA" dirty="0" smtClean="0"/>
              <a:t>Capable of a wider range of shapes</a:t>
            </a:r>
          </a:p>
          <a:p>
            <a:r>
              <a:rPr lang="en-ZA" dirty="0" smtClean="0"/>
              <a:t>Suitable for making sounds such as ‘p’  or ‘b’</a:t>
            </a:r>
          </a:p>
          <a:p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ZA" sz="3200" b="1" dirty="0" smtClean="0"/>
              <a:t>4. The physical adaptation source: </a:t>
            </a:r>
            <a:br>
              <a:rPr lang="en-ZA" sz="3200" b="1" dirty="0" smtClean="0"/>
            </a:br>
            <a:r>
              <a:rPr lang="en-ZA" sz="3200" b="1" dirty="0" smtClean="0"/>
              <a:t>LARYNX AND PHARYNX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Larynx is “voice box” in your throat containing the vocal folds or vocal chords</a:t>
            </a:r>
          </a:p>
          <a:p>
            <a:r>
              <a:rPr lang="en-ZA" dirty="0" smtClean="0"/>
              <a:t>Due to upright position, head moved directly above the spinal column and larynx dropped to a lower position</a:t>
            </a:r>
          </a:p>
          <a:p>
            <a:r>
              <a:rPr lang="en-ZA" dirty="0" smtClean="0"/>
              <a:t>As a result, the pharynx (cavity above the vocal folds, acts as resonator) became longer =&gt; increased range and clarity of sounds</a:t>
            </a:r>
          </a:p>
          <a:p>
            <a:r>
              <a:rPr lang="en-ZA" dirty="0" smtClean="0"/>
              <a:t>Disadvantage: due to lower position of pharynx, humans may choke more easily on food =&gt; ability to speak must have outweighed this disadvantage for humans</a:t>
            </a:r>
          </a:p>
          <a:p>
            <a:r>
              <a:rPr lang="en-ZA" dirty="0" smtClean="0"/>
              <a:t>Criticism?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ZA" sz="3100" b="1" dirty="0" smtClean="0"/>
              <a:t>4. The physical adaptation source</a:t>
            </a:r>
            <a:endParaRPr lang="en-ZA" sz="3100" dirty="0"/>
          </a:p>
        </p:txBody>
      </p:sp>
      <p:pic>
        <p:nvPicPr>
          <p:cNvPr id="4" name="Content Placeholder 3" descr="Sketch of vocal tra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789112"/>
            <a:ext cx="6324599" cy="6068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4. The physical adaptation source</a:t>
            </a:r>
            <a:endParaRPr lang="en-ZA" dirty="0"/>
          </a:p>
        </p:txBody>
      </p:sp>
      <p:pic>
        <p:nvPicPr>
          <p:cNvPr id="4" name="Content Placeholder 3" descr="Chimpanzee vocal tract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00" y="1571612"/>
            <a:ext cx="9120000" cy="41754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4. The physical adaptation source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u="sng" dirty="0" smtClean="0">
                <a:solidFill>
                  <a:srgbClr val="FF0000"/>
                </a:solidFill>
              </a:rPr>
              <a:t>Criticism</a:t>
            </a:r>
            <a:r>
              <a:rPr lang="en-ZA" dirty="0" smtClean="0">
                <a:solidFill>
                  <a:srgbClr val="FF0000"/>
                </a:solidFill>
              </a:rPr>
              <a:t>: Certain birds and parrots are able to also produce a wide variety of sounds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The origins of language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divine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natural sound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social interaction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physical adaptation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>
                <a:solidFill>
                  <a:srgbClr val="FF0000"/>
                </a:solidFill>
              </a:rPr>
              <a:t>Tool-making source </a:t>
            </a:r>
            <a:r>
              <a:rPr lang="en-ZA" sz="2000" dirty="0" smtClean="0">
                <a:solidFill>
                  <a:srgbClr val="FF0000"/>
                </a:solidFill>
              </a:rPr>
              <a:t>(Yule 2010:5-6; </a:t>
            </a:r>
            <a:r>
              <a:rPr lang="en-ZA" sz="2000" dirty="0" err="1" smtClean="0">
                <a:solidFill>
                  <a:srgbClr val="FF0000"/>
                </a:solidFill>
              </a:rPr>
              <a:t>Fromkin</a:t>
            </a:r>
            <a:r>
              <a:rPr lang="en-ZA" sz="2000" dirty="0" smtClean="0">
                <a:solidFill>
                  <a:srgbClr val="FF0000"/>
                </a:solidFill>
              </a:rPr>
              <a:t> 2011:26-28)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genetic source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472518" cy="99060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5. The tool-making source (hands)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3050"/>
            <a:ext cx="8686800" cy="4986350"/>
          </a:xfrm>
        </p:spPr>
        <p:txBody>
          <a:bodyPr>
            <a:normAutofit/>
          </a:bodyPr>
          <a:lstStyle/>
          <a:p>
            <a:r>
              <a:rPr lang="en-ZA" dirty="0" smtClean="0"/>
              <a:t>Humans started making tools and manipulating objects using both hands</a:t>
            </a:r>
          </a:p>
          <a:p>
            <a:r>
              <a:rPr lang="en-ZA" dirty="0" smtClean="0"/>
              <a:t>Manual gestures may have been a precursor of language: </a:t>
            </a:r>
            <a:r>
              <a:rPr lang="en-ZA" b="1" i="1" dirty="0" smtClean="0"/>
              <a:t>oral gesture theory</a:t>
            </a:r>
          </a:p>
          <a:p>
            <a:r>
              <a:rPr lang="en-ZA" dirty="0" smtClean="0"/>
              <a:t>Bringing words together like bringing two rocks together to make a tool 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5. The tool-making source (brain)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The functions for object manipulation and for speaking are very close to each other in the left hemisphere of the brain (</a:t>
            </a:r>
            <a:r>
              <a:rPr lang="en-ZA" b="1" dirty="0" smtClean="0"/>
              <a:t>lateralisation</a:t>
            </a:r>
            <a:r>
              <a:rPr lang="en-ZA" dirty="0" smtClean="0"/>
              <a:t>) =&gt; there may have been an evolutionary connection between the use of tools and the use of language in early humans</a:t>
            </a:r>
          </a:p>
          <a:p>
            <a:r>
              <a:rPr lang="en-ZA" dirty="0" smtClean="0"/>
              <a:t>This theory allows for structural organisation inherent to all language (even sign languages), not only articulation of sounds to denote objects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The origins of language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divine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natural sound source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social interaction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physical adaptation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The tool-making source</a:t>
            </a:r>
            <a:endParaRPr lang="en-ZA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>
                <a:solidFill>
                  <a:srgbClr val="FF0000"/>
                </a:solidFill>
              </a:rPr>
              <a:t>The genetic source </a:t>
            </a:r>
            <a:r>
              <a:rPr lang="en-ZA" sz="2000" dirty="0" smtClean="0">
                <a:solidFill>
                  <a:srgbClr val="FF0000"/>
                </a:solidFill>
              </a:rPr>
              <a:t>(Yule 2010:6)</a:t>
            </a:r>
            <a:endParaRPr lang="en-ZA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ZA" b="1" dirty="0" smtClean="0"/>
              <a:t>6. The genetic source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410200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Young babies go through developments: small brain, larynx higher in throat =&gt; changes take place =&gt; Almost automatic set of development </a:t>
            </a:r>
          </a:p>
          <a:p>
            <a:r>
              <a:rPr lang="en-ZA" dirty="0" smtClean="0"/>
              <a:t>Even children who are born deaf become fluent speakers of a sign language </a:t>
            </a:r>
          </a:p>
          <a:p>
            <a:pPr>
              <a:buFont typeface="Symbol"/>
              <a:buChar char="Þ"/>
            </a:pPr>
            <a:r>
              <a:rPr lang="en-ZA" dirty="0" smtClean="0"/>
              <a:t>claim that human offspring are born with a special capacity for language (</a:t>
            </a:r>
            <a:r>
              <a:rPr lang="en-ZA" b="1" i="1" dirty="0" smtClean="0"/>
              <a:t>innateness theory</a:t>
            </a:r>
            <a:r>
              <a:rPr lang="en-ZA" dirty="0" smtClean="0"/>
              <a:t>)</a:t>
            </a:r>
          </a:p>
          <a:p>
            <a:r>
              <a:rPr lang="en-ZA" dirty="0" smtClean="0"/>
              <a:t>Capacity for language genetically hard-wired into newborn humans? 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ZA" dirty="0" smtClean="0"/>
              <a:t>6. The genetic source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501122" cy="5429288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This applies to all language in general, not one specific language</a:t>
            </a:r>
          </a:p>
          <a:p>
            <a:r>
              <a:rPr lang="en-ZA" dirty="0" smtClean="0"/>
              <a:t>Crucial mutation in human genetics, special “language gene” that only humans possess</a:t>
            </a:r>
          </a:p>
          <a:p>
            <a:r>
              <a:rPr lang="en-ZA" dirty="0" smtClean="0"/>
              <a:t>This would mean that language did not result from a gradual change but happened rather quickly as a crucial genetic mutation (unlike physical adaptation, for example)</a:t>
            </a:r>
          </a:p>
          <a:p>
            <a:r>
              <a:rPr lang="en-ZA" dirty="0" smtClean="0"/>
              <a:t>No certainty when this genetic change might have taken place and how it may relate to physical adaptation </a:t>
            </a:r>
          </a:p>
          <a:p>
            <a:r>
              <a:rPr lang="en-ZA" dirty="0" smtClean="0"/>
              <a:t>If we have a special gene for language, can other creatures also learn language?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DNA stran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999" y="0"/>
            <a:ext cx="597203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The origin of language</a:t>
            </a:r>
            <a:endParaRPr lang="en-ZA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609601"/>
          <a:ext cx="8229600" cy="608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26923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Theories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Arguments</a:t>
                      </a:r>
                      <a:r>
                        <a:rPr lang="en-ZA" sz="1600" baseline="0" dirty="0" smtClean="0"/>
                        <a:t> for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Arguments against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Development</a:t>
                      </a:r>
                      <a:endParaRPr lang="en-ZA" sz="1600" dirty="0"/>
                    </a:p>
                  </a:txBody>
                  <a:tcPr/>
                </a:tc>
              </a:tr>
              <a:tr h="688665">
                <a:tc>
                  <a:txBody>
                    <a:bodyPr/>
                    <a:lstStyle/>
                    <a:p>
                      <a:r>
                        <a:rPr lang="en-ZA" sz="1600" b="1" dirty="0" smtClean="0"/>
                        <a:t>The divine source </a:t>
                      </a:r>
                      <a:r>
                        <a:rPr lang="en-ZA" sz="1600" b="0" dirty="0" smtClean="0"/>
                        <a:t>(monogenetic)</a:t>
                      </a:r>
                      <a:endParaRPr lang="en-Z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Z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Suddenly</a:t>
                      </a:r>
                    </a:p>
                  </a:txBody>
                  <a:tcPr/>
                </a:tc>
              </a:tr>
              <a:tr h="1040210">
                <a:tc>
                  <a:txBody>
                    <a:bodyPr/>
                    <a:lstStyle/>
                    <a:p>
                      <a:r>
                        <a:rPr lang="en-ZA" sz="1600" b="1" dirty="0" smtClean="0"/>
                        <a:t>The natural</a:t>
                      </a:r>
                      <a:r>
                        <a:rPr lang="en-ZA" sz="1600" b="1" baseline="0" dirty="0" smtClean="0"/>
                        <a:t> sound source </a:t>
                      </a:r>
                      <a:r>
                        <a:rPr lang="en-ZA" sz="1600" b="0" baseline="0" dirty="0" smtClean="0"/>
                        <a:t>(bow-wow/pooh-pooh)</a:t>
                      </a:r>
                      <a:endParaRPr lang="en-Z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Existence</a:t>
                      </a:r>
                      <a:r>
                        <a:rPr lang="en-ZA" sz="1600" baseline="0" dirty="0" smtClean="0"/>
                        <a:t> of onomatopoeia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Soundless things and abstract concepts</a:t>
                      </a:r>
                    </a:p>
                    <a:p>
                      <a:r>
                        <a:rPr lang="en-ZA" sz="1600" dirty="0" smtClean="0"/>
                        <a:t>Produced with intake</a:t>
                      </a:r>
                      <a:r>
                        <a:rPr lang="en-ZA" sz="1600" baseline="0" dirty="0" smtClean="0"/>
                        <a:t> of breath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Gradually</a:t>
                      </a:r>
                      <a:endParaRPr lang="en-ZA" sz="1600" dirty="0"/>
                    </a:p>
                  </a:txBody>
                  <a:tcPr/>
                </a:tc>
              </a:tr>
              <a:tr h="861551">
                <a:tc>
                  <a:txBody>
                    <a:bodyPr/>
                    <a:lstStyle/>
                    <a:p>
                      <a:r>
                        <a:rPr lang="en-ZA" sz="1600" b="1" dirty="0" smtClean="0"/>
                        <a:t>The social interaction source </a:t>
                      </a:r>
                      <a:r>
                        <a:rPr lang="en-ZA" sz="1600" b="0" dirty="0" smtClean="0"/>
                        <a:t>(</a:t>
                      </a:r>
                      <a:r>
                        <a:rPr lang="en-ZA" sz="1600" b="0" dirty="0" err="1" smtClean="0"/>
                        <a:t>yo</a:t>
                      </a:r>
                      <a:r>
                        <a:rPr lang="en-ZA" sz="1600" b="0" dirty="0" smtClean="0"/>
                        <a:t>-he-ho)</a:t>
                      </a:r>
                      <a:endParaRPr lang="en-Z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Early humans lived</a:t>
                      </a:r>
                      <a:r>
                        <a:rPr lang="en-ZA" sz="1600" baseline="0" dirty="0" smtClean="0"/>
                        <a:t> in groups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Other primates also live</a:t>
                      </a:r>
                      <a:r>
                        <a:rPr lang="en-ZA" sz="1600" baseline="0" dirty="0" smtClean="0"/>
                        <a:t> in groups and use grunts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Gradually</a:t>
                      </a:r>
                      <a:endParaRPr lang="en-ZA" sz="1600" dirty="0"/>
                    </a:p>
                  </a:txBody>
                  <a:tcPr/>
                </a:tc>
              </a:tr>
              <a:tr h="1040210">
                <a:tc>
                  <a:txBody>
                    <a:bodyPr/>
                    <a:lstStyle/>
                    <a:p>
                      <a:r>
                        <a:rPr lang="en-ZA" sz="1600" b="1" dirty="0" smtClean="0"/>
                        <a:t>The physical adaptation source </a:t>
                      </a:r>
                      <a:r>
                        <a:rPr lang="en-ZA" sz="1600" b="0" dirty="0" smtClean="0"/>
                        <a:t>(teeth,</a:t>
                      </a:r>
                      <a:r>
                        <a:rPr lang="en-ZA" sz="1600" b="0" baseline="0" dirty="0" smtClean="0"/>
                        <a:t> lips, mouth, larynx &amp; pharynx)</a:t>
                      </a:r>
                      <a:endParaRPr lang="en-Z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There’s evidence for</a:t>
                      </a:r>
                      <a:r>
                        <a:rPr lang="en-ZA" sz="1600" baseline="0" dirty="0" smtClean="0"/>
                        <a:t> the evolutionary changes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These changes would not themselves lead to speech production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Gradually</a:t>
                      </a:r>
                      <a:endParaRPr lang="en-ZA" sz="1600" dirty="0"/>
                    </a:p>
                  </a:txBody>
                  <a:tcPr/>
                </a:tc>
              </a:tr>
              <a:tr h="1116825">
                <a:tc>
                  <a:txBody>
                    <a:bodyPr/>
                    <a:lstStyle/>
                    <a:p>
                      <a:r>
                        <a:rPr lang="en-ZA" sz="1600" b="1" dirty="0" smtClean="0"/>
                        <a:t>The tool-making</a:t>
                      </a:r>
                      <a:r>
                        <a:rPr lang="en-ZA" sz="1600" b="1" baseline="0" dirty="0" smtClean="0"/>
                        <a:t> source </a:t>
                      </a:r>
                      <a:r>
                        <a:rPr lang="en-ZA" sz="1600" b="0" baseline="0" dirty="0" smtClean="0"/>
                        <a:t>(brain)</a:t>
                      </a:r>
                      <a:endParaRPr lang="en-Z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Accounts for  structural organisation of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Gradually</a:t>
                      </a:r>
                      <a:endParaRPr lang="en-ZA" sz="1600" dirty="0"/>
                    </a:p>
                  </a:txBody>
                  <a:tcPr/>
                </a:tc>
              </a:tr>
              <a:tr h="945414">
                <a:tc>
                  <a:txBody>
                    <a:bodyPr/>
                    <a:lstStyle/>
                    <a:p>
                      <a:r>
                        <a:rPr lang="en-ZA" sz="1600" b="1" dirty="0" smtClean="0"/>
                        <a:t>The genetic</a:t>
                      </a:r>
                      <a:r>
                        <a:rPr lang="en-ZA" sz="1600" b="1" baseline="0" dirty="0" smtClean="0"/>
                        <a:t> source </a:t>
                      </a:r>
                      <a:r>
                        <a:rPr lang="en-ZA" sz="1600" b="0" baseline="0" dirty="0" smtClean="0"/>
                        <a:t>(innateness theory)</a:t>
                      </a:r>
                      <a:endParaRPr lang="en-ZA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Automatic</a:t>
                      </a:r>
                      <a:r>
                        <a:rPr lang="en-ZA" sz="1600" baseline="0" dirty="0" smtClean="0"/>
                        <a:t> set of developments in young children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 smtClean="0"/>
                        <a:t>Suddenly</a:t>
                      </a:r>
                      <a:endParaRPr lang="en-Z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r>
              <a:rPr lang="en-ZA" b="1" dirty="0" smtClean="0"/>
              <a:t>READING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A" sz="3000" b="1" dirty="0" smtClean="0"/>
              <a:t>Yule (2010), Chapter 1 </a:t>
            </a:r>
          </a:p>
          <a:p>
            <a:r>
              <a:rPr lang="en-ZA" sz="3000" dirty="0" smtClean="0"/>
              <a:t>The origins of language (pp. 1-9)</a:t>
            </a:r>
          </a:p>
          <a:p>
            <a:endParaRPr lang="en-ZA" sz="3000" dirty="0" smtClean="0"/>
          </a:p>
          <a:p>
            <a:pPr>
              <a:buNone/>
            </a:pPr>
            <a:r>
              <a:rPr lang="en-ZA" sz="3000" b="1" dirty="0" err="1" smtClean="0"/>
              <a:t>Fromkin</a:t>
            </a:r>
            <a:r>
              <a:rPr lang="en-ZA" sz="3000" b="1" dirty="0" smtClean="0"/>
              <a:t>, Rodman &amp; </a:t>
            </a:r>
            <a:r>
              <a:rPr lang="en-ZA" sz="3000" b="1" dirty="0" err="1" smtClean="0"/>
              <a:t>Hyams</a:t>
            </a:r>
            <a:r>
              <a:rPr lang="en-ZA" sz="3000" b="1" dirty="0" smtClean="0"/>
              <a:t> (2011): 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en-ZA" sz="3000" dirty="0" smtClean="0"/>
              <a:t>In the Beginning: The Origins of Language    (pp. 308-315)</a:t>
            </a:r>
          </a:p>
          <a:p>
            <a:pPr marL="354013" lvl="1" indent="-354013">
              <a:buFont typeface="Arial" pitchFamily="34" charset="0"/>
              <a:buChar char="•"/>
            </a:pPr>
            <a:r>
              <a:rPr lang="en-ZA" sz="3000" dirty="0" smtClean="0"/>
              <a:t>The Development of Language in the Species (pp. 26-28)</a:t>
            </a:r>
          </a:p>
          <a:p>
            <a:pPr lvl="1"/>
            <a:endParaRPr lang="en-ZA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ar-SA" sz="2400" smtClean="0">
                <a:latin typeface="Arial Black" pitchFamily="34" charset="0"/>
              </a:rPr>
              <a:t>Theories of the origins of Language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ar-SA" sz="2000" dirty="0" smtClean="0">
                <a:latin typeface="Arial Black" pitchFamily="34" charset="0"/>
              </a:rPr>
              <a:t>The bow-bow theory:</a:t>
            </a:r>
            <a:r>
              <a:rPr lang="en-US" altLang="ar-SA" sz="2000" dirty="0" smtClean="0"/>
              <a:t> based upon the notion that speech arose through people imitating the sounds of environment, especially animal calls, the use of onomatopoeic words</a:t>
            </a:r>
          </a:p>
          <a:p>
            <a:pPr eaLnBrk="1" hangingPunct="1"/>
            <a:endParaRPr lang="en-US" altLang="ar-SA" sz="2000" dirty="0" smtClean="0"/>
          </a:p>
          <a:p>
            <a:pPr eaLnBrk="1" hangingPunct="1"/>
            <a:r>
              <a:rPr lang="en-US" altLang="ar-SA" sz="2000" dirty="0" smtClean="0">
                <a:latin typeface="Arial Black" pitchFamily="34" charset="0"/>
              </a:rPr>
              <a:t>The pooh-pooh theory</a:t>
            </a:r>
            <a:r>
              <a:rPr lang="en-US" altLang="ar-SA" sz="2000" dirty="0" smtClean="0"/>
              <a:t>: based on the evidence that speech arose through people making instinctive sounds</a:t>
            </a:r>
          </a:p>
          <a:p>
            <a:pPr eaLnBrk="1" hangingPunct="1"/>
            <a:endParaRPr lang="en-US" altLang="ar-SA" sz="2000" dirty="0" smtClean="0"/>
          </a:p>
          <a:p>
            <a:pPr eaLnBrk="1" hangingPunct="1"/>
            <a:r>
              <a:rPr lang="en-US" altLang="ar-SA" sz="2000" dirty="0" smtClean="0">
                <a:latin typeface="Arial Black" pitchFamily="34" charset="0"/>
              </a:rPr>
              <a:t>The </a:t>
            </a:r>
            <a:r>
              <a:rPr lang="en-US" altLang="ar-SA" sz="2000" dirty="0" err="1" smtClean="0">
                <a:latin typeface="Arial Black" pitchFamily="34" charset="0"/>
              </a:rPr>
              <a:t>yo</a:t>
            </a:r>
            <a:r>
              <a:rPr lang="en-US" altLang="ar-SA" sz="2000" dirty="0" smtClean="0">
                <a:latin typeface="Arial Black" pitchFamily="34" charset="0"/>
              </a:rPr>
              <a:t>-he-ho theory:</a:t>
            </a:r>
            <a:r>
              <a:rPr lang="en-US" altLang="ar-SA" sz="2000" dirty="0" smtClean="0"/>
              <a:t> based on the notion that speech arose from physical environmental needs which produced communal, rhythmical grunts which later on developed into chants</a:t>
            </a:r>
          </a:p>
        </p:txBody>
      </p:sp>
    </p:spTree>
    <p:extLst>
      <p:ext uri="{BB962C8B-B14F-4D97-AF65-F5344CB8AC3E}">
        <p14:creationId xmlns:p14="http://schemas.microsoft.com/office/powerpoint/2010/main" val="350705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7620000" cy="274638"/>
          </a:xfrm>
        </p:spPr>
        <p:txBody>
          <a:bodyPr/>
          <a:lstStyle/>
          <a:p>
            <a:pPr eaLnBrk="1" hangingPunct="1"/>
            <a:endParaRPr lang="ar-SA" altLang="ar-SA" sz="40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382000" cy="6629400"/>
          </a:xfrm>
        </p:spPr>
        <p:txBody>
          <a:bodyPr/>
          <a:lstStyle/>
          <a:p>
            <a:pPr eaLnBrk="1" hangingPunct="1"/>
            <a:r>
              <a:rPr lang="en-US" altLang="ar-SA" sz="2000" smtClean="0"/>
              <a:t>Human language is much flexible and complete than animal language even that of advanced animals</a:t>
            </a:r>
          </a:p>
          <a:p>
            <a:pPr eaLnBrk="1" hangingPunct="1"/>
            <a:r>
              <a:rPr lang="en-US" altLang="ar-SA" sz="2000" smtClean="0"/>
              <a:t>Languages differ from one another but their operating principles are same</a:t>
            </a:r>
          </a:p>
          <a:p>
            <a:pPr eaLnBrk="1" hangingPunct="1"/>
            <a:r>
              <a:rPr lang="en-US" altLang="ar-SA" sz="2000" smtClean="0"/>
              <a:t>All old languages were capable of doing everything</a:t>
            </a:r>
          </a:p>
          <a:p>
            <a:pPr eaLnBrk="1" hangingPunct="1"/>
            <a:r>
              <a:rPr lang="en-US" altLang="ar-SA" sz="2000" smtClean="0"/>
              <a:t>People spoke languages long before writing systems were developed</a:t>
            </a:r>
          </a:p>
          <a:p>
            <a:pPr eaLnBrk="1" hangingPunct="1"/>
            <a:r>
              <a:rPr lang="en-US" altLang="ar-SA" sz="2000" smtClean="0"/>
              <a:t>All people function on a binary system of utterance</a:t>
            </a:r>
          </a:p>
          <a:p>
            <a:pPr eaLnBrk="1" hangingPunct="1"/>
            <a:r>
              <a:rPr lang="en-US" altLang="ar-SA" sz="2000" smtClean="0"/>
              <a:t>Language has in-built mechanisms for change, adaptation, synthesis and compromise</a:t>
            </a:r>
          </a:p>
          <a:p>
            <a:pPr eaLnBrk="1" hangingPunct="1"/>
            <a:r>
              <a:rPr lang="en-US" altLang="ar-SA" sz="2000" smtClean="0"/>
              <a:t>Body gesturing especially the elements of stress and intonation are important in human communication and also grow side by side with language</a:t>
            </a:r>
          </a:p>
          <a:p>
            <a:pPr eaLnBrk="1" hangingPunct="1"/>
            <a:r>
              <a:rPr lang="en-US" altLang="ar-SA" sz="2000" smtClean="0"/>
              <a:t>Individual languages prosper or fade in parallel with the rising or falling fortunes of the cultures that support them</a:t>
            </a:r>
          </a:p>
          <a:p>
            <a:pPr eaLnBrk="1" hangingPunct="1"/>
            <a:endParaRPr lang="en-US" altLang="ar-SA" sz="2000" smtClean="0"/>
          </a:p>
          <a:p>
            <a:pPr eaLnBrk="1" hangingPunct="1"/>
            <a:endParaRPr lang="en-US" altLang="ar-SA" sz="2000" smtClean="0"/>
          </a:p>
        </p:txBody>
      </p:sp>
    </p:spTree>
    <p:extLst>
      <p:ext uri="{BB962C8B-B14F-4D97-AF65-F5344CB8AC3E}">
        <p14:creationId xmlns:p14="http://schemas.microsoft.com/office/powerpoint/2010/main" val="16274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1716</Words>
  <Application>Microsoft Office PowerPoint</Application>
  <PresentationFormat>On-screen Show (4:3)</PresentationFormat>
  <Paragraphs>188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In your free time</vt:lpstr>
      <vt:lpstr>The origins of language</vt:lpstr>
      <vt:lpstr>OUTCOMES</vt:lpstr>
      <vt:lpstr>The origins of language</vt:lpstr>
      <vt:lpstr>PowerPoint Presentation</vt:lpstr>
      <vt:lpstr>The origins of language</vt:lpstr>
      <vt:lpstr>1. The divine source</vt:lpstr>
      <vt:lpstr>1. The divine source: The first language</vt:lpstr>
      <vt:lpstr>1. The divine source: The first language</vt:lpstr>
      <vt:lpstr>The origins of language</vt:lpstr>
      <vt:lpstr>2. The natural sound source: bow-wow</vt:lpstr>
      <vt:lpstr>2. The natural sound source: bow-wow</vt:lpstr>
      <vt:lpstr>2. The natural sound source: pooh-pooh</vt:lpstr>
      <vt:lpstr>2. The natural sound source: pooh-pooh</vt:lpstr>
      <vt:lpstr>The origins of language</vt:lpstr>
      <vt:lpstr>3. The social interaction source:  yo-he-ho</vt:lpstr>
      <vt:lpstr>3. The social interaction source:  la-la</vt:lpstr>
      <vt:lpstr>3. The social interaction source</vt:lpstr>
      <vt:lpstr>4. The physical adaptation source</vt:lpstr>
      <vt:lpstr>4. The physical adaptation source: TEETH</vt:lpstr>
      <vt:lpstr>4. The physical adaptation source: LIPS</vt:lpstr>
      <vt:lpstr>4. The physical adaptation source:  LARYNX AND PHARYNX</vt:lpstr>
      <vt:lpstr>4. The physical adaptation source</vt:lpstr>
      <vt:lpstr>4. The physical adaptation source</vt:lpstr>
      <vt:lpstr>4. The physical adaptation source</vt:lpstr>
      <vt:lpstr>The origins of language</vt:lpstr>
      <vt:lpstr>5. The tool-making source (hands)</vt:lpstr>
      <vt:lpstr>5. The tool-making source (brain)</vt:lpstr>
      <vt:lpstr>The origins of language</vt:lpstr>
      <vt:lpstr>6. The genetic source</vt:lpstr>
      <vt:lpstr>6. The genetic source</vt:lpstr>
      <vt:lpstr>PowerPoint Presentation</vt:lpstr>
      <vt:lpstr>The origin of language</vt:lpstr>
      <vt:lpstr>READING</vt:lpstr>
      <vt:lpstr>Theories of the origins of Language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origins of language</dc:title>
  <dc:creator>Stefanie Dose</dc:creator>
  <cp:lastModifiedBy>drdalid</cp:lastModifiedBy>
  <cp:revision>254</cp:revision>
  <dcterms:created xsi:type="dcterms:W3CDTF">2006-08-16T00:00:00Z</dcterms:created>
  <dcterms:modified xsi:type="dcterms:W3CDTF">2014-03-09T20:22:57Z</dcterms:modified>
</cp:coreProperties>
</file>