
<file path=[Content_Types].xml><?xml version="1.0" encoding="utf-8"?>
<Types xmlns="http://schemas.openxmlformats.org/package/2006/content-types">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8" r:id="rId1"/>
  </p:sldMasterIdLst>
  <p:notesMasterIdLst>
    <p:notesMasterId r:id="rId28"/>
  </p:notesMasterIdLst>
  <p:sldIdLst>
    <p:sldId id="257" r:id="rId2"/>
    <p:sldId id="300" r:id="rId3"/>
    <p:sldId id="258" r:id="rId4"/>
    <p:sldId id="301" r:id="rId5"/>
    <p:sldId id="321" r:id="rId6"/>
    <p:sldId id="347" r:id="rId7"/>
    <p:sldId id="322" r:id="rId8"/>
    <p:sldId id="323" r:id="rId9"/>
    <p:sldId id="324" r:id="rId10"/>
    <p:sldId id="339" r:id="rId11"/>
    <p:sldId id="344" r:id="rId12"/>
    <p:sldId id="325" r:id="rId13"/>
    <p:sldId id="326" r:id="rId14"/>
    <p:sldId id="328" r:id="rId15"/>
    <p:sldId id="327" r:id="rId16"/>
    <p:sldId id="330" r:id="rId17"/>
    <p:sldId id="340" r:id="rId18"/>
    <p:sldId id="341" r:id="rId19"/>
    <p:sldId id="342" r:id="rId20"/>
    <p:sldId id="343" r:id="rId21"/>
    <p:sldId id="345" r:id="rId22"/>
    <p:sldId id="346" r:id="rId23"/>
    <p:sldId id="348" r:id="rId24"/>
    <p:sldId id="349" r:id="rId25"/>
    <p:sldId id="338" r:id="rId26"/>
    <p:sldId id="297" r:id="rId2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38" autoAdjust="0"/>
  </p:normalViewPr>
  <p:slideViewPr>
    <p:cSldViewPr>
      <p:cViewPr>
        <p:scale>
          <a:sx n="90" d="100"/>
          <a:sy n="90" d="100"/>
        </p:scale>
        <p:origin x="-816" y="306"/>
      </p:cViewPr>
      <p:guideLst>
        <p:guide orient="horz" pos="2160"/>
        <p:guide pos="2880"/>
      </p:guideLst>
    </p:cSldViewPr>
  </p:slideViewPr>
  <p:outlineViewPr>
    <p:cViewPr>
      <p:scale>
        <a:sx n="33" d="100"/>
        <a:sy n="33" d="100"/>
      </p:scale>
      <p:origin x="0" y="801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52BC8B3E-55B8-4EFA-AEE6-4AB349AF8CBF}" type="datetimeFigureOut">
              <a:rPr lang="en-US" smtClean="0"/>
              <a:pPr/>
              <a:t>3/10/2014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CD3FDCF4-6273-4E40-B9ED-AA40B7AC8DA1}" type="slidenum">
              <a:rPr lang="en-US" smtClean="0"/>
              <a:pPr/>
              <a:t>‹#›</a:t>
            </a:fld>
            <a:endParaRPr lang="en-US"/>
          </a:p>
        </p:txBody>
      </p:sp>
    </p:spTree>
    <p:extLst>
      <p:ext uri="{BB962C8B-B14F-4D97-AF65-F5344CB8AC3E}">
        <p14:creationId xmlns:p14="http://schemas.microsoft.com/office/powerpoint/2010/main" val="1023391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257300" y="720725"/>
            <a:ext cx="4800600" cy="360045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B1DDEC3-C8C6-405D-886F-725CAE3036D7}" type="slidenum">
              <a:rPr lang="en-US"/>
              <a:pPr fontAlgn="base">
                <a:spcBef>
                  <a:spcPct val="0"/>
                </a:spcBef>
                <a:spcAft>
                  <a:spcPct val="0"/>
                </a:spcAft>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257300" y="720725"/>
            <a:ext cx="4800600" cy="360045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6C8041-79FA-4871-9411-09AC289E1BFA}" type="slidenum">
              <a:rPr lang="en-US"/>
              <a:pPr fontAlgn="base">
                <a:spcBef>
                  <a:spcPct val="0"/>
                </a:spcBef>
                <a:spcAft>
                  <a:spcPct val="0"/>
                </a:spcAft>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257300" y="720725"/>
            <a:ext cx="4800600" cy="360045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6C8041-79FA-4871-9411-09AC289E1BFA}" type="slidenum">
              <a:rPr lang="en-US"/>
              <a:pPr fontAlgn="base">
                <a:spcBef>
                  <a:spcPct val="0"/>
                </a:spcBef>
                <a:spcAft>
                  <a:spcPct val="0"/>
                </a:spcAft>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257300" y="720725"/>
            <a:ext cx="4800600" cy="360045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6C8041-79FA-4871-9411-09AC289E1BFA}" type="slidenum">
              <a:rPr lang="en-US"/>
              <a:pPr fontAlgn="base">
                <a:spcBef>
                  <a:spcPct val="0"/>
                </a:spcBef>
                <a:spcAft>
                  <a:spcPct val="0"/>
                </a:spcAft>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xfrm>
            <a:off x="1257300" y="720725"/>
            <a:ext cx="4800600" cy="3600450"/>
          </a:xfrm>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5F13053-3C00-43E0-A6E7-5DA4793B72CE}" type="slidenum">
              <a:rPr lang="en-US"/>
              <a:pPr fontAlgn="base">
                <a:spcBef>
                  <a:spcPct val="0"/>
                </a:spcBef>
                <a:spcAft>
                  <a:spcPct val="0"/>
                </a:spcAft>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9"/>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9"/>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2" y="5545933"/>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5262466"/>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29" y="5502670"/>
            <a:ext cx="9144067"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F1E421B-C47B-48CC-999C-EEF784D8C45E}"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C29C894E-4CA6-4FA1-9550-5FC5E035A9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0"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5412338"/>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F1E421B-C47B-48CC-999C-EEF784D8C45E}"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C894E-4CA6-4FA1-9550-5FC5E035A9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2" y="5545933"/>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9"/>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9"/>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8"/>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1"/>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5262466"/>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29" y="5502670"/>
            <a:ext cx="9144067"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F1E421B-C47B-48CC-999C-EEF784D8C45E}"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C894E-4CA6-4FA1-9550-5FC5E035A9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90"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5412338"/>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F1E421B-C47B-48CC-999C-EEF784D8C45E}"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C894E-4CA6-4FA1-9550-5FC5E035A9BC}"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90"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5412338"/>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4F1E421B-C47B-48CC-999C-EEF784D8C45E}" type="datetimeFigureOut">
              <a:rPr lang="en-US" smtClean="0"/>
              <a:pPr/>
              <a:t>3/10/2014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9C894E-4CA6-4FA1-9550-5FC5E035A9BC}"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2" y="5010152"/>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8"/>
            <a:ext cx="9147179"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1" y="4973411"/>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3"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4F1E421B-C47B-48CC-999C-EEF784D8C45E}" type="datetimeFigureOut">
              <a:rPr lang="en-US" smtClean="0"/>
              <a:pPr/>
              <a:t>3/10/2014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9C894E-4CA6-4FA1-9550-5FC5E035A9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8"/>
            <a:ext cx="9147179"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1" y="5381628"/>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3"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1"/>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4F1E421B-C47B-48CC-999C-EEF784D8C45E}" type="datetimeFigureOut">
              <a:rPr lang="en-US" smtClean="0"/>
              <a:pPr/>
              <a:t>3/10/2014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9C894E-4CA6-4FA1-9550-5FC5E035A9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2" y="5010152"/>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8"/>
            <a:ext cx="9147179"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1" y="4973411"/>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3"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F1E421B-C47B-48CC-999C-EEF784D8C45E}"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C894E-4CA6-4FA1-9550-5FC5E035A9BC}"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5"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90"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1"/>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0" name="Freeform 9"/>
          <p:cNvSpPr/>
          <p:nvPr/>
        </p:nvSpPr>
        <p:spPr>
          <a:xfrm>
            <a:off x="-196" y="5412338"/>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F1E421B-C47B-48CC-999C-EEF784D8C45E}"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C894E-4CA6-4FA1-9550-5FC5E035A9BC}"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8"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0"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8"/>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1E421B-C47B-48CC-999C-EEF784D8C45E}"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C894E-4CA6-4FA1-9550-5FC5E035A9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0"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8"/>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1E421B-C47B-48CC-999C-EEF784D8C45E}"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C894E-4CA6-4FA1-9550-5FC5E035A9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1"/>
            <a:ext cx="7772400" cy="4525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6416676"/>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4F1E421B-C47B-48CC-999C-EEF784D8C45E}" type="datetimeFigureOut">
              <a:rPr lang="en-US" smtClean="0"/>
              <a:pPr/>
              <a:t>3/10/2014</a:t>
            </a:fld>
            <a:endParaRPr lang="en-US"/>
          </a:p>
        </p:txBody>
      </p:sp>
      <p:sp>
        <p:nvSpPr>
          <p:cNvPr id="5" name="Footer Placeholder 4"/>
          <p:cNvSpPr>
            <a:spLocks noGrp="1"/>
          </p:cNvSpPr>
          <p:nvPr>
            <p:ph type="ftr" sz="quarter" idx="3"/>
          </p:nvPr>
        </p:nvSpPr>
        <p:spPr>
          <a:xfrm>
            <a:off x="228600" y="6416676"/>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a:p>
        </p:txBody>
      </p:sp>
      <p:sp>
        <p:nvSpPr>
          <p:cNvPr id="6" name="Slide Number Placeholder 5"/>
          <p:cNvSpPr>
            <a:spLocks noGrp="1"/>
          </p:cNvSpPr>
          <p:nvPr>
            <p:ph type="sldNum" sz="quarter" idx="4"/>
          </p:nvPr>
        </p:nvSpPr>
        <p:spPr>
          <a:xfrm>
            <a:off x="8458200" y="6416676"/>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C29C894E-4CA6-4FA1-9550-5FC5E035A9B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xStyles>
    <p:titleStyle>
      <a:lvl1pPr algn="l" defTabSz="914400" rtl="1" eaLnBrk="1" latinLnBrk="0" hangingPunct="1">
        <a:spcBef>
          <a:spcPct val="0"/>
        </a:spcBef>
        <a:buNone/>
        <a:defRPr sz="3600" kern="1200" cap="all" baseline="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r" defTabSz="914400" rtl="1"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r" defTabSz="914400" rtl="1"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r" defTabSz="914400" rtl="1"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r" defTabSz="914400" rtl="1"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r" defTabSz="914400" rtl="1"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r" defTabSz="914400" rtl="1"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r" defTabSz="914400" rtl="1"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r" defTabSz="914400" rtl="1"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362201"/>
            <a:ext cx="8153400" cy="1543051"/>
          </a:xfrm>
        </p:spPr>
        <p:txBody>
          <a:bodyPr>
            <a:normAutofit fontScale="90000"/>
          </a:bodyPr>
          <a:lstStyle/>
          <a:p>
            <a:pPr fontAlgn="auto">
              <a:spcAft>
                <a:spcPts val="0"/>
              </a:spcAft>
              <a:defRPr/>
            </a:pPr>
            <a:r>
              <a:rPr lang="en-US" dirty="0" smtClean="0"/>
              <a:t>Animal communication and</a:t>
            </a:r>
            <a:br>
              <a:rPr lang="en-US" dirty="0" smtClean="0"/>
            </a:br>
            <a:r>
              <a:rPr lang="en-US" dirty="0" smtClean="0"/>
              <a:t>human language</a:t>
            </a:r>
            <a:r>
              <a:rPr lang="en-US" sz="4000" dirty="0" smtClean="0"/>
              <a:t/>
            </a:r>
            <a:br>
              <a:rPr lang="en-US" sz="4000" dirty="0" smtClean="0"/>
            </a:br>
            <a:endParaRPr lang="en-US" sz="4000" dirty="0"/>
          </a:p>
        </p:txBody>
      </p:sp>
      <p:sp>
        <p:nvSpPr>
          <p:cNvPr id="5123" name="Subtitle 2"/>
          <p:cNvSpPr>
            <a:spLocks noGrp="1"/>
          </p:cNvSpPr>
          <p:nvPr>
            <p:ph type="subTitle" idx="1"/>
          </p:nvPr>
        </p:nvSpPr>
        <p:spPr>
          <a:xfrm>
            <a:off x="2819400" y="4419600"/>
            <a:ext cx="5638800" cy="1371600"/>
          </a:xfrm>
        </p:spPr>
        <p:txBody>
          <a:bodyPr>
            <a:normAutofit/>
          </a:bodyPr>
          <a:lstStyle/>
          <a:p>
            <a:pPr marR="0" algn="r"/>
            <a:r>
              <a:rPr lang="en-US" dirty="0" smtClean="0"/>
              <a:t>LCD 101: Intro to Language</a:t>
            </a:r>
          </a:p>
          <a:p>
            <a:pPr marR="0" algn="r"/>
            <a:r>
              <a:rPr lang="en-US" dirty="0" smtClean="0"/>
              <a:t>Fall 2011 </a:t>
            </a:r>
          </a:p>
          <a:p>
            <a:pPr marR="0" algn="r"/>
            <a:r>
              <a:rPr lang="en-US" dirty="0" smtClean="0"/>
              <a:t>Ryan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304800"/>
            <a:ext cx="7772400" cy="762000"/>
          </a:xfrm>
          <a:prstGeom prst="rect">
            <a:avLst/>
          </a:prstGeom>
        </p:spPr>
        <p:txBody>
          <a:bodyPr anchor="ctr"/>
          <a:lstStyle/>
          <a:p>
            <a:pPr algn="ctr" fontAlgn="auto">
              <a:spcAft>
                <a:spcPts val="0"/>
              </a:spcAft>
              <a:defRPr/>
            </a:pPr>
            <a:r>
              <a:rPr lang="en-US" sz="4000" dirty="0" smtClean="0">
                <a:solidFill>
                  <a:schemeClr val="tx2">
                    <a:lumMod val="90000"/>
                  </a:schemeClr>
                </a:solidFill>
                <a:latin typeface="+mj-lt"/>
                <a:ea typeface="+mj-ea"/>
                <a:cs typeface="+mj-cs"/>
              </a:rPr>
              <a:t>Communicative </a:t>
            </a:r>
            <a:r>
              <a:rPr lang="en-US" sz="4000" dirty="0" err="1" smtClean="0">
                <a:solidFill>
                  <a:schemeClr val="tx2">
                    <a:lumMod val="90000"/>
                  </a:schemeClr>
                </a:solidFill>
                <a:latin typeface="+mj-lt"/>
                <a:ea typeface="+mj-ea"/>
                <a:cs typeface="+mj-cs"/>
              </a:rPr>
              <a:t>vs</a:t>
            </a:r>
            <a:r>
              <a:rPr lang="en-US" sz="4000" dirty="0" smtClean="0">
                <a:solidFill>
                  <a:schemeClr val="tx2">
                    <a:lumMod val="90000"/>
                  </a:schemeClr>
                </a:solidFill>
                <a:latin typeface="+mj-lt"/>
                <a:ea typeface="+mj-ea"/>
                <a:cs typeface="+mj-cs"/>
              </a:rPr>
              <a:t> Informative Signals</a:t>
            </a:r>
            <a:endParaRPr lang="en-US" sz="4000" dirty="0">
              <a:solidFill>
                <a:schemeClr val="tx2">
                  <a:lumMod val="90000"/>
                </a:schemeClr>
              </a:solidFill>
              <a:latin typeface="+mj-lt"/>
              <a:ea typeface="+mj-ea"/>
              <a:cs typeface="+mj-cs"/>
            </a:endParaRPr>
          </a:p>
        </p:txBody>
      </p:sp>
      <p:sp>
        <p:nvSpPr>
          <p:cNvPr id="6147" name="TextBox 6"/>
          <p:cNvSpPr txBox="1">
            <a:spLocks noChangeArrowheads="1"/>
          </p:cNvSpPr>
          <p:nvPr/>
        </p:nvSpPr>
        <p:spPr bwMode="auto">
          <a:xfrm>
            <a:off x="609600" y="1295401"/>
            <a:ext cx="8001000" cy="6632585"/>
          </a:xfrm>
          <a:prstGeom prst="rect">
            <a:avLst/>
          </a:prstGeom>
          <a:noFill/>
          <a:ln w="9525">
            <a:noFill/>
            <a:miter lim="800000"/>
            <a:headEnd/>
            <a:tailEnd/>
          </a:ln>
        </p:spPr>
        <p:txBody>
          <a:bodyPr wrap="square">
            <a:spAutoFit/>
          </a:bodyPr>
          <a:lstStyle/>
          <a:p>
            <a:pPr>
              <a:buFont typeface="Arial" pitchFamily="34" charset="0"/>
              <a:buChar char="•"/>
            </a:pPr>
            <a:endParaRPr lang="en-US" sz="3500" dirty="0" smtClean="0">
              <a:latin typeface="Constantia" pitchFamily="18" charset="0"/>
            </a:endParaRPr>
          </a:p>
          <a:p>
            <a:pPr>
              <a:buFont typeface="Arial" pitchFamily="34" charset="0"/>
              <a:buChar char="•"/>
            </a:pPr>
            <a:r>
              <a:rPr lang="en-US" sz="3500" dirty="0" smtClean="0">
                <a:latin typeface="Constantia" pitchFamily="18" charset="0"/>
              </a:rPr>
              <a:t> </a:t>
            </a:r>
            <a:r>
              <a:rPr lang="en-US" sz="3500" dirty="0" smtClean="0">
                <a:solidFill>
                  <a:schemeClr val="tx2">
                    <a:lumMod val="50000"/>
                  </a:schemeClr>
                </a:solidFill>
                <a:latin typeface="Constantia" pitchFamily="18" charset="0"/>
              </a:rPr>
              <a:t>Communicative signals </a:t>
            </a:r>
            <a:r>
              <a:rPr lang="en-US" sz="3500" dirty="0" smtClean="0">
                <a:latin typeface="Constantia" pitchFamily="18" charset="0"/>
              </a:rPr>
              <a:t>are intentional and carry meaning</a:t>
            </a:r>
          </a:p>
          <a:p>
            <a:pPr>
              <a:buFont typeface="Arial" pitchFamily="34" charset="0"/>
              <a:buChar char="•"/>
            </a:pPr>
            <a:r>
              <a:rPr lang="en-US" sz="3500" dirty="0" smtClean="0">
                <a:solidFill>
                  <a:schemeClr val="tx2">
                    <a:lumMod val="50000"/>
                  </a:schemeClr>
                </a:solidFill>
                <a:latin typeface="Constantia" pitchFamily="18" charset="0"/>
              </a:rPr>
              <a:t>Informative signals</a:t>
            </a:r>
            <a:r>
              <a:rPr lang="en-US" sz="3500" dirty="0" smtClean="0">
                <a:latin typeface="Constantia" pitchFamily="18" charset="0"/>
              </a:rPr>
              <a:t> are not intentional but still carry meaning</a:t>
            </a:r>
          </a:p>
          <a:p>
            <a:pPr>
              <a:buFont typeface="Arial" pitchFamily="34" charset="0"/>
              <a:buChar char="•"/>
            </a:pPr>
            <a:r>
              <a:rPr lang="en-US" sz="3500" dirty="0" smtClean="0">
                <a:latin typeface="Constantia" pitchFamily="18" charset="0"/>
              </a:rPr>
              <a:t> </a:t>
            </a:r>
            <a:r>
              <a:rPr lang="en-US" sz="3500" dirty="0" smtClean="0">
                <a:solidFill>
                  <a:schemeClr val="accent1"/>
                </a:solidFill>
                <a:latin typeface="Arial Narrow" pitchFamily="34" charset="0"/>
              </a:rPr>
              <a:t>I am sitting at the desk in the front of the room (information:  I must be the professor)</a:t>
            </a:r>
          </a:p>
          <a:p>
            <a:pPr>
              <a:buFont typeface="Arial" pitchFamily="34" charset="0"/>
              <a:buChar char="•"/>
            </a:pPr>
            <a:r>
              <a:rPr lang="en-US" sz="3500" dirty="0" smtClean="0">
                <a:solidFill>
                  <a:schemeClr val="accent1"/>
                </a:solidFill>
                <a:latin typeface="Arial Narrow" pitchFamily="34" charset="0"/>
              </a:rPr>
              <a:t> I </a:t>
            </a:r>
            <a:r>
              <a:rPr lang="en-US" sz="3500" b="1" i="1" dirty="0" smtClean="0">
                <a:solidFill>
                  <a:schemeClr val="accent1"/>
                </a:solidFill>
                <a:latin typeface="Arial Narrow" pitchFamily="34" charset="0"/>
              </a:rPr>
              <a:t>say</a:t>
            </a:r>
            <a:r>
              <a:rPr lang="en-US" sz="3500" dirty="0" smtClean="0">
                <a:solidFill>
                  <a:schemeClr val="accent1"/>
                </a:solidFill>
                <a:latin typeface="Arial Narrow" pitchFamily="34" charset="0"/>
              </a:rPr>
              <a:t> to you that I am here to teach the class (intentional:  I am the professor)</a:t>
            </a:r>
          </a:p>
          <a:p>
            <a:pPr>
              <a:buFont typeface="Arial" pitchFamily="34" charset="0"/>
              <a:buChar char="•"/>
            </a:pPr>
            <a:endParaRPr lang="en-US" sz="3500" dirty="0" smtClean="0">
              <a:latin typeface="Constantia" pitchFamily="18" charset="0"/>
            </a:endParaRPr>
          </a:p>
          <a:p>
            <a:pPr>
              <a:buFont typeface="Arial" pitchFamily="34" charset="0"/>
              <a:buChar char="•"/>
            </a:pPr>
            <a:endParaRPr lang="en-US" sz="3500" dirty="0">
              <a:latin typeface="Constantia" pitchFamily="18" charset="0"/>
            </a:endParaRPr>
          </a:p>
          <a:p>
            <a:r>
              <a:rPr lang="en-US" sz="4000" dirty="0" smtClean="0">
                <a:latin typeface="Constantia" pitchFamily="18" charset="0"/>
              </a:rPr>
              <a:t> </a:t>
            </a:r>
            <a:endParaRPr lang="en-US" sz="4000" dirty="0">
              <a:latin typeface="Constantia"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304800"/>
            <a:ext cx="7772400" cy="762000"/>
          </a:xfrm>
          <a:prstGeom prst="rect">
            <a:avLst/>
          </a:prstGeom>
        </p:spPr>
        <p:txBody>
          <a:bodyPr anchor="ctr"/>
          <a:lstStyle/>
          <a:p>
            <a:pPr algn="ctr" fontAlgn="auto">
              <a:spcAft>
                <a:spcPts val="0"/>
              </a:spcAft>
              <a:defRPr/>
            </a:pPr>
            <a:endParaRPr lang="en-US" sz="4000" dirty="0">
              <a:latin typeface="+mj-lt"/>
              <a:ea typeface="+mj-ea"/>
              <a:cs typeface="+mj-cs"/>
            </a:endParaRPr>
          </a:p>
          <a:p>
            <a:pPr algn="ctr" fontAlgn="auto">
              <a:spcAft>
                <a:spcPts val="0"/>
              </a:spcAft>
              <a:defRPr/>
            </a:pPr>
            <a:r>
              <a:rPr lang="en-US" sz="4000" dirty="0" smtClean="0">
                <a:solidFill>
                  <a:srgbClr val="FF0000"/>
                </a:solidFill>
                <a:latin typeface="+mj-lt"/>
                <a:ea typeface="+mj-ea"/>
                <a:cs typeface="+mj-cs"/>
              </a:rPr>
              <a:t>Overview</a:t>
            </a:r>
            <a:r>
              <a:rPr lang="en-US" sz="4000" dirty="0">
                <a:solidFill>
                  <a:srgbClr val="FF0000"/>
                </a:solidFill>
                <a:latin typeface="+mj-lt"/>
                <a:ea typeface="+mj-ea"/>
                <a:cs typeface="+mj-cs"/>
              </a:rPr>
              <a:t/>
            </a:r>
            <a:br>
              <a:rPr lang="en-US" sz="4000" dirty="0">
                <a:solidFill>
                  <a:srgbClr val="FF0000"/>
                </a:solidFill>
                <a:latin typeface="+mj-lt"/>
                <a:ea typeface="+mj-ea"/>
                <a:cs typeface="+mj-cs"/>
              </a:rPr>
            </a:br>
            <a:endParaRPr lang="en-US" sz="4000" dirty="0">
              <a:solidFill>
                <a:srgbClr val="FF0000"/>
              </a:solidFill>
              <a:latin typeface="+mj-lt"/>
              <a:ea typeface="+mj-ea"/>
              <a:cs typeface="+mj-cs"/>
            </a:endParaRPr>
          </a:p>
        </p:txBody>
      </p:sp>
      <p:sp>
        <p:nvSpPr>
          <p:cNvPr id="6147" name="TextBox 6"/>
          <p:cNvSpPr txBox="1">
            <a:spLocks noChangeArrowheads="1"/>
          </p:cNvSpPr>
          <p:nvPr/>
        </p:nvSpPr>
        <p:spPr bwMode="auto">
          <a:xfrm>
            <a:off x="685800" y="1752600"/>
            <a:ext cx="7924800" cy="5262980"/>
          </a:xfrm>
          <a:prstGeom prst="rect">
            <a:avLst/>
          </a:prstGeom>
          <a:noFill/>
          <a:ln w="9525">
            <a:noFill/>
            <a:miter lim="800000"/>
            <a:headEnd/>
            <a:tailEnd/>
          </a:ln>
        </p:spPr>
        <p:txBody>
          <a:bodyPr>
            <a:spAutoFit/>
          </a:bodyPr>
          <a:lstStyle/>
          <a:p>
            <a:pPr>
              <a:buFont typeface="Arial" charset="0"/>
              <a:buChar char="•"/>
            </a:pPr>
            <a:r>
              <a:rPr lang="en-US" sz="3000" dirty="0" smtClean="0">
                <a:latin typeface="Constantia" pitchFamily="18" charset="0"/>
              </a:rPr>
              <a:t> What are the properties of human language?</a:t>
            </a:r>
            <a:endParaRPr lang="en-US" sz="3000" dirty="0">
              <a:latin typeface="Constantia" pitchFamily="18" charset="0"/>
            </a:endParaRPr>
          </a:p>
          <a:p>
            <a:pPr>
              <a:buFont typeface="Arial" charset="0"/>
              <a:buChar char="•"/>
            </a:pPr>
            <a:r>
              <a:rPr lang="en-US" sz="3000" dirty="0" smtClean="0">
                <a:latin typeface="Constantia" pitchFamily="18" charset="0"/>
              </a:rPr>
              <a:t> What is the difference between communication and language?</a:t>
            </a:r>
          </a:p>
          <a:p>
            <a:pPr>
              <a:buFont typeface="Arial" charset="0"/>
              <a:buChar char="•"/>
            </a:pPr>
            <a:r>
              <a:rPr lang="en-US" sz="3000" dirty="0" smtClean="0">
                <a:latin typeface="Constantia" pitchFamily="18" charset="0"/>
              </a:rPr>
              <a:t> What is cultural transmission?</a:t>
            </a:r>
          </a:p>
          <a:p>
            <a:pPr>
              <a:buFont typeface="Arial" charset="0"/>
              <a:buChar char="•"/>
            </a:pPr>
            <a:r>
              <a:rPr lang="en-US" sz="3000" dirty="0" smtClean="0">
                <a:latin typeface="Constantia" pitchFamily="18" charset="0"/>
              </a:rPr>
              <a:t> What is instinct and is it transmitted?</a:t>
            </a:r>
          </a:p>
          <a:p>
            <a:pPr>
              <a:buFont typeface="Arial" charset="0"/>
              <a:buChar char="•"/>
            </a:pPr>
            <a:r>
              <a:rPr lang="en-US" sz="3000" dirty="0" smtClean="0">
                <a:latin typeface="Constantia" pitchFamily="18" charset="0"/>
              </a:rPr>
              <a:t> Can other species acquire language? </a:t>
            </a:r>
          </a:p>
          <a:p>
            <a:pPr>
              <a:buFont typeface="Arial" charset="0"/>
              <a:buChar char="•"/>
            </a:pPr>
            <a:r>
              <a:rPr lang="en-US" sz="3000" dirty="0" smtClean="0">
                <a:latin typeface="Constantia" pitchFamily="18" charset="0"/>
              </a:rPr>
              <a:t> Can animals be taught to use human language or are they simply mimicking?</a:t>
            </a:r>
          </a:p>
          <a:p>
            <a:pPr>
              <a:buFont typeface="Arial" charset="0"/>
              <a:buChar char="•"/>
            </a:pPr>
            <a:endParaRPr lang="en-US" sz="3000" dirty="0">
              <a:latin typeface="Constantia" pitchFamily="18" charset="0"/>
            </a:endParaRPr>
          </a:p>
          <a:p>
            <a:r>
              <a:rPr lang="en-US" sz="3000" dirty="0" smtClean="0">
                <a:latin typeface="Constantia" pitchFamily="18" charset="0"/>
              </a:rPr>
              <a:t> </a:t>
            </a:r>
            <a:endParaRPr lang="en-US" sz="3000" dirty="0">
              <a:latin typeface="Constantia" pitchFamily="18" charset="0"/>
            </a:endParaRPr>
          </a:p>
          <a:p>
            <a:pPr>
              <a:buFont typeface="Arial" charset="0"/>
              <a:buChar char="•"/>
            </a:pPr>
            <a:endParaRPr lang="en-US" sz="3000" dirty="0">
              <a:latin typeface="Constantia"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304800"/>
            <a:ext cx="7772400" cy="762000"/>
          </a:xfrm>
          <a:prstGeom prst="rect">
            <a:avLst/>
          </a:prstGeom>
        </p:spPr>
        <p:txBody>
          <a:bodyPr anchor="ctr"/>
          <a:lstStyle/>
          <a:p>
            <a:pPr algn="ctr" fontAlgn="auto">
              <a:spcAft>
                <a:spcPts val="0"/>
              </a:spcAft>
              <a:defRPr/>
            </a:pPr>
            <a:r>
              <a:rPr lang="en-US" sz="4000" dirty="0" smtClean="0">
                <a:solidFill>
                  <a:schemeClr val="tx2">
                    <a:lumMod val="90000"/>
                  </a:schemeClr>
                </a:solidFill>
                <a:latin typeface="+mj-lt"/>
                <a:ea typeface="+mj-ea"/>
                <a:cs typeface="+mj-cs"/>
              </a:rPr>
              <a:t>Communicative </a:t>
            </a:r>
            <a:r>
              <a:rPr lang="en-US" sz="4000" dirty="0" err="1" smtClean="0">
                <a:solidFill>
                  <a:schemeClr val="tx2">
                    <a:lumMod val="90000"/>
                  </a:schemeClr>
                </a:solidFill>
                <a:latin typeface="+mj-lt"/>
                <a:ea typeface="+mj-ea"/>
                <a:cs typeface="+mj-cs"/>
              </a:rPr>
              <a:t>vx</a:t>
            </a:r>
            <a:r>
              <a:rPr lang="en-US" sz="4000" dirty="0" smtClean="0">
                <a:solidFill>
                  <a:schemeClr val="tx2">
                    <a:lumMod val="90000"/>
                  </a:schemeClr>
                </a:solidFill>
                <a:latin typeface="+mj-lt"/>
                <a:ea typeface="+mj-ea"/>
                <a:cs typeface="+mj-cs"/>
              </a:rPr>
              <a:t>. Informative Signals</a:t>
            </a:r>
            <a:endParaRPr lang="en-US" sz="4000" dirty="0">
              <a:solidFill>
                <a:schemeClr val="tx2">
                  <a:lumMod val="90000"/>
                </a:schemeClr>
              </a:solidFill>
              <a:latin typeface="+mj-lt"/>
              <a:ea typeface="+mj-ea"/>
              <a:cs typeface="+mj-cs"/>
            </a:endParaRPr>
          </a:p>
        </p:txBody>
      </p:sp>
      <p:sp>
        <p:nvSpPr>
          <p:cNvPr id="6147" name="TextBox 6"/>
          <p:cNvSpPr txBox="1">
            <a:spLocks noChangeArrowheads="1"/>
          </p:cNvSpPr>
          <p:nvPr/>
        </p:nvSpPr>
        <p:spPr bwMode="auto">
          <a:xfrm>
            <a:off x="914400" y="1524000"/>
            <a:ext cx="7162800" cy="5093702"/>
          </a:xfrm>
          <a:prstGeom prst="rect">
            <a:avLst/>
          </a:prstGeom>
          <a:noFill/>
          <a:ln w="9525">
            <a:noFill/>
            <a:miter lim="800000"/>
            <a:headEnd/>
            <a:tailEnd/>
          </a:ln>
        </p:spPr>
        <p:txBody>
          <a:bodyPr wrap="square">
            <a:spAutoFit/>
          </a:bodyPr>
          <a:lstStyle/>
          <a:p>
            <a:pPr>
              <a:buFont typeface="Arial" pitchFamily="34" charset="0"/>
              <a:buChar char="•"/>
            </a:pPr>
            <a:r>
              <a:rPr lang="en-US" sz="4000" dirty="0" smtClean="0">
                <a:latin typeface="Constantia" pitchFamily="18" charset="0"/>
              </a:rPr>
              <a:t> </a:t>
            </a:r>
            <a:r>
              <a:rPr lang="en-US" sz="3500" dirty="0" smtClean="0">
                <a:latin typeface="Constantia" pitchFamily="18" charset="0"/>
              </a:rPr>
              <a:t>Animals can be informative:</a:t>
            </a:r>
          </a:p>
          <a:p>
            <a:r>
              <a:rPr lang="en-US" sz="3500" dirty="0" smtClean="0">
                <a:solidFill>
                  <a:schemeClr val="accent1"/>
                </a:solidFill>
                <a:latin typeface="Arial Narrow" pitchFamily="34" charset="0"/>
              </a:rPr>
              <a:t>   a bird may suddenly fly away at the</a:t>
            </a:r>
          </a:p>
          <a:p>
            <a:r>
              <a:rPr lang="en-US" sz="3500" dirty="0" smtClean="0">
                <a:solidFill>
                  <a:schemeClr val="accent1"/>
                </a:solidFill>
                <a:latin typeface="Arial Narrow" pitchFamily="34" charset="0"/>
              </a:rPr>
              <a:t>   approach of a predator (information:  we</a:t>
            </a:r>
          </a:p>
          <a:p>
            <a:r>
              <a:rPr lang="en-US" sz="3500" dirty="0" smtClean="0">
                <a:solidFill>
                  <a:schemeClr val="accent1"/>
                </a:solidFill>
                <a:latin typeface="Arial Narrow" pitchFamily="34" charset="0"/>
              </a:rPr>
              <a:t>   deduce that the bird must be frightened)</a:t>
            </a:r>
          </a:p>
          <a:p>
            <a:r>
              <a:rPr lang="en-US" sz="4000" dirty="0" smtClean="0">
                <a:latin typeface="Constantia" pitchFamily="18" charset="0"/>
              </a:rPr>
              <a:t> </a:t>
            </a:r>
            <a:r>
              <a:rPr lang="en-US" sz="3500" dirty="0" smtClean="0">
                <a:latin typeface="Constantia" pitchFamily="18" charset="0"/>
              </a:rPr>
              <a:t>Animals can be communicative:</a:t>
            </a:r>
          </a:p>
          <a:p>
            <a:r>
              <a:rPr lang="en-US" sz="3500" dirty="0" smtClean="0">
                <a:solidFill>
                  <a:schemeClr val="accent1"/>
                </a:solidFill>
                <a:latin typeface="Arial Narrow" pitchFamily="34" charset="0"/>
              </a:rPr>
              <a:t>  A bird may make a loud squawk at the</a:t>
            </a:r>
          </a:p>
          <a:p>
            <a:r>
              <a:rPr lang="en-US" sz="3500" dirty="0" smtClean="0">
                <a:solidFill>
                  <a:schemeClr val="accent1"/>
                </a:solidFill>
                <a:latin typeface="Arial Narrow" pitchFamily="34" charset="0"/>
              </a:rPr>
              <a:t>  sight of a predator (communication:  Hey</a:t>
            </a:r>
          </a:p>
          <a:p>
            <a:r>
              <a:rPr lang="en-US" sz="3500" dirty="0" smtClean="0">
                <a:solidFill>
                  <a:schemeClr val="accent1"/>
                </a:solidFill>
                <a:latin typeface="Arial Narrow" pitchFamily="34" charset="0"/>
              </a:rPr>
              <a:t>  everyone, lookout!  Something is going to</a:t>
            </a:r>
          </a:p>
          <a:p>
            <a:r>
              <a:rPr lang="en-US" sz="3500" dirty="0" smtClean="0">
                <a:solidFill>
                  <a:schemeClr val="accent1"/>
                </a:solidFill>
                <a:latin typeface="Arial Narrow" pitchFamily="34" charset="0"/>
              </a:rPr>
              <a:t>  eat us!!)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r>
              <a:rPr lang="en-US" dirty="0" smtClean="0"/>
              <a:t>Reflexivity</a:t>
            </a:r>
          </a:p>
          <a:p>
            <a:r>
              <a:rPr lang="en-US" dirty="0" smtClean="0"/>
              <a:t>Displacement</a:t>
            </a:r>
          </a:p>
          <a:p>
            <a:r>
              <a:rPr lang="en-US" dirty="0" smtClean="0"/>
              <a:t>Arbitrariness</a:t>
            </a:r>
          </a:p>
          <a:p>
            <a:r>
              <a:rPr lang="en-US" dirty="0" smtClean="0"/>
              <a:t>Productivity</a:t>
            </a:r>
          </a:p>
          <a:p>
            <a:r>
              <a:rPr lang="en-US" dirty="0" smtClean="0"/>
              <a:t>Cultural Transmission</a:t>
            </a:r>
          </a:p>
          <a:p>
            <a:r>
              <a:rPr lang="en-US" dirty="0" smtClean="0"/>
              <a:t>Duality</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pPr algn="l"/>
            <a:r>
              <a:rPr lang="en-US" dirty="0" smtClean="0">
                <a:solidFill>
                  <a:schemeClr val="tx2">
                    <a:lumMod val="50000"/>
                  </a:schemeClr>
                </a:solidFill>
              </a:rPr>
              <a:t>Reflexivity</a:t>
            </a:r>
            <a:r>
              <a:rPr lang="en-US" dirty="0" smtClean="0"/>
              <a:t>:</a:t>
            </a:r>
          </a:p>
          <a:p>
            <a:pPr algn="l"/>
            <a:r>
              <a:rPr lang="en-US" dirty="0" smtClean="0"/>
              <a:t>Humans are able to reflect.  They are able to talk about, or reflect on language itself.  Without this ability, we could not even talk about the other properties of language.</a:t>
            </a:r>
          </a:p>
          <a:p>
            <a:pPr algn="l"/>
            <a:r>
              <a:rPr lang="en-US" dirty="0" smtClean="0"/>
              <a:t>Dogs are able to bark at each other, but they are probably not barking about barking itself!</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pPr algn="l"/>
            <a:r>
              <a:rPr lang="en-US" dirty="0" smtClean="0">
                <a:solidFill>
                  <a:schemeClr val="tx2">
                    <a:lumMod val="50000"/>
                  </a:schemeClr>
                </a:solidFill>
              </a:rPr>
              <a:t>Displacement:</a:t>
            </a:r>
          </a:p>
          <a:p>
            <a:pPr algn="l">
              <a:buNone/>
            </a:pPr>
            <a:r>
              <a:rPr lang="en-US" dirty="0" smtClean="0"/>
              <a:t>     Humans can talk about the past, present and future</a:t>
            </a:r>
          </a:p>
          <a:p>
            <a:pPr algn="l">
              <a:buNone/>
            </a:pPr>
            <a:r>
              <a:rPr lang="en-US" sz="2400" dirty="0" smtClean="0">
                <a:solidFill>
                  <a:schemeClr val="accent1"/>
                </a:solidFill>
                <a:latin typeface="Arial Narrow" pitchFamily="34" charset="0"/>
              </a:rPr>
              <a:t>     Yesterday, I saw a movie.</a:t>
            </a:r>
          </a:p>
          <a:p>
            <a:pPr algn="l">
              <a:buNone/>
            </a:pPr>
            <a:r>
              <a:rPr lang="en-US" sz="2400" dirty="0" smtClean="0">
                <a:solidFill>
                  <a:schemeClr val="accent1"/>
                </a:solidFill>
                <a:latin typeface="Arial Narrow" pitchFamily="34" charset="0"/>
              </a:rPr>
              <a:t>     Today, I’m staying home.</a:t>
            </a:r>
          </a:p>
          <a:p>
            <a:pPr algn="l">
              <a:buNone/>
            </a:pPr>
            <a:r>
              <a:rPr lang="en-US" sz="2400" dirty="0" smtClean="0">
                <a:solidFill>
                  <a:schemeClr val="accent1"/>
                </a:solidFill>
                <a:latin typeface="Arial Narrow" pitchFamily="34" charset="0"/>
              </a:rPr>
              <a:t>     Next week, I’m….</a:t>
            </a:r>
          </a:p>
          <a:p>
            <a:pPr algn="l">
              <a:buNone/>
            </a:pPr>
            <a:r>
              <a:rPr lang="en-US" dirty="0" smtClean="0"/>
              <a:t>     Humans can talk about things that don’t exist or we can’t see.</a:t>
            </a:r>
          </a:p>
          <a:p>
            <a:pPr algn="l">
              <a:buNone/>
            </a:pPr>
            <a:r>
              <a:rPr lang="en-US" sz="2400" dirty="0" smtClean="0">
                <a:latin typeface="Arial Narrow" pitchFamily="34" charset="0"/>
              </a:rPr>
              <a:t>     </a:t>
            </a:r>
            <a:r>
              <a:rPr lang="en-US" sz="2400" dirty="0" smtClean="0">
                <a:solidFill>
                  <a:schemeClr val="accent1"/>
                </a:solidFill>
                <a:latin typeface="Arial Narrow" pitchFamily="34" charset="0"/>
              </a:rPr>
              <a:t>Yesterday, Grandpa went to heaven...</a:t>
            </a:r>
          </a:p>
          <a:p>
            <a:pPr algn="l">
              <a:buNone/>
            </a:pPr>
            <a:r>
              <a:rPr lang="en-US" sz="2400" dirty="0" smtClean="0">
                <a:solidFill>
                  <a:schemeClr val="accent1"/>
                </a:solidFill>
                <a:latin typeface="Arial Narrow" pitchFamily="34" charset="0"/>
              </a:rPr>
              <a:t>      Tomorrow, the Tooth Fairy is coming…</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pPr algn="l"/>
            <a:r>
              <a:rPr lang="en-US" dirty="0" smtClean="0"/>
              <a:t>Animal communication is about the here and now:</a:t>
            </a:r>
          </a:p>
          <a:p>
            <a:pPr algn="l">
              <a:buNone/>
            </a:pPr>
            <a:r>
              <a:rPr lang="en-US" dirty="0" smtClean="0"/>
              <a:t>     </a:t>
            </a:r>
            <a:r>
              <a:rPr lang="en-US" sz="2400" dirty="0" smtClean="0">
                <a:solidFill>
                  <a:schemeClr val="accent1"/>
                </a:solidFill>
                <a:latin typeface="Arial Narrow" pitchFamily="34" charset="0"/>
              </a:rPr>
              <a:t>“meow, meow!!”  I am hungry NOW (not next week)</a:t>
            </a:r>
          </a:p>
          <a:p>
            <a:pPr algn="l">
              <a:buNone/>
            </a:pPr>
            <a:r>
              <a:rPr lang="en-US" sz="2400" dirty="0" smtClean="0">
                <a:solidFill>
                  <a:schemeClr val="accent1"/>
                </a:solidFill>
                <a:latin typeface="Arial Narrow" pitchFamily="34" charset="0"/>
              </a:rPr>
              <a:t>	“bark, bark!!”  An intruder is at the door NOW! (not yesterday)</a:t>
            </a:r>
          </a:p>
          <a:p>
            <a:pPr algn="l">
              <a:buNone/>
            </a:pPr>
            <a:r>
              <a:rPr lang="en-US" sz="3200" dirty="0" smtClean="0"/>
              <a:t>    Animals can’t displace in either time or </a:t>
            </a:r>
            <a:r>
              <a:rPr lang="en-US" sz="3200" b="1" i="1" dirty="0" smtClean="0">
                <a:solidFill>
                  <a:schemeClr val="accent1"/>
                </a:solidFill>
              </a:rPr>
              <a:t>space</a:t>
            </a:r>
            <a:r>
              <a:rPr lang="en-US" sz="3200" dirty="0" smtClean="0">
                <a:solidFill>
                  <a:schemeClr val="accent1"/>
                </a:solidFill>
              </a:rPr>
              <a:t>:</a:t>
            </a:r>
          </a:p>
          <a:p>
            <a:pPr algn="l">
              <a:buNone/>
            </a:pPr>
            <a:r>
              <a:rPr lang="en-US" sz="2400" dirty="0" smtClean="0">
                <a:solidFill>
                  <a:schemeClr val="accent1"/>
                </a:solidFill>
                <a:latin typeface="Arial Narrow" pitchFamily="34" charset="0"/>
              </a:rPr>
              <a:t>     “Bark, bark!”  There is a problem!  Help!</a:t>
            </a:r>
          </a:p>
          <a:p>
            <a:pPr algn="l">
              <a:buNone/>
            </a:pPr>
            <a:r>
              <a:rPr lang="en-US" sz="2400" dirty="0" smtClean="0">
                <a:solidFill>
                  <a:schemeClr val="accent1"/>
                </a:solidFill>
                <a:latin typeface="Arial Narrow" pitchFamily="34" charset="0"/>
              </a:rPr>
              <a:t>     NOT “Timmy fell into a well over on the old Cotter Farm 3 miles away!! Drive down Cook Lane and help him!”(Good girl, Lassie!)</a:t>
            </a:r>
          </a:p>
          <a:p>
            <a:pPr>
              <a:buNone/>
            </a:pPr>
            <a:endParaRPr lang="en-US" sz="3200" b="1" i="1" dirty="0" smtClean="0">
              <a:solidFill>
                <a:schemeClr val="accent1"/>
              </a:solidFill>
            </a:endParaRPr>
          </a:p>
          <a:p>
            <a:pPr>
              <a:buNone/>
            </a:pPr>
            <a:endParaRPr lang="en-US" sz="2400" dirty="0" smtClean="0">
              <a:solidFill>
                <a:schemeClr val="accent1"/>
              </a:solidFill>
              <a:latin typeface="Arial Narrow"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lumMod val="50000"/>
                  </a:schemeClr>
                </a:solidFill>
              </a:rPr>
              <a:t>Arbitrariness:</a:t>
            </a:r>
            <a:r>
              <a:rPr lang="en-US" dirty="0" smtClean="0"/>
              <a:t>  There is no natural connection between a word’s form and its meaning (with the possible exception of our old friend, </a:t>
            </a:r>
            <a:r>
              <a:rPr lang="en-US" dirty="0" err="1" smtClean="0"/>
              <a:t>onomatopeia</a:t>
            </a:r>
            <a:r>
              <a:rPr lang="en-US" dirty="0" smtClean="0"/>
              <a:t>)</a:t>
            </a:r>
          </a:p>
          <a:p>
            <a:r>
              <a:rPr lang="en-US" dirty="0" smtClean="0"/>
              <a:t>A written word doesn’t look like its meaning:</a:t>
            </a:r>
          </a:p>
          <a:p>
            <a:pPr>
              <a:buNone/>
            </a:pPr>
            <a:r>
              <a:rPr lang="en-US" dirty="0" smtClean="0"/>
              <a:t>     </a:t>
            </a:r>
            <a:r>
              <a:rPr lang="en-US" dirty="0" smtClean="0">
                <a:effectLst>
                  <a:outerShdw blurRad="38100" dist="38100" dir="2700000" algn="tl">
                    <a:srgbClr val="000000">
                      <a:alpha val="43137"/>
                    </a:srgbClr>
                  </a:outerShdw>
                </a:effectLst>
              </a:rPr>
              <a:t>“star”  “</a:t>
            </a:r>
            <a:r>
              <a:rPr lang="en-US" dirty="0" err="1" smtClean="0">
                <a:effectLst>
                  <a:outerShdw blurRad="38100" dist="38100" dir="2700000" algn="tl">
                    <a:srgbClr val="000000">
                      <a:alpha val="43137"/>
                    </a:srgbClr>
                  </a:outerShdw>
                </a:effectLst>
              </a:rPr>
              <a:t>estrella</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stella</a:t>
            </a:r>
            <a:r>
              <a:rPr lang="en-US" dirty="0" smtClean="0">
                <a:effectLst>
                  <a:outerShdw blurRad="38100" dist="38100" dir="2700000" algn="tl">
                    <a:srgbClr val="000000">
                      <a:alpha val="43137"/>
                    </a:srgbClr>
                  </a:outerShdw>
                </a:effectLst>
              </a:rPr>
              <a:t>”</a:t>
            </a:r>
          </a:p>
          <a:p>
            <a:pPr>
              <a:buNone/>
            </a:pPr>
            <a:r>
              <a:rPr lang="en-US" dirty="0" smtClean="0">
                <a:effectLst>
                  <a:outerShdw blurRad="38100" dist="38100" dir="2700000" algn="tl">
                    <a:srgbClr val="000000">
                      <a:alpha val="43137"/>
                    </a:srgbClr>
                  </a:outerShdw>
                </a:effectLst>
              </a:rPr>
              <a:t>    Even thought you can play games with it:</a:t>
            </a:r>
          </a:p>
          <a:p>
            <a:pPr>
              <a:buNone/>
            </a:pPr>
            <a:r>
              <a:rPr lang="en-US" dirty="0" smtClean="0">
                <a:effectLst>
                  <a:outerShdw blurRad="38100" dist="38100" dir="2700000" algn="tl">
                    <a:srgbClr val="000000">
                      <a:alpha val="43137"/>
                    </a:srgbClr>
                  </a:outerShdw>
                </a:effectLst>
              </a:rPr>
              <a:t>   </a:t>
            </a:r>
            <a:r>
              <a:rPr lang="en-US" sz="7200" dirty="0" smtClean="0">
                <a:effectLst>
                  <a:outerShdw blurRad="38100" dist="38100" dir="2700000" algn="tl">
                    <a:srgbClr val="000000">
                      <a:alpha val="43137"/>
                    </a:srgbClr>
                  </a:outerShdw>
                </a:effectLst>
              </a:rPr>
              <a:t>BIG  </a:t>
            </a:r>
            <a:r>
              <a:rPr lang="en-US" dirty="0" smtClean="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little                       </a:t>
            </a:r>
            <a:r>
              <a:rPr lang="en-US" sz="4400" dirty="0" smtClean="0">
                <a:effectLst>
                  <a:outerShdw blurRad="38100" dist="38100" dir="2700000" algn="tl">
                    <a:srgbClr val="000000">
                      <a:alpha val="43137"/>
                    </a:srgbClr>
                  </a:outerShdw>
                </a:effectLst>
                <a:latin typeface="AR DECODE" pitchFamily="2" charset="0"/>
                <a:ea typeface="DFKai-SB" pitchFamily="65" charset="-120"/>
                <a:cs typeface="Traditional Arabic" pitchFamily="18" charset="-78"/>
              </a:rPr>
              <a:t>Soft </a:t>
            </a:r>
            <a:r>
              <a:rPr lang="en-US" sz="4400" dirty="0" smtClean="0">
                <a:effectLst>
                  <a:outerShdw blurRad="38100" dist="38100" dir="2700000" algn="tl">
                    <a:srgbClr val="000000">
                      <a:alpha val="43137"/>
                    </a:srgbClr>
                  </a:outerShdw>
                </a:effectLst>
                <a:latin typeface="Freestyle Script" pitchFamily="66" charset="0"/>
                <a:ea typeface="DFKai-SB" pitchFamily="65" charset="-120"/>
                <a:cs typeface="Traditional Arabic" pitchFamily="18" charset="-78"/>
              </a:rPr>
              <a:t>  </a:t>
            </a:r>
            <a:r>
              <a:rPr lang="en-US" sz="4400" dirty="0" smtClean="0">
                <a:effectLst>
                  <a:outerShdw blurRad="38100" dist="38100" dir="2700000" algn="tl">
                    <a:srgbClr val="000000">
                      <a:alpha val="43137"/>
                    </a:srgbClr>
                  </a:outerShdw>
                </a:effectLst>
                <a:latin typeface="AR DARLING" pitchFamily="2" charset="0"/>
                <a:ea typeface="DFKai-SB" pitchFamily="65" charset="-120"/>
                <a:cs typeface="Traditional Arabic" pitchFamily="18" charset="-78"/>
              </a:rPr>
              <a:t>Hard</a:t>
            </a:r>
            <a:endParaRPr lang="en-US" sz="4400" dirty="0" smtClean="0">
              <a:latin typeface="AR DARLING" pitchFamily="2" charset="0"/>
              <a:ea typeface="DFKai-SB" pitchFamily="65" charset="-120"/>
              <a:cs typeface="Traditional Arabic" pitchFamily="18" charset="-78"/>
            </a:endParaRPr>
          </a:p>
          <a:p>
            <a:endParaRPr lang="en-US" dirty="0" smtClean="0"/>
          </a:p>
          <a:p>
            <a:endParaRPr lang="en-US" dirty="0" smtClean="0"/>
          </a:p>
        </p:txBody>
      </p:sp>
      <p:sp>
        <p:nvSpPr>
          <p:cNvPr id="4" name="5-Point Star 3"/>
          <p:cNvSpPr/>
          <p:nvPr/>
        </p:nvSpPr>
        <p:spPr>
          <a:xfrm>
            <a:off x="5867400" y="3962400"/>
            <a:ext cx="609600" cy="609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a:t>
            </a:r>
            <a:r>
              <a:rPr lang="en-US" dirty="0" err="1" smtClean="0"/>
              <a:t>Lanugage</a:t>
            </a:r>
            <a:endParaRPr lang="en-US" dirty="0"/>
          </a:p>
        </p:txBody>
      </p:sp>
      <p:sp>
        <p:nvSpPr>
          <p:cNvPr id="3" name="Content Placeholder 2"/>
          <p:cNvSpPr>
            <a:spLocks noGrp="1"/>
          </p:cNvSpPr>
          <p:nvPr>
            <p:ph idx="1"/>
          </p:nvPr>
        </p:nvSpPr>
        <p:spPr/>
        <p:txBody>
          <a:bodyPr>
            <a:normAutofit/>
          </a:bodyPr>
          <a:lstStyle/>
          <a:p>
            <a:r>
              <a:rPr lang="en-US" dirty="0" smtClean="0"/>
              <a:t>Animal communicative sounds are closely correlated with their meanings:</a:t>
            </a:r>
          </a:p>
          <a:p>
            <a:r>
              <a:rPr lang="en-US" dirty="0" smtClean="0"/>
              <a:t>Think of a cat:  </a:t>
            </a:r>
            <a:r>
              <a:rPr lang="en-US" dirty="0" err="1" smtClean="0">
                <a:solidFill>
                  <a:schemeClr val="accent1"/>
                </a:solidFill>
              </a:rPr>
              <a:t>grrr</a:t>
            </a:r>
            <a:r>
              <a:rPr lang="en-US" dirty="0" smtClean="0">
                <a:solidFill>
                  <a:schemeClr val="accent1"/>
                </a:solidFill>
              </a:rPr>
              <a:t>   </a:t>
            </a:r>
            <a:r>
              <a:rPr lang="en-US" dirty="0" err="1" smtClean="0">
                <a:solidFill>
                  <a:schemeClr val="accent1"/>
                </a:solidFill>
              </a:rPr>
              <a:t>hissss</a:t>
            </a:r>
            <a:r>
              <a:rPr lang="en-US" dirty="0" smtClean="0">
                <a:solidFill>
                  <a:schemeClr val="accent1"/>
                </a:solidFill>
              </a:rPr>
              <a:t>  meow  screech!  </a:t>
            </a:r>
            <a:r>
              <a:rPr lang="en-US" dirty="0" err="1" smtClean="0">
                <a:solidFill>
                  <a:schemeClr val="accent1"/>
                </a:solidFill>
              </a:rPr>
              <a:t>purrrr</a:t>
            </a:r>
            <a:r>
              <a:rPr lang="en-US" dirty="0" smtClean="0">
                <a:solidFill>
                  <a:schemeClr val="accent1"/>
                </a:solidFill>
              </a:rPr>
              <a:t>…. </a:t>
            </a:r>
            <a:r>
              <a:rPr lang="en-US" dirty="0" smtClean="0"/>
              <a:t>It doesn’t use a variety of sounds to express these conditions.  These sounds always mean the one thing they mean.</a:t>
            </a:r>
          </a:p>
          <a:p>
            <a:r>
              <a:rPr lang="en-US" dirty="0" err="1" smtClean="0"/>
              <a:t>Vervet</a:t>
            </a:r>
            <a:r>
              <a:rPr lang="en-US" dirty="0" smtClean="0"/>
              <a:t> monkeys have 36 cries of warning for different predators, but…</a:t>
            </a:r>
          </a:p>
          <a:p>
            <a:r>
              <a:rPr lang="en-US" dirty="0" smtClean="0"/>
              <a:t>An animals “vocabulary” is </a:t>
            </a:r>
            <a:r>
              <a:rPr lang="en-US" b="1" i="1" dirty="0" smtClean="0">
                <a:solidFill>
                  <a:schemeClr val="tx2">
                    <a:lumMod val="50000"/>
                  </a:schemeClr>
                </a:solidFill>
              </a:rPr>
              <a:t>finite. Limited.</a:t>
            </a:r>
          </a:p>
          <a:p>
            <a:pPr>
              <a:buNone/>
            </a:pPr>
            <a:endParaRPr lang="en-US" b="1" i="1" dirty="0" smtClean="0">
              <a:solidFill>
                <a:schemeClr val="tx2">
                  <a:lumMod val="50000"/>
                </a:schemeClr>
              </a:solidFill>
            </a:endParaRPr>
          </a:p>
          <a:p>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chemeClr val="tx2">
                    <a:lumMod val="50000"/>
                  </a:schemeClr>
                </a:solidFill>
              </a:rPr>
              <a:t>Honey Bee Dance Language</a:t>
            </a:r>
          </a:p>
          <a:p>
            <a:r>
              <a:rPr lang="en-US" dirty="0" smtClean="0"/>
              <a:t>Bees use intricate combinations of dance movements and tail waggling to communicate the location of nectar (food) sources to other bees in the hive.</a:t>
            </a:r>
          </a:p>
          <a:p>
            <a:r>
              <a:rPr lang="en-US" dirty="0" smtClean="0"/>
              <a:t>The dance is a figure eight with movements of the tail to indicate location in relation to the azimuth of the sun.  Speed of waggle indicates distance.</a:t>
            </a:r>
          </a:p>
          <a:p>
            <a:r>
              <a:rPr lang="en-US" dirty="0" smtClean="0"/>
              <a:t>Has been studied by </a:t>
            </a:r>
            <a:r>
              <a:rPr lang="en-US" dirty="0" err="1" smtClean="0"/>
              <a:t>Janda</a:t>
            </a:r>
            <a:r>
              <a:rPr lang="en-US" dirty="0" smtClean="0"/>
              <a:t> (1973) to have linguistic (syntactic) properties.</a:t>
            </a:r>
          </a:p>
          <a:p>
            <a:r>
              <a:rPr lang="en-US" dirty="0" smtClean="0"/>
              <a:t>HOWEVER the language is finite – can’t create new moves or waggles to indicate “up” for example.</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a:t>
            </a:r>
            <a:r>
              <a:rPr lang="en-US" dirty="0" err="1" smtClean="0"/>
              <a:t>Lanugage</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chemeClr val="tx2">
                    <a:lumMod val="50000"/>
                  </a:schemeClr>
                </a:solidFill>
              </a:rPr>
              <a:t>Productivity</a:t>
            </a:r>
            <a:r>
              <a:rPr lang="en-US" dirty="0" smtClean="0"/>
              <a:t>:  Human vocabulary and sentences are </a:t>
            </a:r>
            <a:r>
              <a:rPr lang="en-US" dirty="0" smtClean="0">
                <a:solidFill>
                  <a:schemeClr val="tx2">
                    <a:lumMod val="50000"/>
                  </a:schemeClr>
                </a:solidFill>
              </a:rPr>
              <a:t>infinite, open-ended</a:t>
            </a:r>
            <a:r>
              <a:rPr lang="en-US" dirty="0" smtClean="0"/>
              <a:t>:</a:t>
            </a:r>
          </a:p>
          <a:p>
            <a:pPr>
              <a:buNone/>
            </a:pPr>
            <a:r>
              <a:rPr lang="en-US" dirty="0" smtClean="0"/>
              <a:t>     We can create new words in our </a:t>
            </a:r>
            <a:r>
              <a:rPr lang="en-US" dirty="0" smtClean="0">
                <a:solidFill>
                  <a:schemeClr val="tx2">
                    <a:lumMod val="50000"/>
                  </a:schemeClr>
                </a:solidFill>
              </a:rPr>
              <a:t>LEXICON</a:t>
            </a:r>
            <a:r>
              <a:rPr lang="en-US" dirty="0" smtClean="0"/>
              <a:t>, like </a:t>
            </a:r>
            <a:r>
              <a:rPr lang="en-US" dirty="0" smtClean="0">
                <a:solidFill>
                  <a:schemeClr val="accent2">
                    <a:lumMod val="60000"/>
                    <a:lumOff val="40000"/>
                  </a:schemeClr>
                </a:solidFill>
              </a:rPr>
              <a:t>texting, </a:t>
            </a:r>
            <a:r>
              <a:rPr lang="en-US" dirty="0" err="1" smtClean="0">
                <a:solidFill>
                  <a:schemeClr val="accent2">
                    <a:lumMod val="60000"/>
                    <a:lumOff val="40000"/>
                  </a:schemeClr>
                </a:solidFill>
              </a:rPr>
              <a:t>googling</a:t>
            </a:r>
            <a:r>
              <a:rPr lang="en-US" dirty="0" smtClean="0"/>
              <a:t>, new slang…examples????</a:t>
            </a:r>
          </a:p>
          <a:p>
            <a:pPr>
              <a:buNone/>
            </a:pPr>
            <a:r>
              <a:rPr lang="en-US" dirty="0" smtClean="0"/>
              <a:t>     In </a:t>
            </a:r>
            <a:r>
              <a:rPr lang="en-US" dirty="0" smtClean="0">
                <a:solidFill>
                  <a:schemeClr val="tx2">
                    <a:lumMod val="50000"/>
                  </a:schemeClr>
                </a:solidFill>
              </a:rPr>
              <a:t>unlimited </a:t>
            </a:r>
            <a:r>
              <a:rPr lang="en-US" dirty="0" smtClean="0"/>
              <a:t>combinations…..</a:t>
            </a:r>
          </a:p>
          <a:p>
            <a:pPr>
              <a:buNone/>
            </a:pPr>
            <a:r>
              <a:rPr lang="en-US" dirty="0" smtClean="0"/>
              <a:t>    “</a:t>
            </a:r>
            <a:r>
              <a:rPr lang="en-US" i="1" dirty="0" smtClean="0">
                <a:solidFill>
                  <a:schemeClr val="accent1"/>
                </a:solidFill>
              </a:rPr>
              <a:t>Colorless green ideas sleep furiously” </a:t>
            </a:r>
            <a:r>
              <a:rPr lang="en-US" dirty="0" smtClean="0">
                <a:solidFill>
                  <a:schemeClr val="accent1"/>
                </a:solidFill>
              </a:rPr>
              <a:t>(Noam Chomsky</a:t>
            </a:r>
            <a:r>
              <a:rPr lang="en-US" dirty="0" smtClean="0"/>
              <a:t>)</a:t>
            </a:r>
          </a:p>
          <a:p>
            <a:pPr>
              <a:buNone/>
            </a:pPr>
            <a:endParaRPr lang="en-US" dirty="0" smtClean="0"/>
          </a:p>
          <a:p>
            <a:pPr>
              <a:buNone/>
            </a:pPr>
            <a:r>
              <a:rPr lang="en-US" dirty="0" smtClean="0"/>
              <a:t>    We have a morphology (word-forming rules) and a grammar (with sentence structure rules) which allow us to combine new words in new structures..</a:t>
            </a:r>
          </a:p>
          <a:p>
            <a:pPr>
              <a:buNone/>
            </a:pPr>
            <a:endParaRPr lang="en-US" dirty="0" smtClean="0"/>
          </a:p>
          <a:p>
            <a:pPr>
              <a:buNone/>
            </a:pPr>
            <a:r>
              <a:rPr lang="en-US" i="1" dirty="0" smtClean="0">
                <a:solidFill>
                  <a:schemeClr val="accent1"/>
                </a:solidFill>
              </a:rPr>
              <a:t>     Infinite diversity in infinite combinations</a:t>
            </a:r>
            <a:r>
              <a:rPr lang="en-US" dirty="0" smtClean="0">
                <a:solidFill>
                  <a:schemeClr val="accent1"/>
                </a:solidFill>
              </a:rPr>
              <a:t> (Star Trek)</a:t>
            </a:r>
          </a:p>
          <a:p>
            <a:endParaRPr lang="en-US" dirty="0" smtClean="0"/>
          </a:p>
          <a:p>
            <a:endParaRPr lang="en-US" dirty="0" smtClean="0"/>
          </a:p>
          <a:p>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solidFill>
                  <a:schemeClr val="tx2">
                    <a:lumMod val="50000"/>
                  </a:schemeClr>
                </a:solidFill>
              </a:rPr>
              <a:t>Cultural  Transmission</a:t>
            </a:r>
            <a:r>
              <a:rPr lang="en-US" dirty="0" smtClean="0"/>
              <a:t>:  We acquire our speech from the environment we are raised in, our culture, which includes our </a:t>
            </a:r>
            <a:r>
              <a:rPr lang="en-US" dirty="0" smtClean="0">
                <a:solidFill>
                  <a:schemeClr val="tx2">
                    <a:lumMod val="50000"/>
                  </a:schemeClr>
                </a:solidFill>
              </a:rPr>
              <a:t>language, our accent, our expressions.</a:t>
            </a:r>
            <a:endParaRPr lang="en-US" dirty="0" smtClean="0"/>
          </a:p>
          <a:p>
            <a:r>
              <a:rPr lang="en-US" dirty="0" smtClean="0"/>
              <a:t>While a meow is a meow is a meow, wherever; it is </a:t>
            </a:r>
            <a:r>
              <a:rPr lang="en-US" dirty="0" smtClean="0">
                <a:solidFill>
                  <a:schemeClr val="tx2">
                    <a:lumMod val="50000"/>
                  </a:schemeClr>
                </a:solidFill>
              </a:rPr>
              <a:t>instinctual, inborn</a:t>
            </a:r>
            <a:r>
              <a:rPr lang="en-US" dirty="0" smtClean="0"/>
              <a:t>.</a:t>
            </a:r>
          </a:p>
          <a:p>
            <a:r>
              <a:rPr lang="en-US" dirty="0" smtClean="0"/>
              <a:t>Some birds both are born with some calls and songs instinctually and some are learned</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r>
              <a:rPr lang="en-US" i="1" dirty="0" smtClean="0">
                <a:solidFill>
                  <a:schemeClr val="tx2">
                    <a:lumMod val="50000"/>
                  </a:schemeClr>
                </a:solidFill>
              </a:rPr>
              <a:t>7 week window for birds</a:t>
            </a:r>
            <a:r>
              <a:rPr lang="en-US" i="1" dirty="0" smtClean="0"/>
              <a:t>:  If birds are not exposed to bird song in the first 7 weeks, they will still produce songs, but abnormal ones.  Song-singing is </a:t>
            </a:r>
            <a:r>
              <a:rPr lang="en-US" i="1" dirty="0" smtClean="0">
                <a:solidFill>
                  <a:schemeClr val="tx2">
                    <a:lumMod val="50000"/>
                  </a:schemeClr>
                </a:solidFill>
              </a:rPr>
              <a:t>instinctual</a:t>
            </a:r>
            <a:r>
              <a:rPr lang="en-US" i="1" dirty="0" smtClean="0"/>
              <a:t>.</a:t>
            </a:r>
          </a:p>
          <a:p>
            <a:r>
              <a:rPr lang="en-US" i="1" dirty="0" smtClean="0">
                <a:solidFill>
                  <a:schemeClr val="tx2">
                    <a:lumMod val="50000"/>
                  </a:schemeClr>
                </a:solidFill>
              </a:rPr>
              <a:t>7 year window for children</a:t>
            </a:r>
            <a:r>
              <a:rPr lang="en-US" i="1" dirty="0" smtClean="0"/>
              <a:t>: If a child is not exposed to language within the first 7 years, it will develop no language at all .  Language is </a:t>
            </a:r>
            <a:r>
              <a:rPr lang="en-US" i="1" dirty="0" smtClean="0">
                <a:solidFill>
                  <a:schemeClr val="tx2">
                    <a:lumMod val="50000"/>
                  </a:schemeClr>
                </a:solidFill>
              </a:rPr>
              <a:t>not instinctual </a:t>
            </a:r>
            <a:r>
              <a:rPr lang="en-US" i="1" dirty="0" smtClean="0"/>
              <a:t>:  it is learned in the </a:t>
            </a:r>
            <a:r>
              <a:rPr lang="en-US" i="1" dirty="0" smtClean="0">
                <a:solidFill>
                  <a:schemeClr val="tx2">
                    <a:lumMod val="50000"/>
                  </a:schemeClr>
                </a:solidFill>
              </a:rPr>
              <a:t>cultural environment</a:t>
            </a:r>
            <a:r>
              <a:rPr lang="en-US" i="1" dirty="0" smtClean="0"/>
              <a:t>.  More properly, it is </a:t>
            </a:r>
            <a:r>
              <a:rPr lang="en-US" i="1" dirty="0" smtClean="0">
                <a:solidFill>
                  <a:schemeClr val="tx2">
                    <a:lumMod val="50000"/>
                  </a:schemeClr>
                </a:solidFill>
              </a:rPr>
              <a:t>acquired</a:t>
            </a:r>
            <a:r>
              <a:rPr lang="en-US" i="1" dirty="0" smtClean="0"/>
              <a:t>.</a:t>
            </a:r>
          </a:p>
          <a:p>
            <a:endParaRPr lang="en-US" dirty="0"/>
          </a:p>
          <a:p>
            <a:endParaRPr lang="en-US" i="1"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r>
              <a:rPr lang="en-US" b="1" dirty="0" smtClean="0">
                <a:solidFill>
                  <a:schemeClr val="tx2">
                    <a:lumMod val="50000"/>
                  </a:schemeClr>
                </a:solidFill>
              </a:rPr>
              <a:t>Duality</a:t>
            </a:r>
            <a:r>
              <a:rPr lang="en-US" b="1" dirty="0" smtClean="0">
                <a:solidFill>
                  <a:schemeClr val="tx2">
                    <a:lumMod val="75000"/>
                  </a:schemeClr>
                </a:solidFill>
              </a:rPr>
              <a:t>:  </a:t>
            </a:r>
            <a:r>
              <a:rPr lang="en-US" b="1" dirty="0" smtClean="0"/>
              <a:t>Human language is organized at two levels:</a:t>
            </a:r>
          </a:p>
          <a:p>
            <a:r>
              <a:rPr lang="en-US" b="1" dirty="0" smtClean="0"/>
              <a:t>The sounds (</a:t>
            </a:r>
            <a:r>
              <a:rPr lang="en-US" b="1" dirty="0" smtClean="0">
                <a:solidFill>
                  <a:schemeClr val="tx2">
                    <a:lumMod val="50000"/>
                  </a:schemeClr>
                </a:solidFill>
              </a:rPr>
              <a:t>PHONETICS</a:t>
            </a:r>
            <a:r>
              <a:rPr lang="en-US" b="1" dirty="0" smtClean="0"/>
              <a:t>) which carry no individual meaning and</a:t>
            </a:r>
          </a:p>
          <a:p>
            <a:r>
              <a:rPr lang="en-US" b="1" dirty="0" smtClean="0"/>
              <a:t>The combinations of sounds (</a:t>
            </a:r>
            <a:r>
              <a:rPr lang="en-US" b="1" dirty="0" smtClean="0">
                <a:solidFill>
                  <a:schemeClr val="tx2">
                    <a:lumMod val="50000"/>
                  </a:schemeClr>
                </a:solidFill>
              </a:rPr>
              <a:t>PHONOLOGY</a:t>
            </a:r>
            <a:r>
              <a:rPr lang="en-US" b="1" dirty="0" smtClean="0"/>
              <a:t> and </a:t>
            </a:r>
            <a:r>
              <a:rPr lang="en-US" b="1" dirty="0" smtClean="0">
                <a:solidFill>
                  <a:schemeClr val="tx2">
                    <a:lumMod val="50000"/>
                  </a:schemeClr>
                </a:solidFill>
              </a:rPr>
              <a:t>MORPHOLOGY</a:t>
            </a:r>
            <a:r>
              <a:rPr lang="en-US" b="1" dirty="0" smtClean="0"/>
              <a:t>) which carry meaning.</a:t>
            </a:r>
          </a:p>
          <a:p>
            <a:r>
              <a:rPr lang="en-US" b="1" dirty="0" smtClean="0"/>
              <a:t>Economical:  with a limited number of discrete sounds, we can produce an infinite number of meanings</a:t>
            </a:r>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Properties of Human Language</a:t>
            </a:r>
            <a:endParaRPr lang="en-US" dirty="0"/>
          </a:p>
        </p:txBody>
      </p:sp>
      <p:sp>
        <p:nvSpPr>
          <p:cNvPr id="3" name="Content Placeholder 2"/>
          <p:cNvSpPr>
            <a:spLocks noGrp="1"/>
          </p:cNvSpPr>
          <p:nvPr>
            <p:ph idx="1"/>
          </p:nvPr>
        </p:nvSpPr>
        <p:spPr/>
        <p:txBody>
          <a:bodyPr>
            <a:normAutofit/>
          </a:bodyPr>
          <a:lstStyle/>
          <a:p>
            <a:r>
              <a:rPr lang="en-US" b="1" dirty="0" smtClean="0">
                <a:solidFill>
                  <a:schemeClr val="tx2">
                    <a:lumMod val="75000"/>
                  </a:schemeClr>
                </a:solidFill>
              </a:rPr>
              <a:t>Animal sounds can’t be broken down into levels</a:t>
            </a:r>
            <a:endParaRPr lang="en-US" dirty="0" smtClean="0"/>
          </a:p>
          <a:p>
            <a:pPr>
              <a:buNone/>
            </a:pPr>
            <a:r>
              <a:rPr lang="en-US" dirty="0" smtClean="0"/>
              <a:t>     woof = *w + </a:t>
            </a:r>
            <a:r>
              <a:rPr lang="en-US" dirty="0" err="1" smtClean="0"/>
              <a:t>oo</a:t>
            </a:r>
            <a:r>
              <a:rPr lang="en-US" dirty="0" smtClean="0"/>
              <a:t> = f</a:t>
            </a:r>
          </a:p>
          <a:p>
            <a:pPr>
              <a:buNone/>
            </a:pPr>
            <a:r>
              <a:rPr lang="en-US" dirty="0" smtClean="0"/>
              <a:t>    *</a:t>
            </a:r>
            <a:r>
              <a:rPr lang="en-US" dirty="0" err="1" smtClean="0"/>
              <a:t>oofw</a:t>
            </a:r>
            <a:endParaRPr lang="en-US" dirty="0" smtClean="0"/>
          </a:p>
          <a:p>
            <a:pPr>
              <a:buNone/>
            </a:pPr>
            <a:r>
              <a:rPr lang="en-US" dirty="0" smtClean="0"/>
              <a:t>    *</a:t>
            </a:r>
            <a:r>
              <a:rPr lang="en-US" dirty="0" err="1" smtClean="0"/>
              <a:t>foow</a:t>
            </a:r>
            <a:endParaRPr lang="en-US" dirty="0" smtClean="0"/>
          </a:p>
          <a:p>
            <a:r>
              <a:rPr lang="en-US" dirty="0" smtClean="0"/>
              <a:t>Human words can:</a:t>
            </a:r>
          </a:p>
          <a:p>
            <a:pPr>
              <a:buNone/>
            </a:pPr>
            <a:r>
              <a:rPr lang="en-US" dirty="0" smtClean="0"/>
              <a:t>     Meow = m+ e + o + w</a:t>
            </a:r>
          </a:p>
          <a:p>
            <a:pPr>
              <a:buNone/>
            </a:pPr>
            <a:r>
              <a:rPr lang="en-US" dirty="0" smtClean="0"/>
              <a:t>     me</a:t>
            </a:r>
          </a:p>
          <a:p>
            <a:pPr>
              <a:buNone/>
            </a:pPr>
            <a:r>
              <a:rPr lang="en-US" dirty="0" smtClean="0"/>
              <a:t>     </a:t>
            </a:r>
            <a:r>
              <a:rPr lang="en-US" dirty="0" err="1" smtClean="0"/>
              <a:t>ow</a:t>
            </a:r>
            <a:endParaRPr lang="en-US" dirty="0" smtClean="0"/>
          </a:p>
          <a:p>
            <a:pPr>
              <a:buNone/>
            </a:pPr>
            <a:r>
              <a:rPr lang="en-US" dirty="0" smtClean="0"/>
              <a:t>     woe</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Animal Communication</a:t>
            </a:r>
            <a:endParaRPr lang="en-US" dirty="0"/>
          </a:p>
        </p:txBody>
      </p:sp>
      <p:sp>
        <p:nvSpPr>
          <p:cNvPr id="3" name="Content Placeholder 2"/>
          <p:cNvSpPr>
            <a:spLocks noGrp="1"/>
          </p:cNvSpPr>
          <p:nvPr>
            <p:ph idx="1"/>
          </p:nvPr>
        </p:nvSpPr>
        <p:spPr/>
        <p:txBody>
          <a:bodyPr/>
          <a:lstStyle/>
          <a:p>
            <a:r>
              <a:rPr lang="en-US" dirty="0" smtClean="0"/>
              <a:t>Does your dog understand you when you say, “Sit”  “Heel”  “Roll Over”</a:t>
            </a:r>
          </a:p>
          <a:p>
            <a:r>
              <a:rPr lang="en-US" dirty="0" smtClean="0"/>
              <a:t>Answer:  He doesn’t know the word roll means “turn” and over means “other side”</a:t>
            </a:r>
          </a:p>
          <a:p>
            <a:pPr>
              <a:buNone/>
            </a:pPr>
            <a:r>
              <a:rPr lang="en-US" dirty="0" smtClean="0"/>
              <a:t>    His reaction (to roll over) is a conditioned response to a stimulus (your command sound of “roll over”).</a:t>
            </a:r>
          </a:p>
          <a:p>
            <a:pPr>
              <a:buNone/>
            </a:pPr>
            <a:r>
              <a:rPr lang="en-US" dirty="0" smtClean="0"/>
              <a:t>But can we talk to or with some animals?</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smtClean="0">
                <a:solidFill>
                  <a:schemeClr val="tx2">
                    <a:lumMod val="50000"/>
                  </a:schemeClr>
                </a:solidFill>
              </a:rPr>
              <a:t>Viki</a:t>
            </a:r>
            <a:r>
              <a:rPr lang="en-US" dirty="0" smtClean="0">
                <a:solidFill>
                  <a:schemeClr val="tx2">
                    <a:lumMod val="50000"/>
                  </a:schemeClr>
                </a:solidFill>
              </a:rPr>
              <a:t> the chimp:</a:t>
            </a:r>
            <a:r>
              <a:rPr lang="en-US" dirty="0" smtClean="0"/>
              <a:t>  Researchers tried to </a:t>
            </a:r>
            <a:r>
              <a:rPr lang="en-US" dirty="0" err="1" smtClean="0"/>
              <a:t>tach</a:t>
            </a:r>
            <a:r>
              <a:rPr lang="en-US" dirty="0" smtClean="0"/>
              <a:t> a young chimpanzee to articulate English words.  Her vocal tract was not up to the challenge.</a:t>
            </a:r>
          </a:p>
          <a:p>
            <a:r>
              <a:rPr lang="en-US" dirty="0" smtClean="0">
                <a:solidFill>
                  <a:schemeClr val="tx2">
                    <a:lumMod val="50000"/>
                  </a:schemeClr>
                </a:solidFill>
              </a:rPr>
              <a:t>Washoe the chimp and Koko the gorilla:  </a:t>
            </a:r>
            <a:r>
              <a:rPr lang="en-US" dirty="0" smtClean="0"/>
              <a:t>Taught ASL in a home-like environment; learned over 100 signs; could create new signs; could create new sentences by combining signs.  Evidence of language ability by primates?</a:t>
            </a:r>
          </a:p>
          <a:p>
            <a:endParaRPr lang="en-US" dirty="0">
              <a:solidFill>
                <a:schemeClr val="tx2">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Animal Communication</a:t>
            </a:r>
            <a:endParaRPr lang="en-US" dirty="0"/>
          </a:p>
        </p:txBody>
      </p:sp>
      <p:sp>
        <p:nvSpPr>
          <p:cNvPr id="3" name="Content Placeholder 2"/>
          <p:cNvSpPr>
            <a:spLocks noGrp="1"/>
          </p:cNvSpPr>
          <p:nvPr>
            <p:ph idx="1"/>
          </p:nvPr>
        </p:nvSpPr>
        <p:spPr/>
        <p:txBody>
          <a:bodyPr/>
          <a:lstStyle/>
          <a:p>
            <a:r>
              <a:rPr lang="en-US" dirty="0" err="1" smtClean="0">
                <a:solidFill>
                  <a:schemeClr val="tx2">
                    <a:lumMod val="50000"/>
                  </a:schemeClr>
                </a:solidFill>
              </a:rPr>
              <a:t>Nim</a:t>
            </a:r>
            <a:r>
              <a:rPr lang="en-US" dirty="0" smtClean="0">
                <a:solidFill>
                  <a:schemeClr val="tx2">
                    <a:lumMod val="50000"/>
                  </a:schemeClr>
                </a:solidFill>
              </a:rPr>
              <a:t> </a:t>
            </a:r>
            <a:r>
              <a:rPr lang="en-US" dirty="0" err="1" smtClean="0">
                <a:solidFill>
                  <a:schemeClr val="tx2">
                    <a:lumMod val="50000"/>
                  </a:schemeClr>
                </a:solidFill>
              </a:rPr>
              <a:t>Chimpsky</a:t>
            </a:r>
            <a:r>
              <a:rPr lang="en-US" dirty="0" smtClean="0">
                <a:solidFill>
                  <a:schemeClr val="tx2">
                    <a:lumMod val="50000"/>
                  </a:schemeClr>
                </a:solidFill>
              </a:rPr>
              <a:t> the chimp</a:t>
            </a:r>
            <a:r>
              <a:rPr lang="en-US" dirty="0" smtClean="0"/>
              <a:t>:  named as a parody of the name of Noam Chomsky, the famed linguist,  chimp was found by researchers to merely repeat ASL signs and not “converse” as claimed in the Washoe and Koko cases.</a:t>
            </a:r>
          </a:p>
          <a:p>
            <a:r>
              <a:rPr lang="en-US" dirty="0" smtClean="0"/>
              <a:t>However,  he was kept in a cage and not exposed to a rich linguistic environment.</a:t>
            </a:r>
          </a:p>
          <a:p>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Animal Communication</a:t>
            </a:r>
            <a:endParaRPr lang="en-US" dirty="0"/>
          </a:p>
        </p:txBody>
      </p:sp>
      <p:sp>
        <p:nvSpPr>
          <p:cNvPr id="3" name="Content Placeholder 2"/>
          <p:cNvSpPr>
            <a:spLocks noGrp="1"/>
          </p:cNvSpPr>
          <p:nvPr>
            <p:ph idx="1"/>
          </p:nvPr>
        </p:nvSpPr>
        <p:spPr/>
        <p:txBody>
          <a:bodyPr>
            <a:normAutofit/>
          </a:bodyPr>
          <a:lstStyle/>
          <a:p>
            <a:r>
              <a:rPr lang="en-US" dirty="0" smtClean="0">
                <a:solidFill>
                  <a:schemeClr val="tx2">
                    <a:lumMod val="50000"/>
                  </a:schemeClr>
                </a:solidFill>
              </a:rPr>
              <a:t>Alex the Parrot</a:t>
            </a:r>
            <a:r>
              <a:rPr lang="en-US" dirty="0" smtClean="0"/>
              <a:t>:</a:t>
            </a:r>
          </a:p>
          <a:p>
            <a:r>
              <a:rPr lang="en-US" dirty="0" smtClean="0"/>
              <a:t>The term “to parrot” means to repeat something without understanding it.</a:t>
            </a:r>
          </a:p>
          <a:p>
            <a:r>
              <a:rPr lang="en-US" dirty="0" smtClean="0"/>
              <a:t>What about Alex?</a:t>
            </a:r>
          </a:p>
          <a:p>
            <a:r>
              <a:rPr lang="en-US" dirty="0" smtClean="0"/>
              <a:t>Raised for 31 years by researcher Irene </a:t>
            </a:r>
            <a:r>
              <a:rPr lang="en-US" dirty="0" err="1" smtClean="0"/>
              <a:t>Pepperberg</a:t>
            </a:r>
            <a:r>
              <a:rPr lang="en-US" dirty="0" smtClean="0"/>
              <a:t>, Alex developed a vocabulary of several hundred words and could use them appropriately in combinations.  Could use language to solve complex problems.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Animal Communication</a:t>
            </a:r>
            <a:endParaRPr lang="en-US" dirty="0"/>
          </a:p>
        </p:txBody>
      </p:sp>
      <p:sp>
        <p:nvSpPr>
          <p:cNvPr id="3" name="Content Placeholder 2"/>
          <p:cNvSpPr>
            <a:spLocks noGrp="1"/>
          </p:cNvSpPr>
          <p:nvPr>
            <p:ph idx="1"/>
          </p:nvPr>
        </p:nvSpPr>
        <p:spPr/>
        <p:txBody>
          <a:bodyPr/>
          <a:lstStyle/>
          <a:p>
            <a:r>
              <a:rPr lang="en-US" dirty="0" smtClean="0"/>
              <a:t>So, can we talk to animals, at least to primates and parrots?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Questions</a:t>
            </a:r>
            <a:endParaRPr lang="en-US" dirty="0"/>
          </a:p>
        </p:txBody>
      </p:sp>
      <p:sp>
        <p:nvSpPr>
          <p:cNvPr id="3" name="Content Placeholder 2"/>
          <p:cNvSpPr>
            <a:spLocks noGrp="1"/>
          </p:cNvSpPr>
          <p:nvPr>
            <p:ph idx="1"/>
          </p:nvPr>
        </p:nvSpPr>
        <p:spPr/>
        <p:txBody>
          <a:bodyPr>
            <a:normAutofit/>
          </a:bodyPr>
          <a:lstStyle/>
          <a:p>
            <a:r>
              <a:rPr lang="en-US" dirty="0" smtClean="0"/>
              <a:t>1.  why is reflexivity considered to be a special property of human language?</a:t>
            </a:r>
          </a:p>
          <a:p>
            <a:r>
              <a:rPr lang="en-US" dirty="0" smtClean="0"/>
              <a:t>2.  what kind of evidence is used to support the idea that language is culturally transmitted?</a:t>
            </a:r>
          </a:p>
          <a:p>
            <a:r>
              <a:rPr lang="en-US" dirty="0" smtClean="0"/>
              <a:t>What is the difference between a communication system with productivity and one with fixed reference?</a:t>
            </a:r>
          </a:p>
          <a:p>
            <a:r>
              <a:rPr lang="en-US" dirty="0" smtClean="0"/>
              <a:t>4.  How do we know that Washoe was not simply repeating signs made by interacting humans?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Questions</a:t>
            </a:r>
            <a:endParaRPr lang="en-US" dirty="0"/>
          </a:p>
        </p:txBody>
      </p:sp>
      <p:sp>
        <p:nvSpPr>
          <p:cNvPr id="3" name="Content Placeholder 2"/>
          <p:cNvSpPr>
            <a:spLocks noGrp="1"/>
          </p:cNvSpPr>
          <p:nvPr>
            <p:ph idx="1"/>
          </p:nvPr>
        </p:nvSpPr>
        <p:spPr/>
        <p:txBody>
          <a:bodyPr>
            <a:normAutofit/>
          </a:bodyPr>
          <a:lstStyle/>
          <a:p>
            <a:r>
              <a:rPr lang="en-US" dirty="0" smtClean="0"/>
              <a:t>5.   If a chimpanzee could use a </a:t>
            </a:r>
            <a:r>
              <a:rPr lang="en-US" dirty="0" smtClean="0">
                <a:solidFill>
                  <a:schemeClr val="tx1">
                    <a:lumMod val="75000"/>
                  </a:schemeClr>
                </a:solidFill>
              </a:rPr>
              <a:t>grey</a:t>
            </a:r>
            <a:r>
              <a:rPr lang="en-US" dirty="0" smtClean="0"/>
              <a:t> plastic shape to convey the meaning of “</a:t>
            </a:r>
            <a:r>
              <a:rPr lang="en-US" dirty="0" smtClean="0">
                <a:solidFill>
                  <a:schemeClr val="accent2"/>
                </a:solidFill>
              </a:rPr>
              <a:t>red</a:t>
            </a:r>
            <a:r>
              <a:rPr lang="en-US" dirty="0" smtClean="0"/>
              <a:t>” what does that mean that her language has?</a:t>
            </a:r>
          </a:p>
          <a:p>
            <a:r>
              <a:rPr lang="en-US" dirty="0" smtClean="0"/>
              <a:t>6.  What might be the properties of body language?</a:t>
            </a:r>
          </a:p>
          <a:p>
            <a:r>
              <a:rPr lang="en-US" dirty="0" smtClean="0"/>
              <a:t>7.  Can primates invent new sign combinations?</a:t>
            </a:r>
          </a:p>
          <a:p>
            <a:r>
              <a:rPr lang="en-US" dirty="0" smtClean="0"/>
              <a:t>8.  Can they understand structures that contain complex word orders, such as conditionals?</a:t>
            </a:r>
          </a:p>
          <a:p>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9.  Why does </a:t>
            </a:r>
            <a:r>
              <a:rPr lang="en-US" dirty="0" err="1" smtClean="0"/>
              <a:t>Pepperberg</a:t>
            </a:r>
            <a:r>
              <a:rPr lang="en-US" dirty="0" smtClean="0"/>
              <a:t> eliminate words such as a, an, the, is, this, etc when she speaks with Alex?</a:t>
            </a:r>
          </a:p>
          <a:p>
            <a:r>
              <a:rPr lang="en-US" dirty="0" smtClean="0"/>
              <a:t>What is the difference between Alex and Einstein’s verbal abilities?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a:t>
            </a:r>
            <a:endParaRPr lang="en-US" dirty="0"/>
          </a:p>
        </p:txBody>
      </p:sp>
      <p:sp>
        <p:nvSpPr>
          <p:cNvPr id="3" name="Content Placeholder 2"/>
          <p:cNvSpPr>
            <a:spLocks noGrp="1"/>
          </p:cNvSpPr>
          <p:nvPr>
            <p:ph idx="1"/>
          </p:nvPr>
        </p:nvSpPr>
        <p:spPr/>
        <p:txBody>
          <a:bodyPr/>
          <a:lstStyle/>
          <a:p>
            <a:r>
              <a:rPr lang="en-US" dirty="0" smtClean="0"/>
              <a:t>Read Chapter 3, </a:t>
            </a:r>
            <a:r>
              <a:rPr lang="en-US" i="1" dirty="0" smtClean="0"/>
              <a:t>The Sounds of Language</a:t>
            </a:r>
            <a:r>
              <a:rPr lang="en-US" dirty="0" smtClean="0"/>
              <a:t>.  We will do the study questions in class.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dirty="0" smtClean="0"/>
              <a:t>References:</a:t>
            </a:r>
          </a:p>
        </p:txBody>
      </p:sp>
      <p:sp>
        <p:nvSpPr>
          <p:cNvPr id="47107" name="Content Placeholder 2"/>
          <p:cNvSpPr>
            <a:spLocks noGrp="1"/>
          </p:cNvSpPr>
          <p:nvPr>
            <p:ph idx="1"/>
          </p:nvPr>
        </p:nvSpPr>
        <p:spPr>
          <a:xfrm>
            <a:off x="381000" y="2209800"/>
            <a:ext cx="7848600" cy="3657600"/>
          </a:xfrm>
        </p:spPr>
        <p:txBody>
          <a:bodyPr/>
          <a:lstStyle/>
          <a:p>
            <a:r>
              <a:rPr lang="en-US" dirty="0" smtClean="0"/>
              <a:t>The Study of Language. 2010. Yule, George. 4</a:t>
            </a:r>
            <a:r>
              <a:rPr lang="en-US" baseline="30000" dirty="0" smtClean="0"/>
              <a:t>th</a:t>
            </a:r>
            <a:r>
              <a:rPr lang="en-US" dirty="0" smtClean="0"/>
              <a:t>  Edition. </a:t>
            </a:r>
          </a:p>
          <a:p>
            <a:r>
              <a:rPr lang="en-US" dirty="0" smtClean="0"/>
              <a:t>An Introduction to Language. 2009. </a:t>
            </a:r>
            <a:r>
              <a:rPr lang="en-US" dirty="0" err="1" smtClean="0"/>
              <a:t>Fromkin</a:t>
            </a:r>
            <a:r>
              <a:rPr lang="en-US" dirty="0" smtClean="0"/>
              <a:t>, et. al.  9</a:t>
            </a:r>
            <a:r>
              <a:rPr lang="en-US" baseline="30000" dirty="0" smtClean="0"/>
              <a:t>th</a:t>
            </a:r>
            <a:r>
              <a:rPr lang="en-US" dirty="0" smtClean="0"/>
              <a:t> Edition</a:t>
            </a:r>
          </a:p>
          <a:p>
            <a:r>
              <a:rPr lang="en-US" dirty="0" smtClean="0"/>
              <a:t>Alex and Me.  </a:t>
            </a:r>
            <a:r>
              <a:rPr lang="en-US" dirty="0" err="1" smtClean="0"/>
              <a:t>Pepperberg</a:t>
            </a:r>
            <a:r>
              <a:rPr lang="en-US" dirty="0" smtClean="0"/>
              <a:t>.</a:t>
            </a:r>
          </a:p>
          <a:p>
            <a:r>
              <a:rPr lang="en-US" dirty="0" smtClean="0"/>
              <a:t>Various video clips.  Retrieved 2011.  YouTube.</a:t>
            </a:r>
          </a:p>
          <a:p>
            <a:pPr>
              <a:buNone/>
            </a:pPr>
            <a:endParaRPr lang="en-US" dirty="0" smtClean="0"/>
          </a:p>
          <a:p>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TC101859862[[fn=Urban Pop]]</Template>
  <TotalTime>1484</TotalTime>
  <Words>1477</Words>
  <Application>Microsoft Office PowerPoint</Application>
  <PresentationFormat>On-screen Show (4:3)</PresentationFormat>
  <Paragraphs>161</Paragraphs>
  <Slides>26</Slides>
  <Notes>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Urban Pop</vt:lpstr>
      <vt:lpstr>Animal communication and human language </vt:lpstr>
      <vt:lpstr>PowerPoint Presentation</vt:lpstr>
      <vt:lpstr>PowerPoint Presentation</vt:lpstr>
      <vt:lpstr>PowerPoint Presentation</vt:lpstr>
      <vt:lpstr>Properties of Human Language</vt:lpstr>
      <vt:lpstr>Properties of Human Language</vt:lpstr>
      <vt:lpstr>Properties of Human Language</vt:lpstr>
      <vt:lpstr>Properties of Human Language</vt:lpstr>
      <vt:lpstr>Properties of Human Language</vt:lpstr>
      <vt:lpstr>Properties of Human Lanugage</vt:lpstr>
      <vt:lpstr>Properties of Human Language</vt:lpstr>
      <vt:lpstr>Properties of Human Lanugage</vt:lpstr>
      <vt:lpstr>Properties of Human Language</vt:lpstr>
      <vt:lpstr>Properties of Human Language</vt:lpstr>
      <vt:lpstr>Properties of Human Language</vt:lpstr>
      <vt:lpstr>Properties of Human Language</vt:lpstr>
      <vt:lpstr>Animal Communication</vt:lpstr>
      <vt:lpstr>PowerPoint Presentation</vt:lpstr>
      <vt:lpstr>Animal Communication</vt:lpstr>
      <vt:lpstr>Animal Communication</vt:lpstr>
      <vt:lpstr>Animal Communication</vt:lpstr>
      <vt:lpstr>Study Questions</vt:lpstr>
      <vt:lpstr>Study Questions</vt:lpstr>
      <vt:lpstr>PowerPoint Presentation</vt:lpstr>
      <vt:lpstr>Homework</vt:lpstr>
      <vt:lpstr>References:</vt:lpstr>
    </vt:vector>
  </TitlesOfParts>
  <Company>WCMC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Language: Animals and Human Language, Language Myths</dc:title>
  <dc:creator>Andy</dc:creator>
  <cp:lastModifiedBy>drdalid</cp:lastModifiedBy>
  <cp:revision>139</cp:revision>
  <dcterms:created xsi:type="dcterms:W3CDTF">2010-08-12T18:15:38Z</dcterms:created>
  <dcterms:modified xsi:type="dcterms:W3CDTF">2014-03-09T21:40:05Z</dcterms:modified>
</cp:coreProperties>
</file>