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52" r:id="rId1"/>
  </p:sldMasterIdLst>
  <p:sldIdLst>
    <p:sldId id="256" r:id="rId2"/>
    <p:sldId id="260" r:id="rId3"/>
    <p:sldId id="261" r:id="rId4"/>
    <p:sldId id="262" r:id="rId5"/>
    <p:sldId id="263" r:id="rId6"/>
    <p:sldId id="264" r:id="rId7"/>
    <p:sldId id="265" r:id="rId8"/>
    <p:sldId id="266" r:id="rId9"/>
    <p:sldId id="267" r:id="rId10"/>
    <p:sldId id="268" r:id="rId11"/>
    <p:sldId id="276" r:id="rId12"/>
    <p:sldId id="269"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80"/>
    <p:restoredTop sz="94660"/>
  </p:normalViewPr>
  <p:slideViewPr>
    <p:cSldViewPr>
      <p:cViewPr>
        <p:scale>
          <a:sx n="100" d="100"/>
          <a:sy n="100" d="100"/>
        </p:scale>
        <p:origin x="-1140" y="4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1B8ABB09-4A1D-463E-8065-109CC2B7EFAA}" type="datetimeFigureOut">
              <a:rPr lang="ar-SA" smtClean="0"/>
              <a:pPr/>
              <a:t>09/05/1435</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11" name="Slide Number Placeholder 10"/>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BB09-4A1D-463E-8065-109CC2B7EFAA}" type="datetimeFigureOut">
              <a:rPr lang="ar-SA" smtClean="0"/>
              <a:pPr/>
              <a:t>09/05/1435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B8ABB09-4A1D-463E-8065-109CC2B7EFAA}" type="datetimeFigureOut">
              <a:rPr lang="ar-SA" smtClean="0"/>
              <a:pPr/>
              <a:t>09/05/1435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B8ABB09-4A1D-463E-8065-109CC2B7EFAA}" type="datetimeFigureOut">
              <a:rPr lang="ar-SA" smtClean="0"/>
              <a:pPr/>
              <a:t>09/05/1435</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B8ABB09-4A1D-463E-8065-109CC2B7EFAA}" type="datetimeFigureOut">
              <a:rPr lang="ar-SA" smtClean="0"/>
              <a:pPr/>
              <a:t>09/05/1435</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B8ABB09-4A1D-463E-8065-109CC2B7EFAA}" type="datetimeFigureOut">
              <a:rPr lang="ar-SA" smtClean="0"/>
              <a:pPr/>
              <a:t>09/05/1435</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B8ABB09-4A1D-463E-8065-109CC2B7EFAA}" type="datetimeFigureOut">
              <a:rPr lang="ar-SA" smtClean="0"/>
              <a:pPr/>
              <a:t>09/05/1435</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B8ABB09-4A1D-463E-8065-109CC2B7EFAA}" type="datetimeFigureOut">
              <a:rPr lang="ar-SA" smtClean="0"/>
              <a:pPr/>
              <a:t>09/05/1435</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B8ABB09-4A1D-463E-8065-109CC2B7EFAA}" type="datetimeFigureOut">
              <a:rPr lang="ar-SA" smtClean="0"/>
              <a:pPr/>
              <a:t>09/05/1435</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BB09-4A1D-463E-8065-109CC2B7EFAA}" type="datetimeFigureOut">
              <a:rPr lang="ar-SA" smtClean="0"/>
              <a:pPr/>
              <a:t>09/05/1435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BB09-4A1D-463E-8065-109CC2B7EFAA}" type="datetimeFigureOut">
              <a:rPr lang="ar-SA" smtClean="0"/>
              <a:pPr/>
              <a:t>09/05/1435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B8ABB09-4A1D-463E-8065-109CC2B7EFAA}" type="datetimeFigureOut">
              <a:rPr lang="ar-SA" smtClean="0"/>
              <a:pPr/>
              <a:t>09/05/1435</a:t>
            </a:fld>
            <a:endParaRPr lang="ar-SA"/>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ar-SA"/>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5400" dirty="0" smtClean="0">
                <a:solidFill>
                  <a:schemeClr val="tx2"/>
                </a:solidFill>
              </a:rPr>
              <a:t>Process Analysis </a:t>
            </a:r>
            <a:endParaRPr lang="en-US" sz="5400" dirty="0">
              <a:solidFill>
                <a:schemeClr val="tx2"/>
              </a:solidFill>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xmlns="" val="271265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76672"/>
            <a:ext cx="8280920" cy="979552"/>
          </a:xfrm>
        </p:spPr>
        <p:txBody>
          <a:bodyPr/>
          <a:lstStyle/>
          <a:p>
            <a:pPr algn="ctr"/>
            <a:r>
              <a:rPr lang="en-US" dirty="0" smtClean="0"/>
              <a:t>Definition</a:t>
            </a:r>
            <a:endParaRPr lang="en-US" dirty="0"/>
          </a:p>
        </p:txBody>
      </p:sp>
      <p:sp>
        <p:nvSpPr>
          <p:cNvPr id="9" name="Content Placeholder 8"/>
          <p:cNvSpPr>
            <a:spLocks noGrp="1"/>
          </p:cNvSpPr>
          <p:nvPr>
            <p:ph idx="1"/>
          </p:nvPr>
        </p:nvSpPr>
        <p:spPr>
          <a:xfrm>
            <a:off x="467544" y="1556792"/>
            <a:ext cx="8183880" cy="4320480"/>
          </a:xfrm>
        </p:spPr>
        <p:txBody>
          <a:bodyPr>
            <a:normAutofit fontScale="92500" lnSpcReduction="20000"/>
          </a:bodyPr>
          <a:lstStyle/>
          <a:p>
            <a:r>
              <a:rPr lang="en-US" sz="2400" dirty="0" smtClean="0"/>
              <a:t>A process analysis explains </a:t>
            </a:r>
            <a:r>
              <a:rPr lang="en-US" sz="2400" b="1" u="sng" dirty="0" smtClean="0"/>
              <a:t>how</a:t>
            </a:r>
            <a:r>
              <a:rPr lang="en-US" sz="2400" dirty="0" smtClean="0"/>
              <a:t> something is </a:t>
            </a:r>
            <a:r>
              <a:rPr lang="en-US" sz="2400" dirty="0" smtClean="0">
                <a:solidFill>
                  <a:srgbClr val="FF0000"/>
                </a:solidFill>
              </a:rPr>
              <a:t>made</a:t>
            </a:r>
            <a:r>
              <a:rPr lang="en-US" sz="2400" dirty="0" smtClean="0"/>
              <a:t>, or how something is </a:t>
            </a:r>
            <a:r>
              <a:rPr lang="en-US" sz="2400" dirty="0" smtClean="0">
                <a:solidFill>
                  <a:srgbClr val="FF0000"/>
                </a:solidFill>
              </a:rPr>
              <a:t>done:</a:t>
            </a:r>
          </a:p>
          <a:p>
            <a:r>
              <a:rPr lang="en-US" sz="2400" dirty="0" smtClean="0">
                <a:solidFill>
                  <a:schemeClr val="tx2"/>
                </a:solidFill>
              </a:rPr>
              <a:t>In order to operate the patient, the doctor needs to prepare the operation room, fix the machines, clean the tools and most important of all to make the necessary tests for the patient: here we explain the process of preparing an operation. </a:t>
            </a:r>
            <a:r>
              <a:rPr lang="en-US" sz="2400" dirty="0" smtClean="0">
                <a:solidFill>
                  <a:srgbClr val="FF0000"/>
                </a:solidFill>
              </a:rPr>
              <a:t> </a:t>
            </a:r>
            <a:endParaRPr lang="en-US" sz="2400" dirty="0" smtClean="0">
              <a:solidFill>
                <a:srgbClr val="FF0000"/>
              </a:solidFill>
            </a:endParaRPr>
          </a:p>
          <a:p>
            <a:endParaRPr lang="en-US" sz="2400" dirty="0"/>
          </a:p>
          <a:p>
            <a:r>
              <a:rPr lang="en-US" sz="2400" dirty="0" smtClean="0">
                <a:solidFill>
                  <a:schemeClr val="accent1"/>
                </a:solidFill>
              </a:rPr>
              <a:t>Examples</a:t>
            </a:r>
            <a:endParaRPr lang="en-US" sz="2400" dirty="0">
              <a:solidFill>
                <a:schemeClr val="accent1"/>
              </a:solidFill>
            </a:endParaRPr>
          </a:p>
          <a:p>
            <a:r>
              <a:rPr lang="en-US" sz="2400" dirty="0" smtClean="0"/>
              <a:t>When a science teacher explains the process of photosynthesis to her students, or</a:t>
            </a:r>
          </a:p>
          <a:p>
            <a:r>
              <a:rPr lang="en-US" sz="2400" dirty="0" smtClean="0"/>
              <a:t>When you give the recipe of cooking something to your friend :</a:t>
            </a:r>
          </a:p>
          <a:p>
            <a:r>
              <a:rPr lang="en-US" sz="2400" dirty="0" smtClean="0">
                <a:solidFill>
                  <a:srgbClr val="FF0000"/>
                </a:solidFill>
              </a:rPr>
              <a:t>You are using process analysis  </a:t>
            </a:r>
          </a:p>
        </p:txBody>
      </p:sp>
    </p:spTree>
    <p:extLst>
      <p:ext uri="{BB962C8B-B14F-4D97-AF65-F5344CB8AC3E}">
        <p14:creationId xmlns:p14="http://schemas.microsoft.com/office/powerpoint/2010/main" xmlns="" val="136235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fade">
                                      <p:cBhvr>
                                        <p:cTn id="37"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76672"/>
            <a:ext cx="8280920" cy="979552"/>
          </a:xfrm>
        </p:spPr>
        <p:txBody>
          <a:bodyPr/>
          <a:lstStyle/>
          <a:p>
            <a:pPr algn="ctr"/>
            <a:r>
              <a:rPr lang="en-US" dirty="0" smtClean="0"/>
              <a:t>Kinds of process analysis </a:t>
            </a:r>
            <a:endParaRPr lang="en-US" dirty="0"/>
          </a:p>
        </p:txBody>
      </p:sp>
      <p:sp>
        <p:nvSpPr>
          <p:cNvPr id="9" name="Content Placeholder 8"/>
          <p:cNvSpPr>
            <a:spLocks noGrp="1"/>
          </p:cNvSpPr>
          <p:nvPr>
            <p:ph idx="1"/>
          </p:nvPr>
        </p:nvSpPr>
        <p:spPr>
          <a:xfrm>
            <a:off x="467544" y="1556792"/>
            <a:ext cx="8183880" cy="4187952"/>
          </a:xfrm>
        </p:spPr>
        <p:txBody>
          <a:bodyPr/>
          <a:lstStyle/>
          <a:p>
            <a:endParaRPr lang="en-US" dirty="0"/>
          </a:p>
        </p:txBody>
      </p:sp>
      <p:sp>
        <p:nvSpPr>
          <p:cNvPr id="2" name="Oval 1"/>
          <p:cNvSpPr/>
          <p:nvPr/>
        </p:nvSpPr>
        <p:spPr>
          <a:xfrm>
            <a:off x="1187624" y="2348880"/>
            <a:ext cx="2664296" cy="18722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directional process analysis</a:t>
            </a:r>
            <a:endParaRPr lang="en-US" dirty="0"/>
          </a:p>
        </p:txBody>
      </p:sp>
      <p:sp>
        <p:nvSpPr>
          <p:cNvPr id="3" name="Oval 2"/>
          <p:cNvSpPr/>
          <p:nvPr/>
        </p:nvSpPr>
        <p:spPr>
          <a:xfrm>
            <a:off x="4932040" y="2348880"/>
            <a:ext cx="2664296"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explanatory process analysis</a:t>
            </a:r>
            <a:endParaRPr lang="en-US" dirty="0"/>
          </a:p>
        </p:txBody>
      </p:sp>
    </p:spTree>
    <p:extLst>
      <p:ext uri="{BB962C8B-B14F-4D97-AF65-F5344CB8AC3E}">
        <p14:creationId xmlns:p14="http://schemas.microsoft.com/office/powerpoint/2010/main" xmlns="" val="193947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76672"/>
            <a:ext cx="8280920" cy="979552"/>
          </a:xfrm>
        </p:spPr>
        <p:txBody>
          <a:bodyPr>
            <a:normAutofit fontScale="90000"/>
          </a:bodyPr>
          <a:lstStyle/>
          <a:p>
            <a:pPr algn="ctr"/>
            <a:r>
              <a:rPr lang="en-US" dirty="0" smtClean="0"/>
              <a:t>What is the Directional Process Analysis?</a:t>
            </a:r>
            <a:endParaRPr lang="en-US" dirty="0"/>
          </a:p>
        </p:txBody>
      </p:sp>
      <p:sp>
        <p:nvSpPr>
          <p:cNvPr id="9" name="Content Placeholder 8"/>
          <p:cNvSpPr>
            <a:spLocks noGrp="1"/>
          </p:cNvSpPr>
          <p:nvPr>
            <p:ph idx="1"/>
          </p:nvPr>
        </p:nvSpPr>
        <p:spPr>
          <a:xfrm>
            <a:off x="467544" y="1556792"/>
            <a:ext cx="8183880" cy="4187952"/>
          </a:xfrm>
        </p:spPr>
        <p:txBody>
          <a:bodyPr>
            <a:normAutofit/>
          </a:bodyPr>
          <a:lstStyle/>
          <a:p>
            <a:r>
              <a:rPr lang="en-US" sz="2400" dirty="0" smtClean="0"/>
              <a:t>A directional process analysis gives the </a:t>
            </a:r>
            <a:r>
              <a:rPr lang="en-US" sz="2400" dirty="0" smtClean="0">
                <a:solidFill>
                  <a:srgbClr val="FF0000"/>
                </a:solidFill>
              </a:rPr>
              <a:t>steps</a:t>
            </a:r>
            <a:r>
              <a:rPr lang="en-US" sz="2400" dirty="0" smtClean="0"/>
              <a:t> in a procedure the reader may want to </a:t>
            </a:r>
            <a:r>
              <a:rPr lang="en-US" sz="2400" dirty="0" smtClean="0">
                <a:solidFill>
                  <a:srgbClr val="FF0000"/>
                </a:solidFill>
              </a:rPr>
              <a:t>perform</a:t>
            </a:r>
          </a:p>
          <a:p>
            <a:endParaRPr lang="en-US" sz="2400" dirty="0">
              <a:solidFill>
                <a:srgbClr val="FF0000"/>
              </a:solidFill>
            </a:endParaRPr>
          </a:p>
          <a:p>
            <a:r>
              <a:rPr lang="en-US" sz="2400" dirty="0" smtClean="0"/>
              <a:t>When you buy a new printer, the manual explains how to set the printer, install the drive ware, insert the ink…etc</a:t>
            </a:r>
            <a:r>
              <a:rPr lang="en-US" sz="2400" dirty="0" smtClean="0"/>
              <a:t>,: what is known is </a:t>
            </a:r>
            <a:r>
              <a:rPr lang="en-US" sz="2400" dirty="0" smtClean="0">
                <a:solidFill>
                  <a:srgbClr val="C00000"/>
                </a:solidFill>
              </a:rPr>
              <a:t>instructions.</a:t>
            </a:r>
            <a:endParaRPr lang="en-US" sz="2400" dirty="0" smtClean="0"/>
          </a:p>
          <a:p>
            <a:r>
              <a:rPr lang="en-US" sz="2400" dirty="0" smtClean="0"/>
              <a:t>In this case you are following the </a:t>
            </a:r>
            <a:r>
              <a:rPr lang="en-US" sz="2400" dirty="0" smtClean="0">
                <a:solidFill>
                  <a:srgbClr val="FF0000"/>
                </a:solidFill>
              </a:rPr>
              <a:t>directional process </a:t>
            </a:r>
            <a:r>
              <a:rPr lang="en-US" sz="2400" dirty="0" smtClean="0">
                <a:solidFill>
                  <a:srgbClr val="FF0000"/>
                </a:solidFill>
              </a:rPr>
              <a:t>analysis: </a:t>
            </a:r>
            <a:r>
              <a:rPr lang="en-US" sz="2400" b="1" dirty="0" smtClean="0">
                <a:solidFill>
                  <a:srgbClr val="FF0000"/>
                </a:solidFill>
              </a:rPr>
              <a:t>an analysis which directs </a:t>
            </a:r>
            <a:r>
              <a:rPr lang="en-GB" sz="2400" b="1" dirty="0" smtClean="0">
                <a:solidFill>
                  <a:srgbClr val="FF0000"/>
                </a:solidFill>
              </a:rPr>
              <a:t>the reader</a:t>
            </a:r>
            <a:r>
              <a:rPr lang="en-US" sz="2400" b="1" dirty="0" smtClean="0">
                <a:solidFill>
                  <a:srgbClr val="FF0000"/>
                </a:solidFill>
              </a:rPr>
              <a:t> </a:t>
            </a:r>
            <a:r>
              <a:rPr lang="ar-TN" sz="2400" b="1" dirty="0" smtClean="0">
                <a:solidFill>
                  <a:srgbClr val="FF0000"/>
                </a:solidFill>
              </a:rPr>
              <a:t>  تحليل </a:t>
            </a:r>
            <a:r>
              <a:rPr lang="ar-TN" sz="2400" b="1" dirty="0" smtClean="0">
                <a:solidFill>
                  <a:srgbClr val="FF0000"/>
                </a:solidFill>
              </a:rPr>
              <a:t>توجيهي</a:t>
            </a:r>
            <a:r>
              <a:rPr lang="en-US" sz="2400" b="1" dirty="0" smtClean="0">
                <a:solidFill>
                  <a:srgbClr val="FF0000"/>
                </a:solidFill>
              </a:rPr>
              <a:t> </a:t>
            </a:r>
            <a:endParaRPr lang="en-US" sz="2400" b="1" dirty="0" smtClean="0">
              <a:solidFill>
                <a:srgbClr val="FF0000"/>
              </a:solidFill>
            </a:endParaRPr>
          </a:p>
        </p:txBody>
      </p:sp>
    </p:spTree>
    <p:extLst>
      <p:ext uri="{BB962C8B-B14F-4D97-AF65-F5344CB8AC3E}">
        <p14:creationId xmlns:p14="http://schemas.microsoft.com/office/powerpoint/2010/main" xmlns="" val="275491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76672"/>
            <a:ext cx="8280920" cy="979552"/>
          </a:xfrm>
        </p:spPr>
        <p:txBody>
          <a:bodyPr>
            <a:normAutofit fontScale="90000"/>
          </a:bodyPr>
          <a:lstStyle/>
          <a:p>
            <a:pPr algn="ctr"/>
            <a:r>
              <a:rPr lang="en-US" dirty="0"/>
              <a:t>What is the </a:t>
            </a:r>
            <a:r>
              <a:rPr lang="en-US" dirty="0" smtClean="0"/>
              <a:t>Explanatory </a:t>
            </a:r>
            <a:r>
              <a:rPr lang="en-US" dirty="0"/>
              <a:t>Process </a:t>
            </a:r>
            <a:r>
              <a:rPr lang="en-US" dirty="0" smtClean="0"/>
              <a:t>Analysis ?</a:t>
            </a:r>
            <a:endParaRPr lang="en-US" dirty="0"/>
          </a:p>
        </p:txBody>
      </p:sp>
      <p:sp>
        <p:nvSpPr>
          <p:cNvPr id="9" name="Content Placeholder 8"/>
          <p:cNvSpPr>
            <a:spLocks noGrp="1"/>
          </p:cNvSpPr>
          <p:nvPr>
            <p:ph idx="1"/>
          </p:nvPr>
        </p:nvSpPr>
        <p:spPr>
          <a:xfrm>
            <a:off x="467544" y="1556792"/>
            <a:ext cx="8183880" cy="4187952"/>
          </a:xfrm>
        </p:spPr>
        <p:txBody>
          <a:bodyPr/>
          <a:lstStyle/>
          <a:p>
            <a:r>
              <a:rPr lang="en-US" sz="2400" dirty="0" smtClean="0"/>
              <a:t>It tells how something </a:t>
            </a:r>
            <a:r>
              <a:rPr lang="en-US" sz="2400" dirty="0" smtClean="0">
                <a:solidFill>
                  <a:srgbClr val="FF0000"/>
                </a:solidFill>
              </a:rPr>
              <a:t>works</a:t>
            </a:r>
            <a:r>
              <a:rPr lang="en-US" sz="2400" dirty="0" smtClean="0"/>
              <a:t> (</a:t>
            </a:r>
            <a:r>
              <a:rPr lang="en-US" sz="2400" dirty="0" smtClean="0">
                <a:solidFill>
                  <a:srgbClr val="FF0000"/>
                </a:solidFill>
              </a:rPr>
              <a:t>functions</a:t>
            </a:r>
            <a:r>
              <a:rPr lang="en-US" sz="2400" dirty="0" smtClean="0"/>
              <a:t>) </a:t>
            </a:r>
            <a:r>
              <a:rPr lang="en-US" sz="2400" dirty="0" smtClean="0"/>
              <a:t>how something is </a:t>
            </a:r>
            <a:r>
              <a:rPr lang="en-US" sz="2400" dirty="0" smtClean="0">
                <a:solidFill>
                  <a:srgbClr val="FF0000"/>
                </a:solidFill>
              </a:rPr>
              <a:t>made</a:t>
            </a:r>
            <a:r>
              <a:rPr lang="en-US" sz="2400" dirty="0" smtClean="0"/>
              <a:t>, or how something is </a:t>
            </a:r>
            <a:r>
              <a:rPr lang="en-US" sz="2400" dirty="0" smtClean="0">
                <a:solidFill>
                  <a:srgbClr val="FF0000"/>
                </a:solidFill>
              </a:rPr>
              <a:t>done</a:t>
            </a:r>
          </a:p>
          <a:p>
            <a:endParaRPr lang="en-US" sz="2400" dirty="0"/>
          </a:p>
          <a:p>
            <a:r>
              <a:rPr lang="en-US" sz="2400" dirty="0" smtClean="0">
                <a:solidFill>
                  <a:srgbClr val="FF0000"/>
                </a:solidFill>
              </a:rPr>
              <a:t>Note:</a:t>
            </a:r>
            <a:r>
              <a:rPr lang="en-US" sz="2400" dirty="0" smtClean="0"/>
              <a:t> the procedure explained will </a:t>
            </a:r>
            <a:r>
              <a:rPr lang="en-US" sz="2400" b="1" u="sng" dirty="0" smtClean="0">
                <a:solidFill>
                  <a:srgbClr val="FF0000"/>
                </a:solidFill>
              </a:rPr>
              <a:t>NOT BE PERFORMED</a:t>
            </a:r>
          </a:p>
          <a:p>
            <a:r>
              <a:rPr lang="en-US" sz="2400" dirty="0" smtClean="0"/>
              <a:t>e.g. when your biology book explains how plants convert carbon dioxide to oxygen with the process of photosynthesis, it is using </a:t>
            </a:r>
            <a:r>
              <a:rPr lang="en-US" sz="2400" dirty="0" smtClean="0">
                <a:solidFill>
                  <a:srgbClr val="FF0000"/>
                </a:solidFill>
              </a:rPr>
              <a:t>the explanatory process analysis  </a:t>
            </a:r>
          </a:p>
        </p:txBody>
      </p:sp>
    </p:spTree>
    <p:extLst>
      <p:ext uri="{BB962C8B-B14F-4D97-AF65-F5344CB8AC3E}">
        <p14:creationId xmlns:p14="http://schemas.microsoft.com/office/powerpoint/2010/main" xmlns="" val="157213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76672"/>
            <a:ext cx="8280920" cy="1440160"/>
          </a:xfrm>
        </p:spPr>
        <p:txBody>
          <a:bodyPr>
            <a:normAutofit fontScale="90000"/>
          </a:bodyPr>
          <a:lstStyle/>
          <a:p>
            <a:pPr algn="ctr"/>
            <a:r>
              <a:rPr lang="en-US" dirty="0" smtClean="0"/>
              <a:t>Using Process Analysis for a Purpose</a:t>
            </a:r>
            <a:br>
              <a:rPr lang="en-US" dirty="0" smtClean="0"/>
            </a:br>
            <a:r>
              <a:rPr lang="en-US" dirty="0" smtClean="0">
                <a:solidFill>
                  <a:srgbClr val="00B050"/>
                </a:solidFill>
              </a:rPr>
              <a:t>1.To inform</a:t>
            </a:r>
            <a:endParaRPr lang="en-US" dirty="0">
              <a:solidFill>
                <a:srgbClr val="00B050"/>
              </a:solidFill>
            </a:endParaRPr>
          </a:p>
        </p:txBody>
      </p:sp>
      <p:sp>
        <p:nvSpPr>
          <p:cNvPr id="9" name="Content Placeholder 8"/>
          <p:cNvSpPr>
            <a:spLocks noGrp="1"/>
          </p:cNvSpPr>
          <p:nvPr>
            <p:ph idx="1"/>
          </p:nvPr>
        </p:nvSpPr>
        <p:spPr>
          <a:xfrm>
            <a:off x="467544" y="1916832"/>
            <a:ext cx="8183880" cy="3827912"/>
          </a:xfrm>
        </p:spPr>
        <p:txBody>
          <a:bodyPr>
            <a:normAutofit/>
          </a:bodyPr>
          <a:lstStyle/>
          <a:p>
            <a:r>
              <a:rPr lang="en-US" sz="2400" dirty="0" smtClean="0"/>
              <a:t>A </a:t>
            </a:r>
            <a:r>
              <a:rPr lang="en-US" sz="2400" dirty="0" smtClean="0">
                <a:solidFill>
                  <a:srgbClr val="FF0000"/>
                </a:solidFill>
              </a:rPr>
              <a:t>directional process analysis</a:t>
            </a:r>
            <a:r>
              <a:rPr lang="en-US" sz="2400" dirty="0" smtClean="0"/>
              <a:t> can inform a reader who wants to </a:t>
            </a:r>
          </a:p>
          <a:p>
            <a:r>
              <a:rPr lang="en-US" sz="2400" dirty="0">
                <a:solidFill>
                  <a:srgbClr val="0070C0"/>
                </a:solidFill>
              </a:rPr>
              <a:t> </a:t>
            </a:r>
            <a:r>
              <a:rPr lang="en-US" sz="2400" dirty="0" smtClean="0">
                <a:solidFill>
                  <a:srgbClr val="0070C0"/>
                </a:solidFill>
              </a:rPr>
              <a:t>         </a:t>
            </a:r>
            <a:r>
              <a:rPr lang="en-US" sz="2400" dirty="0" smtClean="0"/>
              <a:t> -perform a particular procedure or process </a:t>
            </a:r>
            <a:r>
              <a:rPr lang="en-US" sz="2400" dirty="0" smtClean="0">
                <a:solidFill>
                  <a:srgbClr val="0070C0"/>
                </a:solidFill>
              </a:rPr>
              <a:t>(how to apply for a </a:t>
            </a:r>
            <a:r>
              <a:rPr lang="en-US" sz="2400" dirty="0" smtClean="0">
                <a:solidFill>
                  <a:srgbClr val="0070C0"/>
                </a:solidFill>
              </a:rPr>
              <a:t>scholarship</a:t>
            </a:r>
            <a:r>
              <a:rPr lang="ar-TN" sz="2400" dirty="0" err="1" smtClean="0">
                <a:solidFill>
                  <a:srgbClr val="0070C0"/>
                </a:solidFill>
              </a:rPr>
              <a:t>:</a:t>
            </a:r>
            <a:r>
              <a:rPr lang="en-GB" sz="2400" dirty="0" smtClean="0">
                <a:solidFill>
                  <a:srgbClr val="0070C0"/>
                </a:solidFill>
              </a:rPr>
              <a:t>go on the university website; click the scholarship icon; choose the icon ‘university bursaries’; click the right button and enter the application </a:t>
            </a:r>
            <a:r>
              <a:rPr lang="en-GB" sz="2400" dirty="0" err="1" smtClean="0">
                <a:solidFill>
                  <a:srgbClr val="0070C0"/>
                </a:solidFill>
              </a:rPr>
              <a:t>center</a:t>
            </a:r>
            <a:r>
              <a:rPr lang="en-GB" sz="2400" dirty="0" smtClean="0">
                <a:solidFill>
                  <a:srgbClr val="0070C0"/>
                </a:solidFill>
              </a:rPr>
              <a:t>.) </a:t>
            </a:r>
            <a:endParaRPr lang="en-US" sz="2400" dirty="0" smtClean="0">
              <a:solidFill>
                <a:srgbClr val="0070C0"/>
              </a:solidFill>
            </a:endParaRPr>
          </a:p>
          <a:p>
            <a:r>
              <a:rPr lang="en-US" sz="2400" dirty="0"/>
              <a:t> </a:t>
            </a:r>
            <a:r>
              <a:rPr lang="en-US" sz="2400" dirty="0" smtClean="0"/>
              <a:t>          -discover a better or different way to do something </a:t>
            </a:r>
            <a:r>
              <a:rPr lang="en-US" sz="2400" dirty="0" smtClean="0">
                <a:solidFill>
                  <a:srgbClr val="0070C0"/>
                </a:solidFill>
              </a:rPr>
              <a:t>(How to study in a more efficient way)</a:t>
            </a:r>
          </a:p>
        </p:txBody>
      </p:sp>
    </p:spTree>
    <p:extLst>
      <p:ext uri="{BB962C8B-B14F-4D97-AF65-F5344CB8AC3E}">
        <p14:creationId xmlns:p14="http://schemas.microsoft.com/office/powerpoint/2010/main" xmlns="" val="81231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76672"/>
            <a:ext cx="8280920" cy="979552"/>
          </a:xfrm>
        </p:spPr>
        <p:txBody>
          <a:bodyPr/>
          <a:lstStyle/>
          <a:p>
            <a:endParaRPr lang="en-US" dirty="0"/>
          </a:p>
        </p:txBody>
      </p:sp>
      <p:sp>
        <p:nvSpPr>
          <p:cNvPr id="9" name="Content Placeholder 8"/>
          <p:cNvSpPr>
            <a:spLocks noGrp="1"/>
          </p:cNvSpPr>
          <p:nvPr>
            <p:ph idx="1"/>
          </p:nvPr>
        </p:nvSpPr>
        <p:spPr>
          <a:xfrm>
            <a:off x="467544" y="1556792"/>
            <a:ext cx="8183880" cy="4824536"/>
          </a:xfrm>
        </p:spPr>
        <p:txBody>
          <a:bodyPr/>
          <a:lstStyle/>
          <a:p>
            <a:r>
              <a:rPr lang="en-US" sz="2400" dirty="0" smtClean="0"/>
              <a:t>An </a:t>
            </a:r>
            <a:r>
              <a:rPr lang="en-US" sz="2400" dirty="0" smtClean="0">
                <a:solidFill>
                  <a:srgbClr val="FF0000"/>
                </a:solidFill>
              </a:rPr>
              <a:t>explanatory process </a:t>
            </a:r>
            <a:r>
              <a:rPr lang="en-US" sz="2400" dirty="0">
                <a:solidFill>
                  <a:srgbClr val="FF0000"/>
                </a:solidFill>
              </a:rPr>
              <a:t>analysis </a:t>
            </a:r>
            <a:r>
              <a:rPr lang="en-US" sz="2400" dirty="0"/>
              <a:t>can inform a </a:t>
            </a:r>
            <a:r>
              <a:rPr lang="en-US" sz="2400" dirty="0" smtClean="0"/>
              <a:t>reader</a:t>
            </a:r>
          </a:p>
          <a:p>
            <a:r>
              <a:rPr lang="en-US" sz="2400" dirty="0"/>
              <a:t> </a:t>
            </a:r>
            <a:r>
              <a:rPr lang="en-US" sz="2400" dirty="0" smtClean="0"/>
              <a:t>               -who desires a better understanding of how a procedure works </a:t>
            </a:r>
            <a:r>
              <a:rPr lang="en-US" sz="2400" dirty="0" smtClean="0">
                <a:solidFill>
                  <a:srgbClr val="0070C0"/>
                </a:solidFill>
              </a:rPr>
              <a:t>(How a body is prepared for </a:t>
            </a:r>
            <a:r>
              <a:rPr lang="en-US" sz="2400" dirty="0" smtClean="0">
                <a:solidFill>
                  <a:srgbClr val="0070C0"/>
                </a:solidFill>
              </a:rPr>
              <a:t>burial: </a:t>
            </a:r>
            <a:r>
              <a:rPr lang="ar-TN" sz="2400" dirty="0" smtClean="0">
                <a:solidFill>
                  <a:srgbClr val="0070C0"/>
                </a:solidFill>
              </a:rPr>
              <a:t>طقوس الدفن</a:t>
            </a:r>
            <a:endParaRPr lang="en-US" sz="2400" dirty="0" smtClean="0">
              <a:solidFill>
                <a:srgbClr val="0070C0"/>
              </a:solidFill>
            </a:endParaRPr>
          </a:p>
          <a:p>
            <a:r>
              <a:rPr lang="en-US" sz="2400" dirty="0"/>
              <a:t> </a:t>
            </a:r>
            <a:r>
              <a:rPr lang="en-US" sz="2400" dirty="0" smtClean="0"/>
              <a:t>                - about the beauty, difficulty, or complexity of a process so the reader can better appreciate it </a:t>
            </a:r>
            <a:r>
              <a:rPr lang="en-US" sz="2400" dirty="0" smtClean="0">
                <a:solidFill>
                  <a:srgbClr val="0070C0"/>
                </a:solidFill>
              </a:rPr>
              <a:t>(if you are a runner, you can describe the process of running in a cross country race, so the reader can appreciate the rigor and discipline involved)</a:t>
            </a:r>
            <a:endParaRPr lang="en-US" dirty="0">
              <a:solidFill>
                <a:srgbClr val="0070C0"/>
              </a:solidFill>
            </a:endParaRPr>
          </a:p>
        </p:txBody>
      </p:sp>
    </p:spTree>
    <p:extLst>
      <p:ext uri="{BB962C8B-B14F-4D97-AF65-F5344CB8AC3E}">
        <p14:creationId xmlns:p14="http://schemas.microsoft.com/office/powerpoint/2010/main" xmlns="" val="243131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76672"/>
            <a:ext cx="8280920" cy="979552"/>
          </a:xfrm>
        </p:spPr>
        <p:txBody>
          <a:bodyPr>
            <a:normAutofit/>
          </a:bodyPr>
          <a:lstStyle/>
          <a:p>
            <a:pPr algn="ctr"/>
            <a:r>
              <a:rPr lang="en-US" sz="2800" dirty="0" smtClean="0"/>
              <a:t>Beside informing, Process Analysis may have other purposes: </a:t>
            </a:r>
            <a:endParaRPr lang="en-US" sz="2800" dirty="0"/>
          </a:p>
        </p:txBody>
      </p:sp>
      <p:sp>
        <p:nvSpPr>
          <p:cNvPr id="9" name="Content Placeholder 8"/>
          <p:cNvSpPr>
            <a:spLocks noGrp="1"/>
          </p:cNvSpPr>
          <p:nvPr>
            <p:ph idx="1"/>
          </p:nvPr>
        </p:nvSpPr>
        <p:spPr>
          <a:xfrm>
            <a:off x="467544" y="1556792"/>
            <a:ext cx="8183880" cy="4187952"/>
          </a:xfrm>
        </p:spPr>
        <p:txBody>
          <a:bodyPr>
            <a:normAutofit/>
          </a:bodyPr>
          <a:lstStyle/>
          <a:p>
            <a:pPr lvl="4" algn="ctr"/>
            <a:r>
              <a:rPr lang="en-US" sz="2400" b="1" dirty="0" smtClean="0">
                <a:solidFill>
                  <a:srgbClr val="00B050"/>
                </a:solidFill>
              </a:rPr>
              <a:t>2. To entertain </a:t>
            </a:r>
          </a:p>
          <a:p>
            <a:pPr lvl="4" algn="ctr"/>
            <a:r>
              <a:rPr lang="en-US" sz="2400" b="1" dirty="0" smtClean="0">
                <a:solidFill>
                  <a:srgbClr val="00B050"/>
                </a:solidFill>
              </a:rPr>
              <a:t>3.express feelings and relate experiences</a:t>
            </a:r>
          </a:p>
          <a:p>
            <a:pPr lvl="4" algn="ctr"/>
            <a:r>
              <a:rPr lang="en-US" sz="2400" b="1" dirty="0" smtClean="0">
                <a:solidFill>
                  <a:srgbClr val="00B050"/>
                </a:solidFill>
              </a:rPr>
              <a:t>4. Persuade the reader</a:t>
            </a:r>
            <a:endParaRPr lang="en-US" sz="2400" b="1" dirty="0">
              <a:solidFill>
                <a:srgbClr val="00B050"/>
              </a:solidFill>
            </a:endParaRPr>
          </a:p>
        </p:txBody>
      </p:sp>
    </p:spTree>
    <p:extLst>
      <p:ext uri="{BB962C8B-B14F-4D97-AF65-F5344CB8AC3E}">
        <p14:creationId xmlns:p14="http://schemas.microsoft.com/office/powerpoint/2010/main" xmlns="" val="3967943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76672"/>
            <a:ext cx="8280920" cy="936104"/>
          </a:xfrm>
        </p:spPr>
        <p:txBody>
          <a:bodyPr>
            <a:normAutofit fontScale="90000"/>
          </a:bodyPr>
          <a:lstStyle/>
          <a:p>
            <a:pPr algn="ctr"/>
            <a:r>
              <a:rPr lang="en-US" sz="2800" dirty="0" smtClean="0"/>
              <a:t>Process Analysis in college, at work, and in the Community</a:t>
            </a:r>
            <a:endParaRPr lang="en-US" sz="2800" dirty="0"/>
          </a:p>
        </p:txBody>
      </p:sp>
      <p:sp>
        <p:nvSpPr>
          <p:cNvPr id="9" name="Content Placeholder 8"/>
          <p:cNvSpPr>
            <a:spLocks noGrp="1"/>
          </p:cNvSpPr>
          <p:nvPr>
            <p:ph idx="1"/>
          </p:nvPr>
        </p:nvSpPr>
        <p:spPr>
          <a:xfrm>
            <a:off x="467544" y="1556792"/>
            <a:ext cx="8183880" cy="4187952"/>
          </a:xfrm>
        </p:spPr>
        <p:txBody>
          <a:bodyPr>
            <a:normAutofit/>
          </a:bodyPr>
          <a:lstStyle/>
          <a:p>
            <a:r>
              <a:rPr lang="en-US" sz="2400" dirty="0" smtClean="0"/>
              <a:t>Process analysis can be used in your biology and chemistry classes/ physics reports/ marketing class/ art class…</a:t>
            </a:r>
            <a:r>
              <a:rPr lang="en-US" sz="2400" dirty="0" err="1" smtClean="0"/>
              <a:t>etc</a:t>
            </a:r>
            <a:endParaRPr lang="en-US" sz="2400" dirty="0"/>
          </a:p>
          <a:p>
            <a:r>
              <a:rPr lang="en-US" sz="2400" dirty="0" err="1" smtClean="0">
                <a:solidFill>
                  <a:srgbClr val="FF0000"/>
                </a:solidFill>
              </a:rPr>
              <a:t>e.g</a:t>
            </a:r>
            <a:r>
              <a:rPr lang="en-US" sz="2400" dirty="0" smtClean="0">
                <a:solidFill>
                  <a:srgbClr val="FF0000"/>
                </a:solidFill>
              </a:rPr>
              <a:t>:</a:t>
            </a:r>
          </a:p>
          <a:p>
            <a:r>
              <a:rPr lang="en-US" sz="2400" dirty="0" smtClean="0">
                <a:solidFill>
                  <a:srgbClr val="0070C0"/>
                </a:solidFill>
              </a:rPr>
              <a:t>How to conduct a marketing survey</a:t>
            </a:r>
          </a:p>
          <a:p>
            <a:r>
              <a:rPr lang="en-US" sz="2400" dirty="0" smtClean="0">
                <a:solidFill>
                  <a:srgbClr val="0070C0"/>
                </a:solidFill>
              </a:rPr>
              <a:t>How to develop a certain type of computer program</a:t>
            </a:r>
          </a:p>
          <a:p>
            <a:r>
              <a:rPr lang="en-US" sz="2400" dirty="0" smtClean="0">
                <a:solidFill>
                  <a:srgbClr val="0070C0"/>
                </a:solidFill>
              </a:rPr>
              <a:t>How to mix paint to achieve a desired effect …</a:t>
            </a:r>
            <a:r>
              <a:rPr lang="en-US" sz="2400" dirty="0" err="1" smtClean="0">
                <a:solidFill>
                  <a:srgbClr val="0070C0"/>
                </a:solidFill>
              </a:rPr>
              <a:t>etc</a:t>
            </a:r>
            <a:r>
              <a:rPr lang="en-US" sz="2400" dirty="0" smtClean="0">
                <a:solidFill>
                  <a:srgbClr val="0070C0"/>
                </a:solidFill>
              </a:rPr>
              <a:t> (p.269)</a:t>
            </a:r>
          </a:p>
          <a:p>
            <a:endParaRPr lang="en-US" sz="2400" dirty="0"/>
          </a:p>
        </p:txBody>
      </p:sp>
    </p:spTree>
    <p:extLst>
      <p:ext uri="{BB962C8B-B14F-4D97-AF65-F5344CB8AC3E}">
        <p14:creationId xmlns:p14="http://schemas.microsoft.com/office/powerpoint/2010/main" xmlns="" val="287455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Effect transition="in" filter="fade">
                                      <p:cBhvr>
                                        <p:cTn id="25" dur="500"/>
                                        <p:tgtEl>
                                          <p:spTgt spid="9">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animEffect transition="in" filter="fade">
                                      <p:cBhvr>
                                        <p:cTn id="28"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7544" y="620688"/>
            <a:ext cx="8280920" cy="720080"/>
          </a:xfrm>
        </p:spPr>
        <p:txBody>
          <a:bodyPr/>
          <a:lstStyle/>
          <a:p>
            <a:pPr algn="ctr"/>
            <a:r>
              <a:rPr lang="en-US" dirty="0" smtClean="0"/>
              <a:t>Supporting details </a:t>
            </a:r>
            <a:endParaRPr lang="en-US" dirty="0"/>
          </a:p>
        </p:txBody>
      </p:sp>
      <p:sp>
        <p:nvSpPr>
          <p:cNvPr id="9" name="Content Placeholder 8"/>
          <p:cNvSpPr>
            <a:spLocks noGrp="1"/>
          </p:cNvSpPr>
          <p:nvPr>
            <p:ph idx="1"/>
          </p:nvPr>
        </p:nvSpPr>
        <p:spPr>
          <a:xfrm>
            <a:off x="467544" y="1556792"/>
            <a:ext cx="8183880" cy="4187952"/>
          </a:xfrm>
        </p:spPr>
        <p:txBody>
          <a:bodyPr>
            <a:normAutofit/>
          </a:bodyPr>
          <a:lstStyle/>
          <a:p>
            <a:r>
              <a:rPr lang="en-US" sz="2400" dirty="0" smtClean="0"/>
              <a:t>The primary detail will be the </a:t>
            </a:r>
            <a:r>
              <a:rPr lang="en-US" sz="2400" u="sng" dirty="0" smtClean="0">
                <a:solidFill>
                  <a:srgbClr val="FF0000"/>
                </a:solidFill>
              </a:rPr>
              <a:t>steps</a:t>
            </a:r>
            <a:r>
              <a:rPr lang="en-US" sz="2400" dirty="0" smtClean="0"/>
              <a:t> </a:t>
            </a:r>
            <a:r>
              <a:rPr lang="ar-TN" sz="2400" dirty="0" smtClean="0">
                <a:solidFill>
                  <a:srgbClr val="C00000"/>
                </a:solidFill>
              </a:rPr>
              <a:t>الخطوات المتبعة</a:t>
            </a:r>
            <a:r>
              <a:rPr lang="en-GB" sz="2400" dirty="0" smtClean="0">
                <a:solidFill>
                  <a:srgbClr val="C00000"/>
                </a:solidFill>
              </a:rPr>
              <a:t> </a:t>
            </a:r>
            <a:r>
              <a:rPr lang="en-US" sz="2400" dirty="0" smtClean="0"/>
              <a:t>in </a:t>
            </a:r>
            <a:r>
              <a:rPr lang="en-US" sz="2400" dirty="0" smtClean="0"/>
              <a:t>the process</a:t>
            </a:r>
          </a:p>
          <a:p>
            <a:r>
              <a:rPr lang="en-US" sz="2400" dirty="0" smtClean="0"/>
              <a:t>You may find it necessary to explain </a:t>
            </a:r>
            <a:r>
              <a:rPr lang="en-US" sz="2400" u="sng" dirty="0" smtClean="0">
                <a:solidFill>
                  <a:srgbClr val="FF0000"/>
                </a:solidFill>
              </a:rPr>
              <a:t>how</a:t>
            </a:r>
            <a:r>
              <a:rPr lang="en-US" sz="2400" dirty="0" smtClean="0"/>
              <a:t> a particular step is performed, or </a:t>
            </a:r>
            <a:r>
              <a:rPr lang="en-US" sz="2400" u="sng" dirty="0" smtClean="0">
                <a:solidFill>
                  <a:srgbClr val="FF0000"/>
                </a:solidFill>
              </a:rPr>
              <a:t>why</a:t>
            </a:r>
            <a:r>
              <a:rPr lang="en-US" sz="2400" dirty="0" smtClean="0"/>
              <a:t> a step is performed, so the reader can appreciate the importance of the step  </a:t>
            </a:r>
          </a:p>
          <a:p>
            <a:pPr marL="0" indent="0">
              <a:buNone/>
            </a:pPr>
            <a:endParaRPr lang="en-US" sz="2400" dirty="0" smtClean="0"/>
          </a:p>
          <a:p>
            <a:endParaRPr lang="en-US" sz="2400" dirty="0"/>
          </a:p>
        </p:txBody>
      </p:sp>
    </p:spTree>
    <p:extLst>
      <p:ext uri="{BB962C8B-B14F-4D97-AF65-F5344CB8AC3E}">
        <p14:creationId xmlns:p14="http://schemas.microsoft.com/office/powerpoint/2010/main" xmlns="" val="1245941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7544" y="620688"/>
            <a:ext cx="8280920" cy="720080"/>
          </a:xfrm>
        </p:spPr>
        <p:txBody>
          <a:bodyPr/>
          <a:lstStyle/>
          <a:p>
            <a:pPr algn="ctr"/>
            <a:r>
              <a:rPr lang="en-US" dirty="0" smtClean="0"/>
              <a:t>Supporting details </a:t>
            </a:r>
            <a:endParaRPr lang="en-US" dirty="0"/>
          </a:p>
        </p:txBody>
      </p:sp>
      <p:sp>
        <p:nvSpPr>
          <p:cNvPr id="9" name="Content Placeholder 8"/>
          <p:cNvSpPr>
            <a:spLocks noGrp="1"/>
          </p:cNvSpPr>
          <p:nvPr>
            <p:ph idx="1"/>
          </p:nvPr>
        </p:nvSpPr>
        <p:spPr>
          <a:xfrm>
            <a:off x="467544" y="1556792"/>
            <a:ext cx="8183880" cy="4187952"/>
          </a:xfrm>
        </p:spPr>
        <p:txBody>
          <a:bodyPr>
            <a:normAutofit/>
          </a:bodyPr>
          <a:lstStyle/>
          <a:p>
            <a:pPr marL="0" indent="0">
              <a:buNone/>
            </a:pPr>
            <a:r>
              <a:rPr lang="en-US" sz="2400" dirty="0"/>
              <a:t>An </a:t>
            </a:r>
            <a:r>
              <a:rPr lang="en-US" sz="2400" u="sng" dirty="0">
                <a:solidFill>
                  <a:srgbClr val="FF0000"/>
                </a:solidFill>
              </a:rPr>
              <a:t>example</a:t>
            </a:r>
            <a:r>
              <a:rPr lang="en-US" sz="2400" dirty="0"/>
              <a:t> may help clarify a step to be sure the reader understands</a:t>
            </a:r>
          </a:p>
          <a:p>
            <a:pPr marL="0" indent="0">
              <a:buNone/>
            </a:pPr>
            <a:r>
              <a:rPr lang="en-US" sz="2400" u="sng" dirty="0">
                <a:solidFill>
                  <a:srgbClr val="FF0000"/>
                </a:solidFill>
              </a:rPr>
              <a:t>Description</a:t>
            </a:r>
            <a:r>
              <a:rPr lang="en-US" sz="2400" dirty="0"/>
              <a:t> can be used when you want the reader to visualize some part of the step</a:t>
            </a:r>
          </a:p>
          <a:p>
            <a:pPr marL="0" indent="0">
              <a:buNone/>
            </a:pPr>
            <a:r>
              <a:rPr lang="en-US" sz="2400" dirty="0"/>
              <a:t>Your process analysis may include a </a:t>
            </a:r>
            <a:r>
              <a:rPr lang="en-US" sz="2400" u="sng" dirty="0">
                <a:solidFill>
                  <a:srgbClr val="FF0000"/>
                </a:solidFill>
              </a:rPr>
              <a:t>definition</a:t>
            </a:r>
          </a:p>
          <a:p>
            <a:pPr marL="0" indent="0">
              <a:buNone/>
            </a:pPr>
            <a:endParaRPr lang="en-US" sz="2400" dirty="0" smtClean="0"/>
          </a:p>
          <a:p>
            <a:endParaRPr lang="en-US" sz="2400" dirty="0"/>
          </a:p>
        </p:txBody>
      </p:sp>
    </p:spTree>
    <p:extLst>
      <p:ext uri="{BB962C8B-B14F-4D97-AF65-F5344CB8AC3E}">
        <p14:creationId xmlns:p14="http://schemas.microsoft.com/office/powerpoint/2010/main" xmlns="" val="4276501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76672"/>
            <a:ext cx="8280920" cy="979552"/>
          </a:xfrm>
        </p:spPr>
        <p:txBody>
          <a:bodyPr/>
          <a:lstStyle/>
          <a:p>
            <a:pPr algn="ctr"/>
            <a:r>
              <a:rPr lang="en-US" dirty="0" smtClean="0"/>
              <a:t>Application </a:t>
            </a:r>
            <a:endParaRPr lang="en-US" dirty="0"/>
          </a:p>
        </p:txBody>
      </p:sp>
      <p:sp>
        <p:nvSpPr>
          <p:cNvPr id="9" name="Content Placeholder 8"/>
          <p:cNvSpPr>
            <a:spLocks noGrp="1"/>
          </p:cNvSpPr>
          <p:nvPr>
            <p:ph idx="1"/>
          </p:nvPr>
        </p:nvSpPr>
        <p:spPr>
          <a:xfrm>
            <a:off x="467544" y="1556792"/>
            <a:ext cx="8183880" cy="4187952"/>
          </a:xfrm>
        </p:spPr>
        <p:txBody>
          <a:bodyPr/>
          <a:lstStyle/>
          <a:p>
            <a:r>
              <a:rPr lang="en-US" dirty="0" smtClean="0">
                <a:solidFill>
                  <a:srgbClr val="0070C0"/>
                </a:solidFill>
              </a:rPr>
              <a:t>“A Visit to Candyland” p.277</a:t>
            </a:r>
            <a:endParaRPr lang="en-US" dirty="0">
              <a:solidFill>
                <a:srgbClr val="0070C0"/>
              </a:solidFill>
            </a:endParaRPr>
          </a:p>
        </p:txBody>
      </p:sp>
    </p:spTree>
    <p:extLst>
      <p:ext uri="{BB962C8B-B14F-4D97-AF65-F5344CB8AC3E}">
        <p14:creationId xmlns:p14="http://schemas.microsoft.com/office/powerpoint/2010/main" xmlns="" val="34796300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12589</TotalTime>
  <Words>585</Words>
  <Application>Microsoft Office PowerPoint</Application>
  <PresentationFormat>On-screen Show (4:3)</PresentationFormat>
  <Paragraphs>48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Aspect</vt:lpstr>
      <vt:lpstr>Process Analysis </vt:lpstr>
      <vt:lpstr>Definition</vt:lpstr>
      <vt:lpstr>Kinds of process analysis </vt:lpstr>
      <vt:lpstr>What is the Directional Process Analysis?</vt:lpstr>
      <vt:lpstr>What is the Explanatory Process Analysis ?</vt:lpstr>
      <vt:lpstr>Using Process Analysis for a Purpose 1.To inform</vt:lpstr>
      <vt:lpstr>Slide 7</vt:lpstr>
      <vt:lpstr>Beside informing, Process Analysis may have other purposes: </vt:lpstr>
      <vt:lpstr>Process Analysis in college, at work, and in the Community</vt:lpstr>
      <vt:lpstr>Supporting details </vt:lpstr>
      <vt:lpstr>Supporting details </vt:lpstr>
      <vt:lpstr>Application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Analysis</dc:title>
  <dc:creator>مي نجيب البلوشي</dc:creator>
  <cp:lastModifiedBy>chamseddine</cp:lastModifiedBy>
  <cp:revision>380</cp:revision>
  <dcterms:created xsi:type="dcterms:W3CDTF">2014-03-05T05:44:24Z</dcterms:created>
  <dcterms:modified xsi:type="dcterms:W3CDTF">2014-03-18T19:45:47Z</dcterms:modified>
</cp:coreProperties>
</file>