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2"/>
  </p:sldMasterIdLst>
  <p:notesMasterIdLst>
    <p:notesMasterId r:id="rId33"/>
  </p:notesMasterIdLst>
  <p:sldIdLst>
    <p:sldId id="376" r:id="rId3"/>
    <p:sldId id="396" r:id="rId4"/>
    <p:sldId id="395" r:id="rId5"/>
    <p:sldId id="408" r:id="rId6"/>
    <p:sldId id="423" r:id="rId7"/>
    <p:sldId id="411" r:id="rId8"/>
    <p:sldId id="413" r:id="rId9"/>
    <p:sldId id="412" r:id="rId10"/>
    <p:sldId id="416" r:id="rId11"/>
    <p:sldId id="417" r:id="rId12"/>
    <p:sldId id="401" r:id="rId13"/>
    <p:sldId id="409" r:id="rId14"/>
    <p:sldId id="410" r:id="rId15"/>
    <p:sldId id="420" r:id="rId16"/>
    <p:sldId id="419" r:id="rId17"/>
    <p:sldId id="418" r:id="rId18"/>
    <p:sldId id="422" r:id="rId19"/>
    <p:sldId id="400" r:id="rId20"/>
    <p:sldId id="424" r:id="rId21"/>
    <p:sldId id="425" r:id="rId22"/>
    <p:sldId id="426" r:id="rId23"/>
    <p:sldId id="427" r:id="rId24"/>
    <p:sldId id="428" r:id="rId25"/>
    <p:sldId id="429" r:id="rId26"/>
    <p:sldId id="430" r:id="rId27"/>
    <p:sldId id="431" r:id="rId28"/>
    <p:sldId id="432" r:id="rId29"/>
    <p:sldId id="433" r:id="rId30"/>
    <p:sldId id="434" r:id="rId31"/>
    <p:sldId id="435" r:id="rId32"/>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3CCFF"/>
    <a:srgbClr val="000099"/>
    <a:srgbClr val="C0821C"/>
    <a:srgbClr val="E7B057"/>
    <a:srgbClr val="FBE93B"/>
    <a:srgbClr val="D4D4CA"/>
    <a:srgbClr val="CDA307"/>
    <a:srgbClr val="99A103"/>
    <a:srgbClr val="FF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1827" autoAdjust="0"/>
    <p:restoredTop sz="86323" autoAdjust="0"/>
  </p:normalViewPr>
  <p:slideViewPr>
    <p:cSldViewPr>
      <p:cViewPr>
        <p:scale>
          <a:sx n="110" d="100"/>
          <a:sy n="110" d="100"/>
        </p:scale>
        <p:origin x="-84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50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TN"/>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B5DABBA-B39C-4868-A481-46569F3F1B8C}" type="datetimeFigureOut">
              <a:rPr lang="ar-TN" smtClean="0"/>
              <a:pPr/>
              <a:t>15-05-1435</a:t>
            </a:fld>
            <a:endParaRPr lang="ar-T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T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TN"/>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080AC66-63D3-4E33-986A-1FB1C61856E9}" type="slidenum">
              <a:rPr lang="ar-TN" smtClean="0"/>
              <a:pPr/>
              <a:t>‹#›</a:t>
            </a:fld>
            <a:endParaRPr lang="ar-TN"/>
          </a:p>
        </p:txBody>
      </p:sp>
    </p:spTree>
    <p:extLst>
      <p:ext uri="{BB962C8B-B14F-4D97-AF65-F5344CB8AC3E}">
        <p14:creationId xmlns="" xmlns:p14="http://schemas.microsoft.com/office/powerpoint/2010/main" val="38972479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a:t>
            </a:fld>
            <a:endParaRPr lang="ar-TN"/>
          </a:p>
        </p:txBody>
      </p:sp>
    </p:spTree>
    <p:extLst>
      <p:ext uri="{BB962C8B-B14F-4D97-AF65-F5344CB8AC3E}">
        <p14:creationId xmlns="" xmlns:p14="http://schemas.microsoft.com/office/powerpoint/2010/main" val="1703417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a:t>
            </a:fld>
            <a:endParaRPr lang="ar-TN"/>
          </a:p>
        </p:txBody>
      </p:sp>
    </p:spTree>
    <p:extLst>
      <p:ext uri="{BB962C8B-B14F-4D97-AF65-F5344CB8AC3E}">
        <p14:creationId xmlns="" xmlns:p14="http://schemas.microsoft.com/office/powerpoint/2010/main" val="354819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3</a:t>
            </a:fld>
            <a:endParaRPr lang="ar-TN"/>
          </a:p>
        </p:txBody>
      </p:sp>
    </p:spTree>
    <p:extLst>
      <p:ext uri="{BB962C8B-B14F-4D97-AF65-F5344CB8AC3E}">
        <p14:creationId xmlns="" xmlns:p14="http://schemas.microsoft.com/office/powerpoint/2010/main" val="3971591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4</a:t>
            </a:fld>
            <a:endParaRPr lang="ar-TN"/>
          </a:p>
        </p:txBody>
      </p:sp>
    </p:spTree>
    <p:extLst>
      <p:ext uri="{BB962C8B-B14F-4D97-AF65-F5344CB8AC3E}">
        <p14:creationId xmlns="" xmlns:p14="http://schemas.microsoft.com/office/powerpoint/2010/main" val="1889912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6</a:t>
            </a:fld>
            <a:endParaRPr lang="ar-TN"/>
          </a:p>
        </p:txBody>
      </p:sp>
    </p:spTree>
    <p:extLst>
      <p:ext uri="{BB962C8B-B14F-4D97-AF65-F5344CB8AC3E}">
        <p14:creationId xmlns="" xmlns:p14="http://schemas.microsoft.com/office/powerpoint/2010/main" val="1889912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7</a:t>
            </a:fld>
            <a:endParaRPr lang="ar-TN"/>
          </a:p>
        </p:txBody>
      </p:sp>
    </p:spTree>
    <p:extLst>
      <p:ext uri="{BB962C8B-B14F-4D97-AF65-F5344CB8AC3E}">
        <p14:creationId xmlns="" xmlns:p14="http://schemas.microsoft.com/office/powerpoint/2010/main" val="1889912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8</a:t>
            </a:fld>
            <a:endParaRPr lang="ar-TN"/>
          </a:p>
        </p:txBody>
      </p:sp>
    </p:spTree>
    <p:extLst>
      <p:ext uri="{BB962C8B-B14F-4D97-AF65-F5344CB8AC3E}">
        <p14:creationId xmlns="" xmlns:p14="http://schemas.microsoft.com/office/powerpoint/2010/main" val="1889912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9</a:t>
            </a:fld>
            <a:endParaRPr lang="ar-TN"/>
          </a:p>
        </p:txBody>
      </p:sp>
    </p:spTree>
    <p:extLst>
      <p:ext uri="{BB962C8B-B14F-4D97-AF65-F5344CB8AC3E}">
        <p14:creationId xmlns="" xmlns:p14="http://schemas.microsoft.com/office/powerpoint/2010/main" val="1889912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10</a:t>
            </a:fld>
            <a:endParaRPr lang="ar-TN"/>
          </a:p>
        </p:txBody>
      </p:sp>
    </p:spTree>
    <p:extLst>
      <p:ext uri="{BB962C8B-B14F-4D97-AF65-F5344CB8AC3E}">
        <p14:creationId xmlns="" xmlns:p14="http://schemas.microsoft.com/office/powerpoint/2010/main" val="1889912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11</a:t>
            </a:fld>
            <a:endParaRPr lang="ar-TN"/>
          </a:p>
        </p:txBody>
      </p:sp>
    </p:spTree>
    <p:extLst>
      <p:ext uri="{BB962C8B-B14F-4D97-AF65-F5344CB8AC3E}">
        <p14:creationId xmlns="" xmlns:p14="http://schemas.microsoft.com/office/powerpoint/2010/main" val="334965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12</a:t>
            </a:fld>
            <a:endParaRPr lang="ar-TN"/>
          </a:p>
        </p:txBody>
      </p:sp>
    </p:spTree>
    <p:extLst>
      <p:ext uri="{BB962C8B-B14F-4D97-AF65-F5344CB8AC3E}">
        <p14:creationId xmlns="" xmlns:p14="http://schemas.microsoft.com/office/powerpoint/2010/main" val="1889912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13</a:t>
            </a:fld>
            <a:endParaRPr lang="ar-TN"/>
          </a:p>
        </p:txBody>
      </p:sp>
    </p:spTree>
    <p:extLst>
      <p:ext uri="{BB962C8B-B14F-4D97-AF65-F5344CB8AC3E}">
        <p14:creationId xmlns="" xmlns:p14="http://schemas.microsoft.com/office/powerpoint/2010/main" val="1889912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14</a:t>
            </a:fld>
            <a:endParaRPr lang="ar-TN"/>
          </a:p>
        </p:txBody>
      </p:sp>
    </p:spTree>
    <p:extLst>
      <p:ext uri="{BB962C8B-B14F-4D97-AF65-F5344CB8AC3E}">
        <p14:creationId xmlns="" xmlns:p14="http://schemas.microsoft.com/office/powerpoint/2010/main" val="1889912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15</a:t>
            </a:fld>
            <a:endParaRPr lang="ar-TN"/>
          </a:p>
        </p:txBody>
      </p:sp>
    </p:spTree>
    <p:extLst>
      <p:ext uri="{BB962C8B-B14F-4D97-AF65-F5344CB8AC3E}">
        <p14:creationId xmlns="" xmlns:p14="http://schemas.microsoft.com/office/powerpoint/2010/main" val="1889912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16</a:t>
            </a:fld>
            <a:endParaRPr lang="ar-TN"/>
          </a:p>
        </p:txBody>
      </p:sp>
    </p:spTree>
    <p:extLst>
      <p:ext uri="{BB962C8B-B14F-4D97-AF65-F5344CB8AC3E}">
        <p14:creationId xmlns="" xmlns:p14="http://schemas.microsoft.com/office/powerpoint/2010/main" val="1889912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17</a:t>
            </a:fld>
            <a:endParaRPr lang="ar-TN"/>
          </a:p>
        </p:txBody>
      </p:sp>
    </p:spTree>
    <p:extLst>
      <p:ext uri="{BB962C8B-B14F-4D97-AF65-F5344CB8AC3E}">
        <p14:creationId xmlns="" xmlns:p14="http://schemas.microsoft.com/office/powerpoint/2010/main" val="1889912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18</a:t>
            </a:fld>
            <a:endParaRPr lang="ar-TN"/>
          </a:p>
        </p:txBody>
      </p:sp>
    </p:spTree>
    <p:extLst>
      <p:ext uri="{BB962C8B-B14F-4D97-AF65-F5344CB8AC3E}">
        <p14:creationId xmlns="" xmlns:p14="http://schemas.microsoft.com/office/powerpoint/2010/main" val="3132292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T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A943436-F84A-4783-8735-4BF514F455CE}" type="slidenum">
              <a:rPr lang="ar-SA"/>
              <a:pPr/>
              <a:t>‹#›</a:t>
            </a:fld>
            <a:endParaRPr lang="de-DE"/>
          </a:p>
        </p:txBody>
      </p:sp>
    </p:spTree>
  </p:cSld>
  <p:clrMapOvr>
    <a:masterClrMapping/>
  </p:clrMapOvr>
  <p:transition>
    <p:wipe dir="u"/>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A3B85A5-07A5-4D04-B613-D57A7D61990D}" type="slidenum">
              <a:rPr lang="ar-SA"/>
              <a:pPr/>
              <a:t>‹#›</a:t>
            </a:fld>
            <a:endParaRPr lang="de-DE"/>
          </a:p>
        </p:txBody>
      </p:sp>
    </p:spTree>
  </p:cSld>
  <p:clrMapOvr>
    <a:masterClrMapping/>
  </p:clrMapOvr>
  <p:transition>
    <p:wipe dir="u"/>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T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69F64E7-3910-4419-9848-ED0022EDFAAE}" type="slidenum">
              <a:rPr lang="ar-SA"/>
              <a:pPr/>
              <a:t>‹#›</a:t>
            </a:fld>
            <a:endParaRPr lang="de-DE"/>
          </a:p>
        </p:txBody>
      </p:sp>
    </p:spTree>
  </p:cSld>
  <p:clrMapOvr>
    <a:masterClrMapping/>
  </p:clrMapOvr>
  <p:transition>
    <p:wipe dir="u"/>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619C516-5335-45CE-BCE2-7C7D00384C21}" type="slidenum">
              <a:rPr lang="ar-SA"/>
              <a:pPr/>
              <a:t>‹#›</a:t>
            </a:fld>
            <a:endParaRPr lang="de-DE"/>
          </a:p>
        </p:txBody>
      </p:sp>
    </p:spTree>
  </p:cSld>
  <p:clrMapOvr>
    <a:masterClrMapping/>
  </p:clrMapOvr>
  <p:transition>
    <p:wipe dir="u"/>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T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7" name="Date Placeholder 6"/>
          <p:cNvSpPr>
            <a:spLocks noGrp="1"/>
          </p:cNvSpPr>
          <p:nvPr>
            <p:ph type="dt" sz="half" idx="10"/>
          </p:nvPr>
        </p:nvSpPr>
        <p:spPr/>
        <p:txBody>
          <a:bodyPr/>
          <a:lstStyle>
            <a:lvl1pPr>
              <a:defRPr/>
            </a:lvl1pPr>
          </a:lstStyle>
          <a:p>
            <a:endParaRPr lang="de-DE"/>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63E37B1-69AB-4D57-AA60-7EE69CC65F85}" type="slidenum">
              <a:rPr lang="ar-SA"/>
              <a:pPr/>
              <a:t>‹#›</a:t>
            </a:fld>
            <a:endParaRPr lang="de-DE"/>
          </a:p>
        </p:txBody>
      </p:sp>
    </p:spTree>
  </p:cSld>
  <p:clrMapOvr>
    <a:masterClrMapping/>
  </p:clrMapOvr>
  <p:transition>
    <p:wipe dir="u"/>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Date Placeholder 2"/>
          <p:cNvSpPr>
            <a:spLocks noGrp="1"/>
          </p:cNvSpPr>
          <p:nvPr>
            <p:ph type="dt" sz="half" idx="10"/>
          </p:nvPr>
        </p:nvSpPr>
        <p:spPr/>
        <p:txBody>
          <a:bodyPr/>
          <a:lstStyle>
            <a:lvl1pPr>
              <a:defRPr/>
            </a:lvl1pPr>
          </a:lstStyle>
          <a:p>
            <a:endParaRPr lang="de-DE"/>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E7DC5F6-7023-4C97-A5FA-9F3B9B0E19DC}" type="slidenum">
              <a:rPr lang="ar-SA"/>
              <a:pPr/>
              <a:t>‹#›</a:t>
            </a:fld>
            <a:endParaRPr lang="de-DE"/>
          </a:p>
        </p:txBody>
      </p:sp>
    </p:spTree>
  </p:cSld>
  <p:clrMapOvr>
    <a:masterClrMapping/>
  </p:clrMapOvr>
  <p:transition>
    <p:wipe dir="u"/>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de-DE"/>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4854F12-EFC0-4A5B-9CE2-04CB1398A112}" type="slidenum">
              <a:rPr lang="ar-SA"/>
              <a:pPr/>
              <a:t>‹#›</a:t>
            </a:fld>
            <a:endParaRPr lang="de-DE"/>
          </a:p>
        </p:txBody>
      </p:sp>
    </p:spTree>
  </p:cSld>
  <p:clrMapOvr>
    <a:masterClrMapping/>
  </p:clrMapOvr>
  <p:transition>
    <p:wipe dir="u"/>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T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402B778-29A2-4180-9D37-96738B045B04}" type="slidenum">
              <a:rPr lang="ar-SA"/>
              <a:pPr/>
              <a:t>‹#›</a:t>
            </a:fld>
            <a:endParaRPr lang="de-DE"/>
          </a:p>
        </p:txBody>
      </p:sp>
    </p:spTree>
  </p:cSld>
  <p:clrMapOvr>
    <a:masterClrMapping/>
  </p:clrMapOvr>
  <p:transition>
    <p:wipe dir="u"/>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T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T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0391768-E5FC-40CB-B15C-4E5882C31F7C}" type="slidenum">
              <a:rPr lang="ar-SA"/>
              <a:pPr/>
              <a:t>‹#›</a:t>
            </a:fld>
            <a:endParaRPr lang="de-DE"/>
          </a:p>
        </p:txBody>
      </p:sp>
    </p:spTree>
  </p:cSld>
  <p:clrMapOvr>
    <a:masterClrMapping/>
  </p:clrMapOvr>
  <p:transition>
    <p:wipe dir="u"/>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0F3660B-19A7-4DBB-8974-CC77373F7516}" type="slidenum">
              <a:rPr lang="ar-SA"/>
              <a:pPr/>
              <a:t>‹#›</a:t>
            </a:fld>
            <a:endParaRPr lang="de-DE"/>
          </a:p>
        </p:txBody>
      </p:sp>
    </p:spTree>
  </p:cSld>
  <p:clrMapOvr>
    <a:masterClrMapping/>
  </p:clrMapOvr>
  <p:transition>
    <p:wipe dir="u"/>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T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3FF7DC2-9ECD-42AC-B1F7-EC13A84DE57F}" type="slidenum">
              <a:rPr lang="ar-SA"/>
              <a:pPr/>
              <a:t>‹#›</a:t>
            </a:fld>
            <a:endParaRPr lang="de-DE"/>
          </a:p>
        </p:txBody>
      </p:sp>
    </p:spTree>
  </p:cSld>
  <p:clrMapOvr>
    <a:masterClrMapping/>
  </p:clrMapOvr>
  <p:transition>
    <p:wipe dir="u"/>
    <p:sndAc>
      <p:stSnd>
        <p:snd r:embed="rId1" name="chimes.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3" name="Date Placeholder 2"/>
          <p:cNvSpPr>
            <a:spLocks noGrp="1"/>
          </p:cNvSpPr>
          <p:nvPr>
            <p:ph type="dt" sz="half" idx="10"/>
          </p:nvPr>
        </p:nvSpPr>
        <p:spPr>
          <a:xfrm>
            <a:off x="6553200" y="6245225"/>
            <a:ext cx="2133600" cy="476250"/>
          </a:xfrm>
        </p:spPr>
        <p:txBody>
          <a:bodyPr/>
          <a:lstStyle>
            <a:lvl1pPr>
              <a:defRPr/>
            </a:lvl1pPr>
          </a:lstStyle>
          <a:p>
            <a:endParaRPr lang="de-DE"/>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457200" y="6245225"/>
            <a:ext cx="2133600" cy="476250"/>
          </a:xfrm>
        </p:spPr>
        <p:txBody>
          <a:bodyPr/>
          <a:lstStyle>
            <a:lvl1pPr>
              <a:defRPr/>
            </a:lvl1pPr>
          </a:lstStyle>
          <a:p>
            <a:fld id="{97504070-FA78-445C-9152-0944A9656D8B}" type="slidenum">
              <a:rPr lang="ar-SA"/>
              <a:pPr/>
              <a:t>‹#›</a:t>
            </a:fld>
            <a:endParaRPr lang="de-DE"/>
          </a:p>
        </p:txBody>
      </p:sp>
    </p:spTree>
  </p:cSld>
  <p:clrMapOvr>
    <a:masterClrMapping/>
  </p:clrMapOvr>
  <p:transition>
    <p:wipe dir="u"/>
    <p:sndAc>
      <p:stSnd>
        <p:snd r:embed="rId1" name="chimes.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T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a:xfrm>
            <a:off x="6553200" y="6245225"/>
            <a:ext cx="2133600" cy="476250"/>
          </a:xfrm>
        </p:spPr>
        <p:txBody>
          <a:bodyPr/>
          <a:lstStyle>
            <a:lvl1pPr>
              <a:defRPr/>
            </a:lvl1pPr>
          </a:lstStyle>
          <a:p>
            <a:endParaRPr lang="de-DE"/>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457200" y="6245225"/>
            <a:ext cx="2133600" cy="476250"/>
          </a:xfrm>
        </p:spPr>
        <p:txBody>
          <a:bodyPr/>
          <a:lstStyle>
            <a:lvl1pPr>
              <a:defRPr/>
            </a:lvl1pPr>
          </a:lstStyle>
          <a:p>
            <a:fld id="{C8287AAF-9757-478A-A182-4850B3D0CB97}" type="slidenum">
              <a:rPr lang="ar-SA"/>
              <a:pPr/>
              <a:t>‹#›</a:t>
            </a:fld>
            <a:endParaRPr lang="de-DE"/>
          </a:p>
        </p:txBody>
      </p:sp>
    </p:spTree>
  </p:cSld>
  <p:clrMapOvr>
    <a:masterClrMapping/>
  </p:clrMapOvr>
  <p:transition>
    <p:wipe dir="u"/>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rgbClr val="33CCFF"/>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218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21860"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de-DE"/>
          </a:p>
        </p:txBody>
      </p:sp>
      <p:sp>
        <p:nvSpPr>
          <p:cNvPr id="1218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21862"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40175ED2-AE43-410F-9732-699898879F4D}" type="slidenum">
              <a:rPr lang="ar-SA"/>
              <a:pPr/>
              <a:t>‹#›</a:t>
            </a:fld>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ransition>
    <p:wipe dir="u"/>
    <p:sndAc>
      <p:stSnd>
        <p:snd r:embed="rId15" name="chimes.wav"/>
      </p:stSnd>
    </p:sndAc>
  </p:transition>
  <p:timing>
    <p:tnLst>
      <p:par>
        <p:cTn id="1" dur="indefinite" restart="never" nodeType="tmRoot"/>
      </p:par>
    </p:tnLst>
  </p:timing>
  <p:hf hdr="0" ftr="0" dt="0"/>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TN"/>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jpeg"/><Relationship Id="rId5" Type="http://schemas.openxmlformats.org/officeDocument/2006/relationships/image" Target="../media/image1.gif"/><Relationship Id="rId4" Type="http://schemas.openxmlformats.org/officeDocument/2006/relationships/hyperlink" Target="http://en.wikipedia.org/wiki/Phnom_Penh" TargetMode="Externa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009035"/>
          </a:xfrm>
        </p:spPr>
        <p:txBody>
          <a:bodyPr/>
          <a:lstStyle/>
          <a:p>
            <a:pPr algn="ctr" rtl="0">
              <a:buNone/>
            </a:pPr>
            <a:r>
              <a:rPr lang="en-GB" sz="3600" b="1" u="sng" dirty="0" smtClean="0">
                <a:latin typeface="Andalus" pitchFamily="18" charset="-78"/>
                <a:cs typeface="Andalus" pitchFamily="18" charset="-78"/>
              </a:rPr>
              <a:t> </a:t>
            </a:r>
            <a:endParaRPr lang="ar-TN" sz="3600" b="1" u="sng" dirty="0" smtClean="0">
              <a:latin typeface="Andalus" pitchFamily="18" charset="-78"/>
              <a:cs typeface="Andalus" pitchFamily="18" charset="-78"/>
            </a:endParaRPr>
          </a:p>
          <a:p>
            <a:pPr algn="ctr" rtl="0">
              <a:buNone/>
            </a:pPr>
            <a:r>
              <a:rPr lang="en-GB" sz="4000" dirty="0" smtClean="0">
                <a:latin typeface="Aharoni" pitchFamily="2" charset="-79"/>
                <a:cs typeface="Aharoni" pitchFamily="2" charset="-79"/>
              </a:rPr>
              <a:t>Non-Fictional Prose</a:t>
            </a:r>
          </a:p>
          <a:p>
            <a:pPr algn="ctr" rtl="0">
              <a:buNone/>
            </a:pPr>
            <a:r>
              <a:rPr lang="en-GB" b="1" u="sng" dirty="0" smtClean="0">
                <a:latin typeface="Aharoni" pitchFamily="2" charset="-79"/>
                <a:cs typeface="Aharoni" pitchFamily="2" charset="-79"/>
              </a:rPr>
              <a:t> </a:t>
            </a:r>
            <a:endParaRPr lang="ar-TN" sz="2800" b="1" u="sng" dirty="0" smtClean="0">
              <a:latin typeface="Times New Roman" pitchFamily="18" charset="0"/>
              <a:cs typeface="Times New Roman" pitchFamily="18" charset="0"/>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8287AAF-9757-478A-A182-4850B3D0CB97}" type="slidenum">
              <a:rPr lang="ar-SA" smtClean="0"/>
              <a:pPr/>
              <a:t>1</a:t>
            </a:fld>
            <a:endParaRPr lang="de-DE"/>
          </a:p>
        </p:txBody>
      </p:sp>
    </p:spTree>
    <p:extLst>
      <p:ext uri="{BB962C8B-B14F-4D97-AF65-F5344CB8AC3E}">
        <p14:creationId xmlns="" xmlns:p14="http://schemas.microsoft.com/office/powerpoint/2010/main" val="6644847"/>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l" rtl="0">
              <a:buNone/>
            </a:pPr>
            <a:r>
              <a:rPr lang="en-GB" sz="4000" dirty="0" smtClean="0">
                <a:latin typeface="Times New Roman" pitchFamily="18" charset="0"/>
                <a:cs typeface="Times New Roman" pitchFamily="18" charset="0"/>
              </a:rPr>
              <a:t> </a:t>
            </a:r>
            <a:r>
              <a:rPr lang="en-GB" sz="2400" b="1" dirty="0" smtClean="0">
                <a:latin typeface="Times New Roman" pitchFamily="18" charset="0"/>
                <a:cs typeface="Times New Roman" pitchFamily="18" charset="0"/>
              </a:rPr>
              <a:t>				I. </a:t>
            </a:r>
            <a:r>
              <a:rPr lang="en-GB" sz="2000" b="1" dirty="0" smtClean="0">
                <a:latin typeface="Times New Roman" pitchFamily="18" charset="0"/>
                <a:cs typeface="Times New Roman" pitchFamily="18" charset="0"/>
              </a:rPr>
              <a:t>Critical </a:t>
            </a:r>
            <a:r>
              <a:rPr lang="en-GB" sz="2000" b="1" dirty="0" smtClean="0">
                <a:latin typeface="Times New Roman" pitchFamily="18" charset="0"/>
                <a:cs typeface="Times New Roman" pitchFamily="18" charset="0"/>
              </a:rPr>
              <a:t>Reading</a:t>
            </a:r>
          </a:p>
          <a:p>
            <a:pPr algn="l" rtl="0">
              <a:buNone/>
            </a:pPr>
            <a:r>
              <a:rPr lang="en-GB" sz="1600" b="1" dirty="0" smtClean="0">
                <a:latin typeface="Times New Roman" pitchFamily="18" charset="0"/>
                <a:cs typeface="Times New Roman" pitchFamily="18" charset="0"/>
              </a:rPr>
              <a:t>Critical Reading involves:</a:t>
            </a:r>
          </a:p>
          <a:p>
            <a:pPr algn="l" rtl="0">
              <a:buNone/>
            </a:pPr>
            <a:r>
              <a:rPr lang="en-GB" sz="1600" b="1" dirty="0" smtClean="0">
                <a:latin typeface="Times New Roman" pitchFamily="18" charset="0"/>
                <a:cs typeface="Times New Roman" pitchFamily="18" charset="0"/>
              </a:rPr>
              <a:t>1. Facts/Opinions</a:t>
            </a:r>
          </a:p>
          <a:p>
            <a:pPr algn="l" rtl="0">
              <a:buNone/>
            </a:pPr>
            <a:r>
              <a:rPr lang="en-GB" sz="1600" b="1" dirty="0" smtClean="0">
                <a:latin typeface="Times New Roman" pitchFamily="18" charset="0"/>
                <a:cs typeface="Times New Roman" pitchFamily="18" charset="0"/>
              </a:rPr>
              <a:t>2. Making inferences</a:t>
            </a:r>
          </a:p>
          <a:p>
            <a:pPr algn="l" rtl="0">
              <a:buNone/>
            </a:pPr>
            <a:r>
              <a:rPr lang="en-GB" sz="1600" b="1" dirty="0" smtClean="0">
                <a:latin typeface="Times New Roman" pitchFamily="18" charset="0"/>
                <a:cs typeface="Times New Roman" pitchFamily="18" charset="0"/>
              </a:rPr>
              <a:t>3. Synthesizing</a:t>
            </a:r>
          </a:p>
          <a:p>
            <a:pPr algn="l" rtl="0">
              <a:buNone/>
            </a:pPr>
            <a:r>
              <a:rPr lang="en-GB" sz="1600" b="1" dirty="0" smtClean="0">
                <a:latin typeface="Times New Roman" pitchFamily="18" charset="0"/>
                <a:cs typeface="Times New Roman" pitchFamily="18" charset="0"/>
              </a:rPr>
              <a:t>4. Evaluating Quality</a:t>
            </a:r>
          </a:p>
          <a:p>
            <a:pPr algn="l" rtl="0">
              <a:buNone/>
            </a:pPr>
            <a:r>
              <a:rPr lang="en-GB" sz="1600" b="1" dirty="0" smtClean="0">
                <a:latin typeface="Times New Roman" pitchFamily="18" charset="0"/>
                <a:cs typeface="Times New Roman" pitchFamily="18" charset="0"/>
              </a:rPr>
              <a:t>5. Summarizing</a:t>
            </a:r>
          </a:p>
          <a:p>
            <a:pPr algn="l" rtl="0">
              <a:buNone/>
            </a:pPr>
            <a:endParaRPr lang="en-GB" sz="1200" b="1" dirty="0" smtClean="0">
              <a:latin typeface="Times New Roman" pitchFamily="18" charset="0"/>
              <a:cs typeface="Times New Roman" pitchFamily="18" charset="0"/>
            </a:endParaRPr>
          </a:p>
          <a:p>
            <a:pPr algn="l" rtl="0">
              <a:buNone/>
            </a:pPr>
            <a:r>
              <a:rPr lang="en-GB" sz="1600" b="1" u="sng" dirty="0" smtClean="0">
                <a:latin typeface="Times New Roman" pitchFamily="18" charset="0"/>
                <a:cs typeface="Times New Roman" pitchFamily="18" charset="0"/>
              </a:rPr>
              <a:t>1. Facts and </a:t>
            </a:r>
            <a:r>
              <a:rPr lang="en-GB" sz="1600" b="1" u="sng" dirty="0" err="1" smtClean="0">
                <a:latin typeface="Times New Roman" pitchFamily="18" charset="0"/>
                <a:cs typeface="Times New Roman" pitchFamily="18" charset="0"/>
              </a:rPr>
              <a:t>Opionins</a:t>
            </a:r>
            <a:r>
              <a:rPr lang="en-GB" sz="1600" b="1" u="sng" dirty="0" smtClean="0">
                <a:latin typeface="Times New Roman" pitchFamily="18" charset="0"/>
                <a:cs typeface="Times New Roman" pitchFamily="18" charset="0"/>
              </a:rPr>
              <a:t> </a:t>
            </a:r>
          </a:p>
          <a:p>
            <a:pPr algn="l" rtl="0">
              <a:buNone/>
            </a:pPr>
            <a:r>
              <a:rPr lang="en-GB" sz="1600" b="1" dirty="0" smtClean="0">
                <a:latin typeface="Times New Roman" pitchFamily="18" charset="0"/>
                <a:cs typeface="Times New Roman" pitchFamily="18" charset="0"/>
              </a:rPr>
              <a:t> ● </a:t>
            </a:r>
            <a:r>
              <a:rPr lang="en-GB" sz="1600" dirty="0" smtClean="0">
                <a:latin typeface="Times New Roman" pitchFamily="18" charset="0"/>
                <a:cs typeface="Times New Roman" pitchFamily="18" charset="0"/>
              </a:rPr>
              <a:t>A fact is what has been proven:</a:t>
            </a:r>
          </a:p>
          <a:p>
            <a:pPr algn="l" rtl="0">
              <a:buNone/>
            </a:pPr>
            <a:r>
              <a:rPr lang="en-GB" sz="1600" dirty="0" smtClean="0">
                <a:latin typeface="Times New Roman" pitchFamily="18" charset="0"/>
                <a:cs typeface="Times New Roman" pitchFamily="18" charset="0"/>
              </a:rPr>
              <a:t>	</a:t>
            </a:r>
            <a:r>
              <a:rPr lang="en-GB" sz="1600" dirty="0" smtClean="0">
                <a:latin typeface="Times New Roman" pitchFamily="18" charset="0"/>
                <a:cs typeface="Times New Roman" pitchFamily="18" charset="0"/>
              </a:rPr>
              <a:t>▫ The Earth is </a:t>
            </a:r>
            <a:r>
              <a:rPr lang="en-GB" sz="1600" u="sng" dirty="0" smtClean="0">
                <a:latin typeface="Times New Roman" pitchFamily="18" charset="0"/>
                <a:cs typeface="Times New Roman" pitchFamily="18" charset="0"/>
              </a:rPr>
              <a:t>round</a:t>
            </a:r>
          </a:p>
          <a:p>
            <a:pPr algn="l" rtl="0">
              <a:buNone/>
            </a:pPr>
            <a:r>
              <a:rPr lang="en-GB" sz="1600" dirty="0" smtClean="0">
                <a:latin typeface="Times New Roman" pitchFamily="18" charset="0"/>
                <a:cs typeface="Times New Roman" pitchFamily="18" charset="0"/>
              </a:rPr>
              <a:t>	</a:t>
            </a:r>
            <a:r>
              <a:rPr lang="en-GB" sz="1600" dirty="0" smtClean="0">
                <a:latin typeface="Times New Roman" pitchFamily="18" charset="0"/>
                <a:cs typeface="Times New Roman" pitchFamily="18" charset="0"/>
              </a:rPr>
              <a:t>▫ God </a:t>
            </a:r>
            <a:r>
              <a:rPr lang="en-GB" sz="1600" u="sng" dirty="0" smtClean="0">
                <a:latin typeface="Times New Roman" pitchFamily="18" charset="0"/>
                <a:cs typeface="Times New Roman" pitchFamily="18" charset="0"/>
              </a:rPr>
              <a:t>exists</a:t>
            </a:r>
          </a:p>
          <a:p>
            <a:pPr algn="l" rtl="0">
              <a:buNone/>
            </a:pPr>
            <a:r>
              <a:rPr lang="en-GB" sz="1600" dirty="0" smtClean="0">
                <a:latin typeface="Times New Roman" pitchFamily="18" charset="0"/>
                <a:cs typeface="Times New Roman" pitchFamily="18" charset="0"/>
              </a:rPr>
              <a:t>	</a:t>
            </a:r>
            <a:r>
              <a:rPr lang="en-GB" sz="1600" dirty="0" smtClean="0">
                <a:latin typeface="Times New Roman" pitchFamily="18" charset="0"/>
                <a:cs typeface="Times New Roman" pitchFamily="18" charset="0"/>
              </a:rPr>
              <a:t>▫ Tobacco </a:t>
            </a:r>
            <a:r>
              <a:rPr lang="en-GB" sz="1600" u="sng" dirty="0" smtClean="0">
                <a:latin typeface="Times New Roman" pitchFamily="18" charset="0"/>
                <a:cs typeface="Times New Roman" pitchFamily="18" charset="0"/>
              </a:rPr>
              <a:t>kills  </a:t>
            </a:r>
          </a:p>
          <a:p>
            <a:pPr algn="l" rtl="0">
              <a:buNone/>
            </a:pPr>
            <a:endParaRPr lang="en-GB" sz="1600" b="1" dirty="0" smtClean="0">
              <a:latin typeface="Times New Roman" pitchFamily="18" charset="0"/>
              <a:cs typeface="Times New Roman" pitchFamily="18" charset="0"/>
            </a:endParaRPr>
          </a:p>
          <a:p>
            <a:pPr algn="l" rtl="0">
              <a:buNone/>
            </a:pPr>
            <a:r>
              <a:rPr lang="en-GB" sz="1600" b="1" dirty="0" smtClean="0">
                <a:latin typeface="Times New Roman" pitchFamily="18" charset="0"/>
                <a:cs typeface="Times New Roman" pitchFamily="18" charset="0"/>
              </a:rPr>
              <a:t>●</a:t>
            </a:r>
            <a:r>
              <a:rPr lang="en-GB" sz="1600" dirty="0" smtClean="0">
                <a:latin typeface="Times New Roman" pitchFamily="18" charset="0"/>
                <a:cs typeface="Times New Roman" pitchFamily="18" charset="0"/>
              </a:rPr>
              <a:t> An opinion is about our </a:t>
            </a:r>
            <a:r>
              <a:rPr lang="en-GB" sz="1600" u="sng" dirty="0" smtClean="0">
                <a:latin typeface="Times New Roman" pitchFamily="18" charset="0"/>
                <a:cs typeface="Times New Roman" pitchFamily="18" charset="0"/>
              </a:rPr>
              <a:t>judgments, interpretations, assumptions, beliefs, etc</a:t>
            </a:r>
          </a:p>
          <a:p>
            <a:pPr algn="l" rtl="0">
              <a:buNone/>
            </a:pPr>
            <a:r>
              <a:rPr lang="en-GB" sz="1600" dirty="0" smtClean="0">
                <a:latin typeface="Times New Roman" pitchFamily="18" charset="0"/>
                <a:cs typeface="Times New Roman" pitchFamily="18" charset="0"/>
              </a:rPr>
              <a:t>	</a:t>
            </a:r>
            <a:r>
              <a:rPr lang="en-GB" sz="1600" b="1" dirty="0" smtClean="0">
                <a:latin typeface="Times New Roman" pitchFamily="18" charset="0"/>
                <a:cs typeface="Times New Roman" pitchFamily="18" charset="0"/>
              </a:rPr>
              <a:t>▫ </a:t>
            </a:r>
            <a:r>
              <a:rPr lang="en-GB" sz="1600" dirty="0" smtClean="0">
                <a:latin typeface="Times New Roman" pitchFamily="18" charset="0"/>
                <a:cs typeface="Times New Roman" pitchFamily="18" charset="0"/>
              </a:rPr>
              <a:t>Hotels are </a:t>
            </a:r>
            <a:r>
              <a:rPr lang="en-GB" sz="1600" u="sng" dirty="0" smtClean="0">
                <a:latin typeface="Times New Roman" pitchFamily="18" charset="0"/>
                <a:cs typeface="Times New Roman" pitchFamily="18" charset="0"/>
              </a:rPr>
              <a:t>better</a:t>
            </a:r>
            <a:r>
              <a:rPr lang="en-GB" sz="1600" dirty="0" smtClean="0">
                <a:latin typeface="Times New Roman" pitchFamily="18" charset="0"/>
                <a:cs typeface="Times New Roman" pitchFamily="18" charset="0"/>
              </a:rPr>
              <a:t> than villas</a:t>
            </a:r>
          </a:p>
          <a:p>
            <a:pPr algn="l" rtl="0">
              <a:buNone/>
            </a:pPr>
            <a:r>
              <a:rPr lang="en-GB" sz="1600" dirty="0" smtClean="0">
                <a:latin typeface="Times New Roman" pitchFamily="18" charset="0"/>
                <a:cs typeface="Times New Roman" pitchFamily="18" charset="0"/>
              </a:rPr>
              <a:t>	▫ Italians are </a:t>
            </a:r>
            <a:r>
              <a:rPr lang="en-GB" sz="1600" u="sng" dirty="0" smtClean="0">
                <a:latin typeface="Times New Roman" pitchFamily="18" charset="0"/>
                <a:cs typeface="Times New Roman" pitchFamily="18" charset="0"/>
              </a:rPr>
              <a:t>romantic</a:t>
            </a:r>
          </a:p>
          <a:p>
            <a:pPr algn="l" rtl="0">
              <a:buNone/>
            </a:pPr>
            <a:endParaRPr lang="en-GB" sz="1200" u="sng" dirty="0" smtClean="0">
              <a:latin typeface="Times New Roman" pitchFamily="18" charset="0"/>
              <a:cs typeface="Times New Roman" pitchFamily="18" charset="0"/>
            </a:endParaRPr>
          </a:p>
          <a:p>
            <a:pPr algn="l" rtl="0">
              <a:buNone/>
            </a:pPr>
            <a:endParaRPr lang="en-GB" sz="1200" dirty="0" smtClean="0">
              <a:latin typeface="Times New Roman" pitchFamily="18" charset="0"/>
              <a:cs typeface="Times New Roman" pitchFamily="18" charset="0"/>
            </a:endParaRPr>
          </a:p>
          <a:p>
            <a:pPr algn="l" rtl="0">
              <a:buNone/>
            </a:pPr>
            <a:endParaRPr lang="en-GB" sz="1200" dirty="0" smtClean="0">
              <a:latin typeface="Times New Roman" pitchFamily="18" charset="0"/>
              <a:cs typeface="Times New Roman" pitchFamily="18" charset="0"/>
            </a:endParaRPr>
          </a:p>
          <a:p>
            <a:pPr algn="l" rtl="0">
              <a:buNone/>
            </a:pPr>
            <a:endParaRPr lang="en-GB" sz="1200" b="1" dirty="0" smtClean="0">
              <a:latin typeface="Times New Roman" pitchFamily="18" charset="0"/>
              <a:cs typeface="Times New Roman" pitchFamily="18" charset="0"/>
            </a:endParaRPr>
          </a:p>
          <a:p>
            <a:pPr algn="l" rtl="0">
              <a:buNone/>
            </a:pPr>
            <a:endParaRPr lang="en-GB" sz="1200" b="1" dirty="0" smtClean="0">
              <a:latin typeface="Times New Roman" pitchFamily="18" charset="0"/>
              <a:cs typeface="Times New Roman" pitchFamily="18" charset="0"/>
            </a:endParaRPr>
          </a:p>
          <a:p>
            <a:pPr algn="l" rtl="0">
              <a:buNone/>
            </a:pPr>
            <a:endParaRPr lang="en-GB" sz="1200" b="1" dirty="0" smtClean="0">
              <a:latin typeface="Times New Roman" pitchFamily="18" charset="0"/>
              <a:cs typeface="Times New Roman" pitchFamily="18" charset="0"/>
            </a:endParaRPr>
          </a:p>
          <a:p>
            <a:pPr algn="l" rtl="0">
              <a:buNone/>
            </a:pPr>
            <a:endParaRPr lang="en-GB" sz="1200" b="1" dirty="0" smtClean="0">
              <a:latin typeface="Times New Roman" pitchFamily="18" charset="0"/>
              <a:cs typeface="Times New Roman" pitchFamily="18" charset="0"/>
            </a:endParaRPr>
          </a:p>
          <a:p>
            <a:pPr algn="l" rtl="0">
              <a:buNone/>
            </a:pPr>
            <a:r>
              <a:rPr lang="en-GB" sz="1200" b="1" dirty="0" smtClean="0">
                <a:latin typeface="Times New Roman" pitchFamily="18" charset="0"/>
                <a:cs typeface="Times New Roman" pitchFamily="18" charset="0"/>
              </a:rPr>
              <a:t> </a:t>
            </a:r>
            <a:endParaRPr lang="en-GB" sz="1200" b="1" dirty="0" smtClean="0">
              <a:latin typeface="Times New Roman" pitchFamily="18" charset="0"/>
              <a:cs typeface="Times New Roman" pitchFamily="18" charset="0"/>
            </a:endParaRPr>
          </a:p>
          <a:p>
            <a:pPr algn="l" rtl="0">
              <a:buNone/>
            </a:pPr>
            <a:r>
              <a:rPr lang="en-GB" sz="2000" b="1" dirty="0" smtClean="0">
                <a:latin typeface="Times New Roman" pitchFamily="18" charset="0"/>
                <a:cs typeface="Times New Roman" pitchFamily="18" charset="0"/>
              </a:rPr>
              <a:t> </a:t>
            </a:r>
            <a:endParaRPr lang="en-GB" sz="2000" dirty="0" smtClean="0">
              <a:latin typeface="Times New Roman" pitchFamily="18" charset="0"/>
              <a:cs typeface="Times New Roman" pitchFamily="18" charset="0"/>
            </a:endParaRPr>
          </a:p>
          <a:p>
            <a:pPr algn="l" rtl="0">
              <a:buNone/>
            </a:pPr>
            <a:r>
              <a:rPr lang="en-GB" sz="2000" dirty="0" smtClean="0">
                <a:latin typeface="Times New Roman" pitchFamily="18" charset="0"/>
                <a:cs typeface="Times New Roman" pitchFamily="18" charset="0"/>
              </a:rPr>
              <a:t>   </a:t>
            </a:r>
            <a:endParaRPr lang="en-GB" sz="2000" dirty="0" smtClean="0">
              <a:solidFill>
                <a:srgbClr val="C00000"/>
              </a:solidFill>
              <a:latin typeface="Times New Roman" pitchFamily="18" charset="0"/>
              <a:cs typeface="Times New Roman" pitchFamily="18" charset="0"/>
            </a:endParaRPr>
          </a:p>
          <a:p>
            <a:pPr algn="l" rtl="0">
              <a:buNone/>
            </a:pPr>
            <a:endParaRPr lang="en-GB" sz="2000" b="1" dirty="0" smtClean="0">
              <a:latin typeface="Times New Roman" pitchFamily="18" charset="0"/>
              <a:cs typeface="Times New Roman" pitchFamily="18" charset="0"/>
            </a:endParaRPr>
          </a:p>
          <a:p>
            <a:pPr algn="l" rtl="0">
              <a:buNone/>
            </a:pPr>
            <a:endParaRPr lang="en-GB" sz="2000" dirty="0" smtClean="0">
              <a:latin typeface="Times New Roman" pitchFamily="18" charset="0"/>
              <a:cs typeface="Times New Roman" pitchFamily="18" charset="0"/>
            </a:endParaRPr>
          </a:p>
          <a:p>
            <a:pPr algn="l" rtl="0">
              <a:buNone/>
            </a:pPr>
            <a:endParaRPr lang="en-GB" sz="2000" dirty="0" smtClean="0">
              <a:latin typeface="Times New Roman" pitchFamily="18" charset="0"/>
              <a:cs typeface="Times New Roman" pitchFamily="18" charset="0"/>
            </a:endParaRPr>
          </a:p>
          <a:p>
            <a:pPr algn="l" rtl="0">
              <a:buNone/>
            </a:pPr>
            <a:endParaRPr lang="en-GB" sz="2000" dirty="0" smtClean="0">
              <a:latin typeface="Times New Roman" pitchFamily="18" charset="0"/>
              <a:cs typeface="Times New Roman" pitchFamily="18" charset="0"/>
            </a:endParaRPr>
          </a:p>
          <a:p>
            <a:pPr algn="l" rtl="0">
              <a:buNone/>
            </a:pPr>
            <a:r>
              <a:rPr lang="en-GB" sz="2000" dirty="0" smtClean="0">
                <a:latin typeface="Times New Roman" pitchFamily="18" charset="0"/>
                <a:cs typeface="Times New Roman" pitchFamily="18" charset="0"/>
              </a:rPr>
              <a:t>      </a:t>
            </a:r>
            <a:endParaRPr lang="de-DE" sz="2400" dirty="0">
              <a:solidFill>
                <a:srgbClr val="FF0000"/>
              </a:solidFill>
              <a:latin typeface="Times New Roman" pitchFamily="18" charset="0"/>
              <a:cs typeface="Times New Roman" pitchFamily="18" charset="0"/>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r>
              <a:rPr lang="en-GB" dirty="0" smtClean="0"/>
              <a:t>	</a:t>
            </a:r>
            <a:fld id="{C8287AAF-9757-478A-A182-4850B3D0CB97}" type="slidenum">
              <a:rPr lang="ar-SA" smtClean="0"/>
              <a:pPr/>
              <a:t>2</a:t>
            </a:fld>
            <a:endParaRPr lang="de-DE" dirty="0"/>
          </a:p>
        </p:txBody>
      </p:sp>
    </p:spTree>
    <p:extLst>
      <p:ext uri="{BB962C8B-B14F-4D97-AF65-F5344CB8AC3E}">
        <p14:creationId xmlns="" xmlns:p14="http://schemas.microsoft.com/office/powerpoint/2010/main" val="66603249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8" end="8"/>
                                            </p:txEl>
                                          </p:spTgt>
                                        </p:tgtEl>
                                        <p:attrNameLst>
                                          <p:attrName>style.visibility</p:attrName>
                                        </p:attrNameLst>
                                      </p:cBhvr>
                                      <p:to>
                                        <p:strVal val="visible"/>
                                      </p:to>
                                    </p:set>
                                    <p:animEffect transition="in" filter="fade">
                                      <p:cBhvr>
                                        <p:cTn id="42" dur="2000"/>
                                        <p:tgtEl>
                                          <p:spTgt spid="19456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4563">
                                            <p:txEl>
                                              <p:pRg st="9" end="9"/>
                                            </p:txEl>
                                          </p:spTgt>
                                        </p:tgtEl>
                                        <p:attrNameLst>
                                          <p:attrName>style.visibility</p:attrName>
                                        </p:attrNameLst>
                                      </p:cBhvr>
                                      <p:to>
                                        <p:strVal val="visible"/>
                                      </p:to>
                                    </p:set>
                                    <p:animEffect transition="in" filter="fade">
                                      <p:cBhvr>
                                        <p:cTn id="47" dur="2000"/>
                                        <p:tgtEl>
                                          <p:spTgt spid="19456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94563">
                                            <p:txEl>
                                              <p:pRg st="10" end="10"/>
                                            </p:txEl>
                                          </p:spTgt>
                                        </p:tgtEl>
                                        <p:attrNameLst>
                                          <p:attrName>style.visibility</p:attrName>
                                        </p:attrNameLst>
                                      </p:cBhvr>
                                      <p:to>
                                        <p:strVal val="visible"/>
                                      </p:to>
                                    </p:set>
                                    <p:animEffect transition="in" filter="fade">
                                      <p:cBhvr>
                                        <p:cTn id="52" dur="2000"/>
                                        <p:tgtEl>
                                          <p:spTgt spid="19456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94563">
                                            <p:txEl>
                                              <p:pRg st="11" end="11"/>
                                            </p:txEl>
                                          </p:spTgt>
                                        </p:tgtEl>
                                        <p:attrNameLst>
                                          <p:attrName>style.visibility</p:attrName>
                                        </p:attrNameLst>
                                      </p:cBhvr>
                                      <p:to>
                                        <p:strVal val="visible"/>
                                      </p:to>
                                    </p:set>
                                    <p:animEffect transition="in" filter="fade">
                                      <p:cBhvr>
                                        <p:cTn id="57" dur="2000"/>
                                        <p:tgtEl>
                                          <p:spTgt spid="194563">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94563">
                                            <p:txEl>
                                              <p:pRg st="12" end="12"/>
                                            </p:txEl>
                                          </p:spTgt>
                                        </p:tgtEl>
                                        <p:attrNameLst>
                                          <p:attrName>style.visibility</p:attrName>
                                        </p:attrNameLst>
                                      </p:cBhvr>
                                      <p:to>
                                        <p:strVal val="visible"/>
                                      </p:to>
                                    </p:set>
                                    <p:animEffect transition="in" filter="fade">
                                      <p:cBhvr>
                                        <p:cTn id="62" dur="2000"/>
                                        <p:tgtEl>
                                          <p:spTgt spid="194563">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94563">
                                            <p:txEl>
                                              <p:pRg st="14" end="14"/>
                                            </p:txEl>
                                          </p:spTgt>
                                        </p:tgtEl>
                                        <p:attrNameLst>
                                          <p:attrName>style.visibility</p:attrName>
                                        </p:attrNameLst>
                                      </p:cBhvr>
                                      <p:to>
                                        <p:strVal val="visible"/>
                                      </p:to>
                                    </p:set>
                                    <p:animEffect transition="in" filter="fade">
                                      <p:cBhvr>
                                        <p:cTn id="67" dur="2000"/>
                                        <p:tgtEl>
                                          <p:spTgt spid="194563">
                                            <p:txEl>
                                              <p:pRg st="14" end="1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94563">
                                            <p:txEl>
                                              <p:pRg st="15" end="15"/>
                                            </p:txEl>
                                          </p:spTgt>
                                        </p:tgtEl>
                                        <p:attrNameLst>
                                          <p:attrName>style.visibility</p:attrName>
                                        </p:attrNameLst>
                                      </p:cBhvr>
                                      <p:to>
                                        <p:strVal val="visible"/>
                                      </p:to>
                                    </p:set>
                                    <p:animEffect transition="in" filter="fade">
                                      <p:cBhvr>
                                        <p:cTn id="72" dur="2000"/>
                                        <p:tgtEl>
                                          <p:spTgt spid="194563">
                                            <p:txEl>
                                              <p:pRg st="15" end="1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94563">
                                            <p:txEl>
                                              <p:pRg st="16" end="16"/>
                                            </p:txEl>
                                          </p:spTgt>
                                        </p:tgtEl>
                                        <p:attrNameLst>
                                          <p:attrName>style.visibility</p:attrName>
                                        </p:attrNameLst>
                                      </p:cBhvr>
                                      <p:to>
                                        <p:strVal val="visible"/>
                                      </p:to>
                                    </p:set>
                                    <p:animEffect transition="in" filter="fade">
                                      <p:cBhvr>
                                        <p:cTn id="77" dur="2000"/>
                                        <p:tgtEl>
                                          <p:spTgt spid="194563">
                                            <p:txEl>
                                              <p:pRg st="16" end="16"/>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94563">
                                            <p:txEl>
                                              <p:pRg st="24" end="24"/>
                                            </p:txEl>
                                          </p:spTgt>
                                        </p:tgtEl>
                                        <p:attrNameLst>
                                          <p:attrName>style.visibility</p:attrName>
                                        </p:attrNameLst>
                                      </p:cBhvr>
                                      <p:to>
                                        <p:strVal val="visible"/>
                                      </p:to>
                                    </p:set>
                                    <p:animEffect transition="in" filter="fade">
                                      <p:cBhvr>
                                        <p:cTn id="82" dur="2000"/>
                                        <p:tgtEl>
                                          <p:spTgt spid="194563">
                                            <p:txEl>
                                              <p:pRg st="24" end="2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94563">
                                            <p:txEl>
                                              <p:pRg st="25" end="25"/>
                                            </p:txEl>
                                          </p:spTgt>
                                        </p:tgtEl>
                                        <p:attrNameLst>
                                          <p:attrName>style.visibility</p:attrName>
                                        </p:attrNameLst>
                                      </p:cBhvr>
                                      <p:to>
                                        <p:strVal val="visible"/>
                                      </p:to>
                                    </p:set>
                                    <p:animEffect transition="in" filter="fade">
                                      <p:cBhvr>
                                        <p:cTn id="87" dur="2000"/>
                                        <p:tgtEl>
                                          <p:spTgt spid="194563">
                                            <p:txEl>
                                              <p:pRg st="25" end="25"/>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94563">
                                            <p:txEl>
                                              <p:pRg st="26" end="26"/>
                                            </p:txEl>
                                          </p:spTgt>
                                        </p:tgtEl>
                                        <p:attrNameLst>
                                          <p:attrName>style.visibility</p:attrName>
                                        </p:attrNameLst>
                                      </p:cBhvr>
                                      <p:to>
                                        <p:strVal val="visible"/>
                                      </p:to>
                                    </p:set>
                                    <p:animEffect transition="in" filter="fade">
                                      <p:cBhvr>
                                        <p:cTn id="92" dur="2000"/>
                                        <p:tgtEl>
                                          <p:spTgt spid="194563">
                                            <p:txEl>
                                              <p:pRg st="26" end="26"/>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194563">
                                            <p:txEl>
                                              <p:pRg st="31" end="31"/>
                                            </p:txEl>
                                          </p:spTgt>
                                        </p:tgtEl>
                                        <p:attrNameLst>
                                          <p:attrName>style.visibility</p:attrName>
                                        </p:attrNameLst>
                                      </p:cBhvr>
                                      <p:to>
                                        <p:strVal val="visible"/>
                                      </p:to>
                                    </p:set>
                                    <p:animEffect transition="in" filter="fade">
                                      <p:cBhvr>
                                        <p:cTn id="97" dur="2000"/>
                                        <p:tgtEl>
                                          <p:spTgt spid="194563">
                                            <p:txEl>
                                              <p:pRg st="31" end="3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rtl="0">
              <a:buNone/>
            </a:pPr>
            <a:r>
              <a:rPr lang="en-GB" sz="2000" dirty="0" smtClean="0">
                <a:latin typeface="Times New Roman" pitchFamily="18" charset="0"/>
                <a:cs typeface="Times New Roman" pitchFamily="18" charset="0"/>
              </a:rPr>
              <a:t>	</a:t>
            </a:r>
            <a:r>
              <a:rPr lang="en-GB" sz="2000" b="1" dirty="0" smtClean="0">
                <a:latin typeface="Times New Roman" pitchFamily="18" charset="0"/>
                <a:cs typeface="Times New Roman" pitchFamily="18" charset="0"/>
              </a:rPr>
              <a:t> </a:t>
            </a:r>
            <a:endParaRPr lang="en-GB" sz="1800" i="1" dirty="0" smtClean="0">
              <a:latin typeface="Times New Roman" pitchFamily="18" charset="0"/>
              <a:cs typeface="Times New Roman" pitchFamily="18" charset="0"/>
            </a:endParaRPr>
          </a:p>
          <a:p>
            <a:pPr algn="l" rtl="0">
              <a:buNone/>
            </a:pPr>
            <a:r>
              <a:rPr lang="en-GB" sz="1600" dirty="0" smtClean="0">
                <a:latin typeface="Times New Roman" pitchFamily="18" charset="0"/>
                <a:cs typeface="Times New Roman" pitchFamily="18" charset="0"/>
              </a:rPr>
              <a:t>  </a:t>
            </a:r>
            <a:r>
              <a:rPr lang="en-GB" sz="1600" dirty="0" smtClean="0">
                <a:latin typeface="Times New Roman" pitchFamily="18" charset="0"/>
                <a:cs typeface="Times New Roman" pitchFamily="18" charset="0"/>
              </a:rPr>
              <a:t>● </a:t>
            </a:r>
            <a:r>
              <a:rPr lang="en-GB" sz="1600" dirty="0" smtClean="0">
                <a:latin typeface="Book Antiqua"/>
                <a:cs typeface="Times New Roman" pitchFamily="18" charset="0"/>
              </a:rPr>
              <a:t>My role as a critical reader is:</a:t>
            </a:r>
          </a:p>
          <a:p>
            <a:pPr algn="l" rtl="0">
              <a:buNone/>
            </a:pPr>
            <a:r>
              <a:rPr lang="en-GB" sz="1600" dirty="0" smtClean="0">
                <a:latin typeface="Times New Roman" pitchFamily="18" charset="0"/>
                <a:cs typeface="Times New Roman" pitchFamily="18" charset="0"/>
              </a:rPr>
              <a:t>	▫ To distinguish between facts and opinions when reading a text.</a:t>
            </a:r>
          </a:p>
          <a:p>
            <a:pPr algn="l" rtl="0">
              <a:buNone/>
            </a:pPr>
            <a:r>
              <a:rPr lang="en-GB" sz="1600" dirty="0" smtClean="0">
                <a:latin typeface="Times New Roman" pitchFamily="18" charset="0"/>
                <a:cs typeface="Times New Roman" pitchFamily="18" charset="0"/>
              </a:rPr>
              <a:t>	▫ To support facts with opinions if possible</a:t>
            </a:r>
            <a:r>
              <a:rPr lang="en-GB" sz="1600" dirty="0" smtClean="0">
                <a:latin typeface="Times New Roman" pitchFamily="18" charset="0"/>
                <a:cs typeface="Times New Roman" pitchFamily="18" charset="0"/>
              </a:rPr>
              <a:t>:</a:t>
            </a:r>
          </a:p>
          <a:p>
            <a:pPr algn="l" rtl="0">
              <a:buNone/>
            </a:pPr>
            <a:r>
              <a:rPr lang="en-GB" sz="1600" dirty="0" smtClean="0">
                <a:latin typeface="Times New Roman" pitchFamily="18" charset="0"/>
                <a:cs typeface="Times New Roman" pitchFamily="18" charset="0"/>
              </a:rPr>
              <a:t>	</a:t>
            </a:r>
            <a:r>
              <a:rPr lang="en-GB" sz="1600" dirty="0" smtClean="0">
                <a:latin typeface="Times New Roman" pitchFamily="18" charset="0"/>
                <a:cs typeface="Times New Roman" pitchFamily="18" charset="0"/>
              </a:rPr>
              <a:t>	→ Smoking causes lung cancer: this is a fact, but a doctor’s opinion to find a cure may </a:t>
            </a:r>
          </a:p>
          <a:p>
            <a:pPr algn="l" rtl="0">
              <a:buNone/>
            </a:pPr>
            <a:r>
              <a:rPr lang="en-GB" sz="1600" dirty="0" smtClean="0">
                <a:latin typeface="Times New Roman" pitchFamily="18" charset="0"/>
                <a:cs typeface="Times New Roman" pitchFamily="18" charset="0"/>
              </a:rPr>
              <a:t>	</a:t>
            </a:r>
            <a:r>
              <a:rPr lang="en-GB" sz="1600" dirty="0" smtClean="0">
                <a:latin typeface="Times New Roman" pitchFamily="18" charset="0"/>
                <a:cs typeface="Times New Roman" pitchFamily="18" charset="0"/>
              </a:rPr>
              <a:t>	help to change the fact.</a:t>
            </a:r>
          </a:p>
          <a:p>
            <a:pPr algn="l" rtl="0">
              <a:buNone/>
            </a:pPr>
            <a:r>
              <a:rPr lang="en-GB" sz="1600" dirty="0" smtClean="0">
                <a:latin typeface="Times New Roman" pitchFamily="18" charset="0"/>
                <a:cs typeface="Times New Roman" pitchFamily="18" charset="0"/>
              </a:rPr>
              <a:t>		→ God is a fact, but needs a religious theory to be confirmed.</a:t>
            </a:r>
          </a:p>
          <a:p>
            <a:pPr algn="l" rtl="0">
              <a:buNone/>
            </a:pPr>
            <a:r>
              <a:rPr lang="en-GB" sz="1600" dirty="0" smtClean="0">
                <a:latin typeface="Times New Roman" pitchFamily="18" charset="0"/>
                <a:cs typeface="Times New Roman" pitchFamily="18" charset="0"/>
              </a:rPr>
              <a:t>		→ The U.S. economy remains strong: it is a fact to be supported through statistics </a:t>
            </a:r>
          </a:p>
          <a:p>
            <a:pPr algn="l" rtl="0">
              <a:buNone/>
            </a:pPr>
            <a:r>
              <a:rPr lang="en-GB" sz="1600" dirty="0" smtClean="0">
                <a:latin typeface="Times New Roman" pitchFamily="18" charset="0"/>
                <a:cs typeface="Times New Roman" pitchFamily="18" charset="0"/>
              </a:rPr>
              <a:t>	</a:t>
            </a:r>
            <a:r>
              <a:rPr lang="en-GB" sz="1600" dirty="0" smtClean="0">
                <a:latin typeface="Times New Roman" pitchFamily="18" charset="0"/>
                <a:cs typeface="Times New Roman" pitchFamily="18" charset="0"/>
              </a:rPr>
              <a:t>	figures.</a:t>
            </a:r>
            <a:endParaRPr lang="en-GB" sz="1600" dirty="0" smtClean="0">
              <a:latin typeface="Times New Roman" pitchFamily="18" charset="0"/>
              <a:cs typeface="Times New Roman" pitchFamily="18" charset="0"/>
            </a:endParaRPr>
          </a:p>
          <a:p>
            <a:pPr algn="l">
              <a:buNone/>
            </a:pPr>
            <a:r>
              <a:rPr lang="en-GB" sz="2000" dirty="0" smtClean="0"/>
              <a:t>                                     </a:t>
            </a:r>
            <a:endParaRPr lang="en-GB" sz="2000" dirty="0" smtClean="0">
              <a:latin typeface="Times New Roman" pitchFamily="18" charset="0"/>
              <a:cs typeface="Times New Roman" pitchFamily="18" charset="0"/>
            </a:endParaRPr>
          </a:p>
          <a:p>
            <a:pPr algn="l">
              <a:buNone/>
            </a:pPr>
            <a:r>
              <a:rPr lang="de-DE" sz="1600" b="1" u="sng" dirty="0" smtClean="0">
                <a:solidFill>
                  <a:schemeClr val="tx2"/>
                </a:solidFill>
                <a:latin typeface="Times New Roman" pitchFamily="18" charset="0"/>
                <a:cs typeface="Times New Roman" pitchFamily="18" charset="0"/>
              </a:rPr>
              <a:t>2. Making </a:t>
            </a:r>
            <a:r>
              <a:rPr lang="de-DE" sz="1600" b="1" u="sng" dirty="0" err="1" smtClean="0">
                <a:solidFill>
                  <a:schemeClr val="tx2"/>
                </a:solidFill>
                <a:latin typeface="Times New Roman" pitchFamily="18" charset="0"/>
                <a:cs typeface="Times New Roman" pitchFamily="18" charset="0"/>
              </a:rPr>
              <a:t>Inferences</a:t>
            </a:r>
            <a:r>
              <a:rPr lang="de-DE" sz="1600" b="1" u="sng" dirty="0" smtClean="0">
                <a:solidFill>
                  <a:schemeClr val="tx2"/>
                </a:solidFill>
                <a:latin typeface="Times New Roman" pitchFamily="18" charset="0"/>
                <a:cs typeface="Times New Roman" pitchFamily="18" charset="0"/>
              </a:rPr>
              <a:t> </a:t>
            </a:r>
          </a:p>
          <a:p>
            <a:pPr algn="l" rtl="0">
              <a:buNone/>
            </a:pPr>
            <a:r>
              <a:rPr lang="de-DE" sz="1600" dirty="0" smtClean="0">
                <a:solidFill>
                  <a:schemeClr val="tx2"/>
                </a:solidFill>
                <a:latin typeface="Times New Roman" pitchFamily="18" charset="0"/>
                <a:cs typeface="Times New Roman" pitchFamily="18" charset="0"/>
              </a:rPr>
              <a:t>● </a:t>
            </a:r>
            <a:r>
              <a:rPr lang="de-DE" sz="1600" dirty="0" err="1" smtClean="0">
                <a:solidFill>
                  <a:schemeClr val="tx2"/>
                </a:solidFill>
                <a:latin typeface="Times New Roman" pitchFamily="18" charset="0"/>
                <a:cs typeface="Times New Roman" pitchFamily="18" charset="0"/>
              </a:rPr>
              <a:t>To</a:t>
            </a:r>
            <a:r>
              <a:rPr lang="de-DE" sz="1600" dirty="0" smtClean="0">
                <a:solidFill>
                  <a:schemeClr val="tx2"/>
                </a:solidFill>
                <a:latin typeface="Times New Roman" pitchFamily="18" charset="0"/>
                <a:cs typeface="Times New Roman" pitchFamily="18" charset="0"/>
              </a:rPr>
              <a:t> </a:t>
            </a:r>
            <a:r>
              <a:rPr lang="de-DE" sz="1600" dirty="0" err="1" smtClean="0">
                <a:solidFill>
                  <a:schemeClr val="tx2"/>
                </a:solidFill>
                <a:latin typeface="Times New Roman" pitchFamily="18" charset="0"/>
                <a:cs typeface="Times New Roman" pitchFamily="18" charset="0"/>
              </a:rPr>
              <a:t>infer</a:t>
            </a:r>
            <a:r>
              <a:rPr lang="de-DE" sz="1600" dirty="0" smtClean="0">
                <a:solidFill>
                  <a:schemeClr val="tx2"/>
                </a:solidFill>
                <a:latin typeface="Times New Roman" pitchFamily="18" charset="0"/>
                <a:cs typeface="Times New Roman" pitchFamily="18" charset="0"/>
              </a:rPr>
              <a:t> </a:t>
            </a:r>
            <a:r>
              <a:rPr lang="de-DE" sz="1600" dirty="0" err="1" smtClean="0">
                <a:solidFill>
                  <a:schemeClr val="tx2"/>
                </a:solidFill>
                <a:latin typeface="Times New Roman" pitchFamily="18" charset="0"/>
                <a:cs typeface="Times New Roman" pitchFamily="18" charset="0"/>
              </a:rPr>
              <a:t>is</a:t>
            </a:r>
            <a:r>
              <a:rPr lang="de-DE" sz="1600" dirty="0" smtClean="0">
                <a:solidFill>
                  <a:schemeClr val="tx2"/>
                </a:solidFill>
                <a:latin typeface="Times New Roman" pitchFamily="18" charset="0"/>
                <a:cs typeface="Times New Roman" pitchFamily="18" charset="0"/>
              </a:rPr>
              <a:t> </a:t>
            </a:r>
            <a:r>
              <a:rPr lang="de-DE" sz="1600" dirty="0" err="1" smtClean="0">
                <a:solidFill>
                  <a:schemeClr val="tx2"/>
                </a:solidFill>
                <a:latin typeface="Times New Roman" pitchFamily="18" charset="0"/>
                <a:cs typeface="Times New Roman" pitchFamily="18" charset="0"/>
              </a:rPr>
              <a:t>to</a:t>
            </a:r>
            <a:r>
              <a:rPr lang="de-DE" sz="1600" dirty="0" smtClean="0">
                <a:solidFill>
                  <a:schemeClr val="tx2"/>
                </a:solidFill>
                <a:latin typeface="Times New Roman" pitchFamily="18" charset="0"/>
                <a:cs typeface="Times New Roman" pitchFamily="18" charset="0"/>
              </a:rPr>
              <a:t> </a:t>
            </a:r>
            <a:r>
              <a:rPr lang="de-DE" sz="1600" dirty="0" err="1" smtClean="0">
                <a:solidFill>
                  <a:schemeClr val="tx2"/>
                </a:solidFill>
                <a:latin typeface="Times New Roman" pitchFamily="18" charset="0"/>
                <a:cs typeface="Times New Roman" pitchFamily="18" charset="0"/>
              </a:rPr>
              <a:t>make</a:t>
            </a:r>
            <a:r>
              <a:rPr lang="de-DE" sz="1600" dirty="0" smtClean="0">
                <a:solidFill>
                  <a:schemeClr val="tx2"/>
                </a:solidFill>
                <a:latin typeface="Times New Roman" pitchFamily="18" charset="0"/>
                <a:cs typeface="Times New Roman" pitchFamily="18" charset="0"/>
              </a:rPr>
              <a:t> out, </a:t>
            </a:r>
            <a:r>
              <a:rPr lang="de-DE" sz="1600" dirty="0" err="1" smtClean="0">
                <a:solidFill>
                  <a:schemeClr val="tx2"/>
                </a:solidFill>
                <a:latin typeface="Times New Roman" pitchFamily="18" charset="0"/>
                <a:cs typeface="Times New Roman" pitchFamily="18" charset="0"/>
              </a:rPr>
              <a:t>deduce</a:t>
            </a:r>
            <a:r>
              <a:rPr lang="de-DE" sz="1600" dirty="0" smtClean="0">
                <a:solidFill>
                  <a:schemeClr val="tx2"/>
                </a:solidFill>
                <a:latin typeface="Times New Roman" pitchFamily="18" charset="0"/>
                <a:cs typeface="Times New Roman" pitchFamily="18" charset="0"/>
              </a:rPr>
              <a:t> </a:t>
            </a:r>
            <a:r>
              <a:rPr lang="de-DE" sz="1600" dirty="0" err="1" smtClean="0">
                <a:solidFill>
                  <a:schemeClr val="tx2"/>
                </a:solidFill>
                <a:latin typeface="Times New Roman" pitchFamily="18" charset="0"/>
                <a:cs typeface="Times New Roman" pitchFamily="18" charset="0"/>
              </a:rPr>
              <a:t>or</a:t>
            </a:r>
            <a:r>
              <a:rPr lang="de-DE" sz="1600" dirty="0" smtClean="0">
                <a:solidFill>
                  <a:schemeClr val="tx2"/>
                </a:solidFill>
                <a:latin typeface="Times New Roman" pitchFamily="18" charset="0"/>
                <a:cs typeface="Times New Roman" pitchFamily="18" charset="0"/>
              </a:rPr>
              <a:t> </a:t>
            </a:r>
            <a:r>
              <a:rPr lang="en-GB" sz="1600" dirty="0" smtClean="0">
                <a:latin typeface="Times New Roman" pitchFamily="18" charset="0"/>
                <a:cs typeface="Times New Roman" pitchFamily="18" charset="0"/>
              </a:rPr>
              <a:t>conclude </a:t>
            </a:r>
            <a:r>
              <a:rPr lang="en-GB" sz="1600" dirty="0" smtClean="0">
                <a:latin typeface="Times New Roman" pitchFamily="18" charset="0"/>
                <a:cs typeface="Times New Roman" pitchFamily="18" charset="0"/>
              </a:rPr>
              <a:t>from </a:t>
            </a:r>
            <a:r>
              <a:rPr lang="en-GB" sz="1600" dirty="0" smtClean="0">
                <a:latin typeface="Times New Roman" pitchFamily="18" charset="0"/>
                <a:cs typeface="Times New Roman" pitchFamily="18" charset="0"/>
              </a:rPr>
              <a:t>evidence</a:t>
            </a:r>
            <a:r>
              <a:rPr lang="en-GB" sz="1600" b="1" dirty="0" smtClean="0">
                <a:latin typeface="Times New Roman" pitchFamily="18" charset="0"/>
                <a:cs typeface="Times New Roman" pitchFamily="18" charset="0"/>
              </a:rPr>
              <a:t> </a:t>
            </a:r>
            <a:r>
              <a:rPr lang="en-GB" sz="1600" b="1" dirty="0" smtClean="0">
                <a:latin typeface="Times New Roman"/>
                <a:cs typeface="Times New Roman"/>
              </a:rPr>
              <a:t> </a:t>
            </a:r>
            <a:endParaRPr lang="de-DE" sz="1600" dirty="0" smtClean="0">
              <a:solidFill>
                <a:schemeClr val="tx2"/>
              </a:solidFill>
              <a:latin typeface="Times New Roman" pitchFamily="18" charset="0"/>
              <a:cs typeface="Times New Roman" pitchFamily="18" charset="0"/>
            </a:endParaRPr>
          </a:p>
          <a:p>
            <a:pPr algn="l" rtl="0">
              <a:buNone/>
            </a:pPr>
            <a:r>
              <a:rPr lang="de-DE" sz="1600" dirty="0" smtClean="0">
                <a:solidFill>
                  <a:schemeClr val="tx2"/>
                </a:solidFill>
                <a:latin typeface="Times New Roman" pitchFamily="18" charset="0"/>
                <a:cs typeface="Times New Roman" pitchFamily="18" charset="0"/>
              </a:rPr>
              <a:t>● </a:t>
            </a:r>
            <a:r>
              <a:rPr lang="de-DE" sz="1600" dirty="0" err="1" smtClean="0">
                <a:solidFill>
                  <a:schemeClr val="tx2"/>
                </a:solidFill>
                <a:latin typeface="Times New Roman" pitchFamily="18" charset="0"/>
                <a:cs typeface="Times New Roman" pitchFamily="18" charset="0"/>
              </a:rPr>
              <a:t>To</a:t>
            </a:r>
            <a:r>
              <a:rPr lang="de-DE" sz="1600" dirty="0" smtClean="0">
                <a:solidFill>
                  <a:schemeClr val="tx2"/>
                </a:solidFill>
                <a:latin typeface="Times New Roman" pitchFamily="18" charset="0"/>
                <a:cs typeface="Times New Roman" pitchFamily="18" charset="0"/>
              </a:rPr>
              <a:t> </a:t>
            </a:r>
            <a:r>
              <a:rPr lang="de-DE" sz="1600" dirty="0" err="1" smtClean="0">
                <a:solidFill>
                  <a:schemeClr val="tx2"/>
                </a:solidFill>
                <a:latin typeface="Times New Roman" pitchFamily="18" charset="0"/>
                <a:cs typeface="Times New Roman" pitchFamily="18" charset="0"/>
              </a:rPr>
              <a:t>infer</a:t>
            </a:r>
            <a:r>
              <a:rPr lang="de-DE" sz="1600" dirty="0" smtClean="0">
                <a:solidFill>
                  <a:schemeClr val="tx2"/>
                </a:solidFill>
                <a:latin typeface="Times New Roman" pitchFamily="18" charset="0"/>
                <a:cs typeface="Times New Roman" pitchFamily="18" charset="0"/>
              </a:rPr>
              <a:t> </a:t>
            </a:r>
            <a:r>
              <a:rPr lang="de-DE" sz="1600" dirty="0" err="1" smtClean="0">
                <a:solidFill>
                  <a:schemeClr val="tx2"/>
                </a:solidFill>
                <a:latin typeface="Times New Roman" pitchFamily="18" charset="0"/>
                <a:cs typeface="Times New Roman" pitchFamily="18" charset="0"/>
              </a:rPr>
              <a:t>is</a:t>
            </a:r>
            <a:r>
              <a:rPr lang="de-DE" sz="1600" dirty="0" smtClean="0">
                <a:solidFill>
                  <a:schemeClr val="tx2"/>
                </a:solidFill>
                <a:latin typeface="Times New Roman" pitchFamily="18" charset="0"/>
                <a:cs typeface="Times New Roman" pitchFamily="18" charset="0"/>
              </a:rPr>
              <a:t> </a:t>
            </a:r>
            <a:r>
              <a:rPr lang="de-DE" sz="1600" dirty="0" err="1" smtClean="0">
                <a:solidFill>
                  <a:schemeClr val="tx2"/>
                </a:solidFill>
                <a:latin typeface="Times New Roman" pitchFamily="18" charset="0"/>
                <a:cs typeface="Times New Roman" pitchFamily="18" charset="0"/>
              </a:rPr>
              <a:t>to</a:t>
            </a:r>
            <a:r>
              <a:rPr lang="de-DE" sz="1600" dirty="0" smtClean="0">
                <a:solidFill>
                  <a:schemeClr val="tx2"/>
                </a:solidFill>
                <a:latin typeface="Times New Roman" pitchFamily="18" charset="0"/>
                <a:cs typeface="Times New Roman" pitchFamily="18" charset="0"/>
              </a:rPr>
              <a:t> ‘‘</a:t>
            </a:r>
            <a:r>
              <a:rPr lang="de-DE" sz="1600" dirty="0" err="1" smtClean="0">
                <a:solidFill>
                  <a:schemeClr val="tx2"/>
                </a:solidFill>
                <a:latin typeface="Times New Roman" pitchFamily="18" charset="0"/>
                <a:cs typeface="Times New Roman" pitchFamily="18" charset="0"/>
              </a:rPr>
              <a:t>read</a:t>
            </a:r>
            <a:r>
              <a:rPr lang="de-DE" sz="1600" dirty="0" smtClean="0">
                <a:solidFill>
                  <a:schemeClr val="tx2"/>
                </a:solidFill>
                <a:latin typeface="Times New Roman" pitchFamily="18" charset="0"/>
                <a:cs typeface="Times New Roman" pitchFamily="18" charset="0"/>
              </a:rPr>
              <a:t> </a:t>
            </a:r>
            <a:r>
              <a:rPr lang="de-DE" sz="1600" dirty="0" err="1" smtClean="0">
                <a:solidFill>
                  <a:schemeClr val="tx2"/>
                </a:solidFill>
                <a:latin typeface="Times New Roman" pitchFamily="18" charset="0"/>
                <a:cs typeface="Times New Roman" pitchFamily="18" charset="0"/>
              </a:rPr>
              <a:t>between</a:t>
            </a:r>
            <a:r>
              <a:rPr lang="de-DE" sz="1600" dirty="0" smtClean="0">
                <a:solidFill>
                  <a:schemeClr val="tx2"/>
                </a:solidFill>
                <a:latin typeface="Times New Roman" pitchFamily="18" charset="0"/>
                <a:cs typeface="Times New Roman" pitchFamily="18" charset="0"/>
              </a:rPr>
              <a:t> </a:t>
            </a:r>
            <a:r>
              <a:rPr lang="de-DE" sz="1600" dirty="0" err="1" smtClean="0">
                <a:solidFill>
                  <a:schemeClr val="tx2"/>
                </a:solidFill>
                <a:latin typeface="Times New Roman" pitchFamily="18" charset="0"/>
                <a:cs typeface="Times New Roman" pitchFamily="18" charset="0"/>
              </a:rPr>
              <a:t>the</a:t>
            </a:r>
            <a:r>
              <a:rPr lang="de-DE" sz="1600" dirty="0" smtClean="0">
                <a:solidFill>
                  <a:schemeClr val="tx2"/>
                </a:solidFill>
                <a:latin typeface="Times New Roman" pitchFamily="18" charset="0"/>
                <a:cs typeface="Times New Roman" pitchFamily="18" charset="0"/>
              </a:rPr>
              <a:t> </a:t>
            </a:r>
            <a:r>
              <a:rPr lang="de-DE" sz="1600" dirty="0" err="1" smtClean="0">
                <a:solidFill>
                  <a:schemeClr val="tx2"/>
                </a:solidFill>
                <a:latin typeface="Times New Roman" pitchFamily="18" charset="0"/>
                <a:cs typeface="Times New Roman" pitchFamily="18" charset="0"/>
              </a:rPr>
              <a:t>lines</a:t>
            </a:r>
            <a:r>
              <a:rPr lang="ar-TN" sz="1600" dirty="0" smtClean="0">
                <a:solidFill>
                  <a:schemeClr val="tx2"/>
                </a:solidFill>
                <a:latin typeface="Times New Roman" pitchFamily="18" charset="0"/>
                <a:cs typeface="Times New Roman" pitchFamily="18" charset="0"/>
              </a:rPr>
              <a:t> </a:t>
            </a:r>
            <a:r>
              <a:rPr lang="ar-TN" sz="1600" dirty="0" smtClean="0">
                <a:solidFill>
                  <a:schemeClr val="tx2"/>
                </a:solidFill>
                <a:latin typeface="Times New Roman" pitchFamily="18" charset="0"/>
                <a:cs typeface="Times New Roman" pitchFamily="18" charset="0"/>
              </a:rPr>
              <a:t> </a:t>
            </a:r>
            <a:r>
              <a:rPr lang="ar-TN" sz="1600" dirty="0" err="1" smtClean="0">
                <a:solidFill>
                  <a:schemeClr val="tx2"/>
                </a:solidFill>
                <a:latin typeface="Times New Roman" pitchFamily="18" charset="0"/>
                <a:cs typeface="Times New Roman" pitchFamily="18" charset="0"/>
              </a:rPr>
              <a:t>:”</a:t>
            </a:r>
            <a:r>
              <a:rPr lang="en-GB" sz="1600" dirty="0" smtClean="0">
                <a:solidFill>
                  <a:schemeClr val="tx2"/>
                </a:solidFill>
                <a:latin typeface="Times New Roman" pitchFamily="18" charset="0"/>
                <a:cs typeface="Times New Roman" pitchFamily="18" charset="0"/>
              </a:rPr>
              <a:t> </a:t>
            </a:r>
            <a:r>
              <a:rPr lang="ar-TN" sz="1600" dirty="0" smtClean="0">
                <a:solidFill>
                  <a:schemeClr val="tx2"/>
                </a:solidFill>
                <a:latin typeface="Times New Roman" pitchFamily="18" charset="0"/>
                <a:cs typeface="Times New Roman" pitchFamily="18" charset="0"/>
              </a:rPr>
              <a:t>القراءة بين السطور</a:t>
            </a:r>
            <a:r>
              <a:rPr lang="de-DE" sz="1600" dirty="0" smtClean="0">
                <a:solidFill>
                  <a:schemeClr val="tx2"/>
                </a:solidFill>
                <a:latin typeface="Times New Roman" pitchFamily="18" charset="0"/>
                <a:cs typeface="Times New Roman" pitchFamily="18" charset="0"/>
              </a:rPr>
              <a:t> </a:t>
            </a:r>
            <a:endParaRPr lang="ar-TN" sz="1600" dirty="0" smtClean="0">
              <a:solidFill>
                <a:schemeClr val="tx2"/>
              </a:solidFill>
              <a:latin typeface="Times New Roman" pitchFamily="18" charset="0"/>
              <a:cs typeface="Times New Roman" pitchFamily="18" charset="0"/>
            </a:endParaRPr>
          </a:p>
          <a:p>
            <a:pPr algn="l" rtl="0">
              <a:buNone/>
            </a:pPr>
            <a:endParaRPr lang="ar-TN" sz="1600" dirty="0" smtClean="0">
              <a:solidFill>
                <a:schemeClr val="tx2"/>
              </a:solidFill>
              <a:latin typeface="Times New Roman" pitchFamily="18" charset="0"/>
              <a:cs typeface="Times New Roman" pitchFamily="18" charset="0"/>
            </a:endParaRPr>
          </a:p>
          <a:p>
            <a:pPr algn="l" rtl="0">
              <a:buNone/>
            </a:pPr>
            <a:endParaRPr lang="de-DE" sz="1600" dirty="0">
              <a:solidFill>
                <a:schemeClr val="tx2"/>
              </a:solidFill>
              <a:latin typeface="Times New Roman" pitchFamily="18" charset="0"/>
              <a:cs typeface="Times New Roman" pitchFamily="18" charset="0"/>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8287AAF-9757-478A-A182-4850B3D0CB97}" type="slidenum">
              <a:rPr lang="ar-SA" smtClean="0"/>
              <a:pPr/>
              <a:t>3</a:t>
            </a:fld>
            <a:endParaRPr lang="de-DE" dirty="0"/>
          </a:p>
        </p:txBody>
      </p:sp>
    </p:spTree>
    <p:extLst>
      <p:ext uri="{BB962C8B-B14F-4D97-AF65-F5344CB8AC3E}">
        <p14:creationId xmlns="" xmlns:p14="http://schemas.microsoft.com/office/powerpoint/2010/main" val="66603249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fade">
                                      <p:cBhvr>
                                        <p:cTn id="47" dur="2000"/>
                                        <p:tgtEl>
                                          <p:spTgt spid="19456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94563">
                                            <p:txEl>
                                              <p:pRg st="9" end="9"/>
                                            </p:txEl>
                                          </p:spTgt>
                                        </p:tgtEl>
                                        <p:attrNameLst>
                                          <p:attrName>style.visibility</p:attrName>
                                        </p:attrNameLst>
                                      </p:cBhvr>
                                      <p:to>
                                        <p:strVal val="visible"/>
                                      </p:to>
                                    </p:set>
                                    <p:animEffect transition="in" filter="fade">
                                      <p:cBhvr>
                                        <p:cTn id="52" dur="2000"/>
                                        <p:tgtEl>
                                          <p:spTgt spid="19456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94563">
                                            <p:txEl>
                                              <p:pRg st="10" end="10"/>
                                            </p:txEl>
                                          </p:spTgt>
                                        </p:tgtEl>
                                        <p:attrNameLst>
                                          <p:attrName>style.visibility</p:attrName>
                                        </p:attrNameLst>
                                      </p:cBhvr>
                                      <p:to>
                                        <p:strVal val="visible"/>
                                      </p:to>
                                    </p:set>
                                    <p:animEffect transition="in" filter="fade">
                                      <p:cBhvr>
                                        <p:cTn id="57" dur="2000"/>
                                        <p:tgtEl>
                                          <p:spTgt spid="19456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94563">
                                            <p:txEl>
                                              <p:pRg st="11" end="11"/>
                                            </p:txEl>
                                          </p:spTgt>
                                        </p:tgtEl>
                                        <p:attrNameLst>
                                          <p:attrName>style.visibility</p:attrName>
                                        </p:attrNameLst>
                                      </p:cBhvr>
                                      <p:to>
                                        <p:strVal val="visible"/>
                                      </p:to>
                                    </p:set>
                                    <p:animEffect transition="in" filter="fade">
                                      <p:cBhvr>
                                        <p:cTn id="62" dur="2000"/>
                                        <p:tgtEl>
                                          <p:spTgt spid="19456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94563">
                                            <p:txEl>
                                              <p:pRg st="12" end="12"/>
                                            </p:txEl>
                                          </p:spTgt>
                                        </p:tgtEl>
                                        <p:attrNameLst>
                                          <p:attrName>style.visibility</p:attrName>
                                        </p:attrNameLst>
                                      </p:cBhvr>
                                      <p:to>
                                        <p:strVal val="visible"/>
                                      </p:to>
                                    </p:set>
                                    <p:animEffect transition="in" filter="fade">
                                      <p:cBhvr>
                                        <p:cTn id="67" dur="2000"/>
                                        <p:tgtEl>
                                          <p:spTgt spid="19456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l" rtl="0">
              <a:buNone/>
            </a:pPr>
            <a:r>
              <a:rPr lang="en-GB" sz="2000" dirty="0" smtClean="0">
                <a:latin typeface="Times New Roman" pitchFamily="18" charset="0"/>
                <a:cs typeface="Times New Roman" pitchFamily="18" charset="0"/>
              </a:rPr>
              <a:t> </a:t>
            </a:r>
            <a:endParaRPr lang="en-GB" sz="2000" b="1" dirty="0" smtClean="0">
              <a:latin typeface="Times New Roman" pitchFamily="18" charset="0"/>
              <a:cs typeface="Times New Roman" pitchFamily="18" charset="0"/>
            </a:endParaRPr>
          </a:p>
          <a:p>
            <a:pPr algn="l">
              <a:buFontTx/>
              <a:buNone/>
            </a:pPr>
            <a:r>
              <a:rPr lang="en-GB" sz="2000" b="1" dirty="0" smtClean="0">
                <a:latin typeface="Times New Roman"/>
                <a:cs typeface="Times New Roman"/>
              </a:rPr>
              <a:t> </a:t>
            </a:r>
          </a:p>
          <a:p>
            <a:pPr algn="l">
              <a:buFontTx/>
              <a:buNone/>
            </a:pPr>
            <a:endParaRPr lang="en-GB" sz="2000" b="1" u="sng" dirty="0" smtClean="0">
              <a:latin typeface="Times New Roman"/>
              <a:cs typeface="Times New Roman"/>
            </a:endParaRPr>
          </a:p>
          <a:p>
            <a:pPr algn="l">
              <a:buFontTx/>
              <a:buNone/>
            </a:pPr>
            <a:r>
              <a:rPr lang="en-GB" sz="1600" b="1" u="sng" dirty="0" smtClean="0">
                <a:latin typeface="Times New Roman"/>
                <a:cs typeface="Times New Roman"/>
              </a:rPr>
              <a:t>3. Synthesizing</a:t>
            </a:r>
          </a:p>
          <a:p>
            <a:pPr algn="l">
              <a:buFontTx/>
              <a:buNone/>
            </a:pPr>
            <a:endParaRPr lang="en-GB" sz="1600" dirty="0" smtClean="0">
              <a:latin typeface="Times New Roman"/>
              <a:cs typeface="Times New Roman"/>
            </a:endParaRPr>
          </a:p>
          <a:p>
            <a:pPr algn="l">
              <a:buFontTx/>
              <a:buNone/>
            </a:pPr>
            <a:endParaRPr lang="en-GB" sz="1600" dirty="0" smtClean="0">
              <a:latin typeface="Times New Roman"/>
              <a:cs typeface="Times New Roman"/>
            </a:endParaRPr>
          </a:p>
          <a:p>
            <a:pPr algn="l">
              <a:buFontTx/>
              <a:buNone/>
            </a:pPr>
            <a:r>
              <a:rPr lang="en-GB" sz="1600" dirty="0" smtClean="0">
                <a:latin typeface="Times New Roman"/>
                <a:cs typeface="Times New Roman"/>
              </a:rPr>
              <a:t>●Synthesis is the process of connecting new information to what we already know:</a:t>
            </a:r>
          </a:p>
          <a:p>
            <a:pPr algn="l">
              <a:buFontTx/>
              <a:buNone/>
            </a:pPr>
            <a:r>
              <a:rPr lang="en-GB" sz="1600" dirty="0" smtClean="0">
                <a:latin typeface="Times New Roman"/>
                <a:cs typeface="Times New Roman"/>
              </a:rPr>
              <a:t> </a:t>
            </a:r>
            <a:r>
              <a:rPr lang="en-GB" sz="1600" b="1" dirty="0" smtClean="0">
                <a:latin typeface="Times New Roman"/>
                <a:cs typeface="Times New Roman"/>
              </a:rPr>
              <a:t>	</a:t>
            </a:r>
            <a:r>
              <a:rPr lang="en-GB" sz="1600" b="1" dirty="0" smtClean="0">
                <a:latin typeface="Times New Roman"/>
                <a:cs typeface="Times New Roman"/>
              </a:rPr>
              <a:t>	 </a:t>
            </a:r>
            <a:r>
              <a:rPr lang="en-GB" sz="1600" dirty="0" smtClean="0">
                <a:latin typeface="Times New Roman"/>
                <a:cs typeface="Times New Roman"/>
              </a:rPr>
              <a:t>You are reading a newspaper article that mentions the shortage of male teachers in elementary schools. If you heard an education professor comment that ‘‘male elementary schools teachers get </a:t>
            </a:r>
            <a:r>
              <a:rPr lang="en-GB" sz="1600" u="sng" dirty="0" smtClean="0">
                <a:latin typeface="Times New Roman"/>
                <a:cs typeface="Times New Roman"/>
              </a:rPr>
              <a:t>little respect</a:t>
            </a:r>
            <a:r>
              <a:rPr lang="en-GB" sz="1600" dirty="0" smtClean="0">
                <a:latin typeface="Times New Roman"/>
                <a:cs typeface="Times New Roman"/>
              </a:rPr>
              <a:t>, you can </a:t>
            </a:r>
            <a:r>
              <a:rPr lang="en-GB" sz="1600" u="sng" dirty="0" smtClean="0">
                <a:latin typeface="Times New Roman"/>
                <a:cs typeface="Times New Roman"/>
              </a:rPr>
              <a:t>synthesize</a:t>
            </a:r>
            <a:r>
              <a:rPr lang="en-GB" sz="1600" dirty="0" smtClean="0">
                <a:latin typeface="Times New Roman"/>
                <a:cs typeface="Times New Roman"/>
              </a:rPr>
              <a:t> that ‘‘little respect’’ causes the shortage of male teachers:</a:t>
            </a:r>
          </a:p>
          <a:p>
            <a:pPr algn="l">
              <a:buFontTx/>
              <a:buNone/>
            </a:pPr>
            <a:r>
              <a:rPr lang="en-GB" sz="1600" b="1" dirty="0" smtClean="0">
                <a:latin typeface="Times New Roman"/>
                <a:cs typeface="Times New Roman"/>
              </a:rPr>
              <a:t>	</a:t>
            </a:r>
            <a:r>
              <a:rPr lang="en-GB" sz="1600" b="1" dirty="0" smtClean="0">
                <a:latin typeface="Times New Roman"/>
                <a:cs typeface="Times New Roman"/>
              </a:rPr>
              <a:t>			</a:t>
            </a:r>
          </a:p>
          <a:p>
            <a:pPr algn="l">
              <a:buFontTx/>
              <a:buNone/>
            </a:pPr>
            <a:endParaRPr lang="en-GB" sz="1600" b="1" dirty="0" smtClean="0">
              <a:latin typeface="Times New Roman"/>
              <a:cs typeface="Times New Roman"/>
            </a:endParaRPr>
          </a:p>
          <a:p>
            <a:pPr algn="l">
              <a:buFontTx/>
              <a:buNone/>
            </a:pPr>
            <a:r>
              <a:rPr lang="en-GB" sz="1600" b="1" dirty="0" smtClean="0">
                <a:latin typeface="Times New Roman"/>
                <a:cs typeface="Times New Roman"/>
              </a:rPr>
              <a:t>→Your synthesis is: there is a cause-effect relationship between little respect and shortage of male teachers. </a:t>
            </a:r>
          </a:p>
          <a:p>
            <a:pPr algn="l">
              <a:buFontTx/>
              <a:buNone/>
            </a:pPr>
            <a:r>
              <a:rPr lang="en-GB" sz="1600" b="1" dirty="0" smtClean="0">
                <a:latin typeface="Times New Roman"/>
                <a:cs typeface="Times New Roman"/>
              </a:rPr>
              <a:t> </a:t>
            </a:r>
          </a:p>
          <a:p>
            <a:pPr algn="l">
              <a:buFontTx/>
              <a:buNone/>
            </a:pPr>
            <a:r>
              <a:rPr lang="en-GB" sz="1600" b="1" dirty="0" smtClean="0">
                <a:latin typeface="Times New Roman"/>
                <a:cs typeface="Times New Roman"/>
              </a:rPr>
              <a:t> </a:t>
            </a:r>
            <a:endParaRPr lang="en-GB" sz="1600" b="1" dirty="0" smtClean="0">
              <a:latin typeface="Times New Roman"/>
              <a:cs typeface="Times New Roman"/>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8287AAF-9757-478A-A182-4850B3D0CB97}" type="slidenum">
              <a:rPr lang="ar-SA" smtClean="0"/>
              <a:pPr/>
              <a:t>4</a:t>
            </a:fld>
            <a:endParaRPr lang="de-DE"/>
          </a:p>
        </p:txBody>
      </p:sp>
      <p:sp>
        <p:nvSpPr>
          <p:cNvPr id="6" name="Rectangle 5"/>
          <p:cNvSpPr/>
          <p:nvPr/>
        </p:nvSpPr>
        <p:spPr>
          <a:xfrm>
            <a:off x="1043608" y="1484784"/>
            <a:ext cx="7704856" cy="4678204"/>
          </a:xfrm>
          <a:prstGeom prst="rect">
            <a:avLst/>
          </a:prstGeom>
        </p:spPr>
        <p:txBody>
          <a:bodyPr wrap="square">
            <a:spAutoFit/>
          </a:bodyPr>
          <a:lstStyle/>
          <a:p>
            <a:pPr algn="l">
              <a:buNone/>
            </a:pPr>
            <a:r>
              <a:rPr lang="en-GB" i="1" dirty="0" smtClean="0">
                <a:latin typeface="Times New Roman" pitchFamily="18" charset="0"/>
                <a:cs typeface="Times New Roman" pitchFamily="18" charset="0"/>
              </a:rPr>
              <a:t> </a:t>
            </a:r>
          </a:p>
          <a:p>
            <a:pPr algn="l">
              <a:buNone/>
            </a:pPr>
            <a:endParaRPr lang="en-GB" sz="2000" i="1" dirty="0" smtClean="0">
              <a:latin typeface="Times New Roman" pitchFamily="18" charset="0"/>
              <a:cs typeface="Times New Roman" pitchFamily="18" charset="0"/>
            </a:endParaRPr>
          </a:p>
          <a:p>
            <a:pPr algn="l">
              <a:buNone/>
            </a:pPr>
            <a:endParaRPr lang="en-GB" sz="2000" i="1" dirty="0" smtClean="0">
              <a:latin typeface="Times New Roman" pitchFamily="18" charset="0"/>
              <a:cs typeface="Times New Roman" pitchFamily="18" charset="0"/>
            </a:endParaRPr>
          </a:p>
          <a:p>
            <a:pPr algn="l">
              <a:buNone/>
            </a:pPr>
            <a:endParaRPr lang="en-GB" sz="2000" i="1" dirty="0" smtClean="0">
              <a:latin typeface="Times New Roman" pitchFamily="18" charset="0"/>
              <a:cs typeface="Times New Roman" pitchFamily="18" charset="0"/>
            </a:endParaRPr>
          </a:p>
          <a:p>
            <a:pPr algn="l">
              <a:buNone/>
            </a:pPr>
            <a:endParaRPr lang="en-GB" sz="2000" i="1" dirty="0" smtClean="0">
              <a:latin typeface="Times New Roman" pitchFamily="18" charset="0"/>
              <a:cs typeface="Times New Roman" pitchFamily="18" charset="0"/>
            </a:endParaRPr>
          </a:p>
          <a:p>
            <a:pPr algn="l">
              <a:buNone/>
            </a:pPr>
            <a:endParaRPr lang="en-GB" sz="2000" i="1" dirty="0" smtClean="0">
              <a:latin typeface="Times New Roman" pitchFamily="18" charset="0"/>
              <a:cs typeface="Times New Roman" pitchFamily="18" charset="0"/>
            </a:endParaRPr>
          </a:p>
          <a:p>
            <a:pPr algn="l">
              <a:buNone/>
            </a:pPr>
            <a:endParaRPr lang="en-GB" sz="2000" i="1" dirty="0" smtClean="0">
              <a:latin typeface="Times New Roman" pitchFamily="18" charset="0"/>
              <a:cs typeface="Times New Roman" pitchFamily="18" charset="0"/>
            </a:endParaRPr>
          </a:p>
          <a:p>
            <a:pPr algn="l">
              <a:buNone/>
            </a:pPr>
            <a:endParaRPr lang="en-GB" sz="2000" i="1" dirty="0" smtClean="0">
              <a:latin typeface="Times New Roman" pitchFamily="18" charset="0"/>
              <a:cs typeface="Times New Roman" pitchFamily="18" charset="0"/>
            </a:endParaRPr>
          </a:p>
          <a:p>
            <a:pPr algn="l">
              <a:buNone/>
            </a:pPr>
            <a:endParaRPr lang="en-GB" sz="2000" i="1" dirty="0" smtClean="0">
              <a:latin typeface="Times New Roman" pitchFamily="18" charset="0"/>
              <a:cs typeface="Times New Roman" pitchFamily="18" charset="0"/>
            </a:endParaRPr>
          </a:p>
          <a:p>
            <a:pPr algn="l">
              <a:buNone/>
            </a:pPr>
            <a:endParaRPr lang="en-GB" sz="2000" i="1" dirty="0" smtClean="0">
              <a:latin typeface="Times New Roman" pitchFamily="18" charset="0"/>
              <a:cs typeface="Times New Roman" pitchFamily="18" charset="0"/>
            </a:endParaRPr>
          </a:p>
          <a:p>
            <a:pPr algn="l">
              <a:buNone/>
            </a:pPr>
            <a:endParaRPr lang="en-GB" sz="2000" i="1" dirty="0" smtClean="0">
              <a:latin typeface="Times New Roman" pitchFamily="18" charset="0"/>
              <a:cs typeface="Times New Roman" pitchFamily="18" charset="0"/>
            </a:endParaRPr>
          </a:p>
          <a:p>
            <a:pPr algn="l">
              <a:buNone/>
            </a:pPr>
            <a:endParaRPr lang="en-GB" sz="2000" i="1" dirty="0" smtClean="0">
              <a:latin typeface="Times New Roman" pitchFamily="18" charset="0"/>
              <a:cs typeface="Times New Roman" pitchFamily="18" charset="0"/>
            </a:endParaRPr>
          </a:p>
          <a:p>
            <a:pPr algn="l">
              <a:buNone/>
            </a:pPr>
            <a:endParaRPr lang="en-GB" sz="2000" i="1" dirty="0" smtClean="0">
              <a:latin typeface="Times New Roman" pitchFamily="18" charset="0"/>
              <a:cs typeface="Times New Roman" pitchFamily="18" charset="0"/>
            </a:endParaRPr>
          </a:p>
          <a:p>
            <a:pPr algn="l">
              <a:buNone/>
            </a:pPr>
            <a:endParaRPr lang="en-GB" sz="2000" i="1" dirty="0" smtClean="0">
              <a:latin typeface="Times New Roman" pitchFamily="18" charset="0"/>
              <a:cs typeface="Times New Roman" pitchFamily="18" charset="0"/>
            </a:endParaRPr>
          </a:p>
          <a:p>
            <a:pPr algn="l">
              <a:buNone/>
            </a:pPr>
            <a:endParaRPr lang="en-GB" sz="2000" i="1" dirty="0" smtClean="0">
              <a:latin typeface="Times New Roman" pitchFamily="18" charset="0"/>
              <a:cs typeface="Times New Roman" pitchFamily="18" charset="0"/>
            </a:endParaRPr>
          </a:p>
        </p:txBody>
      </p:sp>
      <p:sp>
        <p:nvSpPr>
          <p:cNvPr id="9" name="Rectangle 8"/>
          <p:cNvSpPr/>
          <p:nvPr/>
        </p:nvSpPr>
        <p:spPr>
          <a:xfrm>
            <a:off x="467544" y="1196752"/>
            <a:ext cx="8208911" cy="5632311"/>
          </a:xfrm>
          <a:prstGeom prst="rect">
            <a:avLst/>
          </a:prstGeom>
        </p:spPr>
        <p:txBody>
          <a:bodyPr wrap="square">
            <a:spAutoFit/>
          </a:bodyPr>
          <a:lstStyle/>
          <a:p>
            <a:endParaRPr lang="ar-TN" dirty="0" smtClean="0"/>
          </a:p>
          <a:p>
            <a:endParaRPr lang="ar-TN" dirty="0" smtClean="0"/>
          </a:p>
          <a:p>
            <a:endParaRPr lang="ar-TN" dirty="0" smtClean="0"/>
          </a:p>
          <a:p>
            <a:endParaRPr lang="ar-TN" dirty="0" smtClean="0"/>
          </a:p>
          <a:p>
            <a:endParaRPr lang="ar-TN" dirty="0" smtClean="0"/>
          </a:p>
          <a:p>
            <a:endParaRPr lang="ar-TN" dirty="0" smtClean="0"/>
          </a:p>
          <a:p>
            <a:endParaRPr lang="ar-TN" dirty="0" smtClean="0"/>
          </a:p>
          <a:p>
            <a:endParaRPr lang="ar-TN" dirty="0" smtClean="0"/>
          </a:p>
          <a:p>
            <a:endParaRPr lang="ar-TN" dirty="0" smtClean="0"/>
          </a:p>
          <a:p>
            <a:endParaRPr lang="ar-TN" dirty="0" smtClean="0"/>
          </a:p>
          <a:p>
            <a:endParaRPr lang="ar-TN" dirty="0" smtClean="0"/>
          </a:p>
          <a:p>
            <a:endParaRPr lang="ar-TN" dirty="0" smtClean="0"/>
          </a:p>
          <a:p>
            <a:endParaRPr lang="ar-TN" dirty="0" smtClean="0"/>
          </a:p>
          <a:p>
            <a:endParaRPr lang="ar-TN" dirty="0" smtClean="0"/>
          </a:p>
          <a:p>
            <a:endParaRPr lang="ar-TN" dirty="0" smtClean="0"/>
          </a:p>
          <a:p>
            <a:endParaRPr lang="ar-TN" dirty="0" smtClean="0"/>
          </a:p>
          <a:p>
            <a:endParaRPr lang="ar-TN" dirty="0" smtClean="0"/>
          </a:p>
          <a:p>
            <a:endParaRPr lang="ar-TN" dirty="0" smtClean="0"/>
          </a:p>
          <a:p>
            <a:endParaRPr lang="ar-TN" dirty="0" smtClean="0"/>
          </a:p>
          <a:p>
            <a:r>
              <a:rPr lang="ar-TN" dirty="0" smtClean="0"/>
              <a:t> </a:t>
            </a:r>
            <a:r>
              <a:rPr lang="en-GB" dirty="0" smtClean="0"/>
              <a:t> </a:t>
            </a:r>
            <a:endParaRPr lang="en-GB" dirty="0"/>
          </a:p>
        </p:txBody>
      </p:sp>
      <p:sp>
        <p:nvSpPr>
          <p:cNvPr id="10" name="Rectangle 9"/>
          <p:cNvSpPr/>
          <p:nvPr/>
        </p:nvSpPr>
        <p:spPr>
          <a:xfrm>
            <a:off x="539552" y="1268760"/>
            <a:ext cx="5811173" cy="5632311"/>
          </a:xfrm>
          <a:prstGeom prst="rect">
            <a:avLst/>
          </a:prstGeom>
        </p:spPr>
        <p:txBody>
          <a:bodyPr wrap="square">
            <a:spAutoFit/>
          </a:bodyPr>
          <a:lstStyle/>
          <a:p>
            <a:pPr algn="l"/>
            <a:r>
              <a:rPr lang="en-GB" dirty="0" smtClean="0"/>
              <a:t> </a:t>
            </a:r>
            <a:endParaRPr lang="en-GB" dirty="0" smtClean="0"/>
          </a:p>
          <a:p>
            <a:pPr algn="l"/>
            <a:endParaRPr lang="en-GB" dirty="0" smtClean="0"/>
          </a:p>
          <a:p>
            <a:pPr algn="l"/>
            <a:endParaRPr lang="en-GB" dirty="0" smtClean="0"/>
          </a:p>
          <a:p>
            <a:pPr algn="l"/>
            <a:endParaRPr lang="en-GB" dirty="0" smtClean="0"/>
          </a:p>
          <a:p>
            <a:pPr algn="l"/>
            <a:endParaRPr lang="en-GB" dirty="0" smtClean="0"/>
          </a:p>
          <a:p>
            <a:pPr algn="l"/>
            <a:endParaRPr lang="en-GB" dirty="0" smtClean="0"/>
          </a:p>
          <a:p>
            <a:pPr algn="l"/>
            <a:endParaRPr lang="en-GB" dirty="0" smtClean="0"/>
          </a:p>
          <a:p>
            <a:pPr algn="l"/>
            <a:endParaRPr lang="en-GB" dirty="0" smtClean="0"/>
          </a:p>
          <a:p>
            <a:pPr algn="l"/>
            <a:endParaRPr lang="en-GB" dirty="0" smtClean="0"/>
          </a:p>
          <a:p>
            <a:pPr algn="l"/>
            <a:endParaRPr lang="en-GB" dirty="0" smtClean="0"/>
          </a:p>
          <a:p>
            <a:pPr algn="l"/>
            <a:endParaRPr lang="en-GB" dirty="0" smtClean="0"/>
          </a:p>
          <a:p>
            <a:pPr algn="l"/>
            <a:endParaRPr lang="en-GB" dirty="0" smtClean="0"/>
          </a:p>
          <a:p>
            <a:pPr algn="l"/>
            <a:endParaRPr lang="en-GB" dirty="0" smtClean="0"/>
          </a:p>
          <a:p>
            <a:pPr algn="l"/>
            <a:endParaRPr lang="en-GB" dirty="0" smtClean="0"/>
          </a:p>
          <a:p>
            <a:pPr algn="l"/>
            <a:endParaRPr lang="en-GB" dirty="0" smtClean="0"/>
          </a:p>
          <a:p>
            <a:pPr algn="l"/>
            <a:endParaRPr lang="en-GB" dirty="0" smtClean="0"/>
          </a:p>
          <a:p>
            <a:pPr algn="l"/>
            <a:endParaRPr lang="en-GB" dirty="0" smtClean="0"/>
          </a:p>
          <a:p>
            <a:pPr algn="l"/>
            <a:endParaRPr lang="en-GB" dirty="0" smtClean="0"/>
          </a:p>
          <a:p>
            <a:pPr algn="l"/>
            <a:endParaRPr lang="en-GB" dirty="0" smtClean="0"/>
          </a:p>
          <a:p>
            <a:pPr algn="l"/>
            <a:r>
              <a:rPr lang="en-GB" dirty="0" smtClean="0"/>
              <a:t> </a:t>
            </a:r>
            <a:endParaRPr lang="en-GB" dirty="0"/>
          </a:p>
        </p:txBody>
      </p:sp>
    </p:spTree>
    <p:extLst>
      <p:ext uri="{BB962C8B-B14F-4D97-AF65-F5344CB8AC3E}">
        <p14:creationId xmlns="" xmlns:p14="http://schemas.microsoft.com/office/powerpoint/2010/main" val="70809749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3" end="3"/>
                                            </p:txEl>
                                          </p:spTgt>
                                        </p:tgtEl>
                                        <p:attrNameLst>
                                          <p:attrName>style.visibility</p:attrName>
                                        </p:attrNameLst>
                                      </p:cBhvr>
                                      <p:to>
                                        <p:strVal val="visible"/>
                                      </p:to>
                                    </p:set>
                                    <p:animEffect transition="in" filter="fade">
                                      <p:cBhvr>
                                        <p:cTn id="17" dur="2000"/>
                                        <p:tgtEl>
                                          <p:spTgt spid="19456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6" end="6"/>
                                            </p:txEl>
                                          </p:spTgt>
                                        </p:tgtEl>
                                        <p:attrNameLst>
                                          <p:attrName>style.visibility</p:attrName>
                                        </p:attrNameLst>
                                      </p:cBhvr>
                                      <p:to>
                                        <p:strVal val="visible"/>
                                      </p:to>
                                    </p:set>
                                    <p:animEffect transition="in" filter="fade">
                                      <p:cBhvr>
                                        <p:cTn id="22" dur="2000"/>
                                        <p:tgtEl>
                                          <p:spTgt spid="19456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7" end="7"/>
                                            </p:txEl>
                                          </p:spTgt>
                                        </p:tgtEl>
                                        <p:attrNameLst>
                                          <p:attrName>style.visibility</p:attrName>
                                        </p:attrNameLst>
                                      </p:cBhvr>
                                      <p:to>
                                        <p:strVal val="visible"/>
                                      </p:to>
                                    </p:set>
                                    <p:animEffect transition="in" filter="fade">
                                      <p:cBhvr>
                                        <p:cTn id="27" dur="2000"/>
                                        <p:tgtEl>
                                          <p:spTgt spid="19456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8" end="8"/>
                                            </p:txEl>
                                          </p:spTgt>
                                        </p:tgtEl>
                                        <p:attrNameLst>
                                          <p:attrName>style.visibility</p:attrName>
                                        </p:attrNameLst>
                                      </p:cBhvr>
                                      <p:to>
                                        <p:strVal val="visible"/>
                                      </p:to>
                                    </p:set>
                                    <p:animEffect transition="in" filter="fade">
                                      <p:cBhvr>
                                        <p:cTn id="32" dur="2000"/>
                                        <p:tgtEl>
                                          <p:spTgt spid="19456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10" end="10"/>
                                            </p:txEl>
                                          </p:spTgt>
                                        </p:tgtEl>
                                        <p:attrNameLst>
                                          <p:attrName>style.visibility</p:attrName>
                                        </p:attrNameLst>
                                      </p:cBhvr>
                                      <p:to>
                                        <p:strVal val="visible"/>
                                      </p:to>
                                    </p:set>
                                    <p:animEffect transition="in" filter="fade">
                                      <p:cBhvr>
                                        <p:cTn id="37" dur="2000"/>
                                        <p:tgtEl>
                                          <p:spTgt spid="194563">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11" end="11"/>
                                            </p:txEl>
                                          </p:spTgt>
                                        </p:tgtEl>
                                        <p:attrNameLst>
                                          <p:attrName>style.visibility</p:attrName>
                                        </p:attrNameLst>
                                      </p:cBhvr>
                                      <p:to>
                                        <p:strVal val="visible"/>
                                      </p:to>
                                    </p:set>
                                    <p:animEffect transition="in" filter="fade">
                                      <p:cBhvr>
                                        <p:cTn id="42" dur="2000"/>
                                        <p:tgtEl>
                                          <p:spTgt spid="194563">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4563">
                                            <p:txEl>
                                              <p:pRg st="12" end="12"/>
                                            </p:txEl>
                                          </p:spTgt>
                                        </p:tgtEl>
                                        <p:attrNameLst>
                                          <p:attrName>style.visibility</p:attrName>
                                        </p:attrNameLst>
                                      </p:cBhvr>
                                      <p:to>
                                        <p:strVal val="visible"/>
                                      </p:to>
                                    </p:set>
                                    <p:animEffect transition="in" filter="fade">
                                      <p:cBhvr>
                                        <p:cTn id="47" dur="2000"/>
                                        <p:tgtEl>
                                          <p:spTgt spid="19456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4854F12-EFC0-4A5B-9CE2-04CB1398A112}" type="slidenum">
              <a:rPr lang="ar-SA" smtClean="0"/>
              <a:pPr/>
              <a:t>5</a:t>
            </a:fld>
            <a:endParaRPr lang="de-DE"/>
          </a:p>
        </p:txBody>
      </p:sp>
      <p:sp>
        <p:nvSpPr>
          <p:cNvPr id="3" name="Rectangle 2"/>
          <p:cNvSpPr/>
          <p:nvPr/>
        </p:nvSpPr>
        <p:spPr>
          <a:xfrm>
            <a:off x="611560" y="476672"/>
            <a:ext cx="8208912" cy="5632311"/>
          </a:xfrm>
          <a:prstGeom prst="rect">
            <a:avLst/>
          </a:prstGeom>
        </p:spPr>
        <p:txBody>
          <a:bodyPr wrap="square">
            <a:spAutoFit/>
          </a:bodyPr>
          <a:lstStyle/>
          <a:p>
            <a:pPr algn="l">
              <a:buNone/>
            </a:pPr>
            <a:r>
              <a:rPr lang="en-GB" dirty="0" smtClean="0"/>
              <a:t> 		</a:t>
            </a:r>
            <a:endParaRPr lang="en-GB" sz="2000" b="1" dirty="0" smtClean="0">
              <a:latin typeface="Times New Roman"/>
              <a:cs typeface="Times New Roman"/>
            </a:endParaRPr>
          </a:p>
          <a:p>
            <a:pPr algn="l">
              <a:buNone/>
            </a:pPr>
            <a:endParaRPr lang="en-GB" sz="2400" b="1" dirty="0" smtClean="0">
              <a:latin typeface="Times New Roman"/>
              <a:cs typeface="Times New Roman"/>
            </a:endParaRPr>
          </a:p>
          <a:p>
            <a:pPr algn="l">
              <a:buNone/>
            </a:pPr>
            <a:endParaRPr lang="en-GB" sz="2400" b="1" dirty="0" smtClean="0">
              <a:latin typeface="Times New Roman"/>
              <a:cs typeface="Times New Roman"/>
            </a:endParaRPr>
          </a:p>
          <a:p>
            <a:pPr algn="l">
              <a:buNone/>
            </a:pPr>
            <a:endParaRPr lang="en-GB" sz="2400" b="1" dirty="0" smtClean="0">
              <a:latin typeface="Times New Roman"/>
              <a:cs typeface="Times New Roman"/>
            </a:endParaRPr>
          </a:p>
          <a:p>
            <a:pPr algn="l">
              <a:buNone/>
            </a:pPr>
            <a:endParaRPr lang="en-GB" sz="2400" b="1" dirty="0" smtClean="0">
              <a:latin typeface="Times New Roman"/>
              <a:cs typeface="Times New Roman"/>
            </a:endParaRPr>
          </a:p>
          <a:p>
            <a:pPr algn="l">
              <a:buNone/>
            </a:pPr>
            <a:endParaRPr lang="en-GB" sz="2400" b="1" dirty="0" smtClean="0">
              <a:latin typeface="Times New Roman"/>
              <a:cs typeface="Times New Roman"/>
            </a:endParaRPr>
          </a:p>
          <a:p>
            <a:pPr algn="l">
              <a:buNone/>
            </a:pPr>
            <a:endParaRPr lang="en-GB" sz="2400" b="1" dirty="0" smtClean="0">
              <a:latin typeface="Times New Roman"/>
              <a:cs typeface="Times New Roman"/>
            </a:endParaRPr>
          </a:p>
          <a:p>
            <a:pPr algn="l">
              <a:buNone/>
            </a:pPr>
            <a:endParaRPr lang="en-GB" sz="2400" b="1" dirty="0" smtClean="0">
              <a:latin typeface="Times New Roman"/>
              <a:cs typeface="Times New Roman"/>
            </a:endParaRPr>
          </a:p>
          <a:p>
            <a:pPr algn="l">
              <a:buNone/>
            </a:pPr>
            <a:endParaRPr lang="en-GB" sz="2400" b="1" dirty="0" smtClean="0">
              <a:latin typeface="Times New Roman"/>
              <a:cs typeface="Times New Roman"/>
            </a:endParaRPr>
          </a:p>
          <a:p>
            <a:pPr algn="l">
              <a:buNone/>
            </a:pPr>
            <a:endParaRPr lang="en-GB" sz="2400" b="1" dirty="0" smtClean="0">
              <a:latin typeface="Times New Roman"/>
              <a:cs typeface="Times New Roman"/>
            </a:endParaRPr>
          </a:p>
          <a:p>
            <a:pPr algn="l">
              <a:buNone/>
            </a:pPr>
            <a:endParaRPr lang="en-GB" sz="2400" b="1" dirty="0" smtClean="0">
              <a:latin typeface="Times New Roman"/>
              <a:cs typeface="Times New Roman"/>
            </a:endParaRPr>
          </a:p>
          <a:p>
            <a:pPr algn="l">
              <a:buNone/>
            </a:pPr>
            <a:endParaRPr lang="en-GB" sz="2400" b="1" dirty="0" smtClean="0">
              <a:latin typeface="Times New Roman"/>
              <a:cs typeface="Times New Roman"/>
            </a:endParaRPr>
          </a:p>
          <a:p>
            <a:pPr algn="l">
              <a:buNone/>
            </a:pPr>
            <a:endParaRPr lang="en-GB" sz="2400" b="1" dirty="0" smtClean="0">
              <a:latin typeface="Times New Roman"/>
              <a:cs typeface="Times New Roman"/>
            </a:endParaRPr>
          </a:p>
          <a:p>
            <a:pPr algn="l">
              <a:buNone/>
            </a:pPr>
            <a:endParaRPr lang="en-GB" sz="2400" b="1" dirty="0" smtClean="0">
              <a:latin typeface="Times New Roman"/>
              <a:cs typeface="Times New Roman"/>
            </a:endParaRPr>
          </a:p>
          <a:p>
            <a:pPr algn="l">
              <a:buNone/>
            </a:pPr>
            <a:endParaRPr lang="en-GB" sz="2400" b="1" dirty="0" smtClean="0"/>
          </a:p>
        </p:txBody>
      </p:sp>
      <p:sp>
        <p:nvSpPr>
          <p:cNvPr id="4" name="Rectangle 3"/>
          <p:cNvSpPr/>
          <p:nvPr/>
        </p:nvSpPr>
        <p:spPr>
          <a:xfrm>
            <a:off x="251520" y="404664"/>
            <a:ext cx="8712968" cy="6217087"/>
          </a:xfrm>
          <a:prstGeom prst="rect">
            <a:avLst/>
          </a:prstGeom>
        </p:spPr>
        <p:txBody>
          <a:bodyPr wrap="square">
            <a:spAutoFit/>
          </a:bodyPr>
          <a:lstStyle/>
          <a:p>
            <a:pPr algn="l" rtl="0">
              <a:buNone/>
            </a:pPr>
            <a:r>
              <a:rPr lang="en-GB" sz="1600" b="1" u="sng" dirty="0" smtClean="0">
                <a:latin typeface="Times New Roman" pitchFamily="18" charset="0"/>
                <a:cs typeface="Times New Roman" pitchFamily="18" charset="0"/>
              </a:rPr>
              <a:t>4. Evaluating </a:t>
            </a:r>
            <a:r>
              <a:rPr lang="en-GB" sz="1600" b="1" u="sng" dirty="0" smtClean="0">
                <a:latin typeface="Times New Roman" pitchFamily="18" charset="0"/>
                <a:cs typeface="Times New Roman" pitchFamily="18" charset="0"/>
              </a:rPr>
              <a:t>Quality</a:t>
            </a:r>
            <a:endParaRPr lang="en-GB" sz="1600" u="sng" dirty="0" smtClean="0">
              <a:latin typeface="Times New Roman" pitchFamily="18" charset="0"/>
              <a:cs typeface="Times New Roman" pitchFamily="18" charset="0"/>
            </a:endParaRPr>
          </a:p>
          <a:p>
            <a:pPr algn="l" rtl="0">
              <a:buNone/>
            </a:pPr>
            <a:endParaRPr lang="en-GB" sz="1600" dirty="0" smtClean="0">
              <a:latin typeface="Times New Roman" pitchFamily="18" charset="0"/>
              <a:cs typeface="Times New Roman" pitchFamily="18" charset="0"/>
            </a:endParaRPr>
          </a:p>
          <a:p>
            <a:pPr algn="l" rtl="0">
              <a:buNone/>
            </a:pPr>
            <a:r>
              <a:rPr lang="en-GB" sz="1600" dirty="0" smtClean="0">
                <a:latin typeface="Times New Roman" pitchFamily="18" charset="0"/>
                <a:cs typeface="Times New Roman" pitchFamily="18" charset="0"/>
              </a:rPr>
              <a:t>Critical </a:t>
            </a:r>
            <a:r>
              <a:rPr lang="en-GB" sz="1600" dirty="0" smtClean="0">
                <a:latin typeface="Times New Roman" pitchFamily="18" charset="0"/>
                <a:cs typeface="Times New Roman" pitchFamily="18" charset="0"/>
              </a:rPr>
              <a:t>readers must evaluate the quality of the material they read:</a:t>
            </a:r>
          </a:p>
          <a:p>
            <a:pPr algn="l" rtl="0">
              <a:buNone/>
            </a:pPr>
            <a:r>
              <a:rPr lang="en-GB" sz="1600" dirty="0" smtClean="0">
                <a:latin typeface="Times New Roman" pitchFamily="18" charset="0"/>
                <a:cs typeface="Times New Roman" pitchFamily="18" charset="0"/>
              </a:rPr>
              <a:t>		•The work you read may be accurate/inaccurate; opinionated/non-opinionated; 	analytic/perfunctory; deep/superficial </a:t>
            </a:r>
            <a:endParaRPr lang="en-GB" dirty="0" smtClean="0">
              <a:latin typeface="Times New Roman" pitchFamily="18" charset="0"/>
              <a:cs typeface="Times New Roman" pitchFamily="18" charset="0"/>
            </a:endParaRPr>
          </a:p>
          <a:p>
            <a:pPr algn="l" rtl="0">
              <a:buNone/>
            </a:pPr>
            <a:endParaRPr lang="en-GB" dirty="0" smtClean="0">
              <a:latin typeface="Times New Roman" pitchFamily="18" charset="0"/>
              <a:cs typeface="Times New Roman" pitchFamily="18" charset="0"/>
            </a:endParaRPr>
          </a:p>
          <a:p>
            <a:pPr algn="l" rtl="0">
              <a:buNone/>
            </a:pPr>
            <a:r>
              <a:rPr lang="en-GB" sz="1600" b="1" u="sng" dirty="0" smtClean="0">
                <a:latin typeface="Times New Roman" pitchFamily="18" charset="0"/>
                <a:cs typeface="Times New Roman" pitchFamily="18" charset="0"/>
              </a:rPr>
              <a:t>5. Detecting </a:t>
            </a:r>
            <a:r>
              <a:rPr lang="en-GB" sz="1600" b="1" u="sng" dirty="0" smtClean="0">
                <a:latin typeface="Times New Roman" pitchFamily="18" charset="0"/>
                <a:cs typeface="Times New Roman" pitchFamily="18" charset="0"/>
              </a:rPr>
              <a:t>Errors in Logic</a:t>
            </a:r>
            <a:r>
              <a:rPr lang="en-GB" u="sng" dirty="0" smtClean="0">
                <a:latin typeface="Times New Roman" pitchFamily="18" charset="0"/>
                <a:cs typeface="Times New Roman" pitchFamily="18" charset="0"/>
              </a:rPr>
              <a:t> </a:t>
            </a:r>
          </a:p>
          <a:p>
            <a:pPr algn="l" rtl="0">
              <a:buNone/>
            </a:pPr>
            <a:r>
              <a:rPr lang="en-GB" dirty="0" smtClean="0">
                <a:latin typeface="Times New Roman" pitchFamily="18" charset="0"/>
                <a:cs typeface="Times New Roman" pitchFamily="18" charset="0"/>
              </a:rPr>
              <a:t>Errors in logic can lead to false conclusions.</a:t>
            </a:r>
          </a:p>
          <a:p>
            <a:pPr algn="l" rtl="0">
              <a:buNone/>
            </a:pPr>
            <a:r>
              <a:rPr lang="en-GB" dirty="0" smtClean="0">
                <a:latin typeface="Times New Roman" pitchFamily="18" charset="0"/>
                <a:cs typeface="Times New Roman" pitchFamily="18" charset="0"/>
              </a:rPr>
              <a:t>		•Pay attention to the work you read: many unethical writers use errors 	in logic intentionally to manipulate or mislead the </a:t>
            </a:r>
            <a:r>
              <a:rPr lang="en-GB" dirty="0" smtClean="0">
                <a:latin typeface="Times New Roman" pitchFamily="18" charset="0"/>
                <a:cs typeface="Times New Roman" pitchFamily="18" charset="0"/>
              </a:rPr>
              <a:t>reader.</a:t>
            </a:r>
          </a:p>
          <a:p>
            <a:pPr algn="l" rtl="0">
              <a:buNone/>
            </a:pPr>
            <a:endParaRPr lang="en-GB" dirty="0" smtClean="0">
              <a:latin typeface="Times New Roman" pitchFamily="18" charset="0"/>
              <a:cs typeface="Times New Roman" pitchFamily="18" charset="0"/>
            </a:endParaRPr>
          </a:p>
          <a:p>
            <a:pPr algn="l" rtl="0">
              <a:buNone/>
            </a:pPr>
            <a:endParaRPr lang="en-GB" sz="1600" b="1" dirty="0" smtClean="0">
              <a:latin typeface="Times New Roman" pitchFamily="18" charset="0"/>
              <a:cs typeface="Times New Roman" pitchFamily="18" charset="0"/>
            </a:endParaRPr>
          </a:p>
          <a:p>
            <a:pPr algn="l" rtl="0">
              <a:buNone/>
            </a:pPr>
            <a:r>
              <a:rPr lang="en-GB" sz="1600" b="1" u="sng" dirty="0" smtClean="0">
                <a:latin typeface="Times New Roman" pitchFamily="18" charset="0"/>
                <a:cs typeface="Times New Roman" pitchFamily="18" charset="0"/>
              </a:rPr>
              <a:t>6. Summarizing</a:t>
            </a:r>
            <a:r>
              <a:rPr lang="en-GB" sz="1600" b="1" dirty="0" smtClean="0">
                <a:latin typeface="Times New Roman" pitchFamily="18" charset="0"/>
                <a:cs typeface="Times New Roman" pitchFamily="18" charset="0"/>
              </a:rPr>
              <a:t> </a:t>
            </a:r>
          </a:p>
          <a:p>
            <a:pPr algn="l" rtl="0">
              <a:buNone/>
            </a:pPr>
            <a:r>
              <a:rPr lang="en-GB" sz="1600" dirty="0" smtClean="0">
                <a:latin typeface="Times New Roman" pitchFamily="18" charset="0"/>
                <a:cs typeface="Times New Roman" pitchFamily="18" charset="0"/>
              </a:rPr>
              <a:t>Summarizing </a:t>
            </a:r>
            <a:r>
              <a:rPr lang="en-GB" sz="1600" dirty="0" smtClean="0">
                <a:latin typeface="Times New Roman" pitchFamily="18" charset="0"/>
                <a:cs typeface="Times New Roman" pitchFamily="18" charset="0"/>
              </a:rPr>
              <a:t>is very important in critical reading.</a:t>
            </a:r>
          </a:p>
          <a:p>
            <a:pPr algn="l" rtl="0">
              <a:buNone/>
            </a:pPr>
            <a:r>
              <a:rPr lang="en-GB" sz="1600" dirty="0" smtClean="0">
                <a:latin typeface="Times New Roman" pitchFamily="18" charset="0"/>
                <a:cs typeface="Times New Roman" pitchFamily="18" charset="0"/>
              </a:rPr>
              <a:t>		</a:t>
            </a:r>
            <a:r>
              <a:rPr lang="en-GB" dirty="0" smtClean="0">
                <a:latin typeface="Times New Roman" pitchFamily="18" charset="0"/>
                <a:cs typeface="Times New Roman" pitchFamily="18" charset="0"/>
              </a:rPr>
              <a:t> •When you write a summary, you rewrite the major ideas of the selection that you have read (text, article, etc) in </a:t>
            </a:r>
            <a:r>
              <a:rPr lang="en-GB" b="1" dirty="0" smtClean="0">
                <a:latin typeface="Times New Roman" pitchFamily="18" charset="0"/>
                <a:cs typeface="Times New Roman" pitchFamily="18" charset="0"/>
              </a:rPr>
              <a:t>your own style and ideas: 			DO NOT copy the same sentences!</a:t>
            </a:r>
          </a:p>
          <a:p>
            <a:pPr algn="l" rtl="0">
              <a:buNone/>
            </a:pPr>
            <a:r>
              <a:rPr lang="en-GB" dirty="0" smtClean="0">
                <a:latin typeface="Times New Roman" pitchFamily="18" charset="0"/>
                <a:cs typeface="Times New Roman" pitchFamily="18" charset="0"/>
              </a:rPr>
              <a:t>• The summary includes ONLY the most important points of the selection</a:t>
            </a:r>
            <a:r>
              <a:rPr lang="en-GB" dirty="0" smtClean="0">
                <a:latin typeface="Times New Roman" pitchFamily="18" charset="0"/>
                <a:cs typeface="Times New Roman" pitchFamily="18" charset="0"/>
              </a:rPr>
              <a:t>.</a:t>
            </a:r>
          </a:p>
          <a:p>
            <a:pPr algn="l" rtl="0">
              <a:buNone/>
            </a:pPr>
            <a:endParaRPr lang="en-GB" dirty="0" smtClean="0">
              <a:latin typeface="Times New Roman" pitchFamily="18" charset="0"/>
              <a:cs typeface="Times New Roman" pitchFamily="18" charset="0"/>
            </a:endParaRPr>
          </a:p>
          <a:p>
            <a:pPr algn="l" rtl="0">
              <a:buNone/>
            </a:pPr>
            <a:endParaRPr lang="en-GB" dirty="0" smtClean="0">
              <a:latin typeface="Times New Roman" pitchFamily="18" charset="0"/>
              <a:cs typeface="Times New Roman" pitchFamily="18" charset="0"/>
            </a:endParaRPr>
          </a:p>
          <a:p>
            <a:pPr algn="l" rtl="0">
              <a:buNone/>
            </a:pPr>
            <a:endParaRPr lang="en-GB" dirty="0" smtClean="0">
              <a:latin typeface="Times New Roman" pitchFamily="18" charset="0"/>
              <a:cs typeface="Times New Roman" pitchFamily="18" charset="0"/>
            </a:endParaRPr>
          </a:p>
          <a:p>
            <a:pPr algn="l" rtl="0">
              <a:buNone/>
            </a:pPr>
            <a:endParaRPr lang="en-GB" dirty="0" smtClean="0">
              <a:latin typeface="Times New Roman" pitchFamily="18" charset="0"/>
              <a:cs typeface="Times New Roman" pitchFamily="18" charset="0"/>
            </a:endParaRPr>
          </a:p>
          <a:p>
            <a:pPr algn="l" rtl="0">
              <a:buNone/>
            </a:pPr>
            <a:endParaRPr lang="en-GB" dirty="0"/>
          </a:p>
        </p:txBody>
      </p:sp>
    </p:spTree>
  </p:cSld>
  <p:clrMapOvr>
    <a:masterClrMapping/>
  </p:clrMapOvr>
  <p:transition>
    <p:wipe dir="u"/>
    <p:sndAc>
      <p:stSnd>
        <p:snd r:embed="rId2" name="chimes.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l" rtl="0">
              <a:buNone/>
            </a:pPr>
            <a:r>
              <a:rPr lang="en-GB" sz="2000" dirty="0" smtClean="0">
                <a:latin typeface="Times New Roman" pitchFamily="18" charset="0"/>
                <a:cs typeface="Times New Roman" pitchFamily="18" charset="0"/>
              </a:rPr>
              <a:t> </a:t>
            </a:r>
            <a:r>
              <a:rPr lang="en-GB" sz="1800" dirty="0" smtClean="0">
                <a:latin typeface="Times New Roman" pitchFamily="18" charset="0"/>
                <a:cs typeface="Times New Roman" pitchFamily="18" charset="0"/>
              </a:rPr>
              <a:t>				</a:t>
            </a:r>
            <a:r>
              <a:rPr lang="en-GB" sz="1800" dirty="0" smtClean="0">
                <a:latin typeface="Times New Roman" pitchFamily="18" charset="0"/>
                <a:cs typeface="Times New Roman" pitchFamily="18" charset="0"/>
              </a:rPr>
              <a:t> </a:t>
            </a:r>
            <a:endParaRPr lang="en-GB" sz="2000" dirty="0" smtClean="0">
              <a:latin typeface="Times New Roman" pitchFamily="18" charset="0"/>
              <a:cs typeface="Times New Roman" pitchFamily="18" charset="0"/>
            </a:endParaRPr>
          </a:p>
          <a:p>
            <a:pPr algn="l" rtl="0">
              <a:buNone/>
            </a:pPr>
            <a:endParaRPr lang="en-GB" sz="2000" dirty="0" smtClean="0">
              <a:latin typeface="Times New Roman" pitchFamily="18" charset="0"/>
              <a:cs typeface="Times New Roman" pitchFamily="18" charset="0"/>
            </a:endParaRPr>
          </a:p>
          <a:p>
            <a:pPr algn="l">
              <a:buNone/>
            </a:pPr>
            <a:r>
              <a:rPr lang="en-GB" sz="2000" dirty="0" smtClean="0"/>
              <a:t> </a:t>
            </a:r>
            <a:endParaRPr lang="de-DE" sz="2000" dirty="0">
              <a:latin typeface="Times New Roman" pitchFamily="18" charset="0"/>
              <a:cs typeface="Times New Roman" pitchFamily="18" charset="0"/>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8287AAF-9757-478A-A182-4850B3D0CB97}" type="slidenum">
              <a:rPr lang="ar-SA" smtClean="0"/>
              <a:pPr/>
              <a:t>6</a:t>
            </a:fld>
            <a:endParaRPr lang="de-DE"/>
          </a:p>
        </p:txBody>
      </p:sp>
      <p:sp>
        <p:nvSpPr>
          <p:cNvPr id="6" name="Rectangle 5"/>
          <p:cNvSpPr/>
          <p:nvPr/>
        </p:nvSpPr>
        <p:spPr>
          <a:xfrm>
            <a:off x="323528" y="1340768"/>
            <a:ext cx="8640960" cy="369332"/>
          </a:xfrm>
          <a:prstGeom prst="rect">
            <a:avLst/>
          </a:prstGeom>
        </p:spPr>
        <p:txBody>
          <a:bodyPr wrap="square">
            <a:spAutoFit/>
          </a:bodyPr>
          <a:lstStyle/>
          <a:p>
            <a:pPr algn="l" rtl="0">
              <a:buNone/>
            </a:pPr>
            <a:r>
              <a:rPr lang="en-GB" dirty="0" smtClean="0">
                <a:latin typeface="Times New Roman" pitchFamily="18" charset="0"/>
                <a:cs typeface="Times New Roman" pitchFamily="18" charset="0"/>
              </a:rPr>
              <a:t>▫  </a:t>
            </a:r>
            <a:endParaRPr lang="en-GB" dirty="0"/>
          </a:p>
        </p:txBody>
      </p:sp>
    </p:spTree>
    <p:extLst>
      <p:ext uri="{BB962C8B-B14F-4D97-AF65-F5344CB8AC3E}">
        <p14:creationId xmlns="" xmlns:p14="http://schemas.microsoft.com/office/powerpoint/2010/main" val="70809749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2" end="2"/>
                                            </p:txEl>
                                          </p:spTgt>
                                        </p:tgtEl>
                                        <p:attrNameLst>
                                          <p:attrName>style.visibility</p:attrName>
                                        </p:attrNameLst>
                                      </p:cBhvr>
                                      <p:to>
                                        <p:strVal val="visible"/>
                                      </p:to>
                                    </p:set>
                                    <p:animEffect transition="in" filter="fade">
                                      <p:cBhvr>
                                        <p:cTn id="12"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None/>
            </a:pPr>
            <a:r>
              <a:rPr lang="en-GB" sz="2800" b="1" dirty="0" smtClean="0"/>
              <a:t>	</a:t>
            </a:r>
          </a:p>
          <a:p>
            <a:pPr algn="ctr">
              <a:buNone/>
            </a:pPr>
            <a:endParaRPr lang="en-GB" sz="2800" b="1" dirty="0" smtClean="0"/>
          </a:p>
          <a:p>
            <a:pPr algn="ctr">
              <a:buNone/>
            </a:pPr>
            <a:endParaRPr lang="en-GB" sz="2800" b="1" dirty="0" smtClean="0"/>
          </a:p>
          <a:p>
            <a:pPr algn="ctr">
              <a:buNone/>
            </a:pPr>
            <a:endParaRPr lang="en-GB" sz="2800" b="1" dirty="0" smtClean="0"/>
          </a:p>
          <a:p>
            <a:pPr algn="ctr">
              <a:buNone/>
            </a:pPr>
            <a:endParaRPr lang="en-GB" sz="2800" b="1" dirty="0" smtClean="0"/>
          </a:p>
          <a:p>
            <a:pPr algn="ctr">
              <a:buNone/>
            </a:pPr>
            <a:r>
              <a:rPr lang="en-GB" sz="2800" b="1" dirty="0" smtClean="0"/>
              <a:t>II. Exemplification </a:t>
            </a:r>
            <a:r>
              <a:rPr lang="en-GB" sz="4000" dirty="0" smtClean="0">
                <a:latin typeface="Aharoni" pitchFamily="2" charset="-79"/>
                <a:cs typeface="Aharoni" pitchFamily="2" charset="-79"/>
              </a:rPr>
              <a:t> </a:t>
            </a:r>
            <a:endParaRPr lang="ar-TN" sz="2800" b="1" u="sng" dirty="0" smtClean="0">
              <a:latin typeface="Times New Roman" pitchFamily="18" charset="0"/>
              <a:cs typeface="Times New Roman" pitchFamily="18" charset="0"/>
            </a:endParaRPr>
          </a:p>
          <a:p>
            <a:pPr algn="l">
              <a:buNone/>
            </a:pPr>
            <a:r>
              <a:rPr lang="en-GB" sz="4000" dirty="0" smtClean="0">
                <a:latin typeface="Times New Roman" pitchFamily="18" charset="0"/>
                <a:cs typeface="Times New Roman" pitchFamily="18" charset="0"/>
              </a:rPr>
              <a:t>  </a:t>
            </a:r>
            <a:r>
              <a:rPr lang="ar-TN" sz="2000" i="1" dirty="0" smtClean="0"/>
              <a:t> </a:t>
            </a:r>
            <a:r>
              <a:rPr lang="de-DE" sz="2000" dirty="0" smtClean="0">
                <a:latin typeface="Times New Roman"/>
                <a:cs typeface="Times New Roman"/>
              </a:rPr>
              <a:t> </a:t>
            </a:r>
          </a:p>
          <a:p>
            <a:pPr algn="l" rtl="0">
              <a:buNone/>
            </a:pPr>
            <a:r>
              <a:rPr lang="de-DE" sz="2000" dirty="0" smtClean="0">
                <a:latin typeface="Times New Roman"/>
                <a:cs typeface="Times New Roman"/>
              </a:rPr>
              <a:t>	</a:t>
            </a:r>
            <a:endParaRPr lang="de-DE" sz="2000" dirty="0">
              <a:latin typeface="Times New Roman" pitchFamily="18" charset="0"/>
              <a:cs typeface="Times New Roman" pitchFamily="18" charset="0"/>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8287AAF-9757-478A-A182-4850B3D0CB97}" type="slidenum">
              <a:rPr lang="ar-SA" smtClean="0"/>
              <a:pPr/>
              <a:t>7</a:t>
            </a:fld>
            <a:endParaRPr lang="de-DE" dirty="0"/>
          </a:p>
        </p:txBody>
      </p:sp>
    </p:spTree>
    <p:extLst>
      <p:ext uri="{BB962C8B-B14F-4D97-AF65-F5344CB8AC3E}">
        <p14:creationId xmlns="" xmlns:p14="http://schemas.microsoft.com/office/powerpoint/2010/main" val="70809749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5" end="5"/>
                                            </p:txEl>
                                          </p:spTgt>
                                        </p:tgtEl>
                                        <p:attrNameLst>
                                          <p:attrName>style.visibility</p:attrName>
                                        </p:attrNameLst>
                                      </p:cBhvr>
                                      <p:to>
                                        <p:strVal val="visible"/>
                                      </p:to>
                                    </p:set>
                                    <p:animEffect transition="in" filter="fade">
                                      <p:cBhvr>
                                        <p:cTn id="12" dur="2000"/>
                                        <p:tgtEl>
                                          <p:spTgt spid="19456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6" end="6"/>
                                            </p:txEl>
                                          </p:spTgt>
                                        </p:tgtEl>
                                        <p:attrNameLst>
                                          <p:attrName>style.visibility</p:attrName>
                                        </p:attrNameLst>
                                      </p:cBhvr>
                                      <p:to>
                                        <p:strVal val="visible"/>
                                      </p:to>
                                    </p:set>
                                    <p:animEffect transition="in" filter="fade">
                                      <p:cBhvr>
                                        <p:cTn id="17" dur="2000"/>
                                        <p:tgtEl>
                                          <p:spTgt spid="19456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7" end="7"/>
                                            </p:txEl>
                                          </p:spTgt>
                                        </p:tgtEl>
                                        <p:attrNameLst>
                                          <p:attrName>style.visibility</p:attrName>
                                        </p:attrNameLst>
                                      </p:cBhvr>
                                      <p:to>
                                        <p:strVal val="visible"/>
                                      </p:to>
                                    </p:set>
                                    <p:animEffect transition="in" filter="fade">
                                      <p:cBhvr>
                                        <p:cTn id="22" dur="2000"/>
                                        <p:tgtEl>
                                          <p:spTgt spid="1945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l" rtl="0">
              <a:buNone/>
            </a:pPr>
            <a:r>
              <a:rPr lang="en-GB" sz="4000" dirty="0" smtClean="0">
                <a:latin typeface="Times New Roman" pitchFamily="18" charset="0"/>
                <a:cs typeface="Times New Roman" pitchFamily="18" charset="0"/>
              </a:rPr>
              <a:t> </a:t>
            </a:r>
            <a:r>
              <a:rPr lang="en-GB" sz="2000" dirty="0" smtClean="0"/>
              <a:t> </a:t>
            </a:r>
            <a:endParaRPr lang="de-DE" sz="2000" dirty="0" smtClean="0">
              <a:latin typeface="Times New Roman"/>
              <a:cs typeface="Times New Roman"/>
            </a:endParaRPr>
          </a:p>
          <a:p>
            <a:pPr algn="l" rtl="0">
              <a:buNone/>
            </a:pPr>
            <a:r>
              <a:rPr lang="de-DE" sz="2000" dirty="0" smtClean="0">
                <a:latin typeface="Times New Roman"/>
                <a:cs typeface="Times New Roman"/>
              </a:rPr>
              <a:t>		 </a:t>
            </a:r>
            <a:endParaRPr lang="en-GB" sz="2000" dirty="0" smtClean="0">
              <a:latin typeface="Times New Roman" pitchFamily="18" charset="0"/>
              <a:cs typeface="Times New Roman" pitchFamily="18" charset="0"/>
            </a:endParaRPr>
          </a:p>
          <a:p>
            <a:pPr algn="l" rtl="0">
              <a:buNone/>
            </a:pPr>
            <a:r>
              <a:rPr lang="en-GB" sz="2000" dirty="0" smtClean="0">
                <a:latin typeface="Times New Roman" pitchFamily="18" charset="0"/>
                <a:cs typeface="Times New Roman" pitchFamily="18" charset="0"/>
              </a:rPr>
              <a:t>		</a:t>
            </a:r>
            <a:endParaRPr lang="en-GB" sz="2000" dirty="0" smtClean="0"/>
          </a:p>
          <a:p>
            <a:pPr algn="l" rtl="0">
              <a:buNone/>
            </a:pPr>
            <a:endParaRPr lang="en-GB" sz="2000" dirty="0" smtClean="0">
              <a:latin typeface="Times New Roman" pitchFamily="18" charset="0"/>
              <a:cs typeface="Times New Roman" pitchFamily="18" charset="0"/>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8287AAF-9757-478A-A182-4850B3D0CB97}" type="slidenum">
              <a:rPr lang="ar-SA" smtClean="0"/>
              <a:pPr/>
              <a:t>8</a:t>
            </a:fld>
            <a:endParaRPr lang="de-DE" dirty="0"/>
          </a:p>
        </p:txBody>
      </p:sp>
      <p:sp>
        <p:nvSpPr>
          <p:cNvPr id="6" name="Rectangle 5"/>
          <p:cNvSpPr/>
          <p:nvPr/>
        </p:nvSpPr>
        <p:spPr>
          <a:xfrm>
            <a:off x="755576" y="1340768"/>
            <a:ext cx="6984776" cy="369332"/>
          </a:xfrm>
          <a:prstGeom prst="rect">
            <a:avLst/>
          </a:prstGeom>
        </p:spPr>
        <p:txBody>
          <a:bodyPr wrap="square">
            <a:spAutoFit/>
          </a:bodyPr>
          <a:lstStyle/>
          <a:p>
            <a:pPr algn="l" rtl="0">
              <a:buNone/>
            </a:pPr>
            <a:r>
              <a:rPr lang="en-GB" dirty="0" smtClean="0">
                <a:latin typeface="Times New Roman" pitchFamily="18" charset="0"/>
                <a:cs typeface="Times New Roman" pitchFamily="18" charset="0"/>
              </a:rPr>
              <a:t> </a:t>
            </a:r>
          </a:p>
        </p:txBody>
      </p:sp>
      <p:sp>
        <p:nvSpPr>
          <p:cNvPr id="10" name="Rectangle 9"/>
          <p:cNvSpPr/>
          <p:nvPr/>
        </p:nvSpPr>
        <p:spPr>
          <a:xfrm>
            <a:off x="683568" y="1124744"/>
            <a:ext cx="8208912" cy="5139869"/>
          </a:xfrm>
          <a:prstGeom prst="rect">
            <a:avLst/>
          </a:prstGeom>
        </p:spPr>
        <p:txBody>
          <a:bodyPr wrap="square">
            <a:spAutoFit/>
          </a:bodyPr>
          <a:lstStyle/>
          <a:p>
            <a:pPr algn="l" rtl="0">
              <a:buNone/>
            </a:pPr>
            <a:r>
              <a:rPr lang="en-GB" sz="2000" dirty="0" smtClean="0"/>
              <a:t>			</a:t>
            </a:r>
            <a:r>
              <a:rPr lang="en-GB" sz="2000" b="1" dirty="0" smtClean="0"/>
              <a:t>The Pattern</a:t>
            </a:r>
            <a:endParaRPr lang="en-GB" sz="2000" b="1" dirty="0" smtClean="0">
              <a:latin typeface="Times New Roman" pitchFamily="18" charset="0"/>
              <a:cs typeface="Times New Roman" pitchFamily="18" charset="0"/>
            </a:endParaRPr>
          </a:p>
          <a:p>
            <a:pPr algn="l" rtl="0">
              <a:buNone/>
            </a:pPr>
            <a:endParaRPr lang="en-GB" sz="2000" dirty="0" smtClean="0">
              <a:latin typeface="Times New Roman" pitchFamily="18" charset="0"/>
              <a:cs typeface="Times New Roman" pitchFamily="18" charset="0"/>
            </a:endParaRPr>
          </a:p>
          <a:p>
            <a:pPr algn="l">
              <a:buNone/>
            </a:pPr>
            <a:r>
              <a:rPr lang="en-GB" dirty="0" smtClean="0">
                <a:latin typeface="Times New Roman" pitchFamily="18" charset="0"/>
                <a:cs typeface="Times New Roman" pitchFamily="18" charset="0"/>
              </a:rPr>
              <a:t>What is an example? </a:t>
            </a:r>
          </a:p>
          <a:p>
            <a:pPr lvl="1" algn="l"/>
            <a:r>
              <a:rPr lang="en-GB" dirty="0" smtClean="0">
                <a:latin typeface="Times New Roman" pitchFamily="18" charset="0"/>
                <a:cs typeface="Times New Roman" pitchFamily="18" charset="0"/>
              </a:rPr>
              <a:t>An example always clarifies a point. Just consider the following statement:</a:t>
            </a:r>
          </a:p>
          <a:p>
            <a:pPr lvl="2" algn="l">
              <a:buNone/>
            </a:pPr>
            <a:r>
              <a:rPr lang="en-GB" dirty="0" smtClean="0">
                <a:latin typeface="Times New Roman" pitchFamily="18" charset="0"/>
                <a:cs typeface="Times New Roman" pitchFamily="18" charset="0"/>
              </a:rPr>
              <a:t>● Living in the city is an advantage.</a:t>
            </a:r>
          </a:p>
          <a:p>
            <a:pPr lvl="2" algn="l">
              <a:buNone/>
            </a:pPr>
            <a:endParaRPr lang="en-GB" dirty="0" smtClean="0">
              <a:latin typeface="Times New Roman" pitchFamily="18" charset="0"/>
              <a:cs typeface="Times New Roman" pitchFamily="18" charset="0"/>
            </a:endParaRPr>
          </a:p>
          <a:p>
            <a:pPr lvl="2" algn="l">
              <a:buNone/>
            </a:pPr>
            <a:r>
              <a:rPr lang="en-GB" dirty="0" smtClean="0">
                <a:latin typeface="Times New Roman" pitchFamily="18" charset="0"/>
                <a:cs typeface="Times New Roman" pitchFamily="18" charset="0"/>
              </a:rPr>
              <a:t>To clarify the general statement, specific examples can be provided:</a:t>
            </a:r>
          </a:p>
          <a:p>
            <a:pPr lvl="2" algn="l"/>
            <a:endParaRPr lang="en-GB" dirty="0" smtClean="0">
              <a:latin typeface="Times New Roman" pitchFamily="18" charset="0"/>
              <a:cs typeface="Times New Roman" pitchFamily="18" charset="0"/>
            </a:endParaRPr>
          </a:p>
          <a:p>
            <a:pPr lvl="2" algn="l" rtl="0"/>
            <a:r>
              <a:rPr lang="en-GB" dirty="0" smtClean="0">
                <a:latin typeface="Times New Roman" pitchFamily="18" charset="0"/>
                <a:cs typeface="Times New Roman" pitchFamily="18" charset="0"/>
              </a:rPr>
              <a:t>A city means a large and important town. Some people say that the city is the best place to live. For example, cities offer more job opportunities and business centres. One has an easy access to all the amenities of life.  On the other hand, the commuting time is nothing as compared to those living in the suburbs. </a:t>
            </a:r>
          </a:p>
          <a:p>
            <a:pPr lvl="2" algn="l" rtl="0"/>
            <a:endParaRPr lang="en-GB" dirty="0" smtClean="0">
              <a:latin typeface="Times New Roman" pitchFamily="18" charset="0"/>
              <a:cs typeface="Times New Roman" pitchFamily="18" charset="0"/>
            </a:endParaRPr>
          </a:p>
          <a:p>
            <a:pPr lvl="2" algn="l" rtl="0"/>
            <a:endParaRPr lang="en-GB" dirty="0" smtClean="0">
              <a:latin typeface="Times New Roman" pitchFamily="18" charset="0"/>
              <a:cs typeface="Times New Roman" pitchFamily="18" charset="0"/>
            </a:endParaRPr>
          </a:p>
          <a:p>
            <a:pPr lvl="2" algn="l" rtl="0"/>
            <a:endParaRPr lang="en-GB" dirty="0" smtClean="0">
              <a:latin typeface="Times New Roman" pitchFamily="18" charset="0"/>
              <a:cs typeface="Times New Roman" pitchFamily="18" charset="0"/>
            </a:endParaRPr>
          </a:p>
          <a:p>
            <a:pPr lvl="2" algn="l" rtl="0"/>
            <a:endParaRPr lang="en-GB" dirty="0" smtClean="0">
              <a:latin typeface="Times New Roman" pitchFamily="18" charset="0"/>
              <a:cs typeface="Times New Roman" pitchFamily="18" charset="0"/>
            </a:endParaRPr>
          </a:p>
          <a:p>
            <a:pPr lvl="2" algn="l" rtl="0"/>
            <a:endParaRPr lang="en-GB" dirty="0">
              <a:latin typeface="Times New Roman" pitchFamily="18" charset="0"/>
              <a:cs typeface="Times New Roman" pitchFamily="18" charset="0"/>
            </a:endParaRPr>
          </a:p>
        </p:txBody>
      </p:sp>
    </p:spTree>
    <p:extLst>
      <p:ext uri="{BB962C8B-B14F-4D97-AF65-F5344CB8AC3E}">
        <p14:creationId xmlns="" xmlns:p14="http://schemas.microsoft.com/office/powerpoint/2010/main" val="70809749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908720"/>
            <a:ext cx="8435975" cy="5832648"/>
          </a:xfrm>
        </p:spPr>
        <p:txBody>
          <a:bodyPr/>
          <a:lstStyle/>
          <a:p>
            <a:pPr algn="l">
              <a:buNone/>
            </a:pPr>
            <a:r>
              <a:rPr lang="en-GB" sz="4000" dirty="0" smtClean="0">
                <a:latin typeface="Times New Roman" pitchFamily="18" charset="0"/>
                <a:cs typeface="Times New Roman" pitchFamily="18" charset="0"/>
              </a:rPr>
              <a:t>	</a:t>
            </a:r>
            <a:r>
              <a:rPr lang="en-GB" sz="2000" dirty="0" smtClean="0"/>
              <a:t> 			</a:t>
            </a:r>
            <a:r>
              <a:rPr lang="en-GB" sz="1600" dirty="0" smtClean="0">
                <a:latin typeface="Times New Roman" pitchFamily="18" charset="0"/>
                <a:cs typeface="Times New Roman" pitchFamily="18" charset="0"/>
              </a:rPr>
              <a:t>. ● </a:t>
            </a:r>
            <a:r>
              <a:rPr lang="en-GB" sz="1600" dirty="0" smtClean="0"/>
              <a:t>When you use specific examples to clarify a point, add interest, or persuade, you are then using </a:t>
            </a:r>
            <a:r>
              <a:rPr lang="en-GB" sz="1600" b="1" dirty="0" smtClean="0"/>
              <a:t>exemplification.</a:t>
            </a:r>
          </a:p>
          <a:p>
            <a:pPr algn="ctr" rtl="0">
              <a:buNone/>
            </a:pPr>
            <a:r>
              <a:rPr lang="en-GB" sz="1600" dirty="0" smtClean="0">
                <a:latin typeface="Times New Roman" pitchFamily="18" charset="0"/>
                <a:cs typeface="Times New Roman" pitchFamily="18" charset="0"/>
              </a:rPr>
              <a:t> </a:t>
            </a:r>
            <a:r>
              <a:rPr lang="de-DE" sz="1600" dirty="0" smtClean="0">
                <a:solidFill>
                  <a:srgbClr val="FF0000"/>
                </a:solidFill>
                <a:latin typeface="Times New Roman" pitchFamily="18" charset="0"/>
                <a:cs typeface="Times New Roman" pitchFamily="18" charset="0"/>
              </a:rPr>
              <a:t>	</a:t>
            </a:r>
          </a:p>
          <a:p>
            <a:pPr algn="ctr" rtl="0">
              <a:buNone/>
            </a:pPr>
            <a:r>
              <a:rPr lang="en-GB" sz="2000" b="1" dirty="0" smtClean="0">
                <a:latin typeface="Times New Roman" pitchFamily="18" charset="0"/>
                <a:cs typeface="Times New Roman" pitchFamily="18" charset="0"/>
              </a:rPr>
              <a:t>Using an Exemplification for a Purpose</a:t>
            </a:r>
            <a:r>
              <a:rPr lang="en-GB" sz="1600" dirty="0" smtClean="0">
                <a:solidFill>
                  <a:srgbClr val="FF0000"/>
                </a:solidFill>
                <a:latin typeface="Times New Roman" pitchFamily="18" charset="0"/>
                <a:cs typeface="Times New Roman" pitchFamily="18" charset="0"/>
              </a:rPr>
              <a:t>	</a:t>
            </a:r>
            <a:endParaRPr lang="en-GB" sz="1800" dirty="0" smtClean="0">
              <a:solidFill>
                <a:srgbClr val="FF0000"/>
              </a:solidFill>
              <a:latin typeface="Times New Roman" pitchFamily="18" charset="0"/>
              <a:cs typeface="Times New Roman" pitchFamily="18" charset="0"/>
            </a:endParaRPr>
          </a:p>
          <a:p>
            <a:pPr algn="l" rtl="0">
              <a:buNone/>
            </a:pPr>
            <a:endParaRPr lang="en-GB" sz="1800" dirty="0" smtClean="0">
              <a:solidFill>
                <a:srgbClr val="FF0000"/>
              </a:solidFill>
              <a:latin typeface="Times New Roman" pitchFamily="18" charset="0"/>
              <a:cs typeface="Times New Roman" pitchFamily="18" charset="0"/>
            </a:endParaRPr>
          </a:p>
          <a:p>
            <a:pPr algn="l" rtl="0">
              <a:buNone/>
            </a:pPr>
            <a:r>
              <a:rPr lang="en-GB" sz="1600" dirty="0" smtClean="0">
                <a:latin typeface="Times New Roman" pitchFamily="18" charset="0"/>
                <a:cs typeface="Times New Roman" pitchFamily="18" charset="0"/>
              </a:rPr>
              <a:t>• Examples are so important for clarification, adding interest, and persuasion</a:t>
            </a:r>
          </a:p>
          <a:p>
            <a:pPr algn="l" rtl="0">
              <a:buNone/>
            </a:pPr>
            <a:r>
              <a:rPr lang="en-GB" sz="1600" dirty="0" smtClean="0">
                <a:latin typeface="Times New Roman" pitchFamily="18" charset="0"/>
                <a:cs typeface="Times New Roman" pitchFamily="18" charset="0"/>
              </a:rPr>
              <a:t>• Writers often use them with the purpose of clarifying a point, a fact, an event or a</a:t>
            </a:r>
          </a:p>
          <a:p>
            <a:pPr algn="l" rtl="0">
              <a:buNone/>
            </a:pPr>
            <a:r>
              <a:rPr lang="en-GB" sz="1600" dirty="0" smtClean="0">
                <a:latin typeface="Times New Roman" pitchFamily="18" charset="0"/>
                <a:cs typeface="Times New Roman" pitchFamily="18" charset="0"/>
              </a:rPr>
              <a:t> phenomenon.</a:t>
            </a:r>
          </a:p>
          <a:p>
            <a:pPr algn="l" rtl="0">
              <a:buNone/>
            </a:pPr>
            <a:r>
              <a:rPr lang="en-GB" sz="1600" dirty="0" smtClean="0">
                <a:latin typeface="Times New Roman" pitchFamily="18" charset="0"/>
                <a:cs typeface="Times New Roman" pitchFamily="18" charset="0"/>
              </a:rPr>
              <a:t>• Examples are used to support all sorts of analyses: cause-effect analysis, process analysis, comparison-contrast analysis, etc.</a:t>
            </a:r>
          </a:p>
          <a:p>
            <a:pPr algn="l" rtl="0">
              <a:buNone/>
            </a:pPr>
            <a:r>
              <a:rPr lang="en-GB" sz="1600" dirty="0" smtClean="0">
                <a:latin typeface="Times New Roman" pitchFamily="18" charset="0"/>
                <a:cs typeface="Times New Roman" pitchFamily="18" charset="0"/>
              </a:rPr>
              <a:t>	‾ Let’s consider the following cause-effect analysis:</a:t>
            </a:r>
          </a:p>
          <a:p>
            <a:pPr algn="l" rtl="0">
              <a:buNone/>
            </a:pPr>
            <a:r>
              <a:rPr lang="en-GB" sz="1600" dirty="0" smtClean="0">
                <a:latin typeface="Times New Roman" pitchFamily="18" charset="0"/>
                <a:cs typeface="Times New Roman" pitchFamily="18" charset="0"/>
              </a:rPr>
              <a:t>		A writer is discussing how construction motorcyclists in Cambodia do not 	usually wear protection helmets. He will give an example:</a:t>
            </a:r>
          </a:p>
          <a:p>
            <a:pPr algn="l" rtl="0">
              <a:buNone/>
            </a:pPr>
            <a:r>
              <a:rPr lang="en-GB" sz="1600" dirty="0" smtClean="0">
                <a:latin typeface="Times New Roman" pitchFamily="18" charset="0"/>
                <a:cs typeface="Times New Roman" pitchFamily="18" charset="0"/>
              </a:rPr>
              <a:t>		▫ Last week two motorcyclists from </a:t>
            </a:r>
            <a:r>
              <a:rPr lang="en-GB" sz="1600" dirty="0" smtClean="0">
                <a:solidFill>
                  <a:schemeClr val="tx2"/>
                </a:solidFill>
                <a:hlinkClick r:id="rId4" tooltip="Phnom Penh"/>
              </a:rPr>
              <a:t>Phnom Penh</a:t>
            </a:r>
            <a:r>
              <a:rPr lang="en-GB" sz="1600" dirty="0" smtClean="0">
                <a:solidFill>
                  <a:schemeClr val="tx2"/>
                </a:solidFill>
              </a:rPr>
              <a:t> </a:t>
            </a:r>
            <a:r>
              <a:rPr lang="en-GB" sz="1600" dirty="0" smtClean="0">
                <a:latin typeface="Times New Roman" pitchFamily="18" charset="0"/>
                <a:cs typeface="Times New Roman" pitchFamily="18" charset="0"/>
              </a:rPr>
              <a:t>fell off their bikes and were</a:t>
            </a:r>
          </a:p>
          <a:p>
            <a:pPr algn="l" rtl="0">
              <a:buNone/>
            </a:pPr>
            <a:r>
              <a:rPr lang="en-GB" sz="1600" dirty="0" smtClean="0">
                <a:latin typeface="Times New Roman" pitchFamily="18" charset="0"/>
                <a:cs typeface="Times New Roman" pitchFamily="18" charset="0"/>
              </a:rPr>
              <a:t>		 severely injured because they did not wear their helmets.  </a:t>
            </a:r>
          </a:p>
          <a:p>
            <a:pPr algn="l" rtl="0">
              <a:buNone/>
            </a:pPr>
            <a:r>
              <a:rPr lang="en-GB" sz="1600" dirty="0" smtClean="0">
                <a:latin typeface="Times New Roman" pitchFamily="18" charset="0"/>
                <a:cs typeface="Times New Roman" pitchFamily="18" charset="0"/>
              </a:rPr>
              <a:t>• For instance, you can use exemplification to </a:t>
            </a:r>
            <a:r>
              <a:rPr lang="en-GB" sz="1600" i="1" dirty="0" smtClean="0">
                <a:latin typeface="Times New Roman" pitchFamily="18" charset="0"/>
                <a:cs typeface="Times New Roman" pitchFamily="18" charset="0"/>
              </a:rPr>
              <a:t>express feelings and relate experience:</a:t>
            </a:r>
          </a:p>
          <a:p>
            <a:pPr algn="l" rtl="0">
              <a:buNone/>
            </a:pPr>
            <a:endParaRPr lang="en-GB" sz="1600" b="1" dirty="0" smtClean="0">
              <a:latin typeface="Times New Roman" pitchFamily="18" charset="0"/>
              <a:cs typeface="Times New Roman" pitchFamily="18" charset="0"/>
            </a:endParaRPr>
          </a:p>
          <a:p>
            <a:pPr algn="l" rtl="0">
              <a:buNone/>
            </a:pPr>
            <a:endParaRPr lang="en-GB" sz="2000" dirty="0" smtClean="0"/>
          </a:p>
          <a:p>
            <a:pPr algn="l" rtl="0">
              <a:buNone/>
            </a:pPr>
            <a:endParaRPr lang="en-GB" sz="2000" dirty="0" smtClean="0">
              <a:latin typeface="Times New Roman" pitchFamily="18" charset="0"/>
              <a:cs typeface="Times New Roman" pitchFamily="18" charset="0"/>
            </a:endParaRPr>
          </a:p>
          <a:p>
            <a:pPr algn="l" rtl="0">
              <a:buNone/>
            </a:pPr>
            <a:r>
              <a:rPr lang="en-GB" dirty="0" smtClean="0">
                <a:latin typeface="Times New Roman" pitchFamily="18" charset="0"/>
                <a:cs typeface="Times New Roman" pitchFamily="18" charset="0"/>
              </a:rPr>
              <a:t> </a:t>
            </a:r>
          </a:p>
          <a:p>
            <a:pPr algn="ctr" rtl="0">
              <a:buFontTx/>
              <a:buNone/>
            </a:pPr>
            <a:endParaRPr lang="de-DE" sz="4000" dirty="0" smtClean="0"/>
          </a:p>
          <a:p>
            <a:pPr algn="ctr">
              <a:buNone/>
            </a:pPr>
            <a:endParaRPr lang="de-DE" sz="4000" dirty="0" smtClean="0">
              <a:latin typeface="AR BERKLEY" pitchFamily="2" charset="0"/>
            </a:endParaRPr>
          </a:p>
          <a:p>
            <a:pPr algn="ctr">
              <a:buFontTx/>
              <a:buNone/>
            </a:pPr>
            <a:endParaRPr lang="de-DE" sz="4000" dirty="0"/>
          </a:p>
        </p:txBody>
      </p:sp>
      <p:pic>
        <p:nvPicPr>
          <p:cNvPr id="7" name="Picture 4"/>
          <p:cNvPicPr>
            <a:picLocks noChangeAspect="1" noChangeArrowheads="1"/>
          </p:cNvPicPr>
          <p:nvPr/>
        </p:nvPicPr>
        <p:blipFill>
          <a:blip r:embed="rId5"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6" cstate="print"/>
          <a:stretch>
            <a:fillRect/>
          </a:stretch>
        </p:blipFill>
        <p:spPr bwMode="auto">
          <a:xfrm>
            <a:off x="214282" y="214290"/>
            <a:ext cx="1465262" cy="902838"/>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8287AAF-9757-478A-A182-4850B3D0CB97}" type="slidenum">
              <a:rPr lang="ar-SA" smtClean="0"/>
              <a:pPr/>
              <a:t>9</a:t>
            </a:fld>
            <a:endParaRPr lang="de-DE" dirty="0"/>
          </a:p>
        </p:txBody>
      </p:sp>
    </p:spTree>
    <p:extLst>
      <p:ext uri="{BB962C8B-B14F-4D97-AF65-F5344CB8AC3E}">
        <p14:creationId xmlns="" xmlns:p14="http://schemas.microsoft.com/office/powerpoint/2010/main" val="70809749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4" end="4"/>
                                            </p:txEl>
                                          </p:spTgt>
                                        </p:tgtEl>
                                        <p:attrNameLst>
                                          <p:attrName>style.visibility</p:attrName>
                                        </p:attrNameLst>
                                      </p:cBhvr>
                                      <p:to>
                                        <p:strVal val="visible"/>
                                      </p:to>
                                    </p:set>
                                    <p:animEffect transition="in" filter="fade">
                                      <p:cBhvr>
                                        <p:cTn id="22" dur="2000"/>
                                        <p:tgtEl>
                                          <p:spTgt spid="19456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5" end="5"/>
                                            </p:txEl>
                                          </p:spTgt>
                                        </p:tgtEl>
                                        <p:attrNameLst>
                                          <p:attrName>style.visibility</p:attrName>
                                        </p:attrNameLst>
                                      </p:cBhvr>
                                      <p:to>
                                        <p:strVal val="visible"/>
                                      </p:to>
                                    </p:set>
                                    <p:animEffect transition="in" filter="fade">
                                      <p:cBhvr>
                                        <p:cTn id="27" dur="2000"/>
                                        <p:tgtEl>
                                          <p:spTgt spid="19456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6" end="6"/>
                                            </p:txEl>
                                          </p:spTgt>
                                        </p:tgtEl>
                                        <p:attrNameLst>
                                          <p:attrName>style.visibility</p:attrName>
                                        </p:attrNameLst>
                                      </p:cBhvr>
                                      <p:to>
                                        <p:strVal val="visible"/>
                                      </p:to>
                                    </p:set>
                                    <p:animEffect transition="in" filter="fade">
                                      <p:cBhvr>
                                        <p:cTn id="32" dur="2000"/>
                                        <p:tgtEl>
                                          <p:spTgt spid="19456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7" end="7"/>
                                            </p:txEl>
                                          </p:spTgt>
                                        </p:tgtEl>
                                        <p:attrNameLst>
                                          <p:attrName>style.visibility</p:attrName>
                                        </p:attrNameLst>
                                      </p:cBhvr>
                                      <p:to>
                                        <p:strVal val="visible"/>
                                      </p:to>
                                    </p:set>
                                    <p:animEffect transition="in" filter="fade">
                                      <p:cBhvr>
                                        <p:cTn id="37" dur="2000"/>
                                        <p:tgtEl>
                                          <p:spTgt spid="19456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8" end="8"/>
                                            </p:txEl>
                                          </p:spTgt>
                                        </p:tgtEl>
                                        <p:attrNameLst>
                                          <p:attrName>style.visibility</p:attrName>
                                        </p:attrNameLst>
                                      </p:cBhvr>
                                      <p:to>
                                        <p:strVal val="visible"/>
                                      </p:to>
                                    </p:set>
                                    <p:animEffect transition="in" filter="fade">
                                      <p:cBhvr>
                                        <p:cTn id="42" dur="2000"/>
                                        <p:tgtEl>
                                          <p:spTgt spid="19456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4563">
                                            <p:txEl>
                                              <p:pRg st="9" end="9"/>
                                            </p:txEl>
                                          </p:spTgt>
                                        </p:tgtEl>
                                        <p:attrNameLst>
                                          <p:attrName>style.visibility</p:attrName>
                                        </p:attrNameLst>
                                      </p:cBhvr>
                                      <p:to>
                                        <p:strVal val="visible"/>
                                      </p:to>
                                    </p:set>
                                    <p:animEffect transition="in" filter="fade">
                                      <p:cBhvr>
                                        <p:cTn id="47" dur="2000"/>
                                        <p:tgtEl>
                                          <p:spTgt spid="19456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94563">
                                            <p:txEl>
                                              <p:pRg st="10" end="10"/>
                                            </p:txEl>
                                          </p:spTgt>
                                        </p:tgtEl>
                                        <p:attrNameLst>
                                          <p:attrName>style.visibility</p:attrName>
                                        </p:attrNameLst>
                                      </p:cBhvr>
                                      <p:to>
                                        <p:strVal val="visible"/>
                                      </p:to>
                                    </p:set>
                                    <p:animEffect transition="in" filter="fade">
                                      <p:cBhvr>
                                        <p:cTn id="52" dur="2000"/>
                                        <p:tgtEl>
                                          <p:spTgt spid="19456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94563">
                                            <p:txEl>
                                              <p:pRg st="11" end="11"/>
                                            </p:txEl>
                                          </p:spTgt>
                                        </p:tgtEl>
                                        <p:attrNameLst>
                                          <p:attrName>style.visibility</p:attrName>
                                        </p:attrNameLst>
                                      </p:cBhvr>
                                      <p:to>
                                        <p:strVal val="visible"/>
                                      </p:to>
                                    </p:set>
                                    <p:animEffect transition="in" filter="fade">
                                      <p:cBhvr>
                                        <p:cTn id="57" dur="2000"/>
                                        <p:tgtEl>
                                          <p:spTgt spid="194563">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94563">
                                            <p:txEl>
                                              <p:pRg st="12" end="12"/>
                                            </p:txEl>
                                          </p:spTgt>
                                        </p:tgtEl>
                                        <p:attrNameLst>
                                          <p:attrName>style.visibility</p:attrName>
                                        </p:attrNameLst>
                                      </p:cBhvr>
                                      <p:to>
                                        <p:strVal val="visible"/>
                                      </p:to>
                                    </p:set>
                                    <p:animEffect transition="in" filter="fade">
                                      <p:cBhvr>
                                        <p:cTn id="62" dur="2000"/>
                                        <p:tgtEl>
                                          <p:spTgt spid="194563">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94563">
                                            <p:txEl>
                                              <p:pRg st="16" end="16"/>
                                            </p:txEl>
                                          </p:spTgt>
                                        </p:tgtEl>
                                        <p:attrNameLst>
                                          <p:attrName>style.visibility</p:attrName>
                                        </p:attrNameLst>
                                      </p:cBhvr>
                                      <p:to>
                                        <p:strVal val="visible"/>
                                      </p:to>
                                    </p:set>
                                    <p:animEffect transition="in" filter="fade">
                                      <p:cBhvr>
                                        <p:cTn id="67" dur="2000"/>
                                        <p:tgtEl>
                                          <p:spTgt spid="19456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l" rtl="0">
              <a:buNone/>
            </a:pPr>
            <a:r>
              <a:rPr lang="en-GB" sz="1800" dirty="0" smtClean="0">
                <a:latin typeface="Times New Roman" pitchFamily="18" charset="0"/>
                <a:cs typeface="Times New Roman" pitchFamily="18" charset="0"/>
              </a:rPr>
              <a:t>	 The character Pip in Charles Dickens’ </a:t>
            </a:r>
            <a:r>
              <a:rPr lang="en-GB" sz="1800" i="1" dirty="0" smtClean="0">
                <a:latin typeface="Times New Roman" pitchFamily="18" charset="0"/>
                <a:cs typeface="Times New Roman" pitchFamily="18" charset="0"/>
              </a:rPr>
              <a:t>Great Expectations </a:t>
            </a:r>
            <a:r>
              <a:rPr lang="en-GB" sz="1800" dirty="0" smtClean="0">
                <a:latin typeface="Times New Roman" pitchFamily="18" charset="0"/>
                <a:cs typeface="Times New Roman" pitchFamily="18" charset="0"/>
              </a:rPr>
              <a:t>relates his misery to the  difficulty that a child endures in industrial England where child labour was common.</a:t>
            </a:r>
          </a:p>
          <a:p>
            <a:pPr algn="l" rtl="0">
              <a:buNone/>
            </a:pPr>
            <a:r>
              <a:rPr lang="en-GB" sz="1800" dirty="0" smtClean="0">
                <a:latin typeface="Times New Roman" pitchFamily="18" charset="0"/>
                <a:cs typeface="Times New Roman" pitchFamily="18" charset="0"/>
              </a:rPr>
              <a:t>• In a persuasive essay, article or book, examples can be provided to persuade the reader.</a:t>
            </a:r>
          </a:p>
          <a:p>
            <a:pPr algn="l" rtl="0">
              <a:buNone/>
            </a:pPr>
            <a:endParaRPr lang="en-GB" sz="1800" dirty="0" smtClean="0">
              <a:latin typeface="Times New Roman" pitchFamily="18" charset="0"/>
              <a:cs typeface="Times New Roman" pitchFamily="18" charset="0"/>
            </a:endParaRPr>
          </a:p>
          <a:p>
            <a:pPr algn="l" rtl="0">
              <a:buNone/>
            </a:pPr>
            <a:endParaRPr lang="en-GB" sz="1800" dirty="0" smtClean="0">
              <a:latin typeface="Times New Roman" pitchFamily="18" charset="0"/>
              <a:cs typeface="Times New Roman" pitchFamily="18" charset="0"/>
            </a:endParaRPr>
          </a:p>
          <a:p>
            <a:pPr algn="l" rtl="0">
              <a:buNone/>
            </a:pPr>
            <a:r>
              <a:rPr lang="en-GB" sz="1800" dirty="0" smtClean="0">
                <a:latin typeface="Times New Roman" pitchFamily="18" charset="0"/>
                <a:cs typeface="Times New Roman" pitchFamily="18" charset="0"/>
              </a:rPr>
              <a:t>			</a:t>
            </a:r>
            <a:r>
              <a:rPr lang="en-GB" sz="2000" b="1" dirty="0" smtClean="0">
                <a:latin typeface="Times New Roman" pitchFamily="18" charset="0"/>
                <a:cs typeface="Times New Roman" pitchFamily="18" charset="0"/>
              </a:rPr>
              <a:t>Exemplification in College, at Work, and in the 						Community </a:t>
            </a:r>
          </a:p>
          <a:p>
            <a:pPr algn="l" rtl="0">
              <a:buNone/>
            </a:pPr>
            <a:r>
              <a:rPr lang="en-GB" sz="1800" dirty="0" smtClean="0">
                <a:latin typeface="Times New Roman" pitchFamily="18" charset="0"/>
                <a:cs typeface="Times New Roman" pitchFamily="18" charset="0"/>
              </a:rPr>
              <a:t>• </a:t>
            </a:r>
            <a:r>
              <a:rPr lang="en-GB" sz="1800" b="1" dirty="0" smtClean="0">
                <a:latin typeface="Times New Roman" pitchFamily="18" charset="0"/>
                <a:cs typeface="Times New Roman" pitchFamily="18" charset="0"/>
              </a:rPr>
              <a:t>In academic writing: </a:t>
            </a:r>
            <a:r>
              <a:rPr lang="en-GB" sz="1800" dirty="0" smtClean="0">
                <a:latin typeface="Times New Roman" pitchFamily="18" charset="0"/>
                <a:cs typeface="Times New Roman" pitchFamily="18" charset="0"/>
              </a:rPr>
              <a:t>(essay examinations, papers, assignments) examples are most required: to confirm an argument, to assert a fact, to support a point of view, to illustrate, etc.</a:t>
            </a:r>
          </a:p>
          <a:p>
            <a:pPr algn="l" rtl="0">
              <a:buNone/>
            </a:pPr>
            <a:r>
              <a:rPr lang="en-GB" sz="1800" dirty="0" smtClean="0">
                <a:latin typeface="Times New Roman" pitchFamily="18" charset="0"/>
                <a:cs typeface="Times New Roman" pitchFamily="18" charset="0"/>
              </a:rPr>
              <a:t>• If you are asked to ‘‘explain and illustrate’’ or ‘‘substantiate’’, you should provide examples:</a:t>
            </a:r>
          </a:p>
          <a:p>
            <a:pPr algn="l" rtl="0">
              <a:buNone/>
            </a:pPr>
            <a:r>
              <a:rPr lang="en-GB" sz="1800" dirty="0" smtClean="0">
                <a:latin typeface="Times New Roman" pitchFamily="18" charset="0"/>
                <a:cs typeface="Times New Roman" pitchFamily="18" charset="0"/>
              </a:rPr>
              <a:t>	‘‘Explain the importance of women in the Saudi labour market’’: You should explain what roles women play in the Saudi labour market and provide examples, etc. (p.211 example)</a:t>
            </a:r>
            <a:endParaRPr lang="en-GB" sz="1800" dirty="0" smtClean="0"/>
          </a:p>
          <a:p>
            <a:endParaRPr lang="en" sz="1800" dirty="0" smtClean="0"/>
          </a:p>
          <a:p>
            <a:pPr algn="l" rtl="0">
              <a:buNone/>
            </a:pPr>
            <a:endParaRPr lang="de-DE" sz="1800" dirty="0"/>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8287AAF-9757-478A-A182-4850B3D0CB97}" type="slidenum">
              <a:rPr lang="ar-SA" smtClean="0"/>
              <a:pPr/>
              <a:t>10</a:t>
            </a:fld>
            <a:endParaRPr lang="de-DE" dirty="0"/>
          </a:p>
        </p:txBody>
      </p:sp>
    </p:spTree>
    <p:extLst>
      <p:ext uri="{BB962C8B-B14F-4D97-AF65-F5344CB8AC3E}">
        <p14:creationId xmlns="" xmlns:p14="http://schemas.microsoft.com/office/powerpoint/2010/main" val="70809749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4" end="4"/>
                                            </p:txEl>
                                          </p:spTgt>
                                        </p:tgtEl>
                                        <p:attrNameLst>
                                          <p:attrName>style.visibility</p:attrName>
                                        </p:attrNameLst>
                                      </p:cBhvr>
                                      <p:to>
                                        <p:strVal val="visible"/>
                                      </p:to>
                                    </p:set>
                                    <p:animEffect transition="in" filter="fade">
                                      <p:cBhvr>
                                        <p:cTn id="17" dur="2000"/>
                                        <p:tgtEl>
                                          <p:spTgt spid="19456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5" end="5"/>
                                            </p:txEl>
                                          </p:spTgt>
                                        </p:tgtEl>
                                        <p:attrNameLst>
                                          <p:attrName>style.visibility</p:attrName>
                                        </p:attrNameLst>
                                      </p:cBhvr>
                                      <p:to>
                                        <p:strVal val="visible"/>
                                      </p:to>
                                    </p:set>
                                    <p:animEffect transition="in" filter="fade">
                                      <p:cBhvr>
                                        <p:cTn id="22" dur="2000"/>
                                        <p:tgtEl>
                                          <p:spTgt spid="19456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6" end="6"/>
                                            </p:txEl>
                                          </p:spTgt>
                                        </p:tgtEl>
                                        <p:attrNameLst>
                                          <p:attrName>style.visibility</p:attrName>
                                        </p:attrNameLst>
                                      </p:cBhvr>
                                      <p:to>
                                        <p:strVal val="visible"/>
                                      </p:to>
                                    </p:set>
                                    <p:animEffect transition="in" filter="fade">
                                      <p:cBhvr>
                                        <p:cTn id="27" dur="2000"/>
                                        <p:tgtEl>
                                          <p:spTgt spid="19456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7" end="7"/>
                                            </p:txEl>
                                          </p:spTgt>
                                        </p:tgtEl>
                                        <p:attrNameLst>
                                          <p:attrName>style.visibility</p:attrName>
                                        </p:attrNameLst>
                                      </p:cBhvr>
                                      <p:to>
                                        <p:strVal val="visible"/>
                                      </p:to>
                                    </p:set>
                                    <p:animEffect transition="in" filter="fade">
                                      <p:cBhvr>
                                        <p:cTn id="32" dur="2000"/>
                                        <p:tgtEl>
                                          <p:spTgt spid="1945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l">
              <a:buNone/>
            </a:pPr>
            <a:r>
              <a:rPr lang="en-GB" sz="1800" b="1" dirty="0" smtClean="0">
                <a:latin typeface="Times New Roman" pitchFamily="18" charset="0"/>
                <a:cs typeface="Times New Roman" pitchFamily="18" charset="0"/>
              </a:rPr>
              <a:t>In the Workplace</a:t>
            </a:r>
            <a:r>
              <a:rPr lang="en-GB" sz="1800" dirty="0" smtClean="0">
                <a:latin typeface="Times New Roman" pitchFamily="18" charset="0"/>
                <a:cs typeface="Times New Roman" pitchFamily="18" charset="0"/>
              </a:rPr>
              <a:t>: exemplification can be about writing </a:t>
            </a:r>
            <a:r>
              <a:rPr lang="en-GB" sz="1800" u="sng" dirty="0" smtClean="0">
                <a:latin typeface="Times New Roman" pitchFamily="18" charset="0"/>
                <a:cs typeface="Times New Roman" pitchFamily="18" charset="0"/>
              </a:rPr>
              <a:t>job application letters.</a:t>
            </a:r>
            <a:r>
              <a:rPr lang="en-GB" sz="1800" dirty="0" smtClean="0">
                <a:latin typeface="Times New Roman" pitchFamily="18" charset="0"/>
                <a:cs typeface="Times New Roman" pitchFamily="18" charset="0"/>
              </a:rPr>
              <a:t> </a:t>
            </a:r>
          </a:p>
          <a:p>
            <a:pPr algn="l">
              <a:buNone/>
            </a:pPr>
            <a:r>
              <a:rPr lang="en-GB" sz="1800" dirty="0" smtClean="0">
                <a:latin typeface="Times New Roman" pitchFamily="18" charset="0"/>
                <a:cs typeface="Times New Roman" pitchFamily="18" charset="0"/>
              </a:rPr>
              <a:t>• When you wish to apply for a job, you need to write a good application letter in </a:t>
            </a:r>
          </a:p>
          <a:p>
            <a:pPr algn="l" rtl="0">
              <a:buNone/>
            </a:pPr>
            <a:r>
              <a:rPr lang="en-GB" sz="1800" dirty="0" smtClean="0">
                <a:latin typeface="Times New Roman" pitchFamily="18" charset="0"/>
                <a:cs typeface="Times New Roman" pitchFamily="18" charset="0"/>
              </a:rPr>
              <a:t>which you give clear examples of your achievements, qualifications and how you can approach your customers and convince to buy specific products: examples about your marketing capacity.</a:t>
            </a:r>
          </a:p>
          <a:p>
            <a:pPr algn="l" rtl="0">
              <a:buNone/>
            </a:pPr>
            <a:endParaRPr lang="en-GB" sz="1800" dirty="0" smtClean="0">
              <a:latin typeface="Times New Roman" pitchFamily="18" charset="0"/>
              <a:cs typeface="Times New Roman" pitchFamily="18" charset="0"/>
            </a:endParaRPr>
          </a:p>
          <a:p>
            <a:pPr algn="l" rtl="0">
              <a:buNone/>
            </a:pPr>
            <a:r>
              <a:rPr lang="en-GB" sz="1800" dirty="0" smtClean="0">
                <a:latin typeface="Times New Roman" pitchFamily="18" charset="0"/>
                <a:cs typeface="Times New Roman" pitchFamily="18" charset="0"/>
              </a:rPr>
              <a:t>				</a:t>
            </a:r>
            <a:r>
              <a:rPr lang="en-GB" sz="2000" b="1" dirty="0" smtClean="0">
                <a:latin typeface="Times New Roman" pitchFamily="18" charset="0"/>
                <a:cs typeface="Times New Roman" pitchFamily="18" charset="0"/>
              </a:rPr>
              <a:t>Supporting Details</a:t>
            </a:r>
          </a:p>
          <a:p>
            <a:pPr algn="l" rtl="0">
              <a:buNone/>
            </a:pPr>
            <a:endParaRPr lang="en-GB" sz="2000" dirty="0" smtClean="0">
              <a:latin typeface="Times New Roman" pitchFamily="18" charset="0"/>
              <a:cs typeface="Times New Roman" pitchFamily="18" charset="0"/>
            </a:endParaRPr>
          </a:p>
          <a:p>
            <a:pPr algn="l" rtl="0">
              <a:buNone/>
            </a:pPr>
            <a:r>
              <a:rPr lang="en-GB" sz="2000" dirty="0" smtClean="0">
                <a:latin typeface="Times New Roman" pitchFamily="18" charset="0"/>
                <a:cs typeface="Times New Roman" pitchFamily="18" charset="0"/>
              </a:rPr>
              <a:t>• </a:t>
            </a:r>
            <a:r>
              <a:rPr lang="en-GB" sz="1800" dirty="0" smtClean="0">
                <a:latin typeface="Times New Roman" pitchFamily="18" charset="0"/>
                <a:cs typeface="Times New Roman" pitchFamily="18" charset="0"/>
              </a:rPr>
              <a:t>Since examples are used for clarification and support, you should be clear and specific in your support.</a:t>
            </a:r>
          </a:p>
          <a:p>
            <a:pPr algn="l" rtl="0">
              <a:buNone/>
            </a:pPr>
            <a:r>
              <a:rPr lang="en-GB" sz="1800" dirty="0" smtClean="0">
                <a:latin typeface="Times New Roman" pitchFamily="18" charset="0"/>
                <a:cs typeface="Times New Roman" pitchFamily="18" charset="0"/>
              </a:rPr>
              <a:t>• Examples can relate to:</a:t>
            </a:r>
          </a:p>
          <a:p>
            <a:pPr algn="l" rtl="0">
              <a:buNone/>
            </a:pPr>
            <a:r>
              <a:rPr lang="en-GB" sz="1800" dirty="0" smtClean="0">
                <a:latin typeface="Times New Roman" pitchFamily="18" charset="0"/>
                <a:cs typeface="Times New Roman" pitchFamily="18" charset="0"/>
              </a:rPr>
              <a:t>		▫ Personal experience: learning from others: you are involved</a:t>
            </a:r>
          </a:p>
          <a:p>
            <a:pPr algn="l" rtl="0">
              <a:buNone/>
            </a:pPr>
            <a:r>
              <a:rPr lang="en-GB" sz="1800" dirty="0" smtClean="0">
                <a:latin typeface="Times New Roman" pitchFamily="18" charset="0"/>
                <a:cs typeface="Times New Roman" pitchFamily="18" charset="0"/>
              </a:rPr>
              <a:t>		▫ Observation: interviewing to get information</a:t>
            </a:r>
          </a:p>
          <a:p>
            <a:pPr algn="l" rtl="0">
              <a:buNone/>
            </a:pPr>
            <a:r>
              <a:rPr lang="en-GB" sz="1800" dirty="0" smtClean="0">
                <a:latin typeface="Times New Roman" pitchFamily="18" charset="0"/>
                <a:cs typeface="Times New Roman" pitchFamily="18" charset="0"/>
              </a:rPr>
              <a:t>		▫ General Knowledge</a:t>
            </a:r>
          </a:p>
          <a:p>
            <a:pPr algn="l" rtl="0">
              <a:buNone/>
            </a:pPr>
            <a:r>
              <a:rPr lang="en-GB" sz="1800" dirty="0" smtClean="0">
                <a:latin typeface="Times New Roman" pitchFamily="18" charset="0"/>
                <a:cs typeface="Times New Roman" pitchFamily="18" charset="0"/>
              </a:rPr>
              <a:t>		▫ Class lectures: you learn from a psychology lecture why people lie. 		   lie.</a:t>
            </a:r>
          </a:p>
          <a:p>
            <a:pPr algn="l" rtl="0">
              <a:buNone/>
            </a:pPr>
            <a:r>
              <a:rPr lang="en-GB" sz="1800" dirty="0" smtClean="0">
                <a:latin typeface="Times New Roman" pitchFamily="18" charset="0"/>
                <a:cs typeface="Times New Roman" pitchFamily="18" charset="0"/>
              </a:rPr>
              <a:t>		▫  Reading research: How many people die of cancer</a:t>
            </a:r>
            <a:endParaRPr lang="de-DE" sz="1800" dirty="0">
              <a:solidFill>
                <a:srgbClr val="FF0000"/>
              </a:solidFill>
              <a:latin typeface="Times New Roman" pitchFamily="18" charset="0"/>
              <a:cs typeface="Times New Roman" pitchFamily="18" charset="0"/>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8287AAF-9757-478A-A182-4850B3D0CB97}" type="slidenum">
              <a:rPr lang="ar-SA" smtClean="0"/>
              <a:pPr/>
              <a:t>11</a:t>
            </a:fld>
            <a:endParaRPr lang="de-DE" dirty="0"/>
          </a:p>
        </p:txBody>
      </p:sp>
    </p:spTree>
    <p:extLst>
      <p:ext uri="{BB962C8B-B14F-4D97-AF65-F5344CB8AC3E}">
        <p14:creationId xmlns="" xmlns:p14="http://schemas.microsoft.com/office/powerpoint/2010/main" val="3354176552"/>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4" end="4"/>
                                            </p:txEl>
                                          </p:spTgt>
                                        </p:tgtEl>
                                        <p:attrNameLst>
                                          <p:attrName>style.visibility</p:attrName>
                                        </p:attrNameLst>
                                      </p:cBhvr>
                                      <p:to>
                                        <p:strVal val="visible"/>
                                      </p:to>
                                    </p:set>
                                    <p:animEffect transition="in" filter="fade">
                                      <p:cBhvr>
                                        <p:cTn id="22" dur="2000"/>
                                        <p:tgtEl>
                                          <p:spTgt spid="19456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6" end="6"/>
                                            </p:txEl>
                                          </p:spTgt>
                                        </p:tgtEl>
                                        <p:attrNameLst>
                                          <p:attrName>style.visibility</p:attrName>
                                        </p:attrNameLst>
                                      </p:cBhvr>
                                      <p:to>
                                        <p:strVal val="visible"/>
                                      </p:to>
                                    </p:set>
                                    <p:animEffect transition="in" filter="fade">
                                      <p:cBhvr>
                                        <p:cTn id="27" dur="2000"/>
                                        <p:tgtEl>
                                          <p:spTgt spid="19456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7" end="7"/>
                                            </p:txEl>
                                          </p:spTgt>
                                        </p:tgtEl>
                                        <p:attrNameLst>
                                          <p:attrName>style.visibility</p:attrName>
                                        </p:attrNameLst>
                                      </p:cBhvr>
                                      <p:to>
                                        <p:strVal val="visible"/>
                                      </p:to>
                                    </p:set>
                                    <p:animEffect transition="in" filter="fade">
                                      <p:cBhvr>
                                        <p:cTn id="32" dur="2000"/>
                                        <p:tgtEl>
                                          <p:spTgt spid="19456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8" end="8"/>
                                            </p:txEl>
                                          </p:spTgt>
                                        </p:tgtEl>
                                        <p:attrNameLst>
                                          <p:attrName>style.visibility</p:attrName>
                                        </p:attrNameLst>
                                      </p:cBhvr>
                                      <p:to>
                                        <p:strVal val="visible"/>
                                      </p:to>
                                    </p:set>
                                    <p:animEffect transition="in" filter="fade">
                                      <p:cBhvr>
                                        <p:cTn id="37" dur="2000"/>
                                        <p:tgtEl>
                                          <p:spTgt spid="19456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9" end="9"/>
                                            </p:txEl>
                                          </p:spTgt>
                                        </p:tgtEl>
                                        <p:attrNameLst>
                                          <p:attrName>style.visibility</p:attrName>
                                        </p:attrNameLst>
                                      </p:cBhvr>
                                      <p:to>
                                        <p:strVal val="visible"/>
                                      </p:to>
                                    </p:set>
                                    <p:animEffect transition="in" filter="fade">
                                      <p:cBhvr>
                                        <p:cTn id="42" dur="2000"/>
                                        <p:tgtEl>
                                          <p:spTgt spid="19456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4563">
                                            <p:txEl>
                                              <p:pRg st="10" end="10"/>
                                            </p:txEl>
                                          </p:spTgt>
                                        </p:tgtEl>
                                        <p:attrNameLst>
                                          <p:attrName>style.visibility</p:attrName>
                                        </p:attrNameLst>
                                      </p:cBhvr>
                                      <p:to>
                                        <p:strVal val="visible"/>
                                      </p:to>
                                    </p:set>
                                    <p:animEffect transition="in" filter="fade">
                                      <p:cBhvr>
                                        <p:cTn id="47" dur="2000"/>
                                        <p:tgtEl>
                                          <p:spTgt spid="19456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94563">
                                            <p:txEl>
                                              <p:pRg st="11" end="11"/>
                                            </p:txEl>
                                          </p:spTgt>
                                        </p:tgtEl>
                                        <p:attrNameLst>
                                          <p:attrName>style.visibility</p:attrName>
                                        </p:attrNameLst>
                                      </p:cBhvr>
                                      <p:to>
                                        <p:strVal val="visible"/>
                                      </p:to>
                                    </p:set>
                                    <p:animEffect transition="in" filter="fade">
                                      <p:cBhvr>
                                        <p:cTn id="52" dur="2000"/>
                                        <p:tgtEl>
                                          <p:spTgt spid="194563">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94563">
                                            <p:txEl>
                                              <p:pRg st="12" end="12"/>
                                            </p:txEl>
                                          </p:spTgt>
                                        </p:tgtEl>
                                        <p:attrNameLst>
                                          <p:attrName>style.visibility</p:attrName>
                                        </p:attrNameLst>
                                      </p:cBhvr>
                                      <p:to>
                                        <p:strVal val="visible"/>
                                      </p:to>
                                    </p:set>
                                    <p:animEffect transition="in" filter="fade">
                                      <p:cBhvr>
                                        <p:cTn id="57" dur="2000"/>
                                        <p:tgtEl>
                                          <p:spTgt spid="19456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l" rtl="0">
              <a:buNone/>
            </a:pPr>
            <a:r>
              <a:rPr lang="en-GB" sz="4000" dirty="0" smtClean="0">
                <a:latin typeface="Times New Roman" pitchFamily="18" charset="0"/>
                <a:cs typeface="Times New Roman" pitchFamily="18" charset="0"/>
              </a:rPr>
              <a:t> 	 </a:t>
            </a:r>
            <a:r>
              <a:rPr lang="en-GB" sz="2000" dirty="0" smtClean="0"/>
              <a:t> </a:t>
            </a:r>
            <a:endParaRPr lang="de-DE" sz="2000" dirty="0"/>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8287AAF-9757-478A-A182-4850B3D0CB97}" type="slidenum">
              <a:rPr lang="ar-SA" smtClean="0"/>
              <a:pPr/>
              <a:t>12</a:t>
            </a:fld>
            <a:endParaRPr lang="de-DE"/>
          </a:p>
        </p:txBody>
      </p:sp>
      <p:sp>
        <p:nvSpPr>
          <p:cNvPr id="6" name="Rectangle 5"/>
          <p:cNvSpPr/>
          <p:nvPr/>
        </p:nvSpPr>
        <p:spPr>
          <a:xfrm>
            <a:off x="251520" y="1340768"/>
            <a:ext cx="8568952" cy="3970318"/>
          </a:xfrm>
          <a:prstGeom prst="rect">
            <a:avLst/>
          </a:prstGeom>
        </p:spPr>
        <p:txBody>
          <a:bodyPr wrap="square">
            <a:spAutoFit/>
          </a:bodyPr>
          <a:lstStyle/>
          <a:p>
            <a:pPr algn="l"/>
            <a:r>
              <a:rPr lang="en-GB" dirty="0" smtClean="0">
                <a:latin typeface="Times New Roman" pitchFamily="18" charset="0"/>
                <a:cs typeface="Times New Roman" pitchFamily="18" charset="0"/>
              </a:rPr>
              <a:t>      </a:t>
            </a:r>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p:txBody>
      </p:sp>
      <p:sp>
        <p:nvSpPr>
          <p:cNvPr id="9" name="Rectangle 8"/>
          <p:cNvSpPr/>
          <p:nvPr/>
        </p:nvSpPr>
        <p:spPr>
          <a:xfrm>
            <a:off x="755576" y="980728"/>
            <a:ext cx="7632848" cy="4585871"/>
          </a:xfrm>
          <a:prstGeom prst="rect">
            <a:avLst/>
          </a:prstGeom>
        </p:spPr>
        <p:txBody>
          <a:bodyPr wrap="square">
            <a:spAutoFit/>
          </a:bodyPr>
          <a:lstStyle/>
          <a:p>
            <a:pPr algn="l" rtl="0">
              <a:buNone/>
            </a:pPr>
            <a:r>
              <a:rPr lang="en-GB" sz="2000" b="1" dirty="0" smtClean="0">
                <a:latin typeface="Times New Roman" pitchFamily="18" charset="0"/>
                <a:cs typeface="Times New Roman" pitchFamily="18" charset="0"/>
              </a:rPr>
              <a:t>			Hypothetical Examples</a:t>
            </a:r>
            <a:endParaRPr lang="en-GB" dirty="0" smtClean="0">
              <a:latin typeface="Times New Roman" pitchFamily="18" charset="0"/>
              <a:cs typeface="Times New Roman" pitchFamily="18" charset="0"/>
            </a:endParaRPr>
          </a:p>
          <a:p>
            <a:pPr algn="l" rtl="0">
              <a:buNone/>
            </a:pPr>
            <a:endParaRPr lang="en-GB" dirty="0" smtClean="0">
              <a:latin typeface="Times New Roman" pitchFamily="18" charset="0"/>
              <a:cs typeface="Times New Roman" pitchFamily="18" charset="0"/>
            </a:endParaRPr>
          </a:p>
          <a:p>
            <a:pPr algn="l" rtl="0">
              <a:buNone/>
            </a:pPr>
            <a:r>
              <a:rPr lang="en-GB" dirty="0" smtClean="0">
                <a:latin typeface="Times New Roman" pitchFamily="18" charset="0"/>
                <a:cs typeface="Times New Roman" pitchFamily="18" charset="0"/>
              </a:rPr>
              <a:t>• They relate to </a:t>
            </a:r>
            <a:r>
              <a:rPr lang="en-GB" b="1" dirty="0" smtClean="0">
                <a:latin typeface="Times New Roman" pitchFamily="18" charset="0"/>
                <a:cs typeface="Times New Roman" pitchFamily="18" charset="0"/>
              </a:rPr>
              <a:t>hypothesis: </a:t>
            </a:r>
            <a:r>
              <a:rPr lang="en-GB" dirty="0" smtClean="0">
                <a:latin typeface="Times New Roman" pitchFamily="18" charset="0"/>
                <a:cs typeface="Times New Roman" pitchFamily="18" charset="0"/>
              </a:rPr>
              <a:t> </a:t>
            </a:r>
            <a:r>
              <a:rPr lang="ar-TN" dirty="0" smtClean="0">
                <a:latin typeface="Times New Roman" pitchFamily="18" charset="0"/>
                <a:cs typeface="Times New Roman" pitchFamily="18" charset="0"/>
              </a:rPr>
              <a:t>الفرضية</a:t>
            </a:r>
            <a:endParaRPr lang="en-GB" b="1" dirty="0" smtClean="0">
              <a:latin typeface="Times New Roman" pitchFamily="18" charset="0"/>
              <a:cs typeface="Times New Roman" pitchFamily="18" charset="0"/>
            </a:endParaRPr>
          </a:p>
          <a:p>
            <a:pPr algn="l" rtl="0">
              <a:buNone/>
            </a:pPr>
            <a:r>
              <a:rPr lang="en-GB" dirty="0" smtClean="0">
                <a:latin typeface="Times New Roman" pitchFamily="18" charset="0"/>
                <a:cs typeface="Times New Roman" pitchFamily="18" charset="0"/>
              </a:rPr>
              <a:t>• They do NOT come from personal experience or observation of the writer.</a:t>
            </a:r>
          </a:p>
          <a:p>
            <a:pPr algn="l" rtl="0">
              <a:buNone/>
            </a:pPr>
            <a:r>
              <a:rPr lang="en-GB" dirty="0" smtClean="0">
                <a:latin typeface="Times New Roman" pitchFamily="18" charset="0"/>
                <a:cs typeface="Times New Roman" pitchFamily="18" charset="0"/>
              </a:rPr>
              <a:t>• They are used according to what the writer </a:t>
            </a:r>
            <a:r>
              <a:rPr lang="en-GB" u="sng" dirty="0" smtClean="0">
                <a:latin typeface="Times New Roman" pitchFamily="18" charset="0"/>
                <a:cs typeface="Times New Roman" pitchFamily="18" charset="0"/>
              </a:rPr>
              <a:t>knows could happen, based on common knowledge, past experience, past observation, and logic.</a:t>
            </a:r>
          </a:p>
          <a:p>
            <a:pPr algn="l" rtl="0">
              <a:buNone/>
            </a:pPr>
            <a:r>
              <a:rPr lang="en-GB" dirty="0" smtClean="0">
                <a:latin typeface="Times New Roman" pitchFamily="18" charset="0"/>
                <a:cs typeface="Times New Roman" pitchFamily="18" charset="0"/>
              </a:rPr>
              <a:t>• A good hypothetical example must be </a:t>
            </a:r>
            <a:r>
              <a:rPr lang="en-GB" u="sng" dirty="0" smtClean="0">
                <a:latin typeface="Times New Roman" pitchFamily="18" charset="0"/>
                <a:cs typeface="Times New Roman" pitchFamily="18" charset="0"/>
              </a:rPr>
              <a:t>representative enough of reality that it could happen:</a:t>
            </a:r>
          </a:p>
          <a:p>
            <a:pPr algn="l" rtl="0">
              <a:buNone/>
            </a:pPr>
            <a:r>
              <a:rPr lang="en-GB" dirty="0" smtClean="0">
                <a:latin typeface="Times New Roman" pitchFamily="18" charset="0"/>
                <a:cs typeface="Times New Roman" pitchFamily="18" charset="0"/>
              </a:rPr>
              <a:t>	▫ If I climbed Mount Everest, I would be like famous climbers.</a:t>
            </a:r>
          </a:p>
          <a:p>
            <a:pPr algn="l" rtl="0">
              <a:buNone/>
            </a:pPr>
            <a:r>
              <a:rPr lang="en-GB" dirty="0" smtClean="0">
                <a:latin typeface="Times New Roman" pitchFamily="18" charset="0"/>
                <a:cs typeface="Times New Roman" pitchFamily="18" charset="0"/>
              </a:rPr>
              <a:t>	</a:t>
            </a:r>
          </a:p>
          <a:p>
            <a:pPr algn="l" rtl="0">
              <a:buNone/>
            </a:pPr>
            <a:endParaRPr lang="en-GB" dirty="0" smtClean="0">
              <a:latin typeface="Times New Roman" pitchFamily="18" charset="0"/>
              <a:cs typeface="Times New Roman" pitchFamily="18" charset="0"/>
            </a:endParaRPr>
          </a:p>
          <a:p>
            <a:pPr algn="l" rtl="0">
              <a:buNone/>
            </a:pPr>
            <a:r>
              <a:rPr lang="en-GB" dirty="0" smtClean="0">
                <a:latin typeface="Times New Roman" pitchFamily="18" charset="0"/>
                <a:cs typeface="Times New Roman" pitchFamily="18" charset="0"/>
              </a:rPr>
              <a:t>		</a:t>
            </a:r>
          </a:p>
          <a:p>
            <a:pPr algn="l" rtl="0">
              <a:buNone/>
            </a:pPr>
            <a:r>
              <a:rPr lang="en-GB" dirty="0" smtClean="0">
                <a:latin typeface="Times New Roman" pitchFamily="18" charset="0"/>
                <a:cs typeface="Times New Roman" pitchFamily="18" charset="0"/>
              </a:rPr>
              <a:t>			</a:t>
            </a:r>
            <a:r>
              <a:rPr lang="en-GB" sz="2000" b="1" dirty="0" smtClean="0">
                <a:latin typeface="Times New Roman" pitchFamily="18" charset="0"/>
                <a:cs typeface="Times New Roman" pitchFamily="18" charset="0"/>
              </a:rPr>
              <a:t>Organizing Details</a:t>
            </a:r>
          </a:p>
          <a:p>
            <a:pPr algn="l" rtl="0">
              <a:buNone/>
            </a:pPr>
            <a:endParaRPr lang="en-GB" dirty="0" smtClean="0">
              <a:latin typeface="Times New Roman" pitchFamily="18" charset="0"/>
              <a:cs typeface="Times New Roman" pitchFamily="18" charset="0"/>
            </a:endParaRPr>
          </a:p>
          <a:p>
            <a:pPr algn="l" rtl="0">
              <a:buNone/>
            </a:pPr>
            <a:r>
              <a:rPr lang="en-GB" dirty="0" smtClean="0">
                <a:latin typeface="Times New Roman" pitchFamily="18" charset="0"/>
                <a:cs typeface="Times New Roman" pitchFamily="18" charset="0"/>
              </a:rPr>
              <a:t>•If you are presenting more than one example, you should consider </a:t>
            </a:r>
            <a:r>
              <a:rPr lang="en-GB" u="sng" dirty="0" smtClean="0">
                <a:latin typeface="Times New Roman" pitchFamily="18" charset="0"/>
                <a:cs typeface="Times New Roman" pitchFamily="18" charset="0"/>
              </a:rPr>
              <a:t>the order of examples carefully.</a:t>
            </a:r>
            <a:endParaRPr lang="en-GB" dirty="0"/>
          </a:p>
        </p:txBody>
      </p:sp>
    </p:spTree>
    <p:extLst>
      <p:ext uri="{BB962C8B-B14F-4D97-AF65-F5344CB8AC3E}">
        <p14:creationId xmlns="" xmlns:p14="http://schemas.microsoft.com/office/powerpoint/2010/main" val="70809749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l" rtl="0">
              <a:buNone/>
            </a:pPr>
            <a:r>
              <a:rPr lang="en-GB" sz="4000" dirty="0" smtClean="0">
                <a:latin typeface="Times New Roman" pitchFamily="18" charset="0"/>
                <a:cs typeface="Times New Roman" pitchFamily="18" charset="0"/>
              </a:rPr>
              <a:t>		</a:t>
            </a:r>
            <a:endParaRPr lang="en-GB" sz="4000" dirty="0" smtClean="0"/>
          </a:p>
          <a:p>
            <a:pPr algn="l" rtl="0">
              <a:buNone/>
            </a:pPr>
            <a:endParaRPr lang="de-DE" sz="4000" dirty="0"/>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8287AAF-9757-478A-A182-4850B3D0CB97}" type="slidenum">
              <a:rPr lang="ar-SA" smtClean="0"/>
              <a:pPr/>
              <a:t>13</a:t>
            </a:fld>
            <a:endParaRPr lang="de-DE"/>
          </a:p>
        </p:txBody>
      </p:sp>
      <p:sp>
        <p:nvSpPr>
          <p:cNvPr id="9" name="Rectangle 8"/>
          <p:cNvSpPr/>
          <p:nvPr/>
        </p:nvSpPr>
        <p:spPr>
          <a:xfrm>
            <a:off x="755576" y="1196752"/>
            <a:ext cx="7776864" cy="4278094"/>
          </a:xfrm>
          <a:prstGeom prst="rect">
            <a:avLst/>
          </a:prstGeom>
        </p:spPr>
        <p:txBody>
          <a:bodyPr wrap="square">
            <a:spAutoFit/>
          </a:bodyPr>
          <a:lstStyle/>
          <a:p>
            <a:pPr algn="l" rtl="0">
              <a:buNone/>
            </a:pPr>
            <a:r>
              <a:rPr lang="en-GB" sz="2000" dirty="0" smtClean="0">
                <a:latin typeface="Times New Roman"/>
                <a:cs typeface="Times New Roman"/>
              </a:rPr>
              <a:t> </a:t>
            </a:r>
            <a:r>
              <a:rPr lang="en-GB" dirty="0" smtClean="0">
                <a:latin typeface="Times New Roman" pitchFamily="18" charset="0"/>
                <a:cs typeface="Times New Roman" pitchFamily="18" charset="0"/>
              </a:rPr>
              <a:t>• If there is a </a:t>
            </a:r>
            <a:r>
              <a:rPr lang="en-GB" b="1" dirty="0" smtClean="0">
                <a:latin typeface="Times New Roman" pitchFamily="18" charset="0"/>
                <a:cs typeface="Times New Roman" pitchFamily="18" charset="0"/>
              </a:rPr>
              <a:t>progressive order, </a:t>
            </a:r>
            <a:r>
              <a:rPr lang="en-GB" dirty="0" smtClean="0">
                <a:latin typeface="Times New Roman" pitchFamily="18" charset="0"/>
                <a:cs typeface="Times New Roman" pitchFamily="18" charset="0"/>
              </a:rPr>
              <a:t>examples should be arranged from </a:t>
            </a:r>
            <a:r>
              <a:rPr lang="en-GB" u="sng" dirty="0" smtClean="0">
                <a:latin typeface="Times New Roman" pitchFamily="18" charset="0"/>
                <a:cs typeface="Times New Roman" pitchFamily="18" charset="0"/>
              </a:rPr>
              <a:t>the least to the most compelling (convincing)</a:t>
            </a:r>
            <a:endParaRPr lang="en-GB" dirty="0" smtClean="0">
              <a:latin typeface="Times New Roman" pitchFamily="18" charset="0"/>
              <a:cs typeface="Times New Roman" pitchFamily="18" charset="0"/>
            </a:endParaRPr>
          </a:p>
          <a:p>
            <a:pPr algn="l" rtl="0">
              <a:buNone/>
            </a:pPr>
            <a:r>
              <a:rPr lang="en-GB" dirty="0" smtClean="0">
                <a:latin typeface="Times New Roman" pitchFamily="18" charset="0"/>
                <a:cs typeface="Times New Roman" pitchFamily="18" charset="0"/>
              </a:rPr>
              <a:t>	• If there is </a:t>
            </a:r>
            <a:r>
              <a:rPr lang="en-GB" b="1" dirty="0" smtClean="0">
                <a:latin typeface="Times New Roman" pitchFamily="18" charset="0"/>
                <a:cs typeface="Times New Roman" pitchFamily="18" charset="0"/>
              </a:rPr>
              <a:t>chronological order, </a:t>
            </a:r>
            <a:r>
              <a:rPr lang="en-GB" dirty="0" smtClean="0">
                <a:latin typeface="Times New Roman" pitchFamily="18" charset="0"/>
                <a:cs typeface="Times New Roman" pitchFamily="18" charset="0"/>
              </a:rPr>
              <a:t>from older date to newer or vice versa.</a:t>
            </a:r>
          </a:p>
          <a:p>
            <a:pPr algn="l" rtl="0">
              <a:buNone/>
            </a:pPr>
            <a:endParaRPr lang="en-GB" b="1" dirty="0" smtClean="0">
              <a:latin typeface="Times New Roman" pitchFamily="18" charset="0"/>
              <a:cs typeface="Times New Roman" pitchFamily="18" charset="0"/>
            </a:endParaRPr>
          </a:p>
          <a:p>
            <a:pPr algn="l" rtl="0">
              <a:buNone/>
            </a:pPr>
            <a:r>
              <a:rPr lang="en-GB" b="1" dirty="0" smtClean="0">
                <a:latin typeface="Times New Roman" pitchFamily="18" charset="0"/>
                <a:cs typeface="Times New Roman" pitchFamily="18" charset="0"/>
              </a:rPr>
              <a:t>		</a:t>
            </a:r>
            <a:r>
              <a:rPr lang="en-GB" sz="2000" b="1" dirty="0" smtClean="0">
                <a:latin typeface="Times New Roman" pitchFamily="18" charset="0"/>
                <a:cs typeface="Times New Roman" pitchFamily="18" charset="0"/>
              </a:rPr>
              <a:t>Visualizing an Exemplification Essay (p. 215)</a:t>
            </a:r>
          </a:p>
          <a:p>
            <a:pPr algn="l" rtl="0">
              <a:buNone/>
            </a:pPr>
            <a:endParaRPr lang="en-GB" sz="2000" b="1" dirty="0" smtClean="0">
              <a:latin typeface="Times New Roman" pitchFamily="18" charset="0"/>
              <a:cs typeface="Times New Roman" pitchFamily="18" charset="0"/>
            </a:endParaRPr>
          </a:p>
          <a:p>
            <a:pPr algn="l" rtl="0">
              <a:buNone/>
            </a:pPr>
            <a:endParaRPr lang="en-GB" sz="2000" b="1" dirty="0" smtClean="0">
              <a:latin typeface="Times New Roman" pitchFamily="18" charset="0"/>
              <a:cs typeface="Times New Roman" pitchFamily="18" charset="0"/>
            </a:endParaRPr>
          </a:p>
          <a:p>
            <a:pPr algn="l" rtl="0">
              <a:buNone/>
            </a:pPr>
            <a:endParaRPr lang="en-GB" sz="2000" b="1" dirty="0" smtClean="0">
              <a:latin typeface="Times New Roman" pitchFamily="18" charset="0"/>
              <a:cs typeface="Times New Roman" pitchFamily="18" charset="0"/>
            </a:endParaRPr>
          </a:p>
          <a:p>
            <a:pPr algn="l" rtl="0">
              <a:buNone/>
            </a:pPr>
            <a:endParaRPr lang="en-GB" sz="2000" b="1" dirty="0" smtClean="0">
              <a:latin typeface="Times New Roman" pitchFamily="18" charset="0"/>
              <a:cs typeface="Times New Roman" pitchFamily="18" charset="0"/>
            </a:endParaRPr>
          </a:p>
          <a:p>
            <a:pPr algn="l" rtl="0">
              <a:buNone/>
            </a:pPr>
            <a:endParaRPr lang="en-GB" sz="2000" b="1" dirty="0" smtClean="0">
              <a:latin typeface="Times New Roman" pitchFamily="18" charset="0"/>
              <a:cs typeface="Times New Roman" pitchFamily="18" charset="0"/>
            </a:endParaRPr>
          </a:p>
          <a:p>
            <a:pPr algn="l" rtl="0">
              <a:buNone/>
            </a:pPr>
            <a:endParaRPr lang="en-GB" sz="2000" b="1" dirty="0" smtClean="0">
              <a:latin typeface="Times New Roman" pitchFamily="18" charset="0"/>
              <a:cs typeface="Times New Roman" pitchFamily="18" charset="0"/>
            </a:endParaRPr>
          </a:p>
          <a:p>
            <a:pPr algn="l" rtl="0">
              <a:buNone/>
            </a:pPr>
            <a:endParaRPr lang="en-GB" sz="2000" b="1" dirty="0" smtClean="0">
              <a:latin typeface="Times New Roman" pitchFamily="18" charset="0"/>
              <a:cs typeface="Times New Roman" pitchFamily="18" charset="0"/>
            </a:endParaRPr>
          </a:p>
          <a:p>
            <a:pPr algn="l" rtl="0">
              <a:buNone/>
            </a:pPr>
            <a:endParaRPr lang="en-GB" sz="2000" b="1" dirty="0" smtClean="0">
              <a:latin typeface="Times New Roman" pitchFamily="18" charset="0"/>
              <a:cs typeface="Times New Roman" pitchFamily="18" charset="0"/>
            </a:endParaRPr>
          </a:p>
          <a:p>
            <a:pPr algn="l" rtl="0">
              <a:buNone/>
            </a:pPr>
            <a:endParaRPr lang="en-GB" b="1"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70809749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l" rtl="0">
              <a:buNone/>
            </a:pPr>
            <a:r>
              <a:rPr lang="en-GB" sz="1800" dirty="0" smtClean="0">
                <a:latin typeface="Times New Roman" pitchFamily="18" charset="0"/>
                <a:cs typeface="Times New Roman" pitchFamily="18" charset="0"/>
              </a:rPr>
              <a:t> </a:t>
            </a:r>
            <a:endParaRPr lang="de-DE" sz="1800" dirty="0" smtClean="0">
              <a:latin typeface="Times New Roman" pitchFamily="18" charset="0"/>
              <a:cs typeface="Times New Roman" pitchFamily="18" charset="0"/>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8287AAF-9757-478A-A182-4850B3D0CB97}" type="slidenum">
              <a:rPr lang="ar-SA" smtClean="0"/>
              <a:pPr/>
              <a:t>14</a:t>
            </a:fld>
            <a:endParaRPr lang="de-DE"/>
          </a:p>
        </p:txBody>
      </p:sp>
      <p:sp>
        <p:nvSpPr>
          <p:cNvPr id="9" name="Rectangle 8"/>
          <p:cNvSpPr/>
          <p:nvPr/>
        </p:nvSpPr>
        <p:spPr>
          <a:xfrm>
            <a:off x="467544" y="2636912"/>
            <a:ext cx="4882875" cy="1200329"/>
          </a:xfrm>
          <a:prstGeom prst="rect">
            <a:avLst/>
          </a:prstGeom>
        </p:spPr>
        <p:txBody>
          <a:bodyPr wrap="square">
            <a:spAutoFit/>
          </a:bodyPr>
          <a:lstStyle/>
          <a:p>
            <a:pPr algn="l"/>
            <a:r>
              <a:rPr lang="en-GB" dirty="0" smtClean="0"/>
              <a:t> </a:t>
            </a:r>
            <a:r>
              <a:rPr lang="en-GB" dirty="0" smtClean="0"/>
              <a:t>I</a:t>
            </a:r>
          </a:p>
          <a:p>
            <a:pPr algn="l"/>
            <a:endParaRPr lang="en-GB" dirty="0" smtClean="0"/>
          </a:p>
          <a:p>
            <a:pPr algn="l"/>
            <a:endParaRPr lang="en-GB" dirty="0" smtClean="0"/>
          </a:p>
          <a:p>
            <a:pPr algn="l"/>
            <a:r>
              <a:rPr lang="en-GB" dirty="0" smtClean="0"/>
              <a:t> </a:t>
            </a:r>
            <a:endParaRPr lang="en-GB" dirty="0" smtClean="0"/>
          </a:p>
        </p:txBody>
      </p:sp>
    </p:spTree>
    <p:extLst>
      <p:ext uri="{BB962C8B-B14F-4D97-AF65-F5344CB8AC3E}">
        <p14:creationId xmlns="" xmlns:p14="http://schemas.microsoft.com/office/powerpoint/2010/main" val="708097499"/>
      </p:ext>
    </p:extLst>
  </p:cSld>
  <p:clrMapOvr>
    <a:masterClrMapping/>
  </p:clrMapOvr>
  <p:transition>
    <p:wipe dir="u"/>
    <p:sndAc>
      <p:stSnd>
        <p:snd r:embed="rId3" name="chimes.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rtl="0">
              <a:buNone/>
            </a:pPr>
            <a:r>
              <a:rPr lang="en-GB" sz="1800" dirty="0" smtClean="0"/>
              <a:t>	</a:t>
            </a:r>
          </a:p>
          <a:p>
            <a:pPr algn="l" rtl="0">
              <a:buNone/>
            </a:pPr>
            <a:endParaRPr lang="en-GB" sz="1800" dirty="0" smtClean="0">
              <a:latin typeface="Times New Roman" pitchFamily="18" charset="0"/>
              <a:cs typeface="Times New Roman" pitchFamily="18" charset="0"/>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8287AAF-9757-478A-A182-4850B3D0CB97}" type="slidenum">
              <a:rPr lang="ar-SA" smtClean="0"/>
              <a:pPr/>
              <a:t>15</a:t>
            </a:fld>
            <a:endParaRPr lang="de-DE"/>
          </a:p>
        </p:txBody>
      </p:sp>
    </p:spTree>
    <p:extLst>
      <p:ext uri="{BB962C8B-B14F-4D97-AF65-F5344CB8AC3E}">
        <p14:creationId xmlns="" xmlns:p14="http://schemas.microsoft.com/office/powerpoint/2010/main" val="708097499"/>
      </p:ext>
    </p:extLst>
  </p:cSld>
  <p:clrMapOvr>
    <a:masterClrMapping/>
  </p:clrMapOvr>
  <p:transition>
    <p:wipe dir="u"/>
    <p:sndAc>
      <p:stSnd>
        <p:snd r:embed="rId3"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l" rtl="0">
              <a:buNone/>
            </a:pPr>
            <a:r>
              <a:rPr lang="en-GB" sz="4000" dirty="0" smtClean="0"/>
              <a:t> </a:t>
            </a:r>
            <a:endParaRPr lang="de-DE" sz="4000" dirty="0" smtClean="0">
              <a:latin typeface="Times New Roman" pitchFamily="18" charset="0"/>
              <a:cs typeface="Times New Roman" pitchFamily="18" charset="0"/>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8287AAF-9757-478A-A182-4850B3D0CB97}" type="slidenum">
              <a:rPr lang="ar-SA" smtClean="0"/>
              <a:pPr/>
              <a:t>16</a:t>
            </a:fld>
            <a:endParaRPr lang="de-DE"/>
          </a:p>
        </p:txBody>
      </p:sp>
      <p:sp>
        <p:nvSpPr>
          <p:cNvPr id="6" name="Rectangle 5"/>
          <p:cNvSpPr/>
          <p:nvPr/>
        </p:nvSpPr>
        <p:spPr>
          <a:xfrm>
            <a:off x="323528" y="1412776"/>
            <a:ext cx="8424936" cy="646331"/>
          </a:xfrm>
          <a:prstGeom prst="rect">
            <a:avLst/>
          </a:prstGeom>
        </p:spPr>
        <p:txBody>
          <a:bodyPr wrap="square">
            <a:spAutoFit/>
          </a:bodyPr>
          <a:lstStyle/>
          <a:p>
            <a:pPr algn="l"/>
            <a:r>
              <a:rPr lang="ar-TN" dirty="0" err="1" smtClean="0">
                <a:latin typeface="Times New Roman" pitchFamily="18" charset="0"/>
                <a:cs typeface="Times New Roman" pitchFamily="18" charset="0"/>
              </a:rPr>
              <a:t>)</a:t>
            </a:r>
            <a:endParaRPr lang="en" dirty="0" smtClean="0"/>
          </a:p>
          <a:p>
            <a:endParaRPr lang="en" dirty="0" smtClean="0"/>
          </a:p>
        </p:txBody>
      </p:sp>
    </p:spTree>
    <p:extLst>
      <p:ext uri="{BB962C8B-B14F-4D97-AF65-F5344CB8AC3E}">
        <p14:creationId xmlns="" xmlns:p14="http://schemas.microsoft.com/office/powerpoint/2010/main" val="708097499"/>
      </p:ext>
    </p:extLst>
  </p:cSld>
  <p:clrMapOvr>
    <a:masterClrMapping/>
  </p:clrMapOvr>
  <p:transition>
    <p:wipe dir="u"/>
    <p:sndAc>
      <p:stSnd>
        <p:snd r:embed="rId3"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rtl="0">
              <a:buNone/>
            </a:pPr>
            <a:endParaRPr lang="de-DE" sz="4000" dirty="0" smtClean="0">
              <a:latin typeface="Times New Roman" pitchFamily="18" charset="0"/>
              <a:cs typeface="Times New Roman" pitchFamily="18" charset="0"/>
            </a:endParaRPr>
          </a:p>
          <a:p>
            <a:pPr algn="ctr">
              <a:buNone/>
            </a:pPr>
            <a:endParaRPr lang="de-DE" sz="1800" dirty="0" smtClean="0">
              <a:latin typeface="Times New Roman" pitchFamily="18" charset="0"/>
              <a:cs typeface="Times New Roman" pitchFamily="18" charset="0"/>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8287AAF-9757-478A-A182-4850B3D0CB97}" type="slidenum">
              <a:rPr lang="ar-SA" smtClean="0"/>
              <a:pPr/>
              <a:t>17</a:t>
            </a:fld>
            <a:endParaRPr lang="de-DE"/>
          </a:p>
        </p:txBody>
      </p:sp>
    </p:spTree>
    <p:extLst>
      <p:ext uri="{BB962C8B-B14F-4D97-AF65-F5344CB8AC3E}">
        <p14:creationId xmlns="" xmlns:p14="http://schemas.microsoft.com/office/powerpoint/2010/main" val="708097499"/>
      </p:ext>
    </p:extLst>
  </p:cSld>
  <p:clrMapOvr>
    <a:masterClrMapping/>
  </p:clrMapOvr>
  <p:transition>
    <p:wipe dir="u"/>
    <p:sndAc>
      <p:stSnd>
        <p:snd r:embed="rId3" name="chimes.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rtl="0">
              <a:buNone/>
            </a:pPr>
            <a:endParaRPr lang="de-DE" sz="1800" dirty="0">
              <a:solidFill>
                <a:srgbClr val="FF0000"/>
              </a:solidFill>
              <a:latin typeface="Times New Roman" pitchFamily="18" charset="0"/>
              <a:cs typeface="Times New Roman" pitchFamily="18" charset="0"/>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8287AAF-9757-478A-A182-4850B3D0CB97}" type="slidenum">
              <a:rPr lang="ar-SA" smtClean="0"/>
              <a:pPr/>
              <a:t>18</a:t>
            </a:fld>
            <a:endParaRPr lang="de-DE"/>
          </a:p>
        </p:txBody>
      </p:sp>
    </p:spTree>
    <p:extLst>
      <p:ext uri="{BB962C8B-B14F-4D97-AF65-F5344CB8AC3E}">
        <p14:creationId xmlns="" xmlns:p14="http://schemas.microsoft.com/office/powerpoint/2010/main" val="3354176552"/>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pPr algn="l">
              <a:buNone/>
            </a:pPr>
            <a:endParaRPr lang="en-GB" sz="1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97504070-FA78-445C-9152-0944A9656D8B}" type="slidenum">
              <a:rPr lang="ar-SA" smtClean="0"/>
              <a:pPr/>
              <a:t>19</a:t>
            </a:fld>
            <a:endParaRPr lang="de-DE"/>
          </a:p>
        </p:txBody>
      </p:sp>
    </p:spTree>
  </p:cSld>
  <p:clrMapOvr>
    <a:masterClrMapping/>
  </p:clrMapOvr>
  <p:transition>
    <p:wipe dir="u"/>
    <p:sndAc>
      <p:stSnd>
        <p:snd r:embed="rId2" name="chimes.wav"/>
      </p:stSnd>
    </p:sndAc>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pPr algn="l">
              <a:buNone/>
            </a:pPr>
            <a:endParaRPr lang="en-GB" sz="1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97504070-FA78-445C-9152-0944A9656D8B}" type="slidenum">
              <a:rPr lang="ar-SA" smtClean="0"/>
              <a:pPr/>
              <a:t>20</a:t>
            </a:fld>
            <a:endParaRPr lang="de-DE"/>
          </a:p>
        </p:txBody>
      </p:sp>
    </p:spTree>
  </p:cSld>
  <p:clrMapOvr>
    <a:masterClrMapping/>
  </p:clrMapOvr>
  <p:transition>
    <p:wipe dir="u"/>
    <p:sndAc>
      <p:stSnd>
        <p:snd r:embed="rId2" name="chimes.wav"/>
      </p:stSnd>
    </p:sndAc>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endParaRPr lang="en" sz="1800" dirty="0" smtClean="0"/>
          </a:p>
          <a:p>
            <a:pPr algn="l">
              <a:buNone/>
            </a:pPr>
            <a:endParaRPr lang="en-GB" sz="1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97504070-FA78-445C-9152-0944A9656D8B}" type="slidenum">
              <a:rPr lang="ar-SA" smtClean="0"/>
              <a:pPr/>
              <a:t>21</a:t>
            </a:fld>
            <a:endParaRPr lang="de-DE" dirty="0"/>
          </a:p>
        </p:txBody>
      </p:sp>
    </p:spTree>
  </p:cSld>
  <p:clrMapOvr>
    <a:masterClrMapping/>
  </p:clrMapOvr>
  <p:transition>
    <p:wipe dir="u"/>
    <p:sndAc>
      <p:stSnd>
        <p:snd r:embed="rId2" name="chimes.wav"/>
      </p:stSnd>
    </p:sndAc>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pPr algn="l">
              <a:buNone/>
            </a:pPr>
            <a:endParaRPr lang="en-GB" sz="1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97504070-FA78-445C-9152-0944A9656D8B}" type="slidenum">
              <a:rPr lang="ar-SA" smtClean="0"/>
              <a:pPr/>
              <a:t>22</a:t>
            </a:fld>
            <a:endParaRPr lang="de-DE"/>
          </a:p>
        </p:txBody>
      </p:sp>
    </p:spTree>
  </p:cSld>
  <p:clrMapOvr>
    <a:masterClrMapping/>
  </p:clrMapOvr>
  <p:transition>
    <p:wipe dir="u"/>
    <p:sndAc>
      <p:stSnd>
        <p:snd r:embed="rId2" name="chimes.wav"/>
      </p:stSnd>
    </p:sndAc>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pPr algn="l">
              <a:buNone/>
            </a:pPr>
            <a:r>
              <a:rPr lang="en-GB" sz="1800" dirty="0" smtClean="0">
                <a:latin typeface="Times New Roman" pitchFamily="18" charset="0"/>
                <a:cs typeface="Times New Roman" pitchFamily="18" charset="0"/>
              </a:rPr>
              <a:t>.</a:t>
            </a:r>
            <a:endParaRPr lang="en-GB" sz="1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97504070-FA78-445C-9152-0944A9656D8B}" type="slidenum">
              <a:rPr lang="ar-SA" smtClean="0"/>
              <a:pPr/>
              <a:t>23</a:t>
            </a:fld>
            <a:endParaRPr lang="de-DE" dirty="0"/>
          </a:p>
        </p:txBody>
      </p:sp>
    </p:spTree>
  </p:cSld>
  <p:clrMapOvr>
    <a:masterClrMapping/>
  </p:clrMapOvr>
  <p:transition>
    <p:wipe dir="u"/>
    <p:sndAc>
      <p:stSnd>
        <p:snd r:embed="rId2" name="chimes.wav"/>
      </p:stSnd>
    </p:sndAc>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endParaRPr lang="en" sz="1800" dirty="0" smtClean="0"/>
          </a:p>
          <a:p>
            <a:pPr algn="l">
              <a:buNone/>
            </a:pPr>
            <a:endParaRPr lang="en-GB" sz="1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97504070-FA78-445C-9152-0944A9656D8B}" type="slidenum">
              <a:rPr lang="ar-SA" smtClean="0"/>
              <a:pPr/>
              <a:t>24</a:t>
            </a:fld>
            <a:endParaRPr lang="de-DE"/>
          </a:p>
        </p:txBody>
      </p:sp>
    </p:spTree>
  </p:cSld>
  <p:clrMapOvr>
    <a:masterClrMapping/>
  </p:clrMapOvr>
  <p:transition>
    <p:wipe dir="u"/>
    <p:sndAc>
      <p:stSnd>
        <p:snd r:embed="rId2" name="chimes.wav"/>
      </p:stSnd>
    </p:sndAc>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pPr algn="l">
              <a:buNone/>
            </a:pPr>
            <a:endParaRPr lang="en-GB" sz="1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97504070-FA78-445C-9152-0944A9656D8B}" type="slidenum">
              <a:rPr lang="ar-SA" smtClean="0"/>
              <a:pPr/>
              <a:t>25</a:t>
            </a:fld>
            <a:endParaRPr lang="de-DE"/>
          </a:p>
        </p:txBody>
      </p:sp>
    </p:spTree>
  </p:cSld>
  <p:clrMapOvr>
    <a:masterClrMapping/>
  </p:clrMapOvr>
  <p:transition>
    <p:wipe dir="u"/>
    <p:sndAc>
      <p:stSnd>
        <p:snd r:embed="rId2" name="chimes.wav"/>
      </p:stSnd>
    </p:sndAc>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pPr algn="l">
              <a:buNone/>
            </a:pPr>
            <a:endParaRPr lang="en-GB" sz="1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97504070-FA78-445C-9152-0944A9656D8B}" type="slidenum">
              <a:rPr lang="ar-SA" smtClean="0"/>
              <a:pPr/>
              <a:t>26</a:t>
            </a:fld>
            <a:endParaRPr lang="de-DE" dirty="0"/>
          </a:p>
        </p:txBody>
      </p:sp>
    </p:spTree>
  </p:cSld>
  <p:clrMapOvr>
    <a:masterClrMapping/>
  </p:clrMapOvr>
  <p:transition>
    <p:wipe dir="u"/>
    <p:sndAc>
      <p:stSnd>
        <p:snd r:embed="rId2" name="chimes.wav"/>
      </p:stSnd>
    </p:sndAc>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pPr algn="l">
              <a:buNone/>
            </a:pPr>
            <a:r>
              <a:rPr lang="en-GB" sz="1800" dirty="0" smtClean="0"/>
              <a:t>.</a:t>
            </a:r>
            <a:endParaRPr lang="en-GB" sz="1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97504070-FA78-445C-9152-0944A9656D8B}" type="slidenum">
              <a:rPr lang="ar-SA" smtClean="0"/>
              <a:pPr/>
              <a:t>27</a:t>
            </a:fld>
            <a:endParaRPr lang="de-DE"/>
          </a:p>
        </p:txBody>
      </p:sp>
    </p:spTree>
  </p:cSld>
  <p:clrMapOvr>
    <a:masterClrMapping/>
  </p:clrMapOvr>
  <p:transition>
    <p:wipe dir="u"/>
    <p:sndAc>
      <p:stSnd>
        <p:snd r:embed="rId2" name="chimes.wav"/>
      </p:stSnd>
    </p:sndAc>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pPr algn="l">
              <a:buNone/>
            </a:pPr>
            <a:endParaRPr lang="en-GB" sz="1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97504070-FA78-445C-9152-0944A9656D8B}" type="slidenum">
              <a:rPr lang="ar-SA" smtClean="0"/>
              <a:pPr/>
              <a:t>28</a:t>
            </a:fld>
            <a:endParaRPr lang="de-DE" dirty="0"/>
          </a:p>
        </p:txBody>
      </p:sp>
    </p:spTree>
  </p:cSld>
  <p:clrMapOvr>
    <a:masterClrMapping/>
  </p:clrMapOvr>
  <p:transition>
    <p:wipe dir="u"/>
    <p:sndAc>
      <p:stSnd>
        <p:snd r:embed="rId2" name="chimes.wav"/>
      </p:stSnd>
    </p:sndAc>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pPr algn="l">
              <a:buNone/>
            </a:pPr>
            <a:endParaRPr lang="en-GB" sz="1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97504070-FA78-445C-9152-0944A9656D8B}" type="slidenum">
              <a:rPr lang="ar-SA" smtClean="0"/>
              <a:pPr/>
              <a:t>29</a:t>
            </a:fld>
            <a:endParaRPr lang="de-DE"/>
          </a:p>
        </p:txBody>
      </p:sp>
    </p:spTree>
  </p:cSld>
  <p:clrMapOvr>
    <a:masterClrMapping/>
  </p:clrMapOvr>
  <p:transition>
    <p:wipe dir="u"/>
    <p:sndAc>
      <p:stSnd>
        <p:snd r:embed="rId2" name="chimes.wav"/>
      </p:stSnd>
    </p:sndAc>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pPr algn="ctr"/>
            <a:endParaRPr lang="en-GB" dirty="0" smtClean="0"/>
          </a:p>
          <a:p>
            <a:pPr algn="ctr"/>
            <a:endParaRPr lang="en-GB" dirty="0" smtClean="0"/>
          </a:p>
          <a:p>
            <a:pPr algn="ctr"/>
            <a:endParaRPr lang="en-GB" dirty="0" smtClean="0"/>
          </a:p>
          <a:p>
            <a:pPr algn="ctr"/>
            <a:endParaRPr lang="en-GB" dirty="0" smtClean="0"/>
          </a:p>
          <a:p>
            <a:pPr algn="ctr"/>
            <a:endParaRPr lang="en-GB" dirty="0" smtClean="0"/>
          </a:p>
          <a:p>
            <a:pPr algn="ctr"/>
            <a:r>
              <a:rPr lang="en-GB" dirty="0" smtClean="0"/>
              <a:t> </a:t>
            </a:r>
            <a:r>
              <a:rPr lang="en-GB" sz="4800" b="1" dirty="0" smtClean="0">
                <a:latin typeface="AR DECODE" pitchFamily="2" charset="0"/>
              </a:rPr>
              <a:t>Good Luck</a:t>
            </a:r>
            <a:endParaRPr lang="en-GB" sz="4800" dirty="0"/>
          </a:p>
        </p:txBody>
      </p:sp>
      <p:sp>
        <p:nvSpPr>
          <p:cNvPr id="3" name="Slide Number Placeholder 2"/>
          <p:cNvSpPr>
            <a:spLocks noGrp="1"/>
          </p:cNvSpPr>
          <p:nvPr>
            <p:ph type="sldNum" sz="quarter" idx="12"/>
          </p:nvPr>
        </p:nvSpPr>
        <p:spPr/>
        <p:txBody>
          <a:bodyPr/>
          <a:lstStyle/>
          <a:p>
            <a:fld id="{97504070-FA78-445C-9152-0944A9656D8B}" type="slidenum">
              <a:rPr lang="ar-SA" smtClean="0"/>
              <a:pPr/>
              <a:t>30</a:t>
            </a:fld>
            <a:endParaRPr lang="de-DE"/>
          </a:p>
        </p:txBody>
      </p:sp>
    </p:spTree>
  </p:cSld>
  <p:clrMapOvr>
    <a:masterClrMapping/>
  </p:clrMapOvr>
  <p:transition>
    <p:wipe dir="u"/>
    <p:sndAc>
      <p:stSnd>
        <p:snd r:embed="rId2" name="chimes.wav"/>
      </p:stSnd>
    </p:sndAc>
  </p:transition>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Props1.xml><?xml version="1.0" encoding="utf-8"?>
<ds:datastoreItem xmlns:ds="http://schemas.openxmlformats.org/officeDocument/2006/customXml" ds:itemID="{6E30B35B-2899-40E3-8907-478A46227145}">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emplate/>
  <TotalTime>56943</TotalTime>
  <Words>195</Words>
  <Application>Microsoft Office PowerPoint</Application>
  <PresentationFormat>On-screen Show (4:3)</PresentationFormat>
  <Paragraphs>312</Paragraphs>
  <Slides>30</Slides>
  <Notes>17</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تصميم افتراضي</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Mabrouk</dc:creator>
  <cp:lastModifiedBy>chamseddine</cp:lastModifiedBy>
  <cp:revision>2569</cp:revision>
  <dcterms:created xsi:type="dcterms:W3CDTF">2007-02-01T07:37:04Z</dcterms:created>
  <dcterms:modified xsi:type="dcterms:W3CDTF">2014-03-18T19:46:01Z</dcterms:modified>
</cp:coreProperties>
</file>