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0" r:id="rId6"/>
    <p:sldId id="261" r:id="rId7"/>
    <p:sldId id="268" r:id="rId8"/>
    <p:sldId id="269" r:id="rId9"/>
    <p:sldId id="262" r:id="rId10"/>
    <p:sldId id="263" r:id="rId11"/>
    <p:sldId id="264" r:id="rId12"/>
    <p:sldId id="272" r:id="rId13"/>
    <p:sldId id="271" r:id="rId14"/>
    <p:sldId id="266" r:id="rId15"/>
    <p:sldId id="273" r:id="rId16"/>
    <p:sldId id="274" r:id="rId17"/>
    <p:sldId id="275" r:id="rId18"/>
    <p:sldId id="281" r:id="rId19"/>
    <p:sldId id="288" r:id="rId20"/>
    <p:sldId id="283" r:id="rId21"/>
    <p:sldId id="276" r:id="rId22"/>
    <p:sldId id="277" r:id="rId23"/>
    <p:sldId id="284" r:id="rId24"/>
    <p:sldId id="285" r:id="rId25"/>
    <p:sldId id="278" r:id="rId26"/>
    <p:sldId id="280" r:id="rId27"/>
    <p:sldId id="282" r:id="rId28"/>
    <p:sldId id="286" r:id="rId29"/>
    <p:sldId id="287" r:id="rId30"/>
    <p:sldId id="291" r:id="rId31"/>
    <p:sldId id="292" r:id="rId32"/>
    <p:sldId id="289" r:id="rId33"/>
    <p:sldId id="290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177C-D429-426D-AA6F-D8BD12B2CF1F}" type="datetimeFigureOut">
              <a:rPr lang="en-US" smtClean="0"/>
              <a:pPr/>
              <a:t>3/2/2014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B4C02-7618-41DA-9A3E-FC267B6FF8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953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177C-D429-426D-AA6F-D8BD12B2CF1F}" type="datetimeFigureOut">
              <a:rPr lang="en-US" smtClean="0"/>
              <a:pPr/>
              <a:t>3/2/2014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B4C02-7618-41DA-9A3E-FC267B6FF8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741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177C-D429-426D-AA6F-D8BD12B2CF1F}" type="datetimeFigureOut">
              <a:rPr lang="en-US" smtClean="0"/>
              <a:pPr/>
              <a:t>3/2/2014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B4C02-7618-41DA-9A3E-FC267B6FF8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454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177C-D429-426D-AA6F-D8BD12B2CF1F}" type="datetimeFigureOut">
              <a:rPr lang="en-US" smtClean="0"/>
              <a:pPr/>
              <a:t>3/2/2014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B4C02-7618-41DA-9A3E-FC267B6FF8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95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177C-D429-426D-AA6F-D8BD12B2CF1F}" type="datetimeFigureOut">
              <a:rPr lang="en-US" smtClean="0"/>
              <a:pPr/>
              <a:t>3/2/2014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B4C02-7618-41DA-9A3E-FC267B6FF8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678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177C-D429-426D-AA6F-D8BD12B2CF1F}" type="datetimeFigureOut">
              <a:rPr lang="en-US" smtClean="0"/>
              <a:pPr/>
              <a:t>3/2/2014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B4C02-7618-41DA-9A3E-FC267B6FF8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490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177C-D429-426D-AA6F-D8BD12B2CF1F}" type="datetimeFigureOut">
              <a:rPr lang="en-US" smtClean="0"/>
              <a:pPr/>
              <a:t>3/2/2014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B4C02-7618-41DA-9A3E-FC267B6FF8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593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177C-D429-426D-AA6F-D8BD12B2CF1F}" type="datetimeFigureOut">
              <a:rPr lang="en-US" smtClean="0"/>
              <a:pPr/>
              <a:t>3/2/2014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B4C02-7618-41DA-9A3E-FC267B6FF8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76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177C-D429-426D-AA6F-D8BD12B2CF1F}" type="datetimeFigureOut">
              <a:rPr lang="en-US" smtClean="0"/>
              <a:pPr/>
              <a:t>3/2/2014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B4C02-7618-41DA-9A3E-FC267B6FF8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184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177C-D429-426D-AA6F-D8BD12B2CF1F}" type="datetimeFigureOut">
              <a:rPr lang="en-US" smtClean="0"/>
              <a:pPr/>
              <a:t>3/2/2014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B4C02-7618-41DA-9A3E-FC267B6FF8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55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177C-D429-426D-AA6F-D8BD12B2CF1F}" type="datetimeFigureOut">
              <a:rPr lang="en-US" smtClean="0"/>
              <a:pPr/>
              <a:t>3/2/2014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B4C02-7618-41DA-9A3E-FC267B6FF8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46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9177C-D429-426D-AA6F-D8BD12B2CF1F}" type="datetimeFigureOut">
              <a:rPr lang="en-US" smtClean="0"/>
              <a:pPr/>
              <a:t>3/2/2014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B4C02-7618-41DA-9A3E-FC267B6FF8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473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Trinity_College,_Cambridge" TargetMode="External"/><Relationship Id="rId2" Type="http://schemas.openxmlformats.org/officeDocument/2006/relationships/hyperlink" Target="http://en.wikipedia.org/wiki/E._M._Forster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What_I_Believ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762000"/>
            <a:ext cx="7772400" cy="2057400"/>
          </a:xfrm>
        </p:spPr>
        <p:txBody>
          <a:bodyPr/>
          <a:lstStyle/>
          <a:p>
            <a:r>
              <a:rPr lang="en-US" dirty="0" smtClean="0"/>
              <a:t>Edward Morgan Forster </a:t>
            </a:r>
            <a:br>
              <a:rPr lang="en-US" dirty="0" smtClean="0"/>
            </a:br>
            <a:r>
              <a:rPr lang="en-US" dirty="0" smtClean="0"/>
              <a:t>(1879—1970)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429000"/>
            <a:ext cx="1790700" cy="25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038600"/>
            <a:ext cx="2362200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476625"/>
            <a:ext cx="1866900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8428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His Life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Middle class family- only son</a:t>
            </a:r>
          </a:p>
          <a:p>
            <a:r>
              <a:rPr lang="en-US" dirty="0" smtClean="0"/>
              <a:t>Precocious (prematurely developed child)—stories at six</a:t>
            </a:r>
          </a:p>
          <a:p>
            <a:r>
              <a:rPr lang="en-US" dirty="0" err="1" smtClean="0"/>
              <a:t>Tonbridge</a:t>
            </a:r>
            <a:r>
              <a:rPr lang="en-US" dirty="0" smtClean="0"/>
              <a:t> College, Kent</a:t>
            </a:r>
          </a:p>
          <a:p>
            <a:r>
              <a:rPr lang="en-US" dirty="0" smtClean="0"/>
              <a:t>King’s College Cambridge( BA— 1900)</a:t>
            </a:r>
          </a:p>
          <a:p>
            <a:r>
              <a:rPr lang="en-US" dirty="0" smtClean="0"/>
              <a:t>The </a:t>
            </a:r>
            <a:r>
              <a:rPr lang="en-US" dirty="0"/>
              <a:t>Cambridge </a:t>
            </a:r>
            <a:r>
              <a:rPr lang="en-US" dirty="0" smtClean="0"/>
              <a:t>Apostles—a discussion society of Intellectuals</a:t>
            </a:r>
          </a:p>
          <a:p>
            <a:r>
              <a:rPr lang="en-US" dirty="0" smtClean="0"/>
              <a:t>Trip to Europe—Italy</a:t>
            </a:r>
            <a:r>
              <a:rPr lang="en-US" dirty="0"/>
              <a:t>, </a:t>
            </a:r>
            <a:r>
              <a:rPr lang="en-US" dirty="0" smtClean="0"/>
              <a:t>Greece, Germany</a:t>
            </a:r>
          </a:p>
          <a:p>
            <a:r>
              <a:rPr lang="en-US" dirty="0" smtClean="0">
                <a:effectLst/>
              </a:rPr>
              <a:t>Egypt—1</a:t>
            </a:r>
            <a:r>
              <a:rPr lang="en-US" baseline="30000" dirty="0" smtClean="0">
                <a:effectLst/>
              </a:rPr>
              <a:t>st</a:t>
            </a:r>
            <a:r>
              <a:rPr lang="en-US" dirty="0" smtClean="0">
                <a:effectLst/>
              </a:rPr>
              <a:t> World </a:t>
            </a:r>
            <a:r>
              <a:rPr lang="en-US" dirty="0" smtClean="0"/>
              <a:t>War </a:t>
            </a:r>
            <a:r>
              <a:rPr lang="en-US" dirty="0" smtClean="0">
                <a:effectLst/>
              </a:rPr>
              <a:t>volunteered for the International Red Cross</a:t>
            </a:r>
          </a:p>
          <a:p>
            <a:r>
              <a:rPr lang="en-US" dirty="0" smtClean="0"/>
              <a:t>India—Secretary to </a:t>
            </a:r>
            <a:r>
              <a:rPr lang="en-US" dirty="0" smtClean="0">
                <a:effectLst/>
              </a:rPr>
              <a:t>the Maharajah of </a:t>
            </a:r>
            <a:r>
              <a:rPr lang="en-US" dirty="0" err="1" smtClean="0">
                <a:effectLst/>
              </a:rPr>
              <a:t>Dewas</a:t>
            </a:r>
            <a:endParaRPr lang="en-US" dirty="0" smtClean="0">
              <a:effectLst/>
            </a:endParaRPr>
          </a:p>
          <a:p>
            <a:r>
              <a:rPr lang="en-US" dirty="0" smtClean="0"/>
              <a:t>1930-40’s he became a successful broadcaster in BBC radio and became a public figure.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515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 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Short Stories</a:t>
            </a:r>
          </a:p>
          <a:p>
            <a:r>
              <a:rPr lang="en-US" dirty="0" smtClean="0"/>
              <a:t>Novels</a:t>
            </a:r>
          </a:p>
          <a:p>
            <a:r>
              <a:rPr lang="en-US" dirty="0" smtClean="0"/>
              <a:t>Travel Guides</a:t>
            </a:r>
          </a:p>
          <a:p>
            <a:r>
              <a:rPr lang="en-US" dirty="0" smtClean="0"/>
              <a:t>Literary Essays (</a:t>
            </a:r>
            <a:r>
              <a:rPr lang="en-US" i="1" dirty="0" smtClean="0">
                <a:effectLst/>
              </a:rPr>
              <a:t>Aspects of the Novel</a:t>
            </a:r>
            <a:r>
              <a:rPr lang="en-US" dirty="0" smtClean="0">
                <a:effectLst/>
              </a:rPr>
              <a:t> 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( Two Cheers for Democracy)</a:t>
            </a:r>
          </a:p>
          <a:p>
            <a:r>
              <a:rPr lang="en-US" dirty="0" smtClean="0"/>
              <a:t>Biographies</a:t>
            </a:r>
          </a:p>
          <a:p>
            <a:r>
              <a:rPr lang="en-US" b="1" i="1" dirty="0"/>
              <a:t>Aspects of the Novel</a:t>
            </a:r>
            <a:r>
              <a:rPr lang="en-US" dirty="0"/>
              <a:t> is a book compiled from a series of lectures delivered by </a:t>
            </a:r>
            <a:r>
              <a:rPr lang="en-US" dirty="0">
                <a:hlinkClick r:id="rId2" action="ppaction://hlinkfile" tooltip="E. M. Forster"/>
              </a:rPr>
              <a:t>E. M. Forster</a:t>
            </a:r>
            <a:r>
              <a:rPr lang="en-US" dirty="0"/>
              <a:t> at </a:t>
            </a:r>
            <a:r>
              <a:rPr lang="en-US" dirty="0">
                <a:hlinkClick r:id="rId3" action="ppaction://hlinkfile" tooltip="Trinity College, Cambridge"/>
              </a:rPr>
              <a:t>Trinity College, Cambridge</a:t>
            </a:r>
            <a:r>
              <a:rPr lang="en-US" dirty="0"/>
              <a:t> in 1927, in which he discussed the English language novel. By using examples from classic texts, he highlights the seven universal aspects of the novel: </a:t>
            </a:r>
            <a:r>
              <a:rPr lang="en-US" dirty="0">
                <a:solidFill>
                  <a:srgbClr val="FF0000"/>
                </a:solidFill>
              </a:rPr>
              <a:t>story, characters, plot, fantasy, prophecy, pattern, and rhythm.</a:t>
            </a:r>
          </a:p>
        </p:txBody>
      </p:sp>
    </p:spTree>
    <p:extLst>
      <p:ext uri="{BB962C8B-B14F-4D97-AF65-F5344CB8AC3E}">
        <p14:creationId xmlns:p14="http://schemas.microsoft.com/office/powerpoint/2010/main" val="3501655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 Novels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i="1" dirty="0" smtClean="0">
                <a:solidFill>
                  <a:srgbClr val="FF0000"/>
                </a:solidFill>
              </a:rPr>
              <a:t>Where Angels Fear to Tread </a:t>
            </a:r>
            <a:r>
              <a:rPr lang="en-US" dirty="0" smtClean="0"/>
              <a:t>(1905)—impact of foreign culture on provincial personalities</a:t>
            </a:r>
            <a:endParaRPr lang="en-US" i="1" dirty="0" smtClean="0"/>
          </a:p>
          <a:p>
            <a:r>
              <a:rPr lang="en-US" i="1" dirty="0" smtClean="0">
                <a:solidFill>
                  <a:srgbClr val="FF0000"/>
                </a:solidFill>
              </a:rPr>
              <a:t>The Longest Journey </a:t>
            </a:r>
            <a:r>
              <a:rPr lang="en-US" i="1" dirty="0" smtClean="0"/>
              <a:t>(1907)—</a:t>
            </a:r>
            <a:r>
              <a:rPr lang="en-US" dirty="0" smtClean="0"/>
              <a:t>illusion and reality 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A Room with a View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(</a:t>
            </a:r>
            <a:r>
              <a:rPr lang="en-US" cap="small" dirty="0" smtClean="0"/>
              <a:t>1908)-</a:t>
            </a:r>
            <a:r>
              <a:rPr lang="en-US" dirty="0" smtClean="0"/>
              <a:t> a romance- </a:t>
            </a:r>
            <a:r>
              <a:rPr lang="en-US" dirty="0"/>
              <a:t>shows how questions of propriety and class can make human connection difficult.</a:t>
            </a:r>
            <a:endParaRPr lang="en-US" dirty="0" smtClean="0"/>
          </a:p>
          <a:p>
            <a:r>
              <a:rPr lang="en-US" i="1" dirty="0" smtClean="0">
                <a:solidFill>
                  <a:srgbClr val="FF0000"/>
                </a:solidFill>
              </a:rPr>
              <a:t>Howards End </a:t>
            </a:r>
            <a:r>
              <a:rPr lang="en-US" dirty="0" smtClean="0"/>
              <a:t>(</a:t>
            </a:r>
            <a:r>
              <a:rPr lang="en-US" cap="small" dirty="0" smtClean="0"/>
              <a:t>1910)—</a:t>
            </a:r>
            <a:r>
              <a:rPr lang="en-US" dirty="0" smtClean="0"/>
              <a:t> class divisions and prejudices of Edwardian England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 Passage to India </a:t>
            </a:r>
            <a:r>
              <a:rPr lang="en-US" dirty="0" smtClean="0"/>
              <a:t>(1924)—study of relation between the British(ruler) and the Indian( ruled) James </a:t>
            </a:r>
            <a:r>
              <a:rPr lang="en-US" dirty="0" err="1"/>
              <a:t>Tait</a:t>
            </a:r>
            <a:r>
              <a:rPr lang="en-US" dirty="0"/>
              <a:t> Black Memorial </a:t>
            </a:r>
            <a:r>
              <a:rPr lang="en-US" dirty="0" smtClean="0"/>
              <a:t>Prize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Maurice</a:t>
            </a:r>
            <a:r>
              <a:rPr lang="en-US" dirty="0" smtClean="0"/>
              <a:t> (</a:t>
            </a:r>
            <a:r>
              <a:rPr lang="en-US" dirty="0"/>
              <a:t>1971)- explores the possibility of class reconciliation as one facet of a homosexual </a:t>
            </a:r>
            <a:r>
              <a:rPr lang="en-US" dirty="0" smtClean="0"/>
              <a:t>relationship.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460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His Philosophy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Liberalism</a:t>
            </a:r>
          </a:p>
          <a:p>
            <a:r>
              <a:rPr lang="en-US" dirty="0" smtClean="0"/>
              <a:t>A political concept—system of Govt.—human progress via science and technology</a:t>
            </a:r>
          </a:p>
          <a:p>
            <a:r>
              <a:rPr lang="en-US" dirty="0" smtClean="0"/>
              <a:t>Literary concept—tolerance, dissent, individual freedom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Humanitarianism</a:t>
            </a:r>
            <a:r>
              <a:rPr lang="en-US" dirty="0" smtClean="0"/>
              <a:t>—</a:t>
            </a:r>
            <a:r>
              <a:rPr lang="en-US" dirty="0" smtClean="0">
                <a:effectLst/>
              </a:rPr>
              <a:t>an ethic of kindness, benevolence and sympathy extended universally and impartially to all human beings without distinction of gender, sexual orientation, tribe, caste, age, religion, or nationality.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715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Humanism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His humanist attitude is expressed in the non-fictional essay </a:t>
            </a:r>
            <a:r>
              <a:rPr lang="en-US" i="1" dirty="0">
                <a:hlinkClick r:id="rId2" action="ppaction://hlinkfile" tooltip="What I Believe"/>
              </a:rPr>
              <a:t>What I Believe</a:t>
            </a:r>
            <a:r>
              <a:rPr lang="en-US" i="1" dirty="0"/>
              <a:t>.</a:t>
            </a:r>
            <a:r>
              <a:rPr lang="en-US" dirty="0"/>
              <a:t> </a:t>
            </a:r>
            <a:r>
              <a:rPr lang="en-US" dirty="0" smtClean="0"/>
              <a:t>Forster's </a:t>
            </a:r>
            <a:r>
              <a:rPr lang="en-US" dirty="0"/>
              <a:t>words: "The humanist has four leading characteristics - curiosity, a free mind, belief in good taste, and belief in the human race."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prime importance to human rather than divine or supernatural matters.</a:t>
            </a:r>
          </a:p>
          <a:p>
            <a:r>
              <a:rPr lang="en-US" dirty="0" smtClean="0">
                <a:effectLst/>
              </a:rPr>
              <a:t> </a:t>
            </a:r>
            <a:r>
              <a:rPr lang="en-US" dirty="0" smtClean="0"/>
              <a:t>emphasizes</a:t>
            </a:r>
            <a:r>
              <a:rPr lang="en-US" dirty="0" smtClean="0">
                <a:effectLst/>
              </a:rPr>
              <a:t> reason, </a:t>
            </a:r>
            <a:r>
              <a:rPr lang="en-US" dirty="0"/>
              <a:t>scientific</a:t>
            </a:r>
            <a:r>
              <a:rPr lang="en-US" dirty="0" smtClean="0">
                <a:effectLst/>
              </a:rPr>
              <a:t> </a:t>
            </a:r>
            <a:r>
              <a:rPr lang="en-US" dirty="0"/>
              <a:t>inquiry,</a:t>
            </a:r>
            <a:r>
              <a:rPr lang="en-US" dirty="0" smtClean="0">
                <a:effectLst/>
              </a:rPr>
              <a:t> </a:t>
            </a:r>
            <a:r>
              <a:rPr lang="en-US" dirty="0"/>
              <a:t>and</a:t>
            </a:r>
            <a:r>
              <a:rPr lang="en-US" dirty="0" smtClean="0">
                <a:effectLst/>
              </a:rPr>
              <a:t> </a:t>
            </a:r>
            <a:r>
              <a:rPr lang="en-US" b="0" i="0" dirty="0" smtClean="0">
                <a:effectLst/>
              </a:rPr>
              <a:t>human</a:t>
            </a:r>
            <a:r>
              <a:rPr lang="en-US" dirty="0" smtClean="0">
                <a:effectLst/>
              </a:rPr>
              <a:t> </a:t>
            </a:r>
            <a:r>
              <a:rPr lang="en-US" dirty="0"/>
              <a:t>fulfillment</a:t>
            </a:r>
            <a:r>
              <a:rPr lang="en-US" dirty="0" smtClean="0">
                <a:effectLst/>
              </a:rPr>
              <a:t> </a:t>
            </a:r>
            <a:r>
              <a:rPr lang="en-US" dirty="0"/>
              <a:t>in</a:t>
            </a:r>
            <a:r>
              <a:rPr lang="en-US" dirty="0" smtClean="0">
                <a:effectLst/>
              </a:rPr>
              <a:t> </a:t>
            </a:r>
            <a:r>
              <a:rPr lang="en-US" dirty="0"/>
              <a:t>the</a:t>
            </a:r>
            <a:r>
              <a:rPr lang="en-US" dirty="0" smtClean="0">
                <a:effectLst/>
              </a:rPr>
              <a:t> </a:t>
            </a:r>
            <a:r>
              <a:rPr lang="en-US" dirty="0"/>
              <a:t>natural</a:t>
            </a:r>
            <a:r>
              <a:rPr lang="en-US" dirty="0" smtClean="0">
                <a:effectLst/>
              </a:rPr>
              <a:t> </a:t>
            </a:r>
            <a:r>
              <a:rPr lang="en-US" dirty="0"/>
              <a:t>world</a:t>
            </a:r>
            <a:r>
              <a:rPr lang="en-US" dirty="0" smtClean="0">
                <a:effectLst/>
              </a:rPr>
              <a:t> </a:t>
            </a:r>
            <a:r>
              <a:rPr lang="en-US" dirty="0"/>
              <a:t>and</a:t>
            </a:r>
            <a:r>
              <a:rPr lang="en-US" dirty="0" smtClean="0">
                <a:effectLst/>
              </a:rPr>
              <a:t> </a:t>
            </a:r>
            <a:r>
              <a:rPr lang="en-US" dirty="0"/>
              <a:t>often</a:t>
            </a:r>
            <a:r>
              <a:rPr lang="en-US" dirty="0" smtClean="0">
                <a:effectLst/>
              </a:rPr>
              <a:t> </a:t>
            </a:r>
            <a:r>
              <a:rPr lang="en-US" dirty="0"/>
              <a:t>rejects</a:t>
            </a:r>
            <a:r>
              <a:rPr lang="en-US" dirty="0" smtClean="0">
                <a:effectLst/>
              </a:rPr>
              <a:t> the </a:t>
            </a:r>
            <a:r>
              <a:rPr lang="en-US" dirty="0"/>
              <a:t>importance</a:t>
            </a:r>
            <a:r>
              <a:rPr lang="en-US" dirty="0" smtClean="0">
                <a:effectLst/>
              </a:rPr>
              <a:t> </a:t>
            </a:r>
            <a:r>
              <a:rPr lang="en-US" dirty="0"/>
              <a:t>of</a:t>
            </a:r>
            <a:r>
              <a:rPr lang="en-US" dirty="0" smtClean="0">
                <a:effectLst/>
              </a:rPr>
              <a:t> </a:t>
            </a:r>
            <a:r>
              <a:rPr lang="en-US" dirty="0"/>
              <a:t>belief</a:t>
            </a:r>
            <a:r>
              <a:rPr lang="en-US" dirty="0" smtClean="0">
                <a:effectLst/>
              </a:rPr>
              <a:t> </a:t>
            </a:r>
            <a:r>
              <a:rPr lang="en-US" dirty="0"/>
              <a:t>in</a:t>
            </a:r>
            <a:r>
              <a:rPr lang="en-US" dirty="0" smtClean="0">
                <a:effectLst/>
              </a:rPr>
              <a:t> </a:t>
            </a:r>
            <a:r>
              <a:rPr lang="en-US" dirty="0"/>
              <a:t>God.</a:t>
            </a:r>
            <a:r>
              <a:rPr lang="en-US" dirty="0" smtClean="0">
                <a:effectLst/>
              </a:rPr>
              <a:t> </a:t>
            </a:r>
          </a:p>
          <a:p>
            <a:r>
              <a:rPr lang="en-US" dirty="0" smtClean="0"/>
              <a:t>a belief system based on the principle that people's spiritual and emotional needs can be satisfied without following a god or religion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545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Morality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Despises and rejects snobbery, narrowness, and cruelty of the conventional or restricted religious attitude</a:t>
            </a:r>
          </a:p>
          <a:p>
            <a:r>
              <a:rPr lang="en-US" dirty="0" smtClean="0"/>
              <a:t>Advocates sincerity and truthfulness in human relations</a:t>
            </a:r>
          </a:p>
          <a:p>
            <a:r>
              <a:rPr lang="en-US" dirty="0" smtClean="0"/>
              <a:t>Resists forces drawing individuals into a group; national feeling, class feeling, comradely  feeling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050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Realism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Superficial</a:t>
            </a:r>
          </a:p>
          <a:p>
            <a:r>
              <a:rPr lang="en-US" dirty="0" smtClean="0"/>
              <a:t>Combined with symbolism &amp; mysticism (Mrs. Moore)</a:t>
            </a:r>
          </a:p>
          <a:p>
            <a:r>
              <a:rPr lang="en-US" dirty="0" smtClean="0"/>
              <a:t>Reality—an objective and physical entity</a:t>
            </a:r>
          </a:p>
          <a:p>
            <a:r>
              <a:rPr lang="en-US" dirty="0" smtClean="0"/>
              <a:t>Subjective and psychological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373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His Themes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differences of behavior and class,</a:t>
            </a:r>
          </a:p>
          <a:p>
            <a:r>
              <a:rPr lang="en-US" dirty="0" smtClean="0"/>
              <a:t> contradictory habits, and ways of life</a:t>
            </a:r>
          </a:p>
          <a:p>
            <a:r>
              <a:rPr lang="en-US" dirty="0" smtClean="0"/>
              <a:t>racial differences. </a:t>
            </a:r>
          </a:p>
          <a:p>
            <a:r>
              <a:rPr lang="en-US" dirty="0" smtClean="0"/>
              <a:t>Philosophical, ethical, social or religious issues</a:t>
            </a:r>
          </a:p>
          <a:p>
            <a:r>
              <a:rPr lang="en-US" dirty="0" smtClean="0"/>
              <a:t>Personal Relationship( the only emotional relationship depicted fully—friendship—mutual sympathy of heart and mind—sensitivity makes it delightful as well as precarious—any jarring note, an error of taste, a failure of sympathy—can destroy it completely. He notice it and draws his conclusions. Difference strike him more than common features.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852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His Characters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Mostly types</a:t>
            </a:r>
          </a:p>
          <a:p>
            <a:r>
              <a:rPr lang="en-US" dirty="0" smtClean="0"/>
              <a:t>Crustacean— Hardbound conservatives, followers of lifeless conventions</a:t>
            </a:r>
          </a:p>
          <a:p>
            <a:r>
              <a:rPr lang="en-US" dirty="0" err="1" smtClean="0"/>
              <a:t>Vitalists</a:t>
            </a:r>
            <a:r>
              <a:rPr lang="en-US" dirty="0" smtClean="0"/>
              <a:t>–impressionable, developing </a:t>
            </a:r>
            <a:r>
              <a:rPr lang="en-US" dirty="0"/>
              <a:t>under the impact of new </a:t>
            </a:r>
            <a:r>
              <a:rPr lang="en-US" dirty="0" smtClean="0"/>
              <a:t>experiences, men of feeling and deep emotions</a:t>
            </a:r>
          </a:p>
          <a:p>
            <a:r>
              <a:rPr lang="en-US" dirty="0" smtClean="0"/>
              <a:t>strong women </a:t>
            </a:r>
          </a:p>
          <a:p>
            <a:r>
              <a:rPr lang="en-US" dirty="0" smtClean="0"/>
              <a:t>Lack passion and sexual fulfillment</a:t>
            </a:r>
          </a:p>
          <a:p>
            <a:r>
              <a:rPr lang="en-US" dirty="0"/>
              <a:t>Objects other than human beings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Howards </a:t>
            </a:r>
            <a:r>
              <a:rPr lang="en-US" dirty="0"/>
              <a:t>End </a:t>
            </a:r>
            <a:r>
              <a:rPr lang="en-US" dirty="0" smtClean="0"/>
              <a:t>– </a:t>
            </a:r>
            <a:r>
              <a:rPr lang="en-US" dirty="0"/>
              <a:t>a house,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A </a:t>
            </a:r>
            <a:r>
              <a:rPr lang="en-US" dirty="0"/>
              <a:t>Passage to </a:t>
            </a:r>
            <a:r>
              <a:rPr lang="en-US" dirty="0" smtClean="0"/>
              <a:t>India— </a:t>
            </a:r>
            <a:r>
              <a:rPr lang="en-US" dirty="0"/>
              <a:t>a country.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097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No experimentation</a:t>
            </a:r>
          </a:p>
          <a:p>
            <a:r>
              <a:rPr lang="en-US" dirty="0" smtClean="0"/>
              <a:t>Mingling of social comedy and poetry</a:t>
            </a:r>
          </a:p>
          <a:p>
            <a:r>
              <a:rPr lang="en-US" dirty="0" smtClean="0"/>
              <a:t>Complexity of life</a:t>
            </a:r>
          </a:p>
          <a:p>
            <a:r>
              <a:rPr lang="en-US" dirty="0" smtClean="0"/>
              <a:t>Satiric (undeveloped heart)</a:t>
            </a:r>
          </a:p>
          <a:p>
            <a:r>
              <a:rPr lang="en-US" dirty="0" smtClean="0"/>
              <a:t>sensitivity to nature for itself –more interested in what it can reveal about people.</a:t>
            </a:r>
          </a:p>
          <a:p>
            <a:r>
              <a:rPr lang="en-US" dirty="0" smtClean="0"/>
              <a:t>Improbable  plots</a:t>
            </a:r>
          </a:p>
          <a:p>
            <a:r>
              <a:rPr lang="en-US" dirty="0" smtClean="0"/>
              <a:t>Sudden unaccountable deaths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647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Historical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India—</a:t>
            </a:r>
            <a:r>
              <a:rPr lang="en-US" dirty="0" smtClean="0"/>
              <a:t>ruled by Muslim dynasty, Moghuls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1600s—</a:t>
            </a:r>
            <a:r>
              <a:rPr lang="en-US" dirty="0" smtClean="0"/>
              <a:t>British East India trading company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1773—</a:t>
            </a:r>
            <a:r>
              <a:rPr lang="en-US" dirty="0" smtClean="0"/>
              <a:t>direct British rule( natives socially and economically subservient) Native States, close watch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1857—</a:t>
            </a:r>
            <a:r>
              <a:rPr lang="en-US" dirty="0" smtClean="0"/>
              <a:t>Indian rebellion suppressed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1919—</a:t>
            </a:r>
            <a:r>
              <a:rPr lang="en-US" dirty="0" smtClean="0"/>
              <a:t>Amritsar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Massacre,400 shot to death, 1200 wounded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2722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Historical Background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England</a:t>
            </a:r>
            <a:endParaRPr lang="en-US" dirty="0" smtClean="0"/>
          </a:p>
          <a:p>
            <a:r>
              <a:rPr lang="en-US" dirty="0" smtClean="0"/>
              <a:t>World War, loss of lives, loss of confidence in tradition and authority, sympathy for the Indian Cause</a:t>
            </a:r>
          </a:p>
          <a:p>
            <a:r>
              <a:rPr lang="en-US" dirty="0" smtClean="0"/>
              <a:t>Success of liberal party, emergence of </a:t>
            </a:r>
            <a:r>
              <a:rPr lang="en-US" dirty="0" err="1" smtClean="0"/>
              <a:t>Labour</a:t>
            </a:r>
            <a:r>
              <a:rPr lang="en-US" dirty="0" smtClean="0"/>
              <a:t> party, freedom of </a:t>
            </a:r>
            <a:r>
              <a:rPr lang="en-US" dirty="0" err="1" smtClean="0"/>
              <a:t>ireland</a:t>
            </a:r>
            <a:r>
              <a:rPr lang="en-US" dirty="0" smtClean="0"/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902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A passage to India</a:t>
            </a:r>
            <a:br>
              <a:rPr lang="en-US" dirty="0" smtClean="0">
                <a:solidFill>
                  <a:srgbClr val="00B0F0"/>
                </a:solidFill>
              </a:rPr>
            </a:br>
            <a:r>
              <a:rPr lang="en-US" sz="3100" dirty="0" smtClean="0">
                <a:solidFill>
                  <a:schemeClr val="accent6">
                    <a:lumMod val="75000"/>
                  </a:schemeClr>
                </a:solidFill>
              </a:rPr>
              <a:t>Title of Whitman’s poem</a:t>
            </a:r>
            <a:br>
              <a:rPr lang="en-US" sz="3100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en-US" sz="31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Parts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 Mosque</a:t>
            </a:r>
            <a:r>
              <a:rPr lang="en-US" dirty="0" smtClean="0"/>
              <a:t>— spring, man’s emotional nature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 Caves</a:t>
            </a:r>
            <a:r>
              <a:rPr lang="en-US" dirty="0" smtClean="0"/>
              <a:t>—summer, intellect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 Temple</a:t>
            </a:r>
            <a:r>
              <a:rPr lang="en-US" dirty="0" smtClean="0"/>
              <a:t>—Rainy season, devotion and love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r>
              <a:rPr lang="en-US" dirty="0" smtClean="0"/>
              <a:t>Character from two races—three religions</a:t>
            </a:r>
          </a:p>
          <a:p>
            <a:r>
              <a:rPr lang="en-US" dirty="0" smtClean="0"/>
              <a:t>Christians, Muslims, Hindus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876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Levels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Surface—India</a:t>
            </a:r>
          </a:p>
          <a:p>
            <a:r>
              <a:rPr lang="en-US" dirty="0" smtClean="0"/>
              <a:t>Difficulty of establishing friendship across cultural boundaries</a:t>
            </a:r>
          </a:p>
          <a:p>
            <a:r>
              <a:rPr lang="en-US" dirty="0" smtClean="0"/>
              <a:t>Symbolic—faith 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3670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Study of Oriental Mind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000" dirty="0" smtClean="0"/>
              <a:t>Forster’s visit to India—1912, 1922, short</a:t>
            </a:r>
          </a:p>
          <a:p>
            <a:r>
              <a:rPr lang="en-US" sz="3000" dirty="0" smtClean="0"/>
              <a:t>An attempt to portray the Indian character</a:t>
            </a:r>
          </a:p>
          <a:p>
            <a:r>
              <a:rPr lang="en-US" sz="3000" dirty="0" smtClean="0"/>
              <a:t>Psychological analysis of motives</a:t>
            </a:r>
          </a:p>
          <a:p>
            <a:r>
              <a:rPr lang="en-US" sz="3000" dirty="0" smtClean="0"/>
              <a:t>Focused more on weaknesses </a:t>
            </a:r>
          </a:p>
          <a:p>
            <a:r>
              <a:rPr lang="en-US" sz="3000" dirty="0" smtClean="0"/>
              <a:t>Non-serious—Aziz (water, invitation to a trip)</a:t>
            </a:r>
          </a:p>
          <a:p>
            <a:r>
              <a:rPr lang="en-US" sz="3000" dirty="0" smtClean="0"/>
              <a:t>Superstitious—</a:t>
            </a:r>
            <a:r>
              <a:rPr lang="en-US" sz="3000" dirty="0" err="1" smtClean="0"/>
              <a:t>Nawab</a:t>
            </a:r>
            <a:r>
              <a:rPr lang="en-US" sz="3000" dirty="0" smtClean="0"/>
              <a:t> </a:t>
            </a:r>
            <a:r>
              <a:rPr lang="en-US" sz="3000" dirty="0" err="1" smtClean="0"/>
              <a:t>Bahadur</a:t>
            </a:r>
            <a:r>
              <a:rPr lang="en-US" sz="3000" dirty="0" smtClean="0"/>
              <a:t>, Mrs. Moore’s tomb</a:t>
            </a:r>
          </a:p>
          <a:p>
            <a:r>
              <a:rPr lang="en-US" sz="3000" dirty="0" smtClean="0"/>
              <a:t>Suspicious by nature—malignant </a:t>
            </a:r>
            <a:r>
              <a:rPr lang="en-US" sz="3000" dirty="0" err="1" smtClean="0"/>
              <a:t>tumour</a:t>
            </a:r>
            <a:endParaRPr lang="en-US" sz="3000" dirty="0" smtClean="0"/>
          </a:p>
          <a:p>
            <a:r>
              <a:rPr lang="en-US" sz="3000" dirty="0" smtClean="0"/>
              <a:t>Hypocrites in social relations</a:t>
            </a:r>
          </a:p>
          <a:p>
            <a:r>
              <a:rPr lang="en-US" sz="3000" dirty="0" smtClean="0"/>
              <a:t> Revengeful and Forgiving--Aziz</a:t>
            </a:r>
          </a:p>
          <a:p>
            <a:r>
              <a:rPr lang="en-US" sz="3000" dirty="0" smtClean="0"/>
              <a:t>Unpunctual, inefficient—</a:t>
            </a:r>
            <a:r>
              <a:rPr lang="en-US" sz="3000" dirty="0" err="1" smtClean="0"/>
              <a:t>Godbole</a:t>
            </a:r>
            <a:r>
              <a:rPr lang="en-US" sz="3000" dirty="0" smtClean="0"/>
              <a:t>, Committee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545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Theme of Friendship/Personal Relationship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Friendship between Aziz and Fielding</a:t>
            </a:r>
          </a:p>
          <a:p>
            <a:r>
              <a:rPr lang="en-US" dirty="0" smtClean="0"/>
              <a:t>Immense differences—a study of contrasts </a:t>
            </a:r>
          </a:p>
          <a:p>
            <a:r>
              <a:rPr lang="en-US" dirty="0" smtClean="0"/>
              <a:t>Aziz—impulsive, given to extremes of love and jealousy, “placed, placed”, rooted in Islam, sensitive to the slightest reactions to the British yet desperately wanting to be liked</a:t>
            </a:r>
          </a:p>
          <a:p>
            <a:r>
              <a:rPr lang="en-US" dirty="0" smtClean="0"/>
              <a:t>Fielding—genial but reserve, easy going, traveling light, mature, free from racial feeling, remaining liberal and tolerant and detached in a land which demands the fierce loyalties</a:t>
            </a:r>
          </a:p>
          <a:p>
            <a:r>
              <a:rPr lang="en-US" dirty="0" smtClean="0"/>
              <a:t>Binding force—fundamental goodness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4316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10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First meeting—spontaneous affection and generosity-momentary setback—post-impressionism—quickly repaired—conviction “no Englishman understands us except Mr. Fielding”</a:t>
            </a:r>
          </a:p>
          <a:p>
            <a:r>
              <a:rPr lang="en-US" dirty="0" smtClean="0"/>
              <a:t>Second meeting—closer, Aziz’ sickness, dejected, consumed by self pity and the need for </a:t>
            </a:r>
            <a:r>
              <a:rPr lang="en-US" dirty="0" err="1" smtClean="0"/>
              <a:t>love,wife’s</a:t>
            </a:r>
            <a:r>
              <a:rPr lang="en-US" dirty="0" smtClean="0"/>
              <a:t> picture--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Marabar</a:t>
            </a:r>
            <a:r>
              <a:rPr lang="en-US" dirty="0" smtClean="0"/>
              <a:t> trip</a:t>
            </a:r>
          </a:p>
          <a:p>
            <a:r>
              <a:rPr lang="en-US" dirty="0" smtClean="0"/>
              <a:t>The period of Aziz’s arrest and acquittal</a:t>
            </a:r>
          </a:p>
          <a:p>
            <a:r>
              <a:rPr lang="en-US" dirty="0" smtClean="0"/>
              <a:t>The Last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3322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 leading to separation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Fundamental differences in temperament, character and outlook</a:t>
            </a:r>
          </a:p>
          <a:p>
            <a:r>
              <a:rPr lang="en-US" dirty="0" smtClean="0"/>
              <a:t>Imprisonment --formidable</a:t>
            </a:r>
          </a:p>
          <a:p>
            <a:r>
              <a:rPr lang="en-US" dirty="0" smtClean="0"/>
              <a:t>Forgiving—revengeful </a:t>
            </a:r>
          </a:p>
          <a:p>
            <a:r>
              <a:rPr lang="en-US" dirty="0" smtClean="0"/>
              <a:t>Suspicion &amp; Misunderstanding</a:t>
            </a:r>
          </a:p>
          <a:p>
            <a:r>
              <a:rPr lang="en-US" dirty="0" smtClean="0"/>
              <a:t>Misunderstanding cleared         </a:t>
            </a:r>
            <a:r>
              <a:rPr lang="en-US" dirty="0" smtClean="0">
                <a:solidFill>
                  <a:srgbClr val="FF0000"/>
                </a:solidFill>
              </a:rPr>
              <a:t>But</a:t>
            </a:r>
          </a:p>
          <a:p>
            <a:r>
              <a:rPr lang="en-US" dirty="0" smtClean="0"/>
              <a:t>Fielding—married , not travel light</a:t>
            </a:r>
          </a:p>
          <a:p>
            <a:r>
              <a:rPr lang="en-US" dirty="0" smtClean="0"/>
              <a:t>Aziz—embittered nationalist</a:t>
            </a:r>
          </a:p>
          <a:p>
            <a:r>
              <a:rPr lang="en-US" dirty="0" smtClean="0"/>
              <a:t>Friendship impossible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303248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Satire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Oxford Dictionary defines </a:t>
            </a:r>
            <a:r>
              <a:rPr lang="en-US" dirty="0" smtClean="0">
                <a:solidFill>
                  <a:srgbClr val="FF0000"/>
                </a:solidFill>
              </a:rPr>
              <a:t>satire</a:t>
            </a:r>
            <a:r>
              <a:rPr lang="en-US" dirty="0" smtClean="0"/>
              <a:t> (n): </a:t>
            </a:r>
            <a:r>
              <a:rPr lang="en-US" dirty="0" smtClean="0">
                <a:solidFill>
                  <a:srgbClr val="0070C0"/>
                </a:solidFill>
              </a:rPr>
              <a:t>The use of </a:t>
            </a:r>
            <a:r>
              <a:rPr lang="en-US" dirty="0" err="1" smtClean="0">
                <a:solidFill>
                  <a:srgbClr val="0070C0"/>
                </a:solidFill>
              </a:rPr>
              <a:t>humour</a:t>
            </a:r>
            <a:r>
              <a:rPr lang="en-US" dirty="0" smtClean="0">
                <a:solidFill>
                  <a:srgbClr val="0070C0"/>
                </a:solidFill>
              </a:rPr>
              <a:t>, irony, exaggeration, or ridicule to expose and criticize people’s stupidity or vices, particularly in the context of contemporary politics and other topical issues. </a:t>
            </a:r>
          </a:p>
          <a:p>
            <a:r>
              <a:rPr lang="en-US" dirty="0" smtClean="0"/>
              <a:t>First hand knowledge of sufferings, oppression ,tyranny</a:t>
            </a:r>
          </a:p>
          <a:p>
            <a:r>
              <a:rPr lang="en-US" dirty="0" smtClean="0"/>
              <a:t>Racial Discrimination—Bridge Party</a:t>
            </a:r>
            <a:endParaRPr lang="en-US" dirty="0"/>
          </a:p>
          <a:p>
            <a:r>
              <a:rPr lang="en-US" dirty="0" smtClean="0"/>
              <a:t>Class Consciousness—club, no social interaction</a:t>
            </a:r>
          </a:p>
          <a:p>
            <a:r>
              <a:rPr lang="en-US" dirty="0" smtClean="0"/>
              <a:t>Bribery—imbibed native’s weaknesses—gold sewing machine </a:t>
            </a:r>
          </a:p>
          <a:p>
            <a:r>
              <a:rPr lang="en-US" dirty="0" smtClean="0"/>
              <a:t>Rudeness and revenge—focus on shortcomings—Aziz, more competent-uselessly harassed and humiliated by Major </a:t>
            </a:r>
            <a:r>
              <a:rPr lang="en-US" dirty="0"/>
              <a:t>Calendar</a:t>
            </a:r>
          </a:p>
          <a:p>
            <a:r>
              <a:rPr lang="en-US" dirty="0" smtClean="0"/>
              <a:t>English Ladies haughtier than men</a:t>
            </a:r>
          </a:p>
          <a:p>
            <a:r>
              <a:rPr lang="en-US" dirty="0" smtClean="0"/>
              <a:t>Absurdity of response—herd instinct, the trial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070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Blend of </a:t>
            </a:r>
            <a:r>
              <a:rPr lang="en-US" dirty="0" err="1" smtClean="0"/>
              <a:t>Humour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Dickens </a:t>
            </a:r>
            <a:r>
              <a:rPr lang="en-US" dirty="0"/>
              <a:t>and </a:t>
            </a:r>
            <a:r>
              <a:rPr lang="en-US" dirty="0" smtClean="0"/>
              <a:t>Fielding—pungent and bitter </a:t>
            </a:r>
            <a:r>
              <a:rPr lang="en-US" dirty="0"/>
              <a:t>— </a:t>
            </a:r>
            <a:r>
              <a:rPr lang="en-US" dirty="0" smtClean="0"/>
              <a:t>social </a:t>
            </a:r>
            <a:r>
              <a:rPr lang="en-US" dirty="0"/>
              <a:t>reformer</a:t>
            </a:r>
          </a:p>
          <a:p>
            <a:r>
              <a:rPr lang="en-US" dirty="0" smtClean="0"/>
              <a:t>Forster—genial—artist </a:t>
            </a:r>
          </a:p>
          <a:p>
            <a:r>
              <a:rPr lang="en-US" dirty="0" smtClean="0"/>
              <a:t>Target of satire—common human weakness seen through sympathetic eyes</a:t>
            </a:r>
          </a:p>
          <a:p>
            <a:r>
              <a:rPr lang="en-US" dirty="0" smtClean="0"/>
              <a:t>Portrayal of Prof. </a:t>
            </a:r>
            <a:r>
              <a:rPr lang="en-US" dirty="0" err="1" smtClean="0"/>
              <a:t>Godbole</a:t>
            </a:r>
            <a:r>
              <a:rPr lang="en-US" dirty="0" smtClean="0"/>
              <a:t>, miss Derek, the description of agony and discomfiture of the Collector at his knowledge of the incident at the caves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9051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Symbolism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Three sections—invested with symbolic meaning</a:t>
            </a:r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Mosque</a:t>
            </a:r>
            <a:r>
              <a:rPr lang="en-US" dirty="0" smtClean="0"/>
              <a:t>—stands for oneness of God and Muslim ‘brotherhood</a:t>
            </a:r>
            <a:r>
              <a:rPr lang="en-US" dirty="0"/>
              <a:t>’, </a:t>
            </a:r>
            <a:r>
              <a:rPr lang="en-US" dirty="0" smtClean="0"/>
              <a:t>atmosphere  promoting development of personal relationship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Caves</a:t>
            </a:r>
            <a:r>
              <a:rPr lang="en-US" dirty="0" smtClean="0"/>
              <a:t>—Chaos and darkness, “nothing, nothing attaches to them”—world of heat—blazing sun defying man’s attempt to live in harmony—identical flames could never meet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8129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r>
              <a:rPr lang="en-US" dirty="0" smtClean="0"/>
              <a:t>Illustrate evil—face to face - the reality of evil</a:t>
            </a:r>
          </a:p>
          <a:p>
            <a:r>
              <a:rPr lang="en-US" dirty="0" smtClean="0"/>
              <a:t>Mrs. Moore’s </a:t>
            </a:r>
            <a:r>
              <a:rPr lang="en-US" dirty="0" err="1" smtClean="0"/>
              <a:t>exper</a:t>
            </a:r>
            <a:r>
              <a:rPr lang="en-US" dirty="0" smtClean="0"/>
              <a:t>.—challenge to Christianity</a:t>
            </a:r>
          </a:p>
          <a:p>
            <a:r>
              <a:rPr lang="en-US" dirty="0" smtClean="0"/>
              <a:t>Adela’s </a:t>
            </a:r>
            <a:r>
              <a:rPr lang="en-US" dirty="0" err="1" smtClean="0"/>
              <a:t>exper</a:t>
            </a:r>
            <a:r>
              <a:rPr lang="en-US" dirty="0" smtClean="0"/>
              <a:t>.– challenge to liberal claims</a:t>
            </a:r>
          </a:p>
          <a:p>
            <a:r>
              <a:rPr lang="en-US" dirty="0" smtClean="0"/>
              <a:t>Dark empty caves—hollowness of life-nothing</a:t>
            </a:r>
          </a:p>
          <a:p>
            <a:r>
              <a:rPr lang="en-US" dirty="0" smtClean="0"/>
              <a:t>‘Patho</a:t>
            </a:r>
            <a:r>
              <a:rPr lang="en-US" dirty="0"/>
              <a:t>s</a:t>
            </a:r>
            <a:r>
              <a:rPr lang="en-US" dirty="0" smtClean="0"/>
              <a:t>, piety, courage, filth identical’ “everything exists but nothing has value” negates values</a:t>
            </a:r>
          </a:p>
          <a:p>
            <a:r>
              <a:rPr lang="en-US" dirty="0" smtClean="0"/>
              <a:t>Gained at the mosque—lost at the caves</a:t>
            </a:r>
          </a:p>
          <a:p>
            <a:r>
              <a:rPr lang="en-US" dirty="0" smtClean="0"/>
              <a:t>Hopes of understanding, union, kindness and pity shattered—failure of mutual relationship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087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The Temple</a:t>
            </a:r>
            <a:r>
              <a:rPr lang="en-US" dirty="0" smtClean="0"/>
              <a:t>—stands for universal love &amp; union</a:t>
            </a:r>
          </a:p>
          <a:p>
            <a:r>
              <a:rPr lang="en-US" dirty="0" smtClean="0"/>
              <a:t>Meeting and reconciliation</a:t>
            </a:r>
          </a:p>
          <a:p>
            <a:r>
              <a:rPr lang="en-US" dirty="0" smtClean="0"/>
              <a:t>1. The Birth of lord Krishna</a:t>
            </a:r>
          </a:p>
          <a:p>
            <a:r>
              <a:rPr lang="en-US" dirty="0" smtClean="0"/>
              <a:t>2. Ralph Moore and Aziz</a:t>
            </a:r>
          </a:p>
          <a:p>
            <a:r>
              <a:rPr lang="en-US" dirty="0" smtClean="0"/>
              <a:t>3. Collision of boats</a:t>
            </a:r>
          </a:p>
          <a:p>
            <a:r>
              <a:rPr lang="en-US" dirty="0" smtClean="0"/>
              <a:t>4. The last ride of Aziz&amp; Fielding</a:t>
            </a:r>
          </a:p>
          <a:p>
            <a:r>
              <a:rPr lang="en-US" dirty="0" smtClean="0"/>
              <a:t>Promise of harmony</a:t>
            </a:r>
          </a:p>
          <a:p>
            <a:r>
              <a:rPr lang="en-US" dirty="0" smtClean="0"/>
              <a:t>Dipping of Characters—spiritual baptism</a:t>
            </a:r>
          </a:p>
          <a:p>
            <a:r>
              <a:rPr lang="en-US" dirty="0" smtClean="0"/>
              <a:t>Washing away of </a:t>
            </a:r>
            <a:r>
              <a:rPr lang="en-US" dirty="0" err="1" smtClean="0"/>
              <a:t>Heaslop’s</a:t>
            </a:r>
            <a:r>
              <a:rPr lang="en-US" dirty="0" smtClean="0"/>
              <a:t> and Adela’s letters—vanishing of all causes of misunderstanding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9495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Trial Scene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climax</a:t>
            </a:r>
          </a:p>
          <a:p>
            <a:r>
              <a:rPr lang="en-US" dirty="0" smtClean="0"/>
              <a:t>The impact—Hindu-Muslim Unity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8812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Uniculturalism</a:t>
            </a:r>
            <a:r>
              <a:rPr lang="en-US" dirty="0" smtClean="0"/>
              <a:t> and multiculturalism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Multiculturalism</a:t>
            </a:r>
            <a:r>
              <a:rPr lang="en-US" dirty="0" smtClean="0"/>
              <a:t> refers to that trend in the society where the different cultures are made inclusive, tolerated and accommodated, and these trends are </a:t>
            </a:r>
            <a:r>
              <a:rPr lang="en-US" dirty="0" err="1" smtClean="0"/>
              <a:t>institutionalised</a:t>
            </a:r>
            <a:r>
              <a:rPr lang="en-US" dirty="0" smtClean="0"/>
              <a:t> in legislation to respect other cultures. Canada, Australia and other western countries, where multiculturalism is the national policy, respect religions, ethnicity and cultures of different communities and their cultural rights, while a secular law common to all protect their human rights. 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Uniculturalism</a:t>
            </a:r>
            <a:r>
              <a:rPr lang="en-US" dirty="0" smtClean="0"/>
              <a:t> encourages integration, where cultural identities are lost in time. </a:t>
            </a:r>
            <a:endParaRPr lang="ar-SA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1767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Colonialism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117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Mission of enlightenment</a:t>
            </a:r>
          </a:p>
          <a:p>
            <a:r>
              <a:rPr lang="en-US" dirty="0" smtClean="0"/>
              <a:t>Forster—critical of imperialism—England holds India for its own good</a:t>
            </a:r>
          </a:p>
          <a:p>
            <a:r>
              <a:rPr lang="en-US" dirty="0" smtClean="0"/>
              <a:t>Criticizes </a:t>
            </a:r>
            <a:r>
              <a:rPr lang="en-US" dirty="0"/>
              <a:t>the </a:t>
            </a:r>
            <a:r>
              <a:rPr lang="en-US" dirty="0" err="1" smtClean="0"/>
              <a:t>behaviour</a:t>
            </a:r>
            <a:r>
              <a:rPr lang="en-US" dirty="0" smtClean="0"/>
              <a:t> of Anglo-Indians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	</a:t>
            </a:r>
            <a:r>
              <a:rPr lang="en-US" dirty="0" smtClean="0">
                <a:solidFill>
                  <a:srgbClr val="FF0000"/>
                </a:solidFill>
              </a:rPr>
              <a:t>		     But</a:t>
            </a:r>
          </a:p>
          <a:p>
            <a:r>
              <a:rPr lang="en-US" dirty="0" smtClean="0"/>
              <a:t>Never emphasize the illegitimacy of the empire</a:t>
            </a:r>
          </a:p>
          <a:p>
            <a:r>
              <a:rPr lang="en-US" dirty="0" smtClean="0"/>
              <a:t>India—differences of race, religion, culture—everlasting state of disagreement</a:t>
            </a:r>
          </a:p>
          <a:p>
            <a:r>
              <a:rPr lang="en-US" dirty="0" smtClean="0"/>
              <a:t>Presence of the British necessary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FF0000"/>
                </a:solidFill>
              </a:rPr>
              <a:t>But</a:t>
            </a:r>
          </a:p>
          <a:p>
            <a:r>
              <a:rPr lang="en-US" dirty="0" smtClean="0"/>
              <a:t>Preaches sympathy and kindness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8879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Influence of Colonialism</a:t>
            </a:r>
            <a:br>
              <a:rPr lang="en-US" dirty="0" smtClean="0"/>
            </a:br>
            <a:r>
              <a:rPr lang="en-US" dirty="0" smtClean="0"/>
              <a:t>Perverse for Both</a:t>
            </a:r>
            <a:endParaRPr lang="ar-SA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On Indian</a:t>
            </a:r>
          </a:p>
          <a:p>
            <a:r>
              <a:rPr lang="en-US" dirty="0" smtClean="0"/>
              <a:t>Suffering, humiliation, deprivation</a:t>
            </a:r>
          </a:p>
          <a:p>
            <a:r>
              <a:rPr lang="en-US" dirty="0" smtClean="0"/>
              <a:t>In two ways—1. servile(Prof. </a:t>
            </a:r>
            <a:r>
              <a:rPr lang="en-US" dirty="0" err="1" smtClean="0"/>
              <a:t>Godbole</a:t>
            </a:r>
            <a:r>
              <a:rPr lang="en-US" dirty="0" smtClean="0"/>
              <a:t>),           2. rebellious ( Aziz, </a:t>
            </a:r>
            <a:r>
              <a:rPr lang="en-US" dirty="0" err="1" smtClean="0"/>
              <a:t>Mehmood</a:t>
            </a:r>
            <a:r>
              <a:rPr lang="en-US" dirty="0" smtClean="0"/>
              <a:t> Ali)</a:t>
            </a:r>
          </a:p>
          <a:p>
            <a:r>
              <a:rPr lang="en-US" dirty="0" smtClean="0"/>
              <a:t>On Anglo-Indians</a:t>
            </a:r>
          </a:p>
          <a:p>
            <a:r>
              <a:rPr lang="en-US" dirty="0" smtClean="0"/>
              <a:t>Indifference and cruelty</a:t>
            </a:r>
          </a:p>
          <a:p>
            <a:r>
              <a:rPr lang="en-US" dirty="0" smtClean="0"/>
              <a:t>Loss of individuality</a:t>
            </a:r>
          </a:p>
          <a:p>
            <a:r>
              <a:rPr lang="en-US" dirty="0" smtClean="0"/>
              <a:t>Ridiculous behavior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7694018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Geological Features and Climatic factors—connection with themes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Chapter 1--Description of </a:t>
            </a:r>
            <a:r>
              <a:rPr lang="en-US" dirty="0" err="1" smtClean="0"/>
              <a:t>Chandrapore</a:t>
            </a:r>
            <a:endParaRPr lang="en-US" dirty="0" smtClean="0"/>
          </a:p>
          <a:p>
            <a:r>
              <a:rPr lang="en-US" dirty="0" smtClean="0"/>
              <a:t>Uneven land—many classes, absence of unity</a:t>
            </a:r>
          </a:p>
          <a:p>
            <a:r>
              <a:rPr lang="en-US" dirty="0" smtClean="0"/>
              <a:t>Civil Station, on raised level—Anglo-Indian superiority</a:t>
            </a:r>
          </a:p>
          <a:p>
            <a:r>
              <a:rPr lang="en-US" dirty="0" err="1" smtClean="0"/>
              <a:t>Maidan</a:t>
            </a:r>
            <a:r>
              <a:rPr lang="en-US" dirty="0" smtClean="0"/>
              <a:t>—possibility for friendship</a:t>
            </a:r>
          </a:p>
          <a:p>
            <a:r>
              <a:rPr lang="en-US" dirty="0" smtClean="0"/>
              <a:t>Intense heat—  “keeps men in compartments”</a:t>
            </a:r>
          </a:p>
          <a:p>
            <a:r>
              <a:rPr lang="en-US" dirty="0" smtClean="0"/>
              <a:t>Intense climate—extremes of emotions and attitude</a:t>
            </a:r>
          </a:p>
          <a:p>
            <a:r>
              <a:rPr lang="en-US" dirty="0" smtClean="0"/>
              <a:t>Alteration of weathers—possibility of friendship, danger of breaking up, reconciliation</a:t>
            </a:r>
          </a:p>
          <a:p>
            <a:r>
              <a:rPr lang="en-US" dirty="0" smtClean="0"/>
              <a:t>Soil—hostile either yields or is rigid and sharp(page22 last </a:t>
            </a:r>
            <a:r>
              <a:rPr lang="en-US" dirty="0" err="1" smtClean="0"/>
              <a:t>para</a:t>
            </a:r>
            <a:r>
              <a:rPr lang="en-US" dirty="0" smtClean="0"/>
              <a:t>), element of surprise and shock--muddle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0011362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“A passage to India” </a:t>
            </a:r>
            <a:r>
              <a:rPr lang="en-US" sz="3200" dirty="0" err="1" smtClean="0">
                <a:solidFill>
                  <a:srgbClr val="FF0000"/>
                </a:solidFill>
              </a:rPr>
              <a:t>whitman’s</a:t>
            </a:r>
            <a:r>
              <a:rPr lang="en-US" sz="3200" dirty="0" smtClean="0">
                <a:solidFill>
                  <a:srgbClr val="FF0000"/>
                </a:solidFill>
              </a:rPr>
              <a:t> poem</a:t>
            </a:r>
            <a:endParaRPr lang="ar-SA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SINGING my days, Singing the great achievements of the present, Singing the strong, light works of engineers, Our modern wonders, (the antique ponderous Seven </a:t>
            </a:r>
            <a:r>
              <a:rPr lang="en-US" dirty="0" err="1" smtClean="0"/>
              <a:t>outvied</a:t>
            </a:r>
            <a:r>
              <a:rPr lang="en-US" dirty="0" smtClean="0"/>
              <a:t>,) In the Old World, the east, the Suez canal,</a:t>
            </a:r>
            <a:r>
              <a:rPr lang="en-US" i="1" dirty="0" smtClean="0"/>
              <a:t>         5</a:t>
            </a:r>
            <a:r>
              <a:rPr lang="en-US" dirty="0" smtClean="0"/>
              <a:t>The New by its mighty railroad </a:t>
            </a:r>
            <a:r>
              <a:rPr lang="en-US" dirty="0" err="1" smtClean="0"/>
              <a:t>spann’d</a:t>
            </a:r>
            <a:r>
              <a:rPr lang="en-US" dirty="0" smtClean="0"/>
              <a:t>, The seas inlaid with eloquent, gentle wires, I sound, to commence, the cry, with thee, O soul, The Past! the Past! the Past!   The Past! the dark, </a:t>
            </a:r>
            <a:r>
              <a:rPr lang="en-US" dirty="0" err="1" smtClean="0"/>
              <a:t>unfathom’d</a:t>
            </a:r>
            <a:r>
              <a:rPr lang="en-US" dirty="0" smtClean="0"/>
              <a:t> retrospect!</a:t>
            </a:r>
            <a:r>
              <a:rPr lang="en-US" i="1" dirty="0" smtClean="0"/>
              <a:t>  10</a:t>
            </a:r>
            <a:r>
              <a:rPr lang="en-US" dirty="0" smtClean="0"/>
              <a:t>The teeming gulf! the sleepers and the shadows! The past! the infinite greatness of the past! For what is the present, after all, but a growth out of the past? (As a projectile, </a:t>
            </a:r>
            <a:r>
              <a:rPr lang="en-US" dirty="0" err="1" smtClean="0"/>
              <a:t>form’d</a:t>
            </a:r>
            <a:r>
              <a:rPr lang="en-US" dirty="0" smtClean="0"/>
              <a:t>, </a:t>
            </a:r>
            <a:r>
              <a:rPr lang="en-US" dirty="0" err="1" smtClean="0"/>
              <a:t>impell’d</a:t>
            </a:r>
            <a:r>
              <a:rPr lang="en-US" dirty="0" smtClean="0"/>
              <a:t>, passing a certain line, still keeps on, So the present, utterly </a:t>
            </a:r>
            <a:r>
              <a:rPr lang="en-US" dirty="0" err="1" smtClean="0"/>
              <a:t>form’d</a:t>
            </a:r>
            <a:r>
              <a:rPr lang="en-US" dirty="0" smtClean="0"/>
              <a:t>, </a:t>
            </a:r>
            <a:r>
              <a:rPr lang="en-US" dirty="0" err="1" smtClean="0"/>
              <a:t>impell’d</a:t>
            </a:r>
            <a:r>
              <a:rPr lang="en-US" dirty="0" smtClean="0"/>
              <a:t> by the past.)</a:t>
            </a:r>
            <a:r>
              <a:rPr lang="en-US" i="1" dirty="0" smtClean="0"/>
              <a:t>  15</a:t>
            </a:r>
            <a:r>
              <a:rPr lang="en-US" dirty="0" smtClean="0"/>
              <a:t>  2</a:t>
            </a:r>
            <a:br>
              <a:rPr lang="en-US" dirty="0" smtClean="0"/>
            </a:br>
            <a:endParaRPr lang="ar-SA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362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Passage, O soul, to India! </a:t>
            </a:r>
            <a:r>
              <a:rPr lang="en-US" dirty="0" err="1" smtClean="0"/>
              <a:t>Eclaircise</a:t>
            </a:r>
            <a:r>
              <a:rPr lang="en-US" dirty="0" smtClean="0"/>
              <a:t> the myths Asiatic—the primitive fables.   Not you alone, proud truths of the world! Nor you alone, ye facts of modern science! But myths and fables of </a:t>
            </a:r>
            <a:r>
              <a:rPr lang="en-US" dirty="0" err="1" smtClean="0"/>
              <a:t>eld</a:t>
            </a:r>
            <a:r>
              <a:rPr lang="en-US" dirty="0" smtClean="0"/>
              <a:t>—Asia’s, Africa’s fables!</a:t>
            </a:r>
            <a:r>
              <a:rPr lang="en-US" i="1" dirty="0" smtClean="0"/>
              <a:t>  20</a:t>
            </a:r>
            <a:r>
              <a:rPr lang="en-US" dirty="0" smtClean="0"/>
              <a:t>The far-darting beams of the spirit!—the </a:t>
            </a:r>
            <a:r>
              <a:rPr lang="en-US" dirty="0" err="1" smtClean="0"/>
              <a:t>unloos’d</a:t>
            </a:r>
            <a:r>
              <a:rPr lang="en-US" dirty="0" smtClean="0"/>
              <a:t> dreams! The deep diving bibles and legends; The daring plots of the poets—the elder religions; —O you temples fairer than lilies, </a:t>
            </a:r>
            <a:r>
              <a:rPr lang="en-US" dirty="0" err="1" smtClean="0"/>
              <a:t>pour’d</a:t>
            </a:r>
            <a:r>
              <a:rPr lang="en-US" dirty="0" smtClean="0"/>
              <a:t> over by the rising sun! O you fables, spurning the known, eluding the hold of the known, mounting to heaven!</a:t>
            </a:r>
            <a:r>
              <a:rPr lang="en-US" i="1" dirty="0" smtClean="0"/>
              <a:t>  25</a:t>
            </a:r>
            <a:r>
              <a:rPr lang="en-US" dirty="0" smtClean="0"/>
              <a:t>You lofty and dazzling towers, pinnacled, red as roses, </a:t>
            </a:r>
            <a:r>
              <a:rPr lang="en-US" dirty="0" err="1" smtClean="0"/>
              <a:t>burnish’d</a:t>
            </a:r>
            <a:r>
              <a:rPr lang="en-US" dirty="0" smtClean="0"/>
              <a:t> with gold! Towers of fables immortal, </a:t>
            </a:r>
            <a:r>
              <a:rPr lang="en-US" dirty="0" err="1" smtClean="0"/>
              <a:t>fashion’d</a:t>
            </a:r>
            <a:r>
              <a:rPr lang="en-US" dirty="0" smtClean="0"/>
              <a:t> from mortal dreams! </a:t>
            </a:r>
            <a:r>
              <a:rPr lang="en-US" smtClean="0"/>
              <a:t>You too I welcome, and fully, the same as the rest; You too with joy I sing.</a:t>
            </a:r>
            <a:endParaRPr lang="ar-SA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Passage to India</a:t>
            </a:r>
            <a:r>
              <a:rPr lang="en-US" sz="3100" dirty="0" smtClean="0"/>
              <a:t>—Significance of the Title—The journey motif</a:t>
            </a:r>
            <a:endParaRPr lang="ar-SA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Taken from Walt Whitman’s poem</a:t>
            </a:r>
          </a:p>
          <a:p>
            <a:r>
              <a:rPr lang="en-US" dirty="0" smtClean="0"/>
              <a:t>Surface meaning—journey to India</a:t>
            </a:r>
          </a:p>
          <a:p>
            <a:r>
              <a:rPr lang="en-US" dirty="0" smtClean="0"/>
              <a:t>Underlying meaning—journey of soul to understand What India really is</a:t>
            </a:r>
          </a:p>
          <a:p>
            <a:r>
              <a:rPr lang="en-US" dirty="0" smtClean="0"/>
              <a:t>Begins with a question—is friendship possible?</a:t>
            </a:r>
          </a:p>
          <a:p>
            <a:r>
              <a:rPr lang="en-US" dirty="0" smtClean="0"/>
              <a:t>Entire book( journey) search for solutions</a:t>
            </a:r>
          </a:p>
          <a:p>
            <a:r>
              <a:rPr lang="en-US" dirty="0" smtClean="0"/>
              <a:t>Fielding’s </a:t>
            </a:r>
            <a:r>
              <a:rPr lang="en-US" dirty="0"/>
              <a:t>journey </a:t>
            </a:r>
            <a:r>
              <a:rPr lang="en-US" dirty="0" smtClean="0"/>
              <a:t>from heart to heart</a:t>
            </a:r>
          </a:p>
          <a:p>
            <a:r>
              <a:rPr lang="en-US" dirty="0" smtClean="0"/>
              <a:t>British Officials—at a respectable distance, angle of superiority, understanding based on prejudice</a:t>
            </a:r>
          </a:p>
          <a:p>
            <a:r>
              <a:rPr lang="en-US" dirty="0" smtClean="0"/>
              <a:t>“intercourse, Yes; courtesy, by all means; intimacy, never”</a:t>
            </a:r>
          </a:p>
        </p:txBody>
      </p:sp>
    </p:spTree>
    <p:extLst>
      <p:ext uri="{BB962C8B-B14F-4D97-AF65-F5344CB8AC3E}">
        <p14:creationId xmlns:p14="http://schemas.microsoft.com/office/powerpoint/2010/main" val="3566908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r>
              <a:rPr lang="en-US" dirty="0" smtClean="0"/>
              <a:t>Adel’s journey—to know India</a:t>
            </a:r>
          </a:p>
          <a:p>
            <a:r>
              <a:rPr lang="en-US" dirty="0" smtClean="0"/>
              <a:t>Mrs. Moore’s journey—not only India but Indians also—love and intuition, not disturbed by minor irritants—passage ended in India—successful </a:t>
            </a:r>
          </a:p>
          <a:p>
            <a:r>
              <a:rPr lang="en-US" dirty="0" smtClean="0"/>
              <a:t> journey of one nation into another</a:t>
            </a:r>
          </a:p>
          <a:p>
            <a:r>
              <a:rPr lang="en-US" dirty="0" smtClean="0"/>
              <a:t>Contact of one civilization with another</a:t>
            </a:r>
          </a:p>
          <a:p>
            <a:r>
              <a:rPr lang="en-US" dirty="0"/>
              <a:t>Ends with the answer—no not yet, not here</a:t>
            </a:r>
            <a:endParaRPr lang="ar-SA" dirty="0"/>
          </a:p>
          <a:p>
            <a:endParaRPr lang="en-US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63153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1837</TotalTime>
  <Words>1687</Words>
  <Application>Microsoft Office PowerPoint</Application>
  <PresentationFormat>On-screen Show (4:3)</PresentationFormat>
  <Paragraphs>217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Edward Morgan Forster  (1879—1970)</vt:lpstr>
      <vt:lpstr>His Life</vt:lpstr>
      <vt:lpstr>His Works</vt:lpstr>
      <vt:lpstr>His Novels</vt:lpstr>
      <vt:lpstr>His Philosophy</vt:lpstr>
      <vt:lpstr>Humanism</vt:lpstr>
      <vt:lpstr>Morality</vt:lpstr>
      <vt:lpstr>Realism</vt:lpstr>
      <vt:lpstr>His Themes</vt:lpstr>
      <vt:lpstr>His Characters</vt:lpstr>
      <vt:lpstr>Characteristics</vt:lpstr>
      <vt:lpstr>Historical Background</vt:lpstr>
      <vt:lpstr>Historical Background</vt:lpstr>
      <vt:lpstr>A passage to India Title of Whitman’s poem </vt:lpstr>
      <vt:lpstr>Two Levels</vt:lpstr>
      <vt:lpstr>A Study of Oriental Mind</vt:lpstr>
      <vt:lpstr>Theme of Friendship/Personal Relationship</vt:lpstr>
      <vt:lpstr>PowerPoint Presentation</vt:lpstr>
      <vt:lpstr>Causes leading to separation</vt:lpstr>
      <vt:lpstr>Satire</vt:lpstr>
      <vt:lpstr>Blend of Humour</vt:lpstr>
      <vt:lpstr>Symbolism</vt:lpstr>
      <vt:lpstr>PowerPoint Presentation</vt:lpstr>
      <vt:lpstr>PowerPoint Presentation</vt:lpstr>
      <vt:lpstr>The Trial Scene</vt:lpstr>
      <vt:lpstr>Uniculturalism and multiculturalism</vt:lpstr>
      <vt:lpstr>Colonialism</vt:lpstr>
      <vt:lpstr>Influence of Colonialism Perverse for Both</vt:lpstr>
      <vt:lpstr>Geological Features and Climatic factors—connection with themes</vt:lpstr>
      <vt:lpstr>“A passage to India” whitman’s poem</vt:lpstr>
      <vt:lpstr>PowerPoint Presentation</vt:lpstr>
      <vt:lpstr>A Passage to India—Significance of the Title—The journey motif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Edward Morgan Forster</dc:title>
  <dc:creator>5star</dc:creator>
  <cp:lastModifiedBy>Dr. Laila Alogaily</cp:lastModifiedBy>
  <cp:revision>116</cp:revision>
  <dcterms:created xsi:type="dcterms:W3CDTF">2012-02-03T11:58:57Z</dcterms:created>
  <dcterms:modified xsi:type="dcterms:W3CDTF">2014-03-02T06:59:19Z</dcterms:modified>
</cp:coreProperties>
</file>