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84380"/>
    <p:restoredTop sz="94660"/>
  </p:normalViewPr>
  <p:slideViewPr>
    <p:cSldViewPr>
      <p:cViewPr varScale="1">
        <p:scale>
          <a:sx n="71" d="100"/>
          <a:sy n="71" d="100"/>
        </p:scale>
        <p:origin x="-119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5097D-044A-4991-98A4-DEB5F95B9698}" type="datetimeFigureOut">
              <a:rPr lang="ar-SA" smtClean="0"/>
              <a:pPr/>
              <a:t>17/04/35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7CAFA-CA25-4F08-A37A-3452339B786C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5097D-044A-4991-98A4-DEB5F95B9698}" type="datetimeFigureOut">
              <a:rPr lang="ar-SA" smtClean="0"/>
              <a:pPr/>
              <a:t>17/04/35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7CAFA-CA25-4F08-A37A-3452339B786C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5097D-044A-4991-98A4-DEB5F95B9698}" type="datetimeFigureOut">
              <a:rPr lang="ar-SA" smtClean="0"/>
              <a:pPr/>
              <a:t>17/04/35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7CAFA-CA25-4F08-A37A-3452339B786C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5097D-044A-4991-98A4-DEB5F95B9698}" type="datetimeFigureOut">
              <a:rPr lang="ar-SA" smtClean="0"/>
              <a:pPr/>
              <a:t>17/04/35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7CAFA-CA25-4F08-A37A-3452339B786C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5097D-044A-4991-98A4-DEB5F95B9698}" type="datetimeFigureOut">
              <a:rPr lang="ar-SA" smtClean="0"/>
              <a:pPr/>
              <a:t>17/04/35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7CAFA-CA25-4F08-A37A-3452339B786C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5097D-044A-4991-98A4-DEB5F95B9698}" type="datetimeFigureOut">
              <a:rPr lang="ar-SA" smtClean="0"/>
              <a:pPr/>
              <a:t>17/04/35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7CAFA-CA25-4F08-A37A-3452339B786C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5097D-044A-4991-98A4-DEB5F95B9698}" type="datetimeFigureOut">
              <a:rPr lang="ar-SA" smtClean="0"/>
              <a:pPr/>
              <a:t>17/04/35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7CAFA-CA25-4F08-A37A-3452339B786C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5097D-044A-4991-98A4-DEB5F95B9698}" type="datetimeFigureOut">
              <a:rPr lang="ar-SA" smtClean="0"/>
              <a:pPr/>
              <a:t>17/04/35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7CAFA-CA25-4F08-A37A-3452339B786C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5097D-044A-4991-98A4-DEB5F95B9698}" type="datetimeFigureOut">
              <a:rPr lang="ar-SA" smtClean="0"/>
              <a:pPr/>
              <a:t>17/04/35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7CAFA-CA25-4F08-A37A-3452339B786C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5097D-044A-4991-98A4-DEB5F95B9698}" type="datetimeFigureOut">
              <a:rPr lang="ar-SA" smtClean="0"/>
              <a:pPr/>
              <a:t>17/04/35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7CAFA-CA25-4F08-A37A-3452339B786C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5097D-044A-4991-98A4-DEB5F95B9698}" type="datetimeFigureOut">
              <a:rPr lang="ar-SA" smtClean="0"/>
              <a:pPr/>
              <a:t>17/04/35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7CAFA-CA25-4F08-A37A-3452339B786C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25097D-044A-4991-98A4-DEB5F95B9698}" type="datetimeFigureOut">
              <a:rPr lang="ar-SA" smtClean="0"/>
              <a:pPr/>
              <a:t>17/04/35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37CAFA-CA25-4F08-A37A-3452339B786C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عنوان 1"/>
          <p:cNvSpPr txBox="1">
            <a:spLocks/>
          </p:cNvSpPr>
          <p:nvPr/>
        </p:nvSpPr>
        <p:spPr>
          <a:xfrm>
            <a:off x="685800" y="-112727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erlin Sans FB" pitchFamily="34" charset="0"/>
                <a:ea typeface="+mj-ea"/>
                <a:cs typeface="DecoType Naskh Extensions" pitchFamily="2" charset="-78"/>
              </a:rPr>
              <a:t>بسم الله الرحمن الرحيم</a:t>
            </a:r>
            <a:endParaRPr kumimoji="0" lang="ar-SA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erlin Sans FB" pitchFamily="34" charset="0"/>
              <a:ea typeface="+mj-ea"/>
              <a:cs typeface="DecoType Naskh Extensions" pitchFamily="2" charset="-78"/>
            </a:endParaRPr>
          </a:p>
        </p:txBody>
      </p:sp>
      <p:sp>
        <p:nvSpPr>
          <p:cNvPr id="6" name="عنوان فرعي 2"/>
          <p:cNvSpPr txBox="1">
            <a:spLocks/>
          </p:cNvSpPr>
          <p:nvPr/>
        </p:nvSpPr>
        <p:spPr>
          <a:xfrm>
            <a:off x="642910" y="2571744"/>
            <a:ext cx="6400800" cy="17526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ar-SA" sz="6000" dirty="0" smtClean="0">
                <a:solidFill>
                  <a:srgbClr val="92D050"/>
                </a:solidFill>
                <a:latin typeface="Albertus Extra Bold" pitchFamily="34" charset="0"/>
              </a:rPr>
              <a:t>علم التجويد</a:t>
            </a:r>
            <a:endParaRPr kumimoji="0" lang="ar-SA" sz="6000" b="0" i="0" u="none" strike="noStrike" kern="1200" cap="none" spc="0" normalizeH="0" baseline="0" noProof="0" dirty="0">
              <a:ln>
                <a:noFill/>
              </a:ln>
              <a:solidFill>
                <a:srgbClr val="92D050"/>
              </a:solidFill>
              <a:effectLst/>
              <a:uLnTx/>
              <a:uFillTx/>
              <a:latin typeface="Albertus Extra Bold" pitchFamily="34" charset="0"/>
              <a:ea typeface="+mn-ea"/>
              <a:cs typeface="+mn-cs"/>
            </a:endParaRPr>
          </a:p>
        </p:txBody>
      </p:sp>
      <p:sp>
        <p:nvSpPr>
          <p:cNvPr id="7" name="مستطيل 6"/>
          <p:cNvSpPr/>
          <p:nvPr/>
        </p:nvSpPr>
        <p:spPr>
          <a:xfrm>
            <a:off x="357158" y="0"/>
            <a:ext cx="2000264" cy="6858000"/>
          </a:xfrm>
          <a:prstGeom prst="rect">
            <a:avLst/>
          </a:prstGeom>
          <a:solidFill>
            <a:srgbClr val="63A96F"/>
          </a:solidFill>
          <a:ln>
            <a:solidFill>
              <a:srgbClr val="63A96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مستطيل مستدير الزوايا 7"/>
          <p:cNvSpPr/>
          <p:nvPr/>
        </p:nvSpPr>
        <p:spPr>
          <a:xfrm>
            <a:off x="5214942" y="4643446"/>
            <a:ext cx="3714776" cy="1714512"/>
          </a:xfrm>
          <a:prstGeom prst="round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sz="2000" b="1" u="sng" dirty="0" smtClean="0">
              <a:solidFill>
                <a:schemeClr val="bg1"/>
              </a:solidFill>
            </a:endParaRPr>
          </a:p>
        </p:txBody>
      </p:sp>
      <p:sp>
        <p:nvSpPr>
          <p:cNvPr id="9" name="مستطيل 8"/>
          <p:cNvSpPr/>
          <p:nvPr/>
        </p:nvSpPr>
        <p:spPr>
          <a:xfrm>
            <a:off x="642910" y="0"/>
            <a:ext cx="214314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مستطيل 9"/>
          <p:cNvSpPr/>
          <p:nvPr/>
        </p:nvSpPr>
        <p:spPr>
          <a:xfrm>
            <a:off x="1071538" y="-24"/>
            <a:ext cx="214314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" name="مستطيل مستدير الزوايا 10"/>
          <p:cNvSpPr/>
          <p:nvPr/>
        </p:nvSpPr>
        <p:spPr>
          <a:xfrm>
            <a:off x="2714612" y="4643446"/>
            <a:ext cx="2214577" cy="1714512"/>
          </a:xfrm>
          <a:prstGeom prst="round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sz="2000" b="1" u="sng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مستطيل مستدير الزوايا 11"/>
          <p:cNvSpPr/>
          <p:nvPr/>
        </p:nvSpPr>
        <p:spPr>
          <a:xfrm>
            <a:off x="2643174" y="1643050"/>
            <a:ext cx="6215106" cy="4000528"/>
          </a:xfrm>
          <a:prstGeom prst="roundRect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" name="عنوان 1"/>
          <p:cNvSpPr>
            <a:spLocks noGrp="1"/>
          </p:cNvSpPr>
          <p:nvPr>
            <p:ph type="ctrTitle"/>
          </p:nvPr>
        </p:nvSpPr>
        <p:spPr>
          <a:xfrm>
            <a:off x="2657516" y="2000240"/>
            <a:ext cx="6057888" cy="3429024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ar-SA" sz="2400" b="1" u="sng" dirty="0">
                <a:solidFill>
                  <a:srgbClr val="C00000"/>
                </a:solidFill>
              </a:rPr>
              <a:t>معنى التجويد :</a:t>
            </a:r>
            <a:r>
              <a:rPr lang="ar-SA" sz="2400" dirty="0">
                <a:solidFill>
                  <a:schemeClr val="bg1"/>
                </a:solidFill>
              </a:rPr>
              <a:t> </a:t>
            </a:r>
            <a:r>
              <a:rPr lang="ar-SA" sz="2400" dirty="0" smtClean="0">
                <a:solidFill>
                  <a:schemeClr val="bg1"/>
                </a:solidFill>
              </a:rPr>
              <a:t/>
            </a:r>
            <a:br>
              <a:rPr lang="ar-SA" sz="2400" dirty="0" smtClean="0">
                <a:solidFill>
                  <a:schemeClr val="bg1"/>
                </a:solidFill>
              </a:rPr>
            </a:br>
            <a:r>
              <a:rPr lang="ar-SA" sz="2400" dirty="0" err="1" smtClean="0">
                <a:solidFill>
                  <a:schemeClr val="bg1"/>
                </a:solidFill>
              </a:rPr>
              <a:t>فاللغه</a:t>
            </a:r>
            <a:r>
              <a:rPr lang="ar-SA" sz="2400" dirty="0" smtClean="0">
                <a:solidFill>
                  <a:schemeClr val="bg1"/>
                </a:solidFill>
              </a:rPr>
              <a:t>:</a:t>
            </a:r>
            <a:r>
              <a:rPr lang="ar-SA" sz="2400" dirty="0" smtClean="0"/>
              <a:t> </a:t>
            </a:r>
            <a:r>
              <a:rPr lang="ar-SA" sz="2400" dirty="0"/>
              <a:t>مأخوذ من أجاد الشيء يجيده أي أتى </a:t>
            </a:r>
            <a:r>
              <a:rPr lang="ar-SA" sz="2400" dirty="0" err="1"/>
              <a:t>به</a:t>
            </a:r>
            <a:r>
              <a:rPr lang="ar-SA" sz="2400" dirty="0"/>
              <a:t> </a:t>
            </a:r>
            <a:r>
              <a:rPr lang="ar-SA" sz="2400" dirty="0" err="1"/>
              <a:t>جيدآ</a:t>
            </a:r>
            <a:r>
              <a:rPr lang="ar-SA" sz="2400" dirty="0"/>
              <a:t> ,والجيد نقيض </a:t>
            </a:r>
            <a:r>
              <a:rPr lang="ar-SA" sz="2400" dirty="0" err="1"/>
              <a:t>الردئ</a:t>
            </a:r>
            <a:r>
              <a:rPr lang="ar-SA" sz="2400" dirty="0"/>
              <a:t> فهو بمعنى التحسين والتكميل </a:t>
            </a:r>
            <a:r>
              <a:rPr lang="ar-SA" sz="2400" dirty="0" err="1"/>
              <a:t>والاتقان</a:t>
            </a:r>
            <a:r>
              <a:rPr lang="ar-SA" sz="2400" dirty="0"/>
              <a:t> .</a:t>
            </a:r>
            <a:r>
              <a:rPr lang="en-US" sz="2400" dirty="0">
                <a:solidFill>
                  <a:schemeClr val="bg1"/>
                </a:solidFill>
              </a:rPr>
              <a:t/>
            </a:r>
            <a:br>
              <a:rPr lang="en-US" sz="2400" dirty="0">
                <a:solidFill>
                  <a:schemeClr val="bg1"/>
                </a:solidFill>
              </a:rPr>
            </a:br>
            <a:r>
              <a:rPr lang="ar-SA" sz="2400" dirty="0" err="1">
                <a:solidFill>
                  <a:schemeClr val="bg1"/>
                </a:solidFill>
              </a:rPr>
              <a:t>اصطلآحآ</a:t>
            </a:r>
            <a:r>
              <a:rPr lang="ar-SA" sz="2400" dirty="0">
                <a:solidFill>
                  <a:schemeClr val="bg1"/>
                </a:solidFill>
              </a:rPr>
              <a:t> :</a:t>
            </a:r>
            <a:r>
              <a:rPr lang="ar-SA" sz="2400" dirty="0"/>
              <a:t>هو </a:t>
            </a:r>
            <a:r>
              <a:rPr lang="ar-SA" sz="2400" dirty="0" err="1"/>
              <a:t>إعطآء</a:t>
            </a:r>
            <a:r>
              <a:rPr lang="ar-SA" sz="2400" dirty="0"/>
              <a:t> الحروف (حقها) من الصفات </a:t>
            </a:r>
            <a:r>
              <a:rPr lang="ar-SA" sz="2400" dirty="0" err="1"/>
              <a:t>اللازمه</a:t>
            </a:r>
            <a:r>
              <a:rPr lang="ar-SA" sz="2400" dirty="0"/>
              <a:t> لها </a:t>
            </a:r>
            <a:r>
              <a:rPr lang="ar-SA" sz="2400" dirty="0" err="1"/>
              <a:t>و</a:t>
            </a:r>
            <a:r>
              <a:rPr lang="ar-SA" sz="2400" dirty="0"/>
              <a:t> (مستحقها) من </a:t>
            </a:r>
            <a:r>
              <a:rPr lang="ar-SA" sz="2400" dirty="0" err="1"/>
              <a:t>الاحكام</a:t>
            </a:r>
            <a:r>
              <a:rPr lang="ar-SA" sz="2400" dirty="0"/>
              <a:t> التي تنشأ عن تلك الصفات .</a:t>
            </a:r>
            <a:r>
              <a:rPr lang="en-US" sz="2400" dirty="0"/>
              <a:t/>
            </a:r>
            <a:br>
              <a:rPr lang="en-US" sz="2400" dirty="0"/>
            </a:br>
            <a:endParaRPr lang="ar-SA" sz="2400" dirty="0">
              <a:solidFill>
                <a:schemeClr val="bg1"/>
              </a:solidFill>
              <a:latin typeface="Berlin Sans FB" pitchFamily="34" charset="0"/>
              <a:cs typeface="DecoType Naskh Extensions" pitchFamily="2" charset="-78"/>
            </a:endParaRPr>
          </a:p>
        </p:txBody>
      </p:sp>
      <p:sp>
        <p:nvSpPr>
          <p:cNvPr id="14" name="مستطيل 13"/>
          <p:cNvSpPr/>
          <p:nvPr/>
        </p:nvSpPr>
        <p:spPr>
          <a:xfrm>
            <a:off x="357158" y="0"/>
            <a:ext cx="2000264" cy="6858000"/>
          </a:xfrm>
          <a:prstGeom prst="rect">
            <a:avLst/>
          </a:prstGeom>
          <a:solidFill>
            <a:srgbClr val="63A96F"/>
          </a:solidFill>
          <a:ln>
            <a:solidFill>
              <a:srgbClr val="63A96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5" name="مستطيل 14"/>
          <p:cNvSpPr/>
          <p:nvPr/>
        </p:nvSpPr>
        <p:spPr>
          <a:xfrm>
            <a:off x="642910" y="0"/>
            <a:ext cx="214314" cy="6858000"/>
          </a:xfrm>
          <a:prstGeom prst="rect">
            <a:avLst/>
          </a:prstGeom>
          <a:solidFill>
            <a:schemeClr val="tx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6" name="مستطيل 15"/>
          <p:cNvSpPr/>
          <p:nvPr/>
        </p:nvSpPr>
        <p:spPr>
          <a:xfrm>
            <a:off x="1071538" y="-24"/>
            <a:ext cx="214314" cy="6858000"/>
          </a:xfrm>
          <a:prstGeom prst="rect">
            <a:avLst/>
          </a:prstGeom>
          <a:solidFill>
            <a:schemeClr val="tx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مستطيل مستدير الزوايا 11"/>
          <p:cNvSpPr/>
          <p:nvPr/>
        </p:nvSpPr>
        <p:spPr>
          <a:xfrm>
            <a:off x="2643174" y="1643050"/>
            <a:ext cx="6215106" cy="4000528"/>
          </a:xfrm>
          <a:prstGeom prst="roundRect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" name="عنوان 1"/>
          <p:cNvSpPr>
            <a:spLocks noGrp="1"/>
          </p:cNvSpPr>
          <p:nvPr>
            <p:ph type="ctrTitle"/>
          </p:nvPr>
        </p:nvSpPr>
        <p:spPr>
          <a:xfrm>
            <a:off x="2657516" y="2000240"/>
            <a:ext cx="6057888" cy="3429024"/>
          </a:xfrm>
        </p:spPr>
        <p:txBody>
          <a:bodyPr>
            <a:normAutofit/>
          </a:bodyPr>
          <a:lstStyle/>
          <a:p>
            <a:r>
              <a:rPr lang="ar-SA" sz="2400" dirty="0">
                <a:solidFill>
                  <a:srgbClr val="C00000"/>
                </a:solidFill>
              </a:rPr>
              <a:t>أن للحرف حالتين ولكل منهما </a:t>
            </a:r>
            <a:r>
              <a:rPr lang="ar-SA" sz="2400" dirty="0" err="1">
                <a:solidFill>
                  <a:srgbClr val="C00000"/>
                </a:solidFill>
              </a:rPr>
              <a:t>احكام</a:t>
            </a:r>
            <a:r>
              <a:rPr lang="en-US" sz="2400" dirty="0"/>
              <a:t/>
            </a:r>
            <a:br>
              <a:rPr lang="en-US" sz="2400" dirty="0"/>
            </a:br>
            <a:r>
              <a:rPr lang="ar-SA" sz="2400" dirty="0">
                <a:solidFill>
                  <a:schemeClr val="bg2"/>
                </a:solidFill>
              </a:rPr>
              <a:t>1/ حاله الانفراد </a:t>
            </a:r>
            <a:r>
              <a:rPr lang="en-US" sz="2400" dirty="0">
                <a:solidFill>
                  <a:schemeClr val="bg2"/>
                </a:solidFill>
              </a:rPr>
              <a:t/>
            </a:r>
            <a:br>
              <a:rPr lang="en-US" sz="2400" dirty="0">
                <a:solidFill>
                  <a:schemeClr val="bg2"/>
                </a:solidFill>
              </a:rPr>
            </a:br>
            <a:r>
              <a:rPr lang="ar-SA" sz="2400" dirty="0">
                <a:solidFill>
                  <a:schemeClr val="bg2"/>
                </a:solidFill>
              </a:rPr>
              <a:t>2/ حاله التركيب</a:t>
            </a:r>
            <a:r>
              <a:rPr lang="ar-SA" sz="2400" dirty="0"/>
              <a:t> </a:t>
            </a:r>
            <a:r>
              <a:rPr lang="en-US" sz="2400" dirty="0"/>
              <a:t/>
            </a:r>
            <a:br>
              <a:rPr lang="en-US" sz="2400" dirty="0"/>
            </a:br>
            <a:r>
              <a:rPr lang="ar-SA" sz="2400" dirty="0"/>
              <a:t>فأول </a:t>
            </a:r>
            <a:r>
              <a:rPr lang="ar-SA" sz="2400" dirty="0" err="1"/>
              <a:t>احكامه</a:t>
            </a:r>
            <a:r>
              <a:rPr lang="ar-SA" sz="2400" dirty="0"/>
              <a:t> </a:t>
            </a:r>
            <a:r>
              <a:rPr lang="ar-SA" sz="2400" dirty="0" err="1"/>
              <a:t>منفردآ</a:t>
            </a:r>
            <a:r>
              <a:rPr lang="ar-SA" sz="2400" dirty="0"/>
              <a:t> تحديد مخرجه , ثم تحقيق الصفات </a:t>
            </a:r>
            <a:r>
              <a:rPr lang="ar-SA" sz="2400" dirty="0" err="1"/>
              <a:t>اللازمه</a:t>
            </a:r>
            <a:r>
              <a:rPr lang="ar-SA" sz="2400" dirty="0"/>
              <a:t> له </a:t>
            </a:r>
            <a:r>
              <a:rPr lang="ar-SA" sz="2400" dirty="0" err="1"/>
              <a:t>كالاستفال</a:t>
            </a:r>
            <a:r>
              <a:rPr lang="ar-SA" sz="2400" dirty="0"/>
              <a:t> أو الاستعلاء , والهمس </a:t>
            </a:r>
            <a:r>
              <a:rPr lang="ar-SA" sz="2400" dirty="0" err="1"/>
              <a:t>او</a:t>
            </a:r>
            <a:r>
              <a:rPr lang="ar-SA" sz="2400" dirty="0"/>
              <a:t> الجهر , </a:t>
            </a:r>
            <a:r>
              <a:rPr lang="ar-SA" sz="2400" dirty="0" err="1"/>
              <a:t>والشده</a:t>
            </a:r>
            <a:r>
              <a:rPr lang="ar-SA" sz="2400" dirty="0"/>
              <a:t> </a:t>
            </a:r>
            <a:r>
              <a:rPr lang="ar-SA" sz="2400" dirty="0" err="1"/>
              <a:t>والرخاوه</a:t>
            </a:r>
            <a:r>
              <a:rPr lang="ar-SA" sz="2400" dirty="0"/>
              <a:t> .</a:t>
            </a:r>
            <a:r>
              <a:rPr lang="en-US" sz="2400" dirty="0"/>
              <a:t/>
            </a:r>
            <a:br>
              <a:rPr lang="en-US" sz="2400" dirty="0"/>
            </a:br>
            <a:r>
              <a:rPr lang="ar-SA" sz="2400" dirty="0"/>
              <a:t>وعندما يتركب مع غيره من الحروف تنشأ أحكام الترقيق والتفخيم , </a:t>
            </a:r>
            <a:r>
              <a:rPr lang="ar-SA" sz="2400" dirty="0" err="1"/>
              <a:t>والاظهار</a:t>
            </a:r>
            <a:r>
              <a:rPr lang="ar-SA" sz="2400" dirty="0"/>
              <a:t> </a:t>
            </a:r>
            <a:r>
              <a:rPr lang="ar-SA" sz="2400" dirty="0" err="1"/>
              <a:t>والادغام</a:t>
            </a:r>
            <a:r>
              <a:rPr lang="ar-SA" sz="2400" dirty="0"/>
              <a:t> , </a:t>
            </a:r>
            <a:r>
              <a:rPr lang="ar-SA" sz="2400" dirty="0" err="1"/>
              <a:t>والمدود</a:t>
            </a:r>
            <a:r>
              <a:rPr lang="ar-SA" sz="2400" dirty="0"/>
              <a:t> </a:t>
            </a:r>
            <a:r>
              <a:rPr lang="en-US" sz="2400" dirty="0"/>
              <a:t/>
            </a:r>
            <a:br>
              <a:rPr lang="en-US" sz="2400" dirty="0"/>
            </a:br>
            <a:r>
              <a:rPr lang="ar-SA" sz="2400" dirty="0"/>
              <a:t> </a:t>
            </a:r>
            <a:endParaRPr lang="ar-SA" sz="2400" dirty="0">
              <a:solidFill>
                <a:schemeClr val="bg1"/>
              </a:solidFill>
              <a:latin typeface="Berlin Sans FB" pitchFamily="34" charset="0"/>
              <a:cs typeface="DecoType Naskh Extensions" pitchFamily="2" charset="-78"/>
            </a:endParaRPr>
          </a:p>
        </p:txBody>
      </p:sp>
      <p:sp>
        <p:nvSpPr>
          <p:cNvPr id="14" name="مستطيل 13"/>
          <p:cNvSpPr/>
          <p:nvPr/>
        </p:nvSpPr>
        <p:spPr>
          <a:xfrm>
            <a:off x="357158" y="0"/>
            <a:ext cx="2000264" cy="6858000"/>
          </a:xfrm>
          <a:prstGeom prst="rect">
            <a:avLst/>
          </a:prstGeom>
          <a:solidFill>
            <a:srgbClr val="63A96F"/>
          </a:solidFill>
          <a:ln>
            <a:solidFill>
              <a:srgbClr val="63A96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5" name="مستطيل 14"/>
          <p:cNvSpPr/>
          <p:nvPr/>
        </p:nvSpPr>
        <p:spPr>
          <a:xfrm>
            <a:off x="642910" y="0"/>
            <a:ext cx="214314" cy="6858000"/>
          </a:xfrm>
          <a:prstGeom prst="rect">
            <a:avLst/>
          </a:prstGeom>
          <a:solidFill>
            <a:schemeClr val="tx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6" name="مستطيل 15"/>
          <p:cNvSpPr/>
          <p:nvPr/>
        </p:nvSpPr>
        <p:spPr>
          <a:xfrm>
            <a:off x="1071538" y="-24"/>
            <a:ext cx="214314" cy="6858000"/>
          </a:xfrm>
          <a:prstGeom prst="rect">
            <a:avLst/>
          </a:prstGeom>
          <a:solidFill>
            <a:schemeClr val="tx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مستطيل مستدير الزوايا 11"/>
          <p:cNvSpPr/>
          <p:nvPr/>
        </p:nvSpPr>
        <p:spPr>
          <a:xfrm>
            <a:off x="2643174" y="1643050"/>
            <a:ext cx="6215106" cy="4000528"/>
          </a:xfrm>
          <a:prstGeom prst="roundRect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" name="عنوان 1"/>
          <p:cNvSpPr>
            <a:spLocks noGrp="1"/>
          </p:cNvSpPr>
          <p:nvPr>
            <p:ph type="ctrTitle"/>
          </p:nvPr>
        </p:nvSpPr>
        <p:spPr>
          <a:xfrm>
            <a:off x="2657516" y="2000240"/>
            <a:ext cx="6057888" cy="3429024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</a:pPr>
            <a:r>
              <a:rPr lang="ar-SA" sz="2400" dirty="0"/>
              <a:t> </a:t>
            </a:r>
            <a:r>
              <a:rPr lang="ar-SA" sz="2800" dirty="0" smtClean="0">
                <a:solidFill>
                  <a:schemeClr val="bg2"/>
                </a:solidFill>
              </a:rPr>
              <a:t>الغاية من </a:t>
            </a:r>
            <a:r>
              <a:rPr lang="ar-SA" sz="2800" dirty="0">
                <a:solidFill>
                  <a:schemeClr val="bg2"/>
                </a:solidFill>
              </a:rPr>
              <a:t>علم التجويد ..</a:t>
            </a:r>
            <a:r>
              <a:rPr lang="en-US" sz="2400" dirty="0"/>
              <a:t/>
            </a:r>
            <a:br>
              <a:rPr lang="en-US" sz="2400" dirty="0"/>
            </a:br>
            <a:r>
              <a:rPr lang="ar-SA" sz="2400" dirty="0"/>
              <a:t>هو إتقان قراءه القرآن ,بالنطق بحروفه </a:t>
            </a:r>
            <a:r>
              <a:rPr lang="ar-SA" sz="2400" dirty="0" err="1"/>
              <a:t>مكتمله</a:t>
            </a:r>
            <a:r>
              <a:rPr lang="ar-SA" sz="2400" dirty="0"/>
              <a:t> </a:t>
            </a:r>
            <a:r>
              <a:rPr lang="ar-SA" sz="2400" dirty="0" err="1"/>
              <a:t>الاحكام</a:t>
            </a:r>
            <a:r>
              <a:rPr lang="ar-SA" sz="2400" dirty="0"/>
              <a:t> والصفات ومحققه المخارج , من غير </a:t>
            </a:r>
            <a:r>
              <a:rPr lang="ar-SA" sz="2400" dirty="0" err="1"/>
              <a:t>زياده</a:t>
            </a:r>
            <a:r>
              <a:rPr lang="ar-SA" sz="2400" dirty="0"/>
              <a:t> ولا نقصان ولا تعسف ولا تكلف.</a:t>
            </a:r>
            <a:endParaRPr lang="ar-SA" sz="2400" dirty="0">
              <a:solidFill>
                <a:schemeClr val="bg1"/>
              </a:solidFill>
              <a:latin typeface="Berlin Sans FB" pitchFamily="34" charset="0"/>
              <a:cs typeface="DecoType Naskh Extensions" pitchFamily="2" charset="-78"/>
            </a:endParaRPr>
          </a:p>
        </p:txBody>
      </p:sp>
      <p:sp>
        <p:nvSpPr>
          <p:cNvPr id="14" name="مستطيل 13"/>
          <p:cNvSpPr/>
          <p:nvPr/>
        </p:nvSpPr>
        <p:spPr>
          <a:xfrm>
            <a:off x="357158" y="0"/>
            <a:ext cx="2000264" cy="6858000"/>
          </a:xfrm>
          <a:prstGeom prst="rect">
            <a:avLst/>
          </a:prstGeom>
          <a:solidFill>
            <a:srgbClr val="63A96F"/>
          </a:solidFill>
          <a:ln>
            <a:solidFill>
              <a:srgbClr val="63A96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5" name="مستطيل 14"/>
          <p:cNvSpPr/>
          <p:nvPr/>
        </p:nvSpPr>
        <p:spPr>
          <a:xfrm>
            <a:off x="642910" y="0"/>
            <a:ext cx="214314" cy="6858000"/>
          </a:xfrm>
          <a:prstGeom prst="rect">
            <a:avLst/>
          </a:prstGeom>
          <a:solidFill>
            <a:schemeClr val="tx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6" name="مستطيل 15"/>
          <p:cNvSpPr/>
          <p:nvPr/>
        </p:nvSpPr>
        <p:spPr>
          <a:xfrm>
            <a:off x="1071538" y="-24"/>
            <a:ext cx="214314" cy="6858000"/>
          </a:xfrm>
          <a:prstGeom prst="rect">
            <a:avLst/>
          </a:prstGeom>
          <a:solidFill>
            <a:schemeClr val="tx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مستطيل مستدير الزوايا 11"/>
          <p:cNvSpPr/>
          <p:nvPr/>
        </p:nvSpPr>
        <p:spPr>
          <a:xfrm>
            <a:off x="2643174" y="571480"/>
            <a:ext cx="6215106" cy="5572164"/>
          </a:xfrm>
          <a:prstGeom prst="roundRect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" name="عنوان 1"/>
          <p:cNvSpPr>
            <a:spLocks noGrp="1"/>
          </p:cNvSpPr>
          <p:nvPr>
            <p:ph type="ctrTitle"/>
          </p:nvPr>
        </p:nvSpPr>
        <p:spPr>
          <a:xfrm>
            <a:off x="2657516" y="1643050"/>
            <a:ext cx="6057888" cy="3429024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ar-SA" sz="2400" dirty="0">
                <a:solidFill>
                  <a:srgbClr val="C00000"/>
                </a:solidFill>
              </a:rPr>
              <a:t>حكم </a:t>
            </a:r>
            <a:r>
              <a:rPr lang="ar-SA" sz="2400" dirty="0" err="1">
                <a:solidFill>
                  <a:srgbClr val="C00000"/>
                </a:solidFill>
              </a:rPr>
              <a:t>القراءه</a:t>
            </a:r>
            <a:r>
              <a:rPr lang="ar-SA" sz="2400" dirty="0">
                <a:solidFill>
                  <a:srgbClr val="C00000"/>
                </a:solidFill>
              </a:rPr>
              <a:t> بالتجويد ..</a:t>
            </a:r>
            <a:r>
              <a:rPr lang="en-US" sz="2400" dirty="0"/>
              <a:t/>
            </a:r>
            <a:br>
              <a:rPr lang="en-US" sz="2400" dirty="0"/>
            </a:br>
            <a:r>
              <a:rPr lang="ar-SA" sz="2400" dirty="0"/>
              <a:t>واجب شرعي يأثم </a:t>
            </a:r>
            <a:r>
              <a:rPr lang="ar-SA" sz="2400" dirty="0" err="1"/>
              <a:t>الانسان</a:t>
            </a:r>
            <a:r>
              <a:rPr lang="ar-SA" sz="2400" dirty="0"/>
              <a:t> بتركه ..</a:t>
            </a:r>
            <a:r>
              <a:rPr lang="en-US" sz="2400" dirty="0"/>
              <a:t/>
            </a:r>
            <a:br>
              <a:rPr lang="en-US" sz="2400" dirty="0"/>
            </a:br>
            <a:r>
              <a:rPr lang="ar-SA" sz="2400" dirty="0"/>
              <a:t>    </a:t>
            </a:r>
            <a:r>
              <a:rPr lang="ar-SA" sz="2400" dirty="0">
                <a:solidFill>
                  <a:schemeClr val="bg2"/>
                </a:solidFill>
              </a:rPr>
              <a:t>لكن وجوب التجويد وترتب </a:t>
            </a:r>
            <a:r>
              <a:rPr lang="ar-SA" sz="2400" dirty="0" err="1">
                <a:solidFill>
                  <a:schemeClr val="bg2"/>
                </a:solidFill>
              </a:rPr>
              <a:t>الاثم</a:t>
            </a:r>
            <a:r>
              <a:rPr lang="ar-SA" sz="2400" dirty="0">
                <a:solidFill>
                  <a:schemeClr val="bg2"/>
                </a:solidFill>
              </a:rPr>
              <a:t> على تركه فيه تفصيل حسن ذكره بعض العلماء : فقد قسموا التجويد </a:t>
            </a:r>
            <a:r>
              <a:rPr lang="ar-SA" sz="2400" dirty="0" err="1">
                <a:solidFill>
                  <a:schemeClr val="bg2"/>
                </a:solidFill>
              </a:rPr>
              <a:t>الى</a:t>
            </a:r>
            <a:r>
              <a:rPr lang="ar-SA" sz="2400" dirty="0">
                <a:solidFill>
                  <a:schemeClr val="bg2"/>
                </a:solidFill>
              </a:rPr>
              <a:t> قسمين :</a:t>
            </a:r>
            <a:r>
              <a:rPr lang="en-US" sz="2400" dirty="0"/>
              <a:t/>
            </a:r>
            <a:br>
              <a:rPr lang="en-US" sz="2400" dirty="0"/>
            </a:br>
            <a:r>
              <a:rPr lang="ar-SA" sz="2400" dirty="0">
                <a:solidFill>
                  <a:schemeClr val="bg1"/>
                </a:solidFill>
              </a:rPr>
              <a:t>1/ واجب </a:t>
            </a:r>
            <a:r>
              <a:rPr lang="ar-SA" sz="2400" dirty="0" smtClean="0">
                <a:solidFill>
                  <a:schemeClr val="bg1"/>
                </a:solidFill>
              </a:rPr>
              <a:t>: </a:t>
            </a:r>
            <a:r>
              <a:rPr lang="ar-SA" sz="2400" dirty="0" smtClean="0"/>
              <a:t>وهو </a:t>
            </a:r>
            <a:r>
              <a:rPr lang="ar-SA" sz="2400" dirty="0" err="1"/>
              <a:t>مايتوقف</a:t>
            </a:r>
            <a:r>
              <a:rPr lang="ar-SA" sz="2400" dirty="0"/>
              <a:t> عليه </a:t>
            </a:r>
            <a:r>
              <a:rPr lang="ar-SA" sz="2400" dirty="0" err="1"/>
              <a:t>صحه</a:t>
            </a:r>
            <a:r>
              <a:rPr lang="ar-SA" sz="2400" dirty="0"/>
              <a:t> النطق بالحرف , </a:t>
            </a:r>
            <a:r>
              <a:rPr lang="ar-SA" sz="2400" dirty="0" err="1"/>
              <a:t>فالاخلال</a:t>
            </a:r>
            <a:r>
              <a:rPr lang="ar-SA" sz="2400" dirty="0"/>
              <a:t> </a:t>
            </a:r>
            <a:r>
              <a:rPr lang="ar-SA" sz="2400" dirty="0" err="1"/>
              <a:t>به</a:t>
            </a:r>
            <a:r>
              <a:rPr lang="ar-SA" sz="2400" dirty="0"/>
              <a:t> يغير مبنى الكلم هاو يفسد معناها , وذلك مثل معرفه مخارج الحروف وتحقيقها , </a:t>
            </a:r>
            <a:r>
              <a:rPr lang="ar-SA" sz="2400" dirty="0" smtClean="0"/>
              <a:t/>
            </a:r>
            <a:br>
              <a:rPr lang="ar-SA" sz="2400" dirty="0" smtClean="0"/>
            </a:br>
            <a:r>
              <a:rPr lang="ar-SA" sz="2400" dirty="0" smtClean="0"/>
              <a:t>ومعرفه </a:t>
            </a:r>
            <a:r>
              <a:rPr lang="ar-SA" sz="2400" dirty="0"/>
              <a:t>الصفات التي تتميز </a:t>
            </a:r>
            <a:r>
              <a:rPr lang="ar-SA" sz="2400" dirty="0" err="1"/>
              <a:t>بها</a:t>
            </a:r>
            <a:r>
              <a:rPr lang="ar-SA" sz="2400" dirty="0"/>
              <a:t> بعض الحروف :</a:t>
            </a:r>
            <a:r>
              <a:rPr lang="en-US" sz="2400" dirty="0"/>
              <a:t/>
            </a:r>
            <a:br>
              <a:rPr lang="en-US" sz="2400" dirty="0"/>
            </a:br>
            <a:r>
              <a:rPr lang="ar-SA" sz="2400" dirty="0">
                <a:solidFill>
                  <a:schemeClr val="accent6">
                    <a:lumMod val="50000"/>
                  </a:schemeClr>
                </a:solidFill>
              </a:rPr>
              <a:t>كالاستعلاء </a:t>
            </a:r>
            <a:r>
              <a:rPr lang="ar-SA" sz="2400" dirty="0" err="1">
                <a:solidFill>
                  <a:schemeClr val="accent6">
                    <a:lumMod val="50000"/>
                  </a:schemeClr>
                </a:solidFill>
              </a:rPr>
              <a:t>والاطباق</a:t>
            </a:r>
            <a:r>
              <a:rPr lang="ar-SA" sz="2400" dirty="0">
                <a:solidFill>
                  <a:schemeClr val="accent6">
                    <a:lumMod val="50000"/>
                  </a:schemeClr>
                </a:solidFill>
              </a:rPr>
              <a:t> فالطاء , وكالتفشي في الشين , ومثل إظهار المظهر ,وإدغام </a:t>
            </a:r>
            <a:r>
              <a:rPr lang="ar-SA" sz="2400" dirty="0" err="1">
                <a:solidFill>
                  <a:schemeClr val="accent6">
                    <a:lumMod val="50000"/>
                  </a:schemeClr>
                </a:solidFill>
              </a:rPr>
              <a:t>المدغم</a:t>
            </a:r>
            <a:r>
              <a:rPr lang="ar-SA" sz="2400" dirty="0">
                <a:solidFill>
                  <a:schemeClr val="accent6">
                    <a:lumMod val="50000"/>
                  </a:schemeClr>
                </a:solidFill>
              </a:rPr>
              <a:t> , وتفخيم المفخم , وترقيق المرقق, ومد ما يجب مده وقصر </a:t>
            </a:r>
            <a:r>
              <a:rPr lang="ar-SA" sz="2400" dirty="0" err="1">
                <a:solidFill>
                  <a:schemeClr val="accent6">
                    <a:lumMod val="50000"/>
                  </a:schemeClr>
                </a:solidFill>
              </a:rPr>
              <a:t>مايلزم</a:t>
            </a:r>
            <a:r>
              <a:rPr lang="ar-SA" sz="2400" dirty="0">
                <a:solidFill>
                  <a:schemeClr val="accent6">
                    <a:lumMod val="50000"/>
                  </a:schemeClr>
                </a:solidFill>
              </a:rPr>
              <a:t> قصره</a:t>
            </a:r>
            <a:endParaRPr lang="ar-SA" sz="2400" dirty="0">
              <a:solidFill>
                <a:schemeClr val="accent6">
                  <a:lumMod val="50000"/>
                </a:schemeClr>
              </a:solidFill>
              <a:latin typeface="Berlin Sans FB" pitchFamily="34" charset="0"/>
              <a:cs typeface="DecoType Naskh Extensions" pitchFamily="2" charset="-78"/>
            </a:endParaRPr>
          </a:p>
        </p:txBody>
      </p:sp>
      <p:sp>
        <p:nvSpPr>
          <p:cNvPr id="14" name="مستطيل 13"/>
          <p:cNvSpPr/>
          <p:nvPr/>
        </p:nvSpPr>
        <p:spPr>
          <a:xfrm>
            <a:off x="357158" y="0"/>
            <a:ext cx="2000264" cy="6858000"/>
          </a:xfrm>
          <a:prstGeom prst="rect">
            <a:avLst/>
          </a:prstGeom>
          <a:solidFill>
            <a:srgbClr val="63A96F"/>
          </a:solidFill>
          <a:ln>
            <a:solidFill>
              <a:srgbClr val="63A96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5" name="مستطيل 14"/>
          <p:cNvSpPr/>
          <p:nvPr/>
        </p:nvSpPr>
        <p:spPr>
          <a:xfrm>
            <a:off x="642910" y="0"/>
            <a:ext cx="214314" cy="6858000"/>
          </a:xfrm>
          <a:prstGeom prst="rect">
            <a:avLst/>
          </a:prstGeom>
          <a:solidFill>
            <a:schemeClr val="tx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6" name="مستطيل 15"/>
          <p:cNvSpPr/>
          <p:nvPr/>
        </p:nvSpPr>
        <p:spPr>
          <a:xfrm>
            <a:off x="1071538" y="-24"/>
            <a:ext cx="214314" cy="6858000"/>
          </a:xfrm>
          <a:prstGeom prst="rect">
            <a:avLst/>
          </a:prstGeom>
          <a:solidFill>
            <a:schemeClr val="tx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مستطيل مستدير الزوايا 11"/>
          <p:cNvSpPr/>
          <p:nvPr/>
        </p:nvSpPr>
        <p:spPr>
          <a:xfrm>
            <a:off x="2643174" y="1714488"/>
            <a:ext cx="6215106" cy="3214710"/>
          </a:xfrm>
          <a:prstGeom prst="roundRect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" name="عنوان 1"/>
          <p:cNvSpPr>
            <a:spLocks noGrp="1"/>
          </p:cNvSpPr>
          <p:nvPr>
            <p:ph type="ctrTitle"/>
          </p:nvPr>
        </p:nvSpPr>
        <p:spPr>
          <a:xfrm>
            <a:off x="2657516" y="2143116"/>
            <a:ext cx="6057888" cy="3429024"/>
          </a:xfrm>
        </p:spPr>
        <p:txBody>
          <a:bodyPr>
            <a:normAutofit fontScale="90000"/>
          </a:bodyPr>
          <a:lstStyle/>
          <a:p>
            <a:pPr>
              <a:lnSpc>
                <a:spcPct val="200000"/>
              </a:lnSpc>
            </a:pPr>
            <a:r>
              <a:rPr lang="ar-SA" sz="2400" dirty="0">
                <a:solidFill>
                  <a:schemeClr val="bg1"/>
                </a:solidFill>
              </a:rPr>
              <a:t>2/ صناعي :</a:t>
            </a:r>
            <a:r>
              <a:rPr lang="ar-SA" sz="2400" dirty="0"/>
              <a:t> وهو </a:t>
            </a:r>
            <a:r>
              <a:rPr lang="ar-SA" sz="2400" dirty="0" err="1"/>
              <a:t>مايتعلق</a:t>
            </a:r>
            <a:r>
              <a:rPr lang="ar-SA" sz="2400" dirty="0"/>
              <a:t> </a:t>
            </a:r>
            <a:r>
              <a:rPr lang="ar-SA" sz="2400" dirty="0" err="1"/>
              <a:t>بالمهاره</a:t>
            </a:r>
            <a:r>
              <a:rPr lang="ar-SA" sz="2400" dirty="0"/>
              <a:t> في إتقان النطق الصحيح , وذلك ببلوغ </a:t>
            </a:r>
            <a:r>
              <a:rPr lang="ar-SA" sz="2400" dirty="0" err="1"/>
              <a:t>الغايه</a:t>
            </a:r>
            <a:r>
              <a:rPr lang="ar-SA" sz="2400" dirty="0"/>
              <a:t> في تحقي الصفات </a:t>
            </a:r>
            <a:r>
              <a:rPr lang="ar-SA" sz="2400" dirty="0" err="1"/>
              <a:t>والاحكام</a:t>
            </a:r>
            <a:r>
              <a:rPr lang="ar-SA" sz="2400" dirty="0"/>
              <a:t>, وضبط مقادير </a:t>
            </a:r>
            <a:r>
              <a:rPr lang="ar-SA" sz="2400" dirty="0" err="1"/>
              <a:t>المدود</a:t>
            </a:r>
            <a:r>
              <a:rPr lang="ar-SA" sz="2400" dirty="0"/>
              <a:t> </a:t>
            </a:r>
            <a:r>
              <a:rPr lang="ar-SA" sz="2400" dirty="0" err="1"/>
              <a:t>ضبطآ</a:t>
            </a:r>
            <a:r>
              <a:rPr lang="ar-SA" sz="2400" dirty="0"/>
              <a:t> </a:t>
            </a:r>
            <a:r>
              <a:rPr lang="ar-SA" sz="2400" dirty="0" err="1"/>
              <a:t>دقيقآ</a:t>
            </a:r>
            <a:r>
              <a:rPr lang="ar-SA" sz="2400" dirty="0"/>
              <a:t> </a:t>
            </a:r>
            <a:r>
              <a:rPr lang="ar-SA" sz="2400" dirty="0" err="1"/>
              <a:t>لايزيد</a:t>
            </a:r>
            <a:r>
              <a:rPr lang="ar-SA" sz="2400" dirty="0"/>
              <a:t> نصف درجه </a:t>
            </a:r>
            <a:r>
              <a:rPr lang="ar-SA" sz="2400" dirty="0" err="1"/>
              <a:t>ولاينقص</a:t>
            </a:r>
            <a:r>
              <a:rPr lang="ar-SA" sz="2400" dirty="0"/>
              <a:t> .</a:t>
            </a:r>
            <a:r>
              <a:rPr lang="en-US" sz="2400" dirty="0"/>
              <a:t/>
            </a:r>
            <a:br>
              <a:rPr lang="en-US" sz="2400" dirty="0"/>
            </a:br>
            <a:r>
              <a:rPr lang="ar-SA" sz="2400" dirty="0"/>
              <a:t>                </a:t>
            </a:r>
            <a:r>
              <a:rPr lang="en-US" sz="2400" dirty="0"/>
              <a:t/>
            </a:r>
            <a:br>
              <a:rPr lang="en-US" sz="2400" dirty="0"/>
            </a:br>
            <a:endParaRPr lang="ar-SA" sz="2400" dirty="0">
              <a:solidFill>
                <a:schemeClr val="accent6">
                  <a:lumMod val="50000"/>
                </a:schemeClr>
              </a:solidFill>
              <a:latin typeface="Berlin Sans FB" pitchFamily="34" charset="0"/>
              <a:cs typeface="DecoType Naskh Extensions" pitchFamily="2" charset="-78"/>
            </a:endParaRPr>
          </a:p>
        </p:txBody>
      </p:sp>
      <p:sp>
        <p:nvSpPr>
          <p:cNvPr id="14" name="مستطيل 13"/>
          <p:cNvSpPr/>
          <p:nvPr/>
        </p:nvSpPr>
        <p:spPr>
          <a:xfrm>
            <a:off x="357158" y="0"/>
            <a:ext cx="2000264" cy="6858000"/>
          </a:xfrm>
          <a:prstGeom prst="rect">
            <a:avLst/>
          </a:prstGeom>
          <a:solidFill>
            <a:srgbClr val="63A96F"/>
          </a:solidFill>
          <a:ln>
            <a:solidFill>
              <a:srgbClr val="63A96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5" name="مستطيل 14"/>
          <p:cNvSpPr/>
          <p:nvPr/>
        </p:nvSpPr>
        <p:spPr>
          <a:xfrm>
            <a:off x="642910" y="0"/>
            <a:ext cx="214314" cy="6858000"/>
          </a:xfrm>
          <a:prstGeom prst="rect">
            <a:avLst/>
          </a:prstGeom>
          <a:solidFill>
            <a:schemeClr val="tx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6" name="مستطيل 15"/>
          <p:cNvSpPr/>
          <p:nvPr/>
        </p:nvSpPr>
        <p:spPr>
          <a:xfrm>
            <a:off x="1071538" y="-24"/>
            <a:ext cx="214314" cy="6858000"/>
          </a:xfrm>
          <a:prstGeom prst="rect">
            <a:avLst/>
          </a:prstGeom>
          <a:solidFill>
            <a:schemeClr val="tx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مستطيل مستدير الزوايا 11"/>
          <p:cNvSpPr/>
          <p:nvPr/>
        </p:nvSpPr>
        <p:spPr>
          <a:xfrm>
            <a:off x="2714612" y="285728"/>
            <a:ext cx="6215106" cy="6215106"/>
          </a:xfrm>
          <a:prstGeom prst="roundRect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" name="عنوان 1"/>
          <p:cNvSpPr>
            <a:spLocks noGrp="1"/>
          </p:cNvSpPr>
          <p:nvPr>
            <p:ph type="ctrTitle"/>
          </p:nvPr>
        </p:nvSpPr>
        <p:spPr>
          <a:xfrm>
            <a:off x="2871830" y="2857496"/>
            <a:ext cx="6057888" cy="3429024"/>
          </a:xfrm>
        </p:spPr>
        <p:txBody>
          <a:bodyPr>
            <a:normAutofit fontScale="90000"/>
          </a:bodyPr>
          <a:lstStyle/>
          <a:p>
            <a:pPr>
              <a:lnSpc>
                <a:spcPct val="200000"/>
              </a:lnSpc>
            </a:pPr>
            <a:r>
              <a:rPr lang="ar-SA" sz="2400" dirty="0"/>
              <a:t> </a:t>
            </a:r>
            <a:r>
              <a:rPr lang="ar-SA" sz="2400" dirty="0">
                <a:solidFill>
                  <a:srgbClr val="C00000"/>
                </a:solidFill>
              </a:rPr>
              <a:t>اللحن يأتي لمعان </a:t>
            </a:r>
            <a:r>
              <a:rPr lang="ar-SA" sz="2400" dirty="0" err="1">
                <a:solidFill>
                  <a:srgbClr val="C00000"/>
                </a:solidFill>
              </a:rPr>
              <a:t>كثيره</a:t>
            </a:r>
            <a:r>
              <a:rPr lang="ar-SA" sz="2400" dirty="0">
                <a:solidFill>
                  <a:srgbClr val="C00000"/>
                </a:solidFill>
              </a:rPr>
              <a:t> , </a:t>
            </a:r>
            <a:r>
              <a:rPr lang="ar-SA" sz="2400" dirty="0">
                <a:solidFill>
                  <a:schemeClr val="bg2"/>
                </a:solidFill>
              </a:rPr>
              <a:t>والمراد </a:t>
            </a:r>
            <a:r>
              <a:rPr lang="ar-SA" sz="2400" dirty="0" err="1">
                <a:solidFill>
                  <a:schemeClr val="bg2"/>
                </a:solidFill>
              </a:rPr>
              <a:t>به</a:t>
            </a:r>
            <a:r>
              <a:rPr lang="ar-SA" sz="2400" dirty="0">
                <a:solidFill>
                  <a:schemeClr val="bg2"/>
                </a:solidFill>
              </a:rPr>
              <a:t> هنا الخطأ في </a:t>
            </a:r>
            <a:r>
              <a:rPr lang="ar-SA" sz="2400" dirty="0" err="1">
                <a:solidFill>
                  <a:schemeClr val="bg2"/>
                </a:solidFill>
              </a:rPr>
              <a:t>القراءه</a:t>
            </a:r>
            <a:r>
              <a:rPr lang="ar-SA" sz="2400" dirty="0">
                <a:solidFill>
                  <a:schemeClr val="bg2"/>
                </a:solidFill>
              </a:rPr>
              <a:t> , وهو عند القراء ينقسم إلى قسمين :</a:t>
            </a:r>
            <a:r>
              <a:rPr lang="ar-SA" sz="2400" dirty="0"/>
              <a:t> جلي , </a:t>
            </a:r>
            <a:r>
              <a:rPr lang="ar-SA" sz="2400" dirty="0" smtClean="0"/>
              <a:t>وخفي</a:t>
            </a:r>
            <a:r>
              <a:rPr lang="en-US" sz="2400" dirty="0" smtClean="0"/>
              <a:t>.</a:t>
            </a:r>
            <a:r>
              <a:rPr lang="en-US" sz="2400" dirty="0"/>
              <a:t/>
            </a:r>
            <a:br>
              <a:rPr lang="en-US" sz="2400" dirty="0"/>
            </a:br>
            <a:r>
              <a:rPr lang="ar-SA" sz="2400" dirty="0">
                <a:solidFill>
                  <a:schemeClr val="bg1"/>
                </a:solidFill>
              </a:rPr>
              <a:t>1/ اللحن الجلي :</a:t>
            </a:r>
            <a:r>
              <a:rPr lang="ar-SA" sz="2400" dirty="0"/>
              <a:t>هو الخطأ الذي يطرأ على اللفظ فيخل بمبناه إخلالا </a:t>
            </a:r>
            <a:r>
              <a:rPr lang="ar-SA" sz="2400" dirty="0" err="1"/>
              <a:t>ظاهرآ</a:t>
            </a:r>
            <a:r>
              <a:rPr lang="ar-SA" sz="2400" dirty="0"/>
              <a:t> يشترك في معرفته علماء </a:t>
            </a:r>
            <a:r>
              <a:rPr lang="ar-SA" sz="2400" dirty="0" err="1"/>
              <a:t>القراءه</a:t>
            </a:r>
            <a:r>
              <a:rPr lang="ar-SA" sz="2400" dirty="0"/>
              <a:t> وعامه الناس ,</a:t>
            </a:r>
            <a:r>
              <a:rPr lang="ar-SA" sz="2400" dirty="0">
                <a:solidFill>
                  <a:schemeClr val="accent6">
                    <a:lumMod val="50000"/>
                  </a:schemeClr>
                </a:solidFill>
              </a:rPr>
              <a:t>مثل :</a:t>
            </a:r>
            <a:r>
              <a:rPr lang="ar-SA" sz="2400" dirty="0"/>
              <a:t>تبديل حرف بآخر , </a:t>
            </a:r>
            <a:r>
              <a:rPr lang="ar-SA" sz="2400" dirty="0" err="1"/>
              <a:t>او</a:t>
            </a:r>
            <a:r>
              <a:rPr lang="ar-SA" sz="2400" dirty="0"/>
              <a:t> حركه بأخرى , كأن يضم التاء في قوله</a:t>
            </a:r>
            <a:r>
              <a:rPr lang="ar-SA" sz="2400" dirty="0">
                <a:solidFill>
                  <a:srgbClr val="00B050"/>
                </a:solidFill>
              </a:rPr>
              <a:t> " أنعمت عليهم"</a:t>
            </a:r>
            <a:r>
              <a:rPr lang="ar-SA" sz="2400" dirty="0"/>
              <a:t> وهذا ما يؤدي </a:t>
            </a:r>
            <a:r>
              <a:rPr lang="ar-SA" sz="2400" dirty="0" err="1"/>
              <a:t>الى</a:t>
            </a:r>
            <a:r>
              <a:rPr lang="ar-SA" sz="2400" dirty="0"/>
              <a:t> فساد المعنى .</a:t>
            </a:r>
            <a:r>
              <a:rPr lang="en-US" sz="2400" dirty="0"/>
              <a:t/>
            </a:r>
            <a:br>
              <a:rPr lang="en-US" sz="2400" dirty="0"/>
            </a:br>
            <a:r>
              <a:rPr lang="ar-SA" sz="2400" dirty="0"/>
              <a:t> ومن اللحن الجلي : ترك </a:t>
            </a:r>
            <a:r>
              <a:rPr lang="ar-SA" sz="2400" dirty="0" err="1"/>
              <a:t>المدود</a:t>
            </a:r>
            <a:r>
              <a:rPr lang="ar-SA" sz="2400" dirty="0"/>
              <a:t> </a:t>
            </a:r>
            <a:r>
              <a:rPr lang="ar-SA" sz="2400" dirty="0" err="1"/>
              <a:t>الطبيعيه</a:t>
            </a:r>
            <a:r>
              <a:rPr lang="ar-SA" sz="2400" dirty="0"/>
              <a:t> في مثل </a:t>
            </a:r>
            <a:r>
              <a:rPr lang="ar-SA" sz="2400" dirty="0">
                <a:solidFill>
                  <a:srgbClr val="00B050"/>
                </a:solidFill>
              </a:rPr>
              <a:t>( قال )</a:t>
            </a:r>
            <a:r>
              <a:rPr lang="ar-SA" sz="2400" dirty="0"/>
              <a:t>, </a:t>
            </a:r>
            <a:r>
              <a:rPr lang="ar-SA" sz="2400" dirty="0" smtClean="0"/>
              <a:t/>
            </a:r>
            <a:br>
              <a:rPr lang="ar-SA" sz="2400" dirty="0" smtClean="0"/>
            </a:br>
            <a:r>
              <a:rPr lang="ar-SA" sz="2400" dirty="0" smtClean="0">
                <a:solidFill>
                  <a:srgbClr val="00B050"/>
                </a:solidFill>
              </a:rPr>
              <a:t>( </a:t>
            </a:r>
            <a:r>
              <a:rPr lang="ar-SA" sz="2400" dirty="0">
                <a:solidFill>
                  <a:srgbClr val="00B050"/>
                </a:solidFill>
              </a:rPr>
              <a:t>إنا نحن )</a:t>
            </a:r>
            <a:r>
              <a:rPr lang="ar-SA" sz="2400" dirty="0"/>
              <a:t>, </a:t>
            </a:r>
            <a:r>
              <a:rPr lang="ar-SA" sz="2400" dirty="0">
                <a:solidFill>
                  <a:srgbClr val="00B050"/>
                </a:solidFill>
              </a:rPr>
              <a:t>( والضحى والليل إذا سجى ) </a:t>
            </a:r>
            <a:r>
              <a:rPr lang="ar-SA" sz="2400" dirty="0"/>
              <a:t>فتذهب ذات الحرف .</a:t>
            </a: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/>
              <a:t/>
            </a:r>
            <a:br>
              <a:rPr lang="en-US" sz="2400" dirty="0"/>
            </a:br>
            <a:r>
              <a:rPr lang="ar-SA" sz="2400" dirty="0"/>
              <a:t> </a:t>
            </a:r>
            <a:r>
              <a:rPr lang="en-US" sz="2400" dirty="0"/>
              <a:t/>
            </a:r>
            <a:br>
              <a:rPr lang="en-US" sz="2400" dirty="0"/>
            </a:br>
            <a:r>
              <a:rPr lang="ar-SA" sz="2400" dirty="0"/>
              <a:t> </a:t>
            </a:r>
            <a:r>
              <a:rPr lang="en-US" sz="2400" dirty="0"/>
              <a:t/>
            </a:r>
            <a:br>
              <a:rPr lang="en-US" sz="2400" dirty="0"/>
            </a:br>
            <a:endParaRPr lang="ar-SA" sz="2400" dirty="0">
              <a:solidFill>
                <a:schemeClr val="accent6">
                  <a:lumMod val="50000"/>
                </a:schemeClr>
              </a:solidFill>
              <a:latin typeface="Berlin Sans FB" pitchFamily="34" charset="0"/>
              <a:cs typeface="DecoType Naskh Extensions" pitchFamily="2" charset="-78"/>
            </a:endParaRPr>
          </a:p>
        </p:txBody>
      </p:sp>
      <p:sp>
        <p:nvSpPr>
          <p:cNvPr id="14" name="مستطيل 13"/>
          <p:cNvSpPr/>
          <p:nvPr/>
        </p:nvSpPr>
        <p:spPr>
          <a:xfrm>
            <a:off x="357158" y="0"/>
            <a:ext cx="2000264" cy="6858000"/>
          </a:xfrm>
          <a:prstGeom prst="rect">
            <a:avLst/>
          </a:prstGeom>
          <a:solidFill>
            <a:srgbClr val="63A96F"/>
          </a:solidFill>
          <a:ln>
            <a:solidFill>
              <a:srgbClr val="63A96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5" name="مستطيل 14"/>
          <p:cNvSpPr/>
          <p:nvPr/>
        </p:nvSpPr>
        <p:spPr>
          <a:xfrm>
            <a:off x="642910" y="0"/>
            <a:ext cx="214314" cy="6858000"/>
          </a:xfrm>
          <a:prstGeom prst="rect">
            <a:avLst/>
          </a:prstGeom>
          <a:solidFill>
            <a:schemeClr val="tx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6" name="مستطيل 15"/>
          <p:cNvSpPr/>
          <p:nvPr/>
        </p:nvSpPr>
        <p:spPr>
          <a:xfrm>
            <a:off x="1071538" y="-24"/>
            <a:ext cx="214314" cy="6858000"/>
          </a:xfrm>
          <a:prstGeom prst="rect">
            <a:avLst/>
          </a:prstGeom>
          <a:solidFill>
            <a:schemeClr val="tx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مستطيل مستدير الزوايا 11"/>
          <p:cNvSpPr/>
          <p:nvPr/>
        </p:nvSpPr>
        <p:spPr>
          <a:xfrm>
            <a:off x="2714612" y="285728"/>
            <a:ext cx="6215106" cy="6215106"/>
          </a:xfrm>
          <a:prstGeom prst="roundRect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" name="عنوان 1"/>
          <p:cNvSpPr>
            <a:spLocks noGrp="1"/>
          </p:cNvSpPr>
          <p:nvPr>
            <p:ph type="ctrTitle"/>
          </p:nvPr>
        </p:nvSpPr>
        <p:spPr>
          <a:xfrm>
            <a:off x="2871830" y="1857364"/>
            <a:ext cx="6057888" cy="3429024"/>
          </a:xfrm>
        </p:spPr>
        <p:txBody>
          <a:bodyPr>
            <a:normAutofit fontScale="90000"/>
          </a:bodyPr>
          <a:lstStyle/>
          <a:p>
            <a:pPr>
              <a:lnSpc>
                <a:spcPct val="200000"/>
              </a:lnSpc>
            </a:pPr>
            <a:r>
              <a:rPr lang="ar-SA" sz="2400" dirty="0" smtClean="0">
                <a:solidFill>
                  <a:schemeClr val="bg1"/>
                </a:solidFill>
              </a:rPr>
              <a:t>2/ اللحن الخفي </a:t>
            </a:r>
            <a:r>
              <a:rPr lang="ar-SA" sz="2400" dirty="0" smtClean="0"/>
              <a:t>:هو الخطأ الذي يتعلق بكمال إتقان النطق لا بتصحيحه فلا يتقنه </a:t>
            </a:r>
            <a:r>
              <a:rPr lang="ar-SA" sz="2400" dirty="0" err="1" smtClean="0"/>
              <a:t>الا</a:t>
            </a:r>
            <a:r>
              <a:rPr lang="ar-SA" sz="2400" dirty="0" smtClean="0"/>
              <a:t> </a:t>
            </a:r>
            <a:r>
              <a:rPr lang="ar-SA" sz="2400" dirty="0" err="1" smtClean="0"/>
              <a:t>اهل</a:t>
            </a:r>
            <a:r>
              <a:rPr lang="ar-SA" sz="2400" dirty="0" smtClean="0"/>
              <a:t> الفن الحذاق , ويخفى على </a:t>
            </a:r>
            <a:r>
              <a:rPr lang="ar-SA" sz="2400" dirty="0" err="1" smtClean="0"/>
              <a:t>العامه</a:t>
            </a:r>
            <a:r>
              <a:rPr lang="ar-SA" sz="2400" dirty="0" smtClean="0"/>
              <a:t> ,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ar-SA" sz="2400" dirty="0" smtClean="0"/>
              <a:t>وذلك  </a:t>
            </a:r>
            <a:r>
              <a:rPr lang="ar-SA" sz="2400" dirty="0" smtClean="0">
                <a:solidFill>
                  <a:schemeClr val="accent6">
                    <a:lumMod val="50000"/>
                  </a:schemeClr>
                </a:solidFill>
              </a:rPr>
              <a:t>مثل : </a:t>
            </a:r>
            <a:r>
              <a:rPr lang="ar-SA" sz="2400" dirty="0" smtClean="0"/>
              <a:t>عدم ضبط مقادير </a:t>
            </a:r>
            <a:r>
              <a:rPr lang="ar-SA" sz="2400" dirty="0" err="1" smtClean="0"/>
              <a:t>المدود</a:t>
            </a:r>
            <a:r>
              <a:rPr lang="ar-SA" sz="2400" dirty="0" smtClean="0"/>
              <a:t> بأن تنقص نصف درجه أو تزيد , أو عدم </a:t>
            </a:r>
            <a:r>
              <a:rPr lang="ar-SA" sz="2400" dirty="0" err="1" smtClean="0"/>
              <a:t>المساواه</a:t>
            </a:r>
            <a:r>
              <a:rPr lang="ar-SA" sz="2400" dirty="0" smtClean="0"/>
              <a:t> بين مقادير </a:t>
            </a:r>
            <a:r>
              <a:rPr lang="ar-SA" sz="2400" dirty="0" err="1" smtClean="0"/>
              <a:t>المدود</a:t>
            </a:r>
            <a:r>
              <a:rPr lang="ar-SA" sz="2400" dirty="0" smtClean="0"/>
              <a:t> </a:t>
            </a:r>
            <a:r>
              <a:rPr lang="ar-SA" sz="2400" dirty="0" err="1" smtClean="0"/>
              <a:t>الواحده</a:t>
            </a:r>
            <a:r>
              <a:rPr lang="ar-SA" sz="2400" dirty="0" smtClean="0"/>
              <a:t> في </a:t>
            </a:r>
            <a:r>
              <a:rPr lang="ar-SA" sz="2400" dirty="0" err="1" smtClean="0"/>
              <a:t>المرأ</a:t>
            </a:r>
            <a:r>
              <a:rPr lang="ar-SA" sz="2400" dirty="0" smtClean="0"/>
              <a:t> الواحد بأن يوسط المنفصل في موضع ويقصره في الموضع الذي يليه , ومثله قله </a:t>
            </a:r>
            <a:r>
              <a:rPr lang="ar-SA" sz="2400" dirty="0" err="1" smtClean="0"/>
              <a:t>المهاره</a:t>
            </a:r>
            <a:r>
              <a:rPr lang="ar-SA" sz="2400" dirty="0" smtClean="0"/>
              <a:t> في تحقيق الصفات وتطبيق </a:t>
            </a:r>
            <a:r>
              <a:rPr lang="ar-SA" sz="2400" dirty="0" err="1" smtClean="0"/>
              <a:t>الاحكام</a:t>
            </a:r>
            <a:r>
              <a:rPr lang="ar-SA" sz="2400" dirty="0" smtClean="0"/>
              <a:t> </a:t>
            </a:r>
            <a:r>
              <a:rPr lang="ar-SA" sz="2400" dirty="0" err="1" smtClean="0"/>
              <a:t>كزياده</a:t>
            </a:r>
            <a:r>
              <a:rPr lang="ar-SA" sz="2400" dirty="0" smtClean="0"/>
              <a:t> التكرير في الراءات , وتطنين النونات , وتغليظ اللامات في غير محل التغليظ .</a:t>
            </a:r>
            <a:endParaRPr lang="ar-SA" sz="2400" dirty="0">
              <a:solidFill>
                <a:schemeClr val="accent6">
                  <a:lumMod val="50000"/>
                </a:schemeClr>
              </a:solidFill>
              <a:latin typeface="Berlin Sans FB" pitchFamily="34" charset="0"/>
              <a:cs typeface="DecoType Naskh Extensions" pitchFamily="2" charset="-78"/>
            </a:endParaRPr>
          </a:p>
        </p:txBody>
      </p:sp>
      <p:sp>
        <p:nvSpPr>
          <p:cNvPr id="14" name="مستطيل 13"/>
          <p:cNvSpPr/>
          <p:nvPr/>
        </p:nvSpPr>
        <p:spPr>
          <a:xfrm>
            <a:off x="357158" y="0"/>
            <a:ext cx="2000264" cy="6858000"/>
          </a:xfrm>
          <a:prstGeom prst="rect">
            <a:avLst/>
          </a:prstGeom>
          <a:solidFill>
            <a:srgbClr val="63A96F"/>
          </a:solidFill>
          <a:ln>
            <a:solidFill>
              <a:srgbClr val="63A96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5" name="مستطيل 14"/>
          <p:cNvSpPr/>
          <p:nvPr/>
        </p:nvSpPr>
        <p:spPr>
          <a:xfrm>
            <a:off x="642910" y="0"/>
            <a:ext cx="214314" cy="6858000"/>
          </a:xfrm>
          <a:prstGeom prst="rect">
            <a:avLst/>
          </a:prstGeom>
          <a:solidFill>
            <a:schemeClr val="tx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6" name="مستطيل 15"/>
          <p:cNvSpPr/>
          <p:nvPr/>
        </p:nvSpPr>
        <p:spPr>
          <a:xfrm>
            <a:off x="1071538" y="-24"/>
            <a:ext cx="214314" cy="6858000"/>
          </a:xfrm>
          <a:prstGeom prst="rect">
            <a:avLst/>
          </a:prstGeom>
          <a:solidFill>
            <a:schemeClr val="tx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t1.gstatic.com/images?q=tbn:ANd9GcSkghBzymkiv03AO5e97uCYmmacYgTJCM_lO-mpIBZHv3BJ9q4mZj84ua7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29007" y="2071678"/>
            <a:ext cx="2143125" cy="2143125"/>
          </a:xfrm>
          <a:prstGeom prst="rect">
            <a:avLst/>
          </a:prstGeom>
          <a:noFill/>
        </p:spPr>
      </p:pic>
      <p:sp>
        <p:nvSpPr>
          <p:cNvPr id="3" name="مربع نص 2"/>
          <p:cNvSpPr txBox="1"/>
          <p:nvPr/>
        </p:nvSpPr>
        <p:spPr>
          <a:xfrm>
            <a:off x="3286116" y="4714884"/>
            <a:ext cx="1714512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/>
              <a:t>انتهى ..</a:t>
            </a:r>
            <a:endParaRPr lang="ar-SA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106</Words>
  <Application>Microsoft Office PowerPoint</Application>
  <PresentationFormat>عرض على الشاشة (3:4)‏</PresentationFormat>
  <Paragraphs>10</Paragraphs>
  <Slides>9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9</vt:i4>
      </vt:variant>
    </vt:vector>
  </HeadingPairs>
  <TitlesOfParts>
    <vt:vector size="10" baseType="lpstr">
      <vt:lpstr>سمة Office</vt:lpstr>
      <vt:lpstr>الشريحة 1</vt:lpstr>
      <vt:lpstr>معنى التجويد :  فاللغه: مأخوذ من أجاد الشيء يجيده أي أتى به جيدآ ,والجيد نقيض الردئ فهو بمعنى التحسين والتكميل والاتقان . اصطلآحآ :هو إعطآء الحروف (حقها) من الصفات اللازمه لها و (مستحقها) من الاحكام التي تنشأ عن تلك الصفات . </vt:lpstr>
      <vt:lpstr>أن للحرف حالتين ولكل منهما احكام 1/ حاله الانفراد  2/ حاله التركيب  فأول احكامه منفردآ تحديد مخرجه , ثم تحقيق الصفات اللازمه له كالاستفال أو الاستعلاء , والهمس او الجهر , والشده والرخاوه . وعندما يتركب مع غيره من الحروف تنشأ أحكام الترقيق والتفخيم , والاظهار والادغام , والمدود   </vt:lpstr>
      <vt:lpstr> الغاية من علم التجويد .. هو إتقان قراءه القرآن ,بالنطق بحروفه مكتمله الاحكام والصفات ومحققه المخارج , من غير زياده ولا نقصان ولا تعسف ولا تكلف.</vt:lpstr>
      <vt:lpstr>حكم القراءه بالتجويد .. واجب شرعي يأثم الانسان بتركه ..     لكن وجوب التجويد وترتب الاثم على تركه فيه تفصيل حسن ذكره بعض العلماء : فقد قسموا التجويد الى قسمين : 1/ واجب : وهو مايتوقف عليه صحه النطق بالحرف , فالاخلال به يغير مبنى الكلم هاو يفسد معناها , وذلك مثل معرفه مخارج الحروف وتحقيقها ,  ومعرفه الصفات التي تتميز بها بعض الحروف : كالاستعلاء والاطباق فالطاء , وكالتفشي في الشين , ومثل إظهار المظهر ,وإدغام المدغم , وتفخيم المفخم , وترقيق المرقق, ومد ما يجب مده وقصر مايلزم قصره</vt:lpstr>
      <vt:lpstr>2/ صناعي : وهو مايتعلق بالمهاره في إتقان النطق الصحيح , وذلك ببلوغ الغايه في تحقي الصفات والاحكام, وضبط مقادير المدود ضبطآ دقيقآ لايزيد نصف درجه ولاينقص .                  </vt:lpstr>
      <vt:lpstr> اللحن يأتي لمعان كثيره , والمراد به هنا الخطأ في القراءه , وهو عند القراء ينقسم إلى قسمين : جلي , وخفي. 1/ اللحن الجلي :هو الخطأ الذي يطرأ على اللفظ فيخل بمبناه إخلالا ظاهرآ يشترك في معرفته علماء القراءه وعامه الناس ,مثل :تبديل حرف بآخر , او حركه بأخرى , كأن يضم التاء في قوله " أنعمت عليهم" وهذا ما يؤدي الى فساد المعنى .  ومن اللحن الجلي : ترك المدود الطبيعيه في مثل ( قال ),  ( إنا نحن ), ( والضحى والليل إذا سجى ) فتذهب ذات الحرف .      </vt:lpstr>
      <vt:lpstr>2/ اللحن الخفي :هو الخطأ الذي يتعلق بكمال إتقان النطق لا بتصحيحه فلا يتقنه الا اهل الفن الحذاق , ويخفى على العامه ,  وذلك  مثل : عدم ضبط مقادير المدود بأن تنقص نصف درجه أو تزيد , أو عدم المساواه بين مقادير المدود الواحده في المرأ الواحد بأن يوسط المنفصل في موضع ويقصره في الموضع الذي يليه , ومثله قله المهاره في تحقيق الصفات وتطبيق الاحكام كزياده التكرير في الراءات , وتطنين النونات , وتغليظ اللامات في غير محل التغليظ .</vt:lpstr>
      <vt:lpstr>الشريحة 9</vt:lpstr>
    </vt:vector>
  </TitlesOfParts>
  <Company>SPC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user</dc:creator>
  <cp:lastModifiedBy>Asus</cp:lastModifiedBy>
  <cp:revision>7</cp:revision>
  <dcterms:created xsi:type="dcterms:W3CDTF">2001-12-31T21:58:01Z</dcterms:created>
  <dcterms:modified xsi:type="dcterms:W3CDTF">2014-02-16T23:42:16Z</dcterms:modified>
</cp:coreProperties>
</file>