
<file path=[Content_Types].xml><?xml version="1.0" encoding="utf-8"?>
<Types xmlns="http://schemas.openxmlformats.org/package/2006/content-types">
  <Default Extension="bmp" ContentType="image/bmp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6600CC"/>
    <a:srgbClr val="FF0066"/>
    <a:srgbClr val="9900FF"/>
    <a:srgbClr val="0099FF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10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B7640-B7CC-47CA-8687-F233B48174BC}" type="datetimeFigureOut">
              <a:rPr lang="ar-EG" smtClean="0"/>
              <a:t>14/08/1433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0855-00A1-421E-8B65-E6D740793244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219200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B7640-B7CC-47CA-8687-F233B48174BC}" type="datetimeFigureOut">
              <a:rPr lang="ar-EG" smtClean="0"/>
              <a:t>14/08/1433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0855-00A1-421E-8B65-E6D740793244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66900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B7640-B7CC-47CA-8687-F233B48174BC}" type="datetimeFigureOut">
              <a:rPr lang="ar-EG" smtClean="0"/>
              <a:t>14/08/1433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0855-00A1-421E-8B65-E6D740793244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834791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B7640-B7CC-47CA-8687-F233B48174BC}" type="datetimeFigureOut">
              <a:rPr lang="ar-EG" smtClean="0"/>
              <a:t>14/08/1433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0855-00A1-421E-8B65-E6D740793244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748463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B7640-B7CC-47CA-8687-F233B48174BC}" type="datetimeFigureOut">
              <a:rPr lang="ar-EG" smtClean="0"/>
              <a:t>14/08/1433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0855-00A1-421E-8B65-E6D740793244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81389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B7640-B7CC-47CA-8687-F233B48174BC}" type="datetimeFigureOut">
              <a:rPr lang="ar-EG" smtClean="0"/>
              <a:t>14/08/1433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0855-00A1-421E-8B65-E6D740793244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898244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B7640-B7CC-47CA-8687-F233B48174BC}" type="datetimeFigureOut">
              <a:rPr lang="ar-EG" smtClean="0"/>
              <a:t>14/08/1433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0855-00A1-421E-8B65-E6D740793244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665528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B7640-B7CC-47CA-8687-F233B48174BC}" type="datetimeFigureOut">
              <a:rPr lang="ar-EG" smtClean="0"/>
              <a:t>14/08/1433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0855-00A1-421E-8B65-E6D740793244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027226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B7640-B7CC-47CA-8687-F233B48174BC}" type="datetimeFigureOut">
              <a:rPr lang="ar-EG" smtClean="0"/>
              <a:t>14/08/1433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0855-00A1-421E-8B65-E6D740793244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735909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B7640-B7CC-47CA-8687-F233B48174BC}" type="datetimeFigureOut">
              <a:rPr lang="ar-EG" smtClean="0"/>
              <a:t>14/08/1433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0855-00A1-421E-8B65-E6D740793244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901816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B7640-B7CC-47CA-8687-F233B48174BC}" type="datetimeFigureOut">
              <a:rPr lang="ar-EG" smtClean="0"/>
              <a:t>14/08/1433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0855-00A1-421E-8B65-E6D740793244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21134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B7640-B7CC-47CA-8687-F233B48174BC}" type="datetimeFigureOut">
              <a:rPr lang="ar-EG" smtClean="0"/>
              <a:t>14/08/1433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70855-00A1-421E-8B65-E6D740793244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24083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r>
              <a:rPr lang="ar-EG" sz="3200" b="1" dirty="0" smtClean="0">
                <a:solidFill>
                  <a:schemeClr val="bg1"/>
                </a:solidFill>
              </a:rPr>
              <a:t>الأستعاذه والبسملــة</a:t>
            </a:r>
            <a:br>
              <a:rPr lang="ar-EG" sz="3200" b="1" dirty="0" smtClean="0">
                <a:solidFill>
                  <a:schemeClr val="bg1"/>
                </a:solidFill>
              </a:rPr>
            </a:br>
            <a:r>
              <a:rPr lang="ar-EG" sz="2800" b="1" dirty="0" smtClean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ar-EG" sz="2800" b="1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ar-EG" sz="3200" b="1" dirty="0" smtClean="0">
                <a:solidFill>
                  <a:schemeClr val="bg1"/>
                </a:solidFill>
              </a:rPr>
              <a:t>* الأستعاذه لغة : </a:t>
            </a:r>
            <a:r>
              <a:rPr lang="ar-EG" sz="2800" b="1" dirty="0" smtClean="0">
                <a:solidFill>
                  <a:srgbClr val="FFC000"/>
                </a:solidFill>
              </a:rPr>
              <a:t>الأعتصام والتحصن وطلب اللجؤ</a:t>
            </a:r>
            <a:br>
              <a:rPr lang="ar-EG" sz="2800" b="1" dirty="0" smtClean="0">
                <a:solidFill>
                  <a:srgbClr val="FFC000"/>
                </a:solidFill>
              </a:rPr>
            </a:br>
            <a:r>
              <a:rPr lang="ar-EG" sz="2800" b="1" dirty="0" smtClean="0">
                <a:solidFill>
                  <a:srgbClr val="FFC000"/>
                </a:solidFill>
              </a:rPr>
              <a:t/>
            </a:r>
            <a:br>
              <a:rPr lang="ar-EG" sz="2800" b="1" dirty="0" smtClean="0">
                <a:solidFill>
                  <a:srgbClr val="FFC000"/>
                </a:solidFill>
              </a:rPr>
            </a:br>
            <a:r>
              <a:rPr lang="ar-EG" sz="2800" b="1" dirty="0" smtClean="0">
                <a:solidFill>
                  <a:schemeClr val="bg1"/>
                </a:solidFill>
              </a:rPr>
              <a:t>* الأستعاذه اصطلاحاً : </a:t>
            </a:r>
            <a:r>
              <a:rPr lang="ar-EG" sz="2800" b="1" dirty="0" smtClean="0">
                <a:solidFill>
                  <a:srgbClr val="FFC000"/>
                </a:solidFill>
              </a:rPr>
              <a:t>طلب التحصن واللجؤ والأعتصام بالله تعالى من شر الشيطان الرجيم وليست آيه من القرآن بالأجماع ومعناها الخبر الذي يفيد الأنشاء </a:t>
            </a:r>
            <a:br>
              <a:rPr lang="ar-EG" sz="2800" b="1" dirty="0" smtClean="0">
                <a:solidFill>
                  <a:srgbClr val="FFC000"/>
                </a:solidFill>
              </a:rPr>
            </a:br>
            <a:r>
              <a:rPr lang="ar-EG" sz="2800" b="1" dirty="0" smtClean="0">
                <a:solidFill>
                  <a:srgbClr val="FFC000"/>
                </a:solidFill>
              </a:rPr>
              <a:t/>
            </a:r>
            <a:br>
              <a:rPr lang="ar-EG" sz="2800" b="1" dirty="0" smtClean="0">
                <a:solidFill>
                  <a:srgbClr val="FFC000"/>
                </a:solidFill>
              </a:rPr>
            </a:br>
            <a:r>
              <a:rPr lang="ar-EG" sz="4000" b="1" dirty="0" smtClean="0">
                <a:solidFill>
                  <a:schemeClr val="bg1"/>
                </a:solidFill>
                <a:cs typeface="DecoType Naskh Variants" pitchFamily="2" charset="-78"/>
              </a:rPr>
              <a:t>        </a:t>
            </a:r>
            <a:r>
              <a:rPr lang="ar-EG" sz="4000" b="1" dirty="0" smtClean="0">
                <a:solidFill>
                  <a:schemeClr val="bg1"/>
                </a:solidFill>
                <a:cs typeface="Old Antic Decorative" pitchFamily="2" charset="-78"/>
              </a:rPr>
              <a:t>(اللهم أعذني من الشيطان الرجيم )</a:t>
            </a:r>
            <a:br>
              <a:rPr lang="ar-EG" sz="4000" b="1" dirty="0" smtClean="0">
                <a:solidFill>
                  <a:schemeClr val="bg1"/>
                </a:solidFill>
                <a:cs typeface="Old Antic Decorative" pitchFamily="2" charset="-78"/>
              </a:rPr>
            </a:br>
            <a:r>
              <a:rPr lang="ar-EG" sz="2800" b="1" dirty="0" smtClean="0">
                <a:solidFill>
                  <a:srgbClr val="FFC000"/>
                </a:solidFill>
                <a:cs typeface="DecoType Naskh Variants" pitchFamily="2" charset="-78"/>
              </a:rPr>
              <a:t/>
            </a:r>
            <a:br>
              <a:rPr lang="ar-EG" sz="2800" b="1" dirty="0" smtClean="0">
                <a:solidFill>
                  <a:srgbClr val="FFC000"/>
                </a:solidFill>
                <a:cs typeface="DecoType Naskh Variants" pitchFamily="2" charset="-78"/>
              </a:rPr>
            </a:br>
            <a:r>
              <a:rPr lang="ar-EG" sz="2800" b="1" dirty="0" smtClean="0">
                <a:solidFill>
                  <a:schemeClr val="bg1"/>
                </a:solidFill>
              </a:rPr>
              <a:t>* حكمها : </a:t>
            </a:r>
            <a:r>
              <a:rPr lang="ar-EG" sz="2800" b="1" dirty="0" smtClean="0">
                <a:solidFill>
                  <a:srgbClr val="FFC000"/>
                </a:solidFill>
              </a:rPr>
              <a:t>مستحبه </a:t>
            </a:r>
            <a:br>
              <a:rPr lang="ar-EG" sz="2800" b="1" dirty="0" smtClean="0">
                <a:solidFill>
                  <a:srgbClr val="FFC000"/>
                </a:solidFill>
              </a:rPr>
            </a:br>
            <a:r>
              <a:rPr lang="ar-EG" sz="2800" b="1" dirty="0" smtClean="0">
                <a:solidFill>
                  <a:srgbClr val="FFC000"/>
                </a:solidFill>
              </a:rPr>
              <a:t/>
            </a:r>
            <a:br>
              <a:rPr lang="ar-EG" sz="2800" b="1" dirty="0" smtClean="0">
                <a:solidFill>
                  <a:srgbClr val="FFC000"/>
                </a:solidFill>
              </a:rPr>
            </a:br>
            <a:r>
              <a:rPr lang="ar-EG" sz="2800" b="1" dirty="0" smtClean="0">
                <a:solidFill>
                  <a:schemeClr val="bg1"/>
                </a:solidFill>
              </a:rPr>
              <a:t>* صيغة الأستعاذه :</a:t>
            </a:r>
            <a:br>
              <a:rPr lang="ar-EG" sz="2800" b="1" dirty="0" smtClean="0">
                <a:solidFill>
                  <a:schemeClr val="bg1"/>
                </a:solidFill>
              </a:rPr>
            </a:br>
            <a:r>
              <a:rPr lang="ar-EG" sz="2800" b="1" dirty="0" smtClean="0">
                <a:solidFill>
                  <a:srgbClr val="FFC000"/>
                </a:solidFill>
              </a:rPr>
              <a:t>1/ أعوذ بالله من الشيطان الرجيم </a:t>
            </a:r>
            <a:br>
              <a:rPr lang="ar-EG" sz="2800" b="1" dirty="0" smtClean="0">
                <a:solidFill>
                  <a:srgbClr val="FFC000"/>
                </a:solidFill>
              </a:rPr>
            </a:br>
            <a:r>
              <a:rPr lang="ar-EG" sz="2800" b="1" dirty="0" smtClean="0">
                <a:solidFill>
                  <a:srgbClr val="FFC000"/>
                </a:solidFill>
              </a:rPr>
              <a:t>2/ أعوذ بالله من الشيطان </a:t>
            </a:r>
            <a:br>
              <a:rPr lang="ar-EG" sz="2800" b="1" dirty="0" smtClean="0">
                <a:solidFill>
                  <a:srgbClr val="FFC000"/>
                </a:solidFill>
              </a:rPr>
            </a:br>
            <a:r>
              <a:rPr lang="ar-EG" sz="2800" b="1" dirty="0" smtClean="0">
                <a:solidFill>
                  <a:srgbClr val="FFC000"/>
                </a:solidFill>
              </a:rPr>
              <a:t>3/ أعوذ بالله السميع العليم من الشيطان الرجيم</a:t>
            </a:r>
            <a:br>
              <a:rPr lang="ar-EG" sz="2800" b="1" dirty="0" smtClean="0">
                <a:solidFill>
                  <a:srgbClr val="FFC000"/>
                </a:solidFill>
              </a:rPr>
            </a:br>
            <a:r>
              <a:rPr lang="ar-EG" sz="2800" b="1" dirty="0" smtClean="0">
                <a:solidFill>
                  <a:srgbClr val="FFC000"/>
                </a:solidFill>
              </a:rPr>
              <a:t>4/ من همزه ونفثه ونفخه </a:t>
            </a:r>
            <a:endParaRPr lang="ar-EG" sz="2800" b="1" dirty="0">
              <a:solidFill>
                <a:srgbClr val="00FF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588907" y="3591018"/>
            <a:ext cx="1184176" cy="859650"/>
          </a:xfrm>
        </p:spPr>
        <p:txBody>
          <a:bodyPr/>
          <a:lstStyle/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627613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r"/>
            <a:r>
              <a:rPr lang="ar-EG" sz="3200" b="1" dirty="0" smtClean="0">
                <a:solidFill>
                  <a:srgbClr val="0099FF"/>
                </a:solidFill>
              </a:rPr>
              <a:t>                                    * أحوالهــا : </a:t>
            </a:r>
            <a:br>
              <a:rPr lang="ar-EG" sz="3200" b="1" dirty="0" smtClean="0">
                <a:solidFill>
                  <a:srgbClr val="0099FF"/>
                </a:solidFill>
              </a:rPr>
            </a:br>
            <a:r>
              <a:rPr lang="ar-EG" sz="3200" b="1" dirty="0" smtClean="0">
                <a:solidFill>
                  <a:srgbClr val="00FFCC"/>
                </a:solidFill>
              </a:rPr>
              <a:t>   </a:t>
            </a:r>
            <a:br>
              <a:rPr lang="ar-EG" sz="3200" b="1" dirty="0" smtClean="0">
                <a:solidFill>
                  <a:srgbClr val="00FFCC"/>
                </a:solidFill>
              </a:rPr>
            </a:br>
            <a:r>
              <a:rPr lang="ar-EG" sz="3200" b="1" dirty="0" smtClean="0">
                <a:solidFill>
                  <a:srgbClr val="00FFCC"/>
                </a:solidFill>
              </a:rPr>
              <a:t>                    الجهــر                                   الســر      </a:t>
            </a:r>
            <a:br>
              <a:rPr lang="ar-EG" sz="3200" b="1" dirty="0" smtClean="0">
                <a:solidFill>
                  <a:srgbClr val="00FFCC"/>
                </a:solidFill>
              </a:rPr>
            </a:br>
            <a:r>
              <a:rPr lang="ar-EG" sz="3200" b="1" dirty="0" smtClean="0">
                <a:solidFill>
                  <a:srgbClr val="00FFCC"/>
                </a:solidFill>
              </a:rPr>
              <a:t>  </a:t>
            </a:r>
            <a:r>
              <a:rPr lang="ar-EG" sz="3200" b="1" dirty="0" smtClean="0">
                <a:solidFill>
                  <a:srgbClr val="0099FF"/>
                </a:solidFill>
              </a:rPr>
              <a:t>* الجهر: </a:t>
            </a:r>
            <a:br>
              <a:rPr lang="ar-EG" sz="3200" b="1" dirty="0" smtClean="0">
                <a:solidFill>
                  <a:srgbClr val="0099FF"/>
                </a:solidFill>
              </a:rPr>
            </a:br>
            <a:r>
              <a:rPr lang="ar-EG" sz="3200" dirty="0" smtClean="0">
                <a:solidFill>
                  <a:srgbClr val="00FFCC"/>
                </a:solidFill>
              </a:rPr>
              <a:t>1/ إذا كان وسط الجماعه وهو مبتدأ بالقراءه </a:t>
            </a:r>
            <a:br>
              <a:rPr lang="ar-EG" sz="3200" dirty="0" smtClean="0">
                <a:solidFill>
                  <a:srgbClr val="00FFCC"/>
                </a:solidFill>
              </a:rPr>
            </a:br>
            <a:r>
              <a:rPr lang="ar-EG" sz="3200" dirty="0" smtClean="0">
                <a:solidFill>
                  <a:srgbClr val="00FFCC"/>
                </a:solidFill>
              </a:rPr>
              <a:t>2/ إذا كان وسط الجماعه كان هناك يجمع </a:t>
            </a:r>
            <a:r>
              <a:rPr lang="ar-EG" sz="3200" b="1" dirty="0" smtClean="0">
                <a:solidFill>
                  <a:srgbClr val="00FFCC"/>
                </a:solidFill>
              </a:rPr>
              <a:t/>
            </a:r>
            <a:br>
              <a:rPr lang="ar-EG" sz="3200" b="1" dirty="0" smtClean="0">
                <a:solidFill>
                  <a:srgbClr val="00FFCC"/>
                </a:solidFill>
              </a:rPr>
            </a:br>
            <a:r>
              <a:rPr lang="ar-EG" sz="3200" b="1" dirty="0" smtClean="0">
                <a:solidFill>
                  <a:srgbClr val="00FFCC"/>
                </a:solidFill>
              </a:rPr>
              <a:t/>
            </a:r>
            <a:br>
              <a:rPr lang="ar-EG" sz="3200" b="1" dirty="0" smtClean="0">
                <a:solidFill>
                  <a:srgbClr val="00FFCC"/>
                </a:solidFill>
              </a:rPr>
            </a:br>
            <a:r>
              <a:rPr lang="ar-EG" sz="3200" b="1" dirty="0" smtClean="0">
                <a:solidFill>
                  <a:srgbClr val="00FFCC"/>
                </a:solidFill>
              </a:rPr>
              <a:t>  </a:t>
            </a:r>
            <a:r>
              <a:rPr lang="ar-EG" sz="3200" b="1" dirty="0" smtClean="0">
                <a:solidFill>
                  <a:srgbClr val="0099FF"/>
                </a:solidFill>
              </a:rPr>
              <a:t>* السر :    </a:t>
            </a:r>
            <a:br>
              <a:rPr lang="ar-EG" sz="3200" b="1" dirty="0" smtClean="0">
                <a:solidFill>
                  <a:srgbClr val="0099FF"/>
                </a:solidFill>
              </a:rPr>
            </a:br>
            <a:r>
              <a:rPr lang="ar-EG" sz="3200" dirty="0" smtClean="0">
                <a:solidFill>
                  <a:srgbClr val="00FFCC"/>
                </a:solidFill>
              </a:rPr>
              <a:t>1/ كان وسط جماعه وكان جماعة ويقرأ سراً</a:t>
            </a:r>
            <a:br>
              <a:rPr lang="ar-EG" sz="3200" dirty="0" smtClean="0">
                <a:solidFill>
                  <a:srgbClr val="00FFCC"/>
                </a:solidFill>
              </a:rPr>
            </a:br>
            <a:r>
              <a:rPr lang="ar-EG" sz="3200" dirty="0" smtClean="0">
                <a:solidFill>
                  <a:srgbClr val="00FFCC"/>
                </a:solidFill>
              </a:rPr>
              <a:t>2/ إذا كان مأموم </a:t>
            </a:r>
            <a:br>
              <a:rPr lang="ar-EG" sz="3200" dirty="0" smtClean="0">
                <a:solidFill>
                  <a:srgbClr val="00FFCC"/>
                </a:solidFill>
              </a:rPr>
            </a:br>
            <a:r>
              <a:rPr lang="ar-EG" sz="3200" dirty="0" smtClean="0">
                <a:solidFill>
                  <a:srgbClr val="00FFCC"/>
                </a:solidFill>
              </a:rPr>
              <a:t>3/ إذا كان وسط جماعه وليس هو المبتدأ</a:t>
            </a:r>
            <a:br>
              <a:rPr lang="ar-EG" sz="3200" dirty="0" smtClean="0">
                <a:solidFill>
                  <a:srgbClr val="00FFCC"/>
                </a:solidFill>
              </a:rPr>
            </a:br>
            <a:r>
              <a:rPr lang="ar-EG" sz="3200" dirty="0" smtClean="0">
                <a:solidFill>
                  <a:srgbClr val="00FFCC"/>
                </a:solidFill>
              </a:rPr>
              <a:t>4/ إذا كان وسط جماعه وليس هناك تجمع</a:t>
            </a:r>
            <a:r>
              <a:rPr lang="ar-EG" sz="3200" dirty="0">
                <a:solidFill>
                  <a:srgbClr val="00FFCC"/>
                </a:solidFill>
              </a:rPr>
              <a:t/>
            </a:r>
            <a:br>
              <a:rPr lang="ar-EG" sz="3200" dirty="0">
                <a:solidFill>
                  <a:srgbClr val="00FFCC"/>
                </a:solidFill>
              </a:rPr>
            </a:br>
            <a:endParaRPr lang="ar-EG" sz="3200" dirty="0">
              <a:solidFill>
                <a:srgbClr val="00FFCC"/>
              </a:solidFill>
            </a:endParaRPr>
          </a:p>
        </p:txBody>
      </p:sp>
      <p:sp>
        <p:nvSpPr>
          <p:cNvPr id="3" name="Left Brace 2"/>
          <p:cNvSpPr/>
          <p:nvPr/>
        </p:nvSpPr>
        <p:spPr>
          <a:xfrm rot="5400000">
            <a:off x="4139952" y="-963488"/>
            <a:ext cx="504056" cy="3960440"/>
          </a:xfrm>
          <a:prstGeom prst="leftBrace">
            <a:avLst>
              <a:gd name="adj1" fmla="val 147957"/>
              <a:gd name="adj2" fmla="val 48134"/>
            </a:avLst>
          </a:prstGeom>
          <a:ln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314598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562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6858000"/>
          </a:xfrm>
        </p:spPr>
        <p:txBody>
          <a:bodyPr>
            <a:normAutofit/>
          </a:bodyPr>
          <a:lstStyle/>
          <a:p>
            <a:r>
              <a:rPr lang="ar-EG" sz="2800" b="1" dirty="0">
                <a:solidFill>
                  <a:schemeClr val="accent6">
                    <a:lumMod val="75000"/>
                  </a:schemeClr>
                </a:solidFill>
              </a:rPr>
              <a:t>* البسمله :</a:t>
            </a:r>
            <a:br>
              <a:rPr lang="ar-EG" sz="2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ar-EG" sz="2800" b="1" dirty="0">
                <a:solidFill>
                  <a:schemeClr val="accent6">
                    <a:lumMod val="75000"/>
                  </a:schemeClr>
                </a:solidFill>
              </a:rPr>
              <a:t>* تعريف البسمله : </a:t>
            </a:r>
            <a:r>
              <a:rPr lang="ar-EG" sz="2800" dirty="0">
                <a:solidFill>
                  <a:srgbClr val="9900CC"/>
                </a:solidFill>
              </a:rPr>
              <a:t>هي قول بسم الله الرحمن الرحيم وهي آيه من القران الكريم باجتماع العلماء وانها مشروعه عند البدء بكل امر كما قال الرسول صلى الله عليه وسلم </a:t>
            </a:r>
            <a:r>
              <a:rPr lang="ar-EG" sz="3200" b="1" dirty="0">
                <a:solidFill>
                  <a:schemeClr val="accent6">
                    <a:lumMod val="75000"/>
                  </a:schemeClr>
                </a:solidFill>
                <a:cs typeface="Old Antic Decorative" pitchFamily="2" charset="-78"/>
              </a:rPr>
              <a:t>( كل امر لايبدأببسم الله الرحمن الرحيم فهو أقطع )</a:t>
            </a:r>
            <a:br>
              <a:rPr lang="ar-EG" sz="3200" b="1" dirty="0">
                <a:solidFill>
                  <a:schemeClr val="accent6">
                    <a:lumMod val="75000"/>
                  </a:schemeClr>
                </a:solidFill>
                <a:cs typeface="Old Antic Decorative" pitchFamily="2" charset="-78"/>
              </a:rPr>
            </a:br>
            <a:r>
              <a:rPr lang="ar-EG" sz="3200" b="1" dirty="0" smtClean="0">
                <a:solidFill>
                  <a:schemeClr val="accent6">
                    <a:lumMod val="75000"/>
                  </a:schemeClr>
                </a:solidFill>
                <a:cs typeface="Old Antic Decorative" pitchFamily="2" charset="-78"/>
              </a:rPr>
              <a:t/>
            </a:r>
            <a:br>
              <a:rPr lang="ar-EG" sz="3200" b="1" dirty="0" smtClean="0">
                <a:solidFill>
                  <a:schemeClr val="accent6">
                    <a:lumMod val="75000"/>
                  </a:schemeClr>
                </a:solidFill>
                <a:cs typeface="Old Antic Decorative" pitchFamily="2" charset="-78"/>
              </a:rPr>
            </a:br>
            <a:r>
              <a:rPr lang="ar-EG" sz="3200" b="1" dirty="0">
                <a:solidFill>
                  <a:schemeClr val="accent6">
                    <a:lumMod val="75000"/>
                  </a:schemeClr>
                </a:solidFill>
                <a:cs typeface="Old Antic Decorative" pitchFamily="2" charset="-78"/>
              </a:rPr>
              <a:t/>
            </a:r>
            <a:br>
              <a:rPr lang="ar-EG" sz="3200" b="1" dirty="0">
                <a:solidFill>
                  <a:schemeClr val="accent6">
                    <a:lumMod val="75000"/>
                  </a:schemeClr>
                </a:solidFill>
                <a:cs typeface="Old Antic Decorative" pitchFamily="2" charset="-78"/>
              </a:rPr>
            </a:br>
            <a:r>
              <a:rPr lang="ar-EG" sz="2800" b="1" dirty="0">
                <a:solidFill>
                  <a:schemeClr val="accent6">
                    <a:lumMod val="75000"/>
                  </a:schemeClr>
                </a:solidFill>
              </a:rPr>
              <a:t>* حكمها : </a:t>
            </a:r>
            <a:r>
              <a:rPr lang="ar-EG" sz="2800" b="1" dirty="0">
                <a:solidFill>
                  <a:srgbClr val="9900CC"/>
                </a:solidFill>
              </a:rPr>
              <a:t>مشروعه في حياة الانسان </a:t>
            </a:r>
            <a:br>
              <a:rPr lang="ar-EG" sz="2800" b="1" dirty="0">
                <a:solidFill>
                  <a:srgbClr val="9900CC"/>
                </a:solidFill>
              </a:rPr>
            </a:br>
            <a:r>
              <a:rPr lang="ar-EG" sz="2800" dirty="0">
                <a:solidFill>
                  <a:srgbClr val="9900CC"/>
                </a:solidFill>
              </a:rPr>
              <a:t>1/ وقد أوجب العلماء الايتان بها بالصلاة </a:t>
            </a:r>
            <a:br>
              <a:rPr lang="ar-EG" sz="2800" dirty="0">
                <a:solidFill>
                  <a:srgbClr val="9900CC"/>
                </a:solidFill>
              </a:rPr>
            </a:br>
            <a:r>
              <a:rPr lang="ar-EG" sz="2800" dirty="0">
                <a:solidFill>
                  <a:srgbClr val="9900CC"/>
                </a:solidFill>
              </a:rPr>
              <a:t>2/ وعند الأبتدا بالقراءه سور القرآن ماعدا برأة ( التوبه )</a:t>
            </a:r>
            <a:br>
              <a:rPr lang="ar-EG" sz="2800" dirty="0">
                <a:solidFill>
                  <a:srgbClr val="9900CC"/>
                </a:solidFill>
              </a:rPr>
            </a:br>
            <a:r>
              <a:rPr lang="ar-EG" sz="2800" dirty="0">
                <a:solidFill>
                  <a:srgbClr val="9900CC"/>
                </a:solidFill>
              </a:rPr>
              <a:t/>
            </a:r>
            <a:br>
              <a:rPr lang="ar-EG" sz="2800" dirty="0">
                <a:solidFill>
                  <a:srgbClr val="9900CC"/>
                </a:solidFill>
              </a:rPr>
            </a:br>
            <a:endParaRPr lang="ar-EG" sz="2800" dirty="0">
              <a:solidFill>
                <a:srgbClr val="99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635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6858000"/>
          </a:xfrm>
        </p:spPr>
        <p:txBody>
          <a:bodyPr>
            <a:normAutofit/>
          </a:bodyPr>
          <a:lstStyle/>
          <a:p>
            <a:r>
              <a:rPr lang="ar-EG" sz="2800" b="1" dirty="0" smtClean="0">
                <a:solidFill>
                  <a:srgbClr val="6600CC"/>
                </a:solidFill>
              </a:rPr>
              <a:t>* </a:t>
            </a:r>
            <a:r>
              <a:rPr lang="ar-EG" sz="2800" b="1" dirty="0">
                <a:solidFill>
                  <a:srgbClr val="6600CC"/>
                </a:solidFill>
              </a:rPr>
              <a:t>أوجه مع السور مع البسمله :</a:t>
            </a:r>
            <a:br>
              <a:rPr lang="ar-EG" sz="2800" b="1" dirty="0">
                <a:solidFill>
                  <a:srgbClr val="6600CC"/>
                </a:solidFill>
              </a:rPr>
            </a:br>
            <a:r>
              <a:rPr lang="ar-EG" sz="2800" dirty="0">
                <a:solidFill>
                  <a:srgbClr val="FF0066"/>
                </a:solidFill>
              </a:rPr>
              <a:t>1/ وصل الجميع </a:t>
            </a:r>
            <a:br>
              <a:rPr lang="ar-EG" sz="2800" dirty="0">
                <a:solidFill>
                  <a:srgbClr val="FF0066"/>
                </a:solidFill>
              </a:rPr>
            </a:br>
            <a:r>
              <a:rPr lang="ar-EG" sz="2800" dirty="0">
                <a:solidFill>
                  <a:srgbClr val="FF0066"/>
                </a:solidFill>
              </a:rPr>
              <a:t>2/ قطع الجميع</a:t>
            </a:r>
            <a:br>
              <a:rPr lang="ar-EG" sz="2800" dirty="0">
                <a:solidFill>
                  <a:srgbClr val="FF0066"/>
                </a:solidFill>
              </a:rPr>
            </a:br>
            <a:r>
              <a:rPr lang="ar-EG" sz="2800" dirty="0">
                <a:solidFill>
                  <a:srgbClr val="FF0066"/>
                </a:solidFill>
              </a:rPr>
              <a:t>3/ أقطع اخر الايه من السورة الاول واوصل البسمله بالايه الثانيه </a:t>
            </a:r>
            <a:br>
              <a:rPr lang="ar-EG" sz="2800" dirty="0">
                <a:solidFill>
                  <a:srgbClr val="FF0066"/>
                </a:solidFill>
              </a:rPr>
            </a:br>
            <a:r>
              <a:rPr lang="ar-EG" sz="2800" dirty="0">
                <a:solidFill>
                  <a:srgbClr val="FF0066"/>
                </a:solidFill>
              </a:rPr>
              <a:t>4/ وصل </a:t>
            </a:r>
            <a:r>
              <a:rPr lang="ar-EG" sz="3200" dirty="0">
                <a:solidFill>
                  <a:srgbClr val="FF0066"/>
                </a:solidFill>
              </a:rPr>
              <a:t>اخر الايه من السورة الاول والقطع البسمله على السوره الثانيه </a:t>
            </a:r>
            <a:r>
              <a:rPr lang="ar-EG" sz="2800" b="1" dirty="0" smtClean="0">
                <a:solidFill>
                  <a:srgbClr val="FF0066"/>
                </a:solidFill>
              </a:rPr>
              <a:t/>
            </a:r>
            <a:br>
              <a:rPr lang="ar-EG" sz="2800" b="1" dirty="0" smtClean="0">
                <a:solidFill>
                  <a:srgbClr val="FF0066"/>
                </a:solidFill>
              </a:rPr>
            </a:br>
            <a:r>
              <a:rPr lang="ar-EG" sz="2800" b="1" dirty="0">
                <a:solidFill>
                  <a:srgbClr val="FF0066"/>
                </a:solidFill>
              </a:rPr>
              <a:t/>
            </a:r>
            <a:br>
              <a:rPr lang="ar-EG" sz="2800" b="1" dirty="0">
                <a:solidFill>
                  <a:srgbClr val="FF0066"/>
                </a:solidFill>
              </a:rPr>
            </a:br>
            <a:r>
              <a:rPr lang="ar-EG" sz="2800" b="1" dirty="0" smtClean="0"/>
              <a:t/>
            </a:r>
            <a:br>
              <a:rPr lang="ar-EG" sz="2800" b="1" dirty="0" smtClean="0"/>
            </a:br>
            <a:r>
              <a:rPr lang="ar-EG" sz="2800" b="1" dirty="0">
                <a:solidFill>
                  <a:srgbClr val="6600CC"/>
                </a:solidFill>
              </a:rPr>
              <a:t>*</a:t>
            </a:r>
            <a:r>
              <a:rPr lang="ar-EG" sz="2800" b="1" dirty="0" smtClean="0">
                <a:solidFill>
                  <a:srgbClr val="6600CC"/>
                </a:solidFill>
              </a:rPr>
              <a:t> </a:t>
            </a:r>
            <a:r>
              <a:rPr lang="ar-EG" sz="2800" b="1" dirty="0">
                <a:solidFill>
                  <a:srgbClr val="6600CC"/>
                </a:solidFill>
              </a:rPr>
              <a:t>أوجه الابتداء بين البسمله مع الأستعاذه واول السوره </a:t>
            </a:r>
            <a:r>
              <a:rPr lang="ar-EG" sz="2800" b="1" dirty="0" smtClean="0">
                <a:solidFill>
                  <a:srgbClr val="6600CC"/>
                </a:solidFill>
              </a:rPr>
              <a:t>:</a:t>
            </a:r>
            <a:r>
              <a:rPr lang="ar-EG" sz="2800" b="1" dirty="0">
                <a:solidFill>
                  <a:srgbClr val="6600CC"/>
                </a:solidFill>
              </a:rPr>
              <a:t/>
            </a:r>
            <a:br>
              <a:rPr lang="ar-EG" sz="2800" b="1" dirty="0">
                <a:solidFill>
                  <a:srgbClr val="6600CC"/>
                </a:solidFill>
              </a:rPr>
            </a:br>
            <a:r>
              <a:rPr lang="ar-EG" sz="2800" dirty="0">
                <a:solidFill>
                  <a:srgbClr val="FF0066"/>
                </a:solidFill>
              </a:rPr>
              <a:t>1/ قطع الجميع</a:t>
            </a:r>
            <a:br>
              <a:rPr lang="ar-EG" sz="2800" dirty="0">
                <a:solidFill>
                  <a:srgbClr val="FF0066"/>
                </a:solidFill>
              </a:rPr>
            </a:br>
            <a:r>
              <a:rPr lang="ar-EG" sz="2800" dirty="0">
                <a:solidFill>
                  <a:srgbClr val="FF0066"/>
                </a:solidFill>
              </a:rPr>
              <a:t>2/ وصل الأول بالثاني وقطع أول السوره المرتبه من حيث الأفضليه </a:t>
            </a:r>
            <a:br>
              <a:rPr lang="ar-EG" sz="2800" dirty="0">
                <a:solidFill>
                  <a:srgbClr val="FF0066"/>
                </a:solidFill>
              </a:rPr>
            </a:br>
            <a:r>
              <a:rPr lang="ar-EG" sz="2800" dirty="0">
                <a:solidFill>
                  <a:srgbClr val="FF0066"/>
                </a:solidFill>
              </a:rPr>
              <a:t>3/ قطع الاستعاذه ووصل البسمله مع أول السورة </a:t>
            </a:r>
            <a:br>
              <a:rPr lang="ar-EG" sz="2800" dirty="0">
                <a:solidFill>
                  <a:srgbClr val="FF0066"/>
                </a:solidFill>
              </a:rPr>
            </a:br>
            <a:r>
              <a:rPr lang="ar-EG" sz="2800" dirty="0">
                <a:solidFill>
                  <a:srgbClr val="FF0066"/>
                </a:solidFill>
              </a:rPr>
              <a:t>4/ وصل الجميع</a:t>
            </a:r>
          </a:p>
        </p:txBody>
      </p:sp>
    </p:spTree>
    <p:extLst>
      <p:ext uri="{BB962C8B-B14F-4D97-AF65-F5344CB8AC3E}">
        <p14:creationId xmlns:p14="http://schemas.microsoft.com/office/powerpoint/2010/main" val="1234479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16</Words>
  <Application>Microsoft Office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الأستعاذه والبسملــة  * الأستعاذه لغة : الأعتصام والتحصن وطلب اللجؤ  * الأستعاذه اصطلاحاً : طلب التحصن واللجؤ والأعتصام بالله تعالى من شر الشيطان الرجيم وليست آيه من القرآن بالأجماع ومعناها الخبر الذي يفيد الأنشاء           (اللهم أعذني من الشيطان الرجيم )  * حكمها : مستحبه   * صيغة الأستعاذه : 1/ أعوذ بالله من الشيطان الرجيم  2/ أعوذ بالله من الشيطان  3/ أعوذ بالله السميع العليم من الشيطان الرجيم 4/ من همزه ونفثه ونفخه </vt:lpstr>
      <vt:lpstr>                                    * أحوالهــا :                          الجهــر                                   الســر         * الجهر:  1/ إذا كان وسط الجماعه وهو مبتدأ بالقراءه  2/ إذا كان وسط الجماعه كان هناك يجمع     * السر :     1/ كان وسط جماعه وكان جماعة ويقرأ سراً 2/ إذا كان مأموم  3/ إذا كان وسط جماعه وليس هو المبتدأ 4/ إذا كان وسط جماعه وليس هناك تجمع </vt:lpstr>
      <vt:lpstr>* البسمله : * تعريف البسمله : هي قول بسم الله الرحمن الرحيم وهي آيه من القران الكريم باجتماع العلماء وانها مشروعه عند البدء بكل امر كما قال الرسول صلى الله عليه وسلم ( كل امر لايبدأببسم الله الرحمن الرحيم فهو أقطع )   * حكمها : مشروعه في حياة الانسان  1/ وقد أوجب العلماء الايتان بها بالصلاة  2/ وعند الأبتدا بالقراءه سور القرآن ماعدا برأة ( التوبه )  </vt:lpstr>
      <vt:lpstr>* أوجه مع السور مع البسمله : 1/ وصل الجميع  2/ قطع الجميع 3/ أقطع اخر الايه من السورة الاول واوصل البسمله بالايه الثانيه  4/ وصل اخر الايه من السورة الاول والقطع البسمله على السوره الثانيه    * أوجه الابتداء بين البسمله مع الأستعاذه واول السوره : 1/ قطع الجميع 2/ وصل الأول بالثاني وقطع أول السوره المرتبه من حيث الأفضليه  3/ قطع الاستعاذه ووصل البسمله مع أول السورة  4/ وصل الجميع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الأستعاذه والبسملــة  * الأستعاذه لغة : الأعتصام والتحصن وطلب اللجؤ  * الأستعاذه اصطلاحاً : طلب التحصن واللجؤ والأعتصام بالله تعالى من شر الشيطان الرجيم وليست آيه من القرآن بالأجماع ومعناها الخبر الذي يفيد الأنشاء           (اللهم أعذني من الشيطان الرجيم )  * حكمها : مستحبه   * صيغة الأستعاذه : 1/ أعوذ بالله من الشيطان الرجيم  2/ أعوذ بالله من الشيطان  3/ أعوذ بالله السميع العليم من الشيطان الرجيم 4/ من همزه ونفثه ونفخه   </dc:title>
  <dc:creator>uozr</dc:creator>
  <cp:lastModifiedBy>uozr</cp:lastModifiedBy>
  <cp:revision>4</cp:revision>
  <dcterms:created xsi:type="dcterms:W3CDTF">2012-07-03T14:26:04Z</dcterms:created>
  <dcterms:modified xsi:type="dcterms:W3CDTF">2012-07-03T15:12:00Z</dcterms:modified>
</cp:coreProperties>
</file>