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 id="2147483708" r:id="rId2"/>
  </p:sldMasterIdLst>
  <p:notesMasterIdLst>
    <p:notesMasterId r:id="rId89"/>
  </p:notesMasterIdLst>
  <p:sldIdLst>
    <p:sldId id="256" r:id="rId3"/>
    <p:sldId id="302" r:id="rId4"/>
    <p:sldId id="358" r:id="rId5"/>
    <p:sldId id="277" r:id="rId6"/>
    <p:sldId id="278" r:id="rId7"/>
    <p:sldId id="279" r:id="rId8"/>
    <p:sldId id="280" r:id="rId9"/>
    <p:sldId id="281" r:id="rId10"/>
    <p:sldId id="282" r:id="rId11"/>
    <p:sldId id="283" r:id="rId12"/>
    <p:sldId id="284" r:id="rId13"/>
    <p:sldId id="285" r:id="rId14"/>
    <p:sldId id="286" r:id="rId15"/>
    <p:sldId id="287" r:id="rId16"/>
    <p:sldId id="303" r:id="rId17"/>
    <p:sldId id="289" r:id="rId18"/>
    <p:sldId id="290" r:id="rId19"/>
    <p:sldId id="305" r:id="rId20"/>
    <p:sldId id="311" r:id="rId21"/>
    <p:sldId id="312" r:id="rId22"/>
    <p:sldId id="313" r:id="rId23"/>
    <p:sldId id="306" r:id="rId24"/>
    <p:sldId id="310" r:id="rId25"/>
    <p:sldId id="308" r:id="rId26"/>
    <p:sldId id="314" r:id="rId27"/>
    <p:sldId id="292" r:id="rId28"/>
    <p:sldId id="293" r:id="rId29"/>
    <p:sldId id="294" r:id="rId30"/>
    <p:sldId id="318" r:id="rId31"/>
    <p:sldId id="319" r:id="rId32"/>
    <p:sldId id="296" r:id="rId33"/>
    <p:sldId id="298" r:id="rId34"/>
    <p:sldId id="320" r:id="rId35"/>
    <p:sldId id="321" r:id="rId36"/>
    <p:sldId id="322" r:id="rId37"/>
    <p:sldId id="323" r:id="rId38"/>
    <p:sldId id="335" r:id="rId39"/>
    <p:sldId id="324" r:id="rId40"/>
    <p:sldId id="325" r:id="rId41"/>
    <p:sldId id="326" r:id="rId42"/>
    <p:sldId id="327" r:id="rId43"/>
    <p:sldId id="328" r:id="rId44"/>
    <p:sldId id="329" r:id="rId45"/>
    <p:sldId id="330" r:id="rId46"/>
    <p:sldId id="331" r:id="rId47"/>
    <p:sldId id="332" r:id="rId48"/>
    <p:sldId id="333" r:id="rId49"/>
    <p:sldId id="345" r:id="rId50"/>
    <p:sldId id="334" r:id="rId51"/>
    <p:sldId id="346" r:id="rId52"/>
    <p:sldId id="336" r:id="rId53"/>
    <p:sldId id="337" r:id="rId54"/>
    <p:sldId id="338" r:id="rId55"/>
    <p:sldId id="339" r:id="rId56"/>
    <p:sldId id="340" r:id="rId57"/>
    <p:sldId id="341" r:id="rId58"/>
    <p:sldId id="342" r:id="rId59"/>
    <p:sldId id="343" r:id="rId60"/>
    <p:sldId id="347" r:id="rId61"/>
    <p:sldId id="348" r:id="rId62"/>
    <p:sldId id="357" r:id="rId63"/>
    <p:sldId id="352" r:id="rId64"/>
    <p:sldId id="355" r:id="rId65"/>
    <p:sldId id="361" r:id="rId66"/>
    <p:sldId id="351" r:id="rId67"/>
    <p:sldId id="360" r:id="rId68"/>
    <p:sldId id="356" r:id="rId69"/>
    <p:sldId id="362" r:id="rId70"/>
    <p:sldId id="359" r:id="rId71"/>
    <p:sldId id="344" r:id="rId72"/>
    <p:sldId id="258" r:id="rId73"/>
    <p:sldId id="265" r:id="rId74"/>
    <p:sldId id="259" r:id="rId75"/>
    <p:sldId id="270" r:id="rId76"/>
    <p:sldId id="297" r:id="rId77"/>
    <p:sldId id="269" r:id="rId78"/>
    <p:sldId id="268" r:id="rId79"/>
    <p:sldId id="267" r:id="rId80"/>
    <p:sldId id="266" r:id="rId81"/>
    <p:sldId id="260" r:id="rId82"/>
    <p:sldId id="271" r:id="rId83"/>
    <p:sldId id="261" r:id="rId84"/>
    <p:sldId id="272" r:id="rId85"/>
    <p:sldId id="354" r:id="rId86"/>
    <p:sldId id="273" r:id="rId87"/>
    <p:sldId id="263" r:id="rId8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84810" autoAdjust="0"/>
  </p:normalViewPr>
  <p:slideViewPr>
    <p:cSldViewPr>
      <p:cViewPr varScale="1">
        <p:scale>
          <a:sx n="62" d="100"/>
          <a:sy n="62" d="100"/>
        </p:scale>
        <p:origin x="-158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6239B62-5B2B-41FE-B96C-2671FAFDCBF6}" type="datetimeFigureOut">
              <a:rPr lang="ar-EG" smtClean="0"/>
              <a:t>16/05/1435</a:t>
            </a:fld>
            <a:endParaRPr lang="ar-EG"/>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C92CB440-90E9-4680-A8BB-9D8527EE79AB}" type="slidenum">
              <a:rPr lang="ar-EG" smtClean="0"/>
              <a:t>‹#›</a:t>
            </a:fld>
            <a:endParaRPr lang="ar-EG"/>
          </a:p>
        </p:txBody>
      </p:sp>
    </p:spTree>
    <p:extLst>
      <p:ext uri="{BB962C8B-B14F-4D97-AF65-F5344CB8AC3E}">
        <p14:creationId xmlns:p14="http://schemas.microsoft.com/office/powerpoint/2010/main" val="282210754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C92CB440-90E9-4680-A8BB-9D8527EE79AB}" type="slidenum">
              <a:rPr lang="ar-EG" smtClean="0"/>
              <a:t>45</a:t>
            </a:fld>
            <a:endParaRPr lang="ar-EG"/>
          </a:p>
        </p:txBody>
      </p:sp>
    </p:spTree>
    <p:extLst>
      <p:ext uri="{BB962C8B-B14F-4D97-AF65-F5344CB8AC3E}">
        <p14:creationId xmlns:p14="http://schemas.microsoft.com/office/powerpoint/2010/main" val="721917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EG" dirty="0"/>
          </a:p>
        </p:txBody>
      </p:sp>
      <p:sp>
        <p:nvSpPr>
          <p:cNvPr id="4" name="عنصر نائب لرقم الشريحة 3"/>
          <p:cNvSpPr>
            <a:spLocks noGrp="1"/>
          </p:cNvSpPr>
          <p:nvPr>
            <p:ph type="sldNum" sz="quarter" idx="10"/>
          </p:nvPr>
        </p:nvSpPr>
        <p:spPr/>
        <p:txBody>
          <a:bodyPr/>
          <a:lstStyle/>
          <a:p>
            <a:fld id="{C92CB440-90E9-4680-A8BB-9D8527EE79AB}" type="slidenum">
              <a:rPr lang="ar-EG" smtClean="0"/>
              <a:t>51</a:t>
            </a:fld>
            <a:endParaRPr lang="ar-EG"/>
          </a:p>
        </p:txBody>
      </p:sp>
    </p:spTree>
    <p:extLst>
      <p:ext uri="{BB962C8B-B14F-4D97-AF65-F5344CB8AC3E}">
        <p14:creationId xmlns:p14="http://schemas.microsoft.com/office/powerpoint/2010/main" val="9762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t>16/05/35</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16/05/35</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16/05/35</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16/05/35</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t>16/05/35</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1B8ABB09-4A1D-463E-8065-109CC2B7EFAA}" type="datetimeFigureOut">
              <a:rPr lang="ar-SA" smtClean="0"/>
              <a:t>16/05/35</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1B8ABB09-4A1D-463E-8065-109CC2B7EFAA}" type="datetimeFigureOut">
              <a:rPr lang="ar-SA" smtClean="0"/>
              <a:t>16/05/35</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16/05/35</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16/05/35</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الأيقونة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16/05/35</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16/05/35</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16/05/35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3563842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16/05/35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5640179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16/05/35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72160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16/05/35</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8485867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solidFill>
                  <a:prstClr val="black">
                    <a:tint val="75000"/>
                  </a:prstClr>
                </a:solidFill>
              </a:rPr>
              <a:pPr/>
              <a:t>16/05/35</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9425915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solidFill>
                  <a:prstClr val="black">
                    <a:tint val="75000"/>
                  </a:prstClr>
                </a:solidFill>
              </a:rPr>
              <a:pPr/>
              <a:t>16/05/35</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6445053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solidFill>
                  <a:prstClr val="black">
                    <a:tint val="75000"/>
                  </a:prstClr>
                </a:solidFill>
              </a:rPr>
              <a:pPr/>
              <a:t>16/05/35</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756173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16/05/35</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026660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16/05/35</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5728453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16/05/35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3016018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16/05/35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893672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B8ABB09-4A1D-463E-8065-109CC2B7EFAA}" type="datetimeFigureOut">
              <a:rPr lang="ar-SA" smtClean="0"/>
              <a:t>16/05/35</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B34F065-1154-456A-91E3-76DE8E75E17B}" type="slidenum">
              <a:rPr lang="ar-SA" smtClean="0"/>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solidFill>
                  <a:prstClr val="black">
                    <a:tint val="75000"/>
                  </a:prstClr>
                </a:solidFill>
              </a:rPr>
              <a:pPr/>
              <a:t>16/05/35</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0872604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vb.almastba.com/t11026.html" TargetMode="Externa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google.com.sa/url?sa=i&amp;rct=j&amp;q=&amp;esrc=s&amp;frm=1&amp;source=images&amp;cd=&amp;docid=1JUxOQvKvOtTjM&amp;tbnid=gdHfT2nTHGwqIM:&amp;ved=0CAUQjRw&amp;url=http://www.zaytoday.com/event/details/50a2f377468d8&amp;ei=8u1qUtHZFYrQtAa_jIDoBA&amp;psig=AFQjCNFpexBFNpfyPdNuYwRLtIKUYD7seQ&amp;ust=1382825807883375"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2.jpeg"/><Relationship Id="rId2" Type="http://schemas.openxmlformats.org/officeDocument/2006/relationships/hyperlink" Target="http://ar.wikipedia.org/wiki/%D9%85%D9%84%D9%81:Mao_Zedong_portrait.jpg" TargetMode="External"/><Relationship Id="rId1" Type="http://schemas.openxmlformats.org/officeDocument/2006/relationships/slideLayout" Target="../slideLayouts/slideLayout2.xml"/><Relationship Id="rId6" Type="http://schemas.openxmlformats.org/officeDocument/2006/relationships/hyperlink" Target="http://ar.wikipedia.org/wiki/%D9%85%D9%84%D9%81:Mao1939.jpg" TargetMode="External"/><Relationship Id="rId5" Type="http://schemas.openxmlformats.org/officeDocument/2006/relationships/image" Target="../media/image21.jpeg"/><Relationship Id="rId4" Type="http://schemas.openxmlformats.org/officeDocument/2006/relationships/hyperlink" Target="http://ar.wikipedia.org/wiki/%D9%85%D9%84%D9%81:Mao.jpg" TargetMode="External"/></Relationships>
</file>

<file path=ppt/slides/_rels/slide8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EG"/>
          </a:p>
        </p:txBody>
      </p:sp>
      <p:sp>
        <p:nvSpPr>
          <p:cNvPr id="3" name="عنوان فرعي 2"/>
          <p:cNvSpPr>
            <a:spLocks noGrp="1"/>
          </p:cNvSpPr>
          <p:nvPr>
            <p:ph type="subTitle" idx="1"/>
          </p:nvPr>
        </p:nvSpPr>
        <p:spPr/>
        <p:txBody>
          <a:bodyPr/>
          <a:lstStyle/>
          <a:p>
            <a:endParaRPr lang="ar-EG"/>
          </a:p>
        </p:txBody>
      </p:sp>
      <p:pic>
        <p:nvPicPr>
          <p:cNvPr id="1026" name="Picture 2" descr="D:\2013 جامعة الدمام\بسم الله الرحمن الرحيم\آيات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00490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dirty="0"/>
          </a:p>
        </p:txBody>
      </p:sp>
      <p:sp>
        <p:nvSpPr>
          <p:cNvPr id="3" name="عنصر نائب للمحتوى 2"/>
          <p:cNvSpPr>
            <a:spLocks noGrp="1"/>
          </p:cNvSpPr>
          <p:nvPr>
            <p:ph idx="1"/>
          </p:nvPr>
        </p:nvSpPr>
        <p:spPr/>
        <p:txBody>
          <a:bodyPr/>
          <a:lstStyle/>
          <a:p>
            <a:endParaRPr lang="ar-EG"/>
          </a:p>
        </p:txBody>
      </p:sp>
      <p:pic>
        <p:nvPicPr>
          <p:cNvPr id="2049" name="Picture 1" descr="http://profile.ak.fbcdn.net/hprofile-ak-snc4/hs255.snc3/23286_122325437800468_291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052736"/>
            <a:ext cx="8496944" cy="5544616"/>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http://rooosana.ps/Down.php?d=kgxt"/>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51520" y="0"/>
            <a:ext cx="8496943" cy="1052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37158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9218" name="Picture 2" descr="صور اجمل حدائق الورد 2013 ، صور حدائق الزهور 2013 ، صور حدائق ورد 2013">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48267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836712"/>
          </a:xfrm>
        </p:spPr>
        <p:txBody>
          <a:bodyPr>
            <a:normAutofit/>
          </a:bodyPr>
          <a:lstStyle/>
          <a:p>
            <a:pPr algn="r"/>
            <a:r>
              <a:rPr lang="ar-EG" sz="4000" dirty="0" smtClean="0">
                <a:solidFill>
                  <a:srgbClr val="002060"/>
                </a:solidFill>
                <a:cs typeface="PT Bold Heading" panose="02010400000000000000" pitchFamily="2" charset="-78"/>
              </a:rPr>
              <a:t>لمحة جغرافية عن الصين</a:t>
            </a:r>
            <a:endParaRPr lang="ar-EG" sz="4000" dirty="0">
              <a:solidFill>
                <a:srgbClr val="002060"/>
              </a:solidFill>
              <a:cs typeface="PT Bold Heading" panose="02010400000000000000" pitchFamily="2" charset="-78"/>
            </a:endParaRPr>
          </a:p>
        </p:txBody>
      </p:sp>
      <p:sp>
        <p:nvSpPr>
          <p:cNvPr id="3" name="عنصر نائب للمحتوى 2"/>
          <p:cNvSpPr>
            <a:spLocks noGrp="1"/>
          </p:cNvSpPr>
          <p:nvPr>
            <p:ph idx="1"/>
          </p:nvPr>
        </p:nvSpPr>
        <p:spPr>
          <a:xfrm>
            <a:off x="1" y="764704"/>
            <a:ext cx="9144000" cy="6093295"/>
          </a:xfrm>
        </p:spPr>
        <p:txBody>
          <a:bodyPr>
            <a:normAutofit/>
          </a:bodyPr>
          <a:lstStyle/>
          <a:p>
            <a:pPr marL="82296" indent="0">
              <a:buNone/>
            </a:pPr>
            <a:endParaRPr lang="ar-EG" sz="2400" b="1" dirty="0" smtClean="0">
              <a:solidFill>
                <a:prstClr val="black"/>
              </a:solidFill>
              <a:latin typeface="Verdana"/>
              <a:cs typeface="PT Bold Heading" panose="02010400000000000000" pitchFamily="2" charset="-78"/>
            </a:endParaRPr>
          </a:p>
          <a:p>
            <a:pPr marL="82296" indent="0">
              <a:buNone/>
            </a:pPr>
            <a:r>
              <a:rPr lang="ar-EG" sz="2400" b="1" dirty="0">
                <a:solidFill>
                  <a:prstClr val="black"/>
                </a:solidFill>
                <a:latin typeface="Verdana"/>
                <a:cs typeface="PT Bold Heading" panose="02010400000000000000" pitchFamily="2" charset="-78"/>
              </a:rPr>
              <a:t> </a:t>
            </a:r>
            <a:r>
              <a:rPr lang="ar-EG" sz="2800" b="1" dirty="0" smtClean="0">
                <a:solidFill>
                  <a:prstClr val="black"/>
                </a:solidFill>
                <a:latin typeface="Verdana"/>
                <a:cs typeface="PT Bold Heading" panose="02010400000000000000" pitchFamily="2" charset="-78"/>
              </a:rPr>
              <a:t>   الصين </a:t>
            </a:r>
            <a:r>
              <a:rPr lang="ar-EG" sz="2800" b="1" dirty="0">
                <a:solidFill>
                  <a:prstClr val="black"/>
                </a:solidFill>
                <a:latin typeface="Verdana"/>
                <a:cs typeface="PT Bold Heading" panose="02010400000000000000" pitchFamily="2" charset="-78"/>
              </a:rPr>
              <a:t>دولة كبيرة في المساحة حيث تبلغ مساحتها 9 مليون كيلو متر مربع.</a:t>
            </a:r>
          </a:p>
          <a:p>
            <a:pPr marL="342900" indent="-342900" defTabSz="457200">
              <a:spcBef>
                <a:spcPct val="20000"/>
              </a:spcBef>
              <a:spcAft>
                <a:spcPts val="600"/>
              </a:spcAft>
              <a:buClr>
                <a:srgbClr val="C5E1FE"/>
              </a:buClr>
              <a:buFont typeface="Wingdings 2" charset="2"/>
              <a:buChar char=""/>
            </a:pPr>
            <a:r>
              <a:rPr lang="ar-EG" sz="2800" b="1" dirty="0">
                <a:solidFill>
                  <a:prstClr val="black"/>
                </a:solidFill>
                <a:latin typeface="Verdana"/>
                <a:cs typeface="PT Bold Heading" panose="02010400000000000000" pitchFamily="2" charset="-78"/>
              </a:rPr>
              <a:t>ويبلغ تعدادها السكاني مليار نسمة  (مليار وأربعمائة مليون نسمة</a:t>
            </a:r>
            <a:r>
              <a:rPr lang="ar-EG" sz="2800" b="1" dirty="0" smtClean="0">
                <a:solidFill>
                  <a:prstClr val="black"/>
                </a:solidFill>
                <a:latin typeface="Verdana"/>
                <a:cs typeface="PT Bold Heading" panose="02010400000000000000" pitchFamily="2" charset="-78"/>
              </a:rPr>
              <a:t>.</a:t>
            </a:r>
          </a:p>
          <a:p>
            <a:pPr marL="342900" indent="-342900" defTabSz="457200">
              <a:spcBef>
                <a:spcPct val="20000"/>
              </a:spcBef>
              <a:spcAft>
                <a:spcPts val="600"/>
              </a:spcAft>
              <a:buClr>
                <a:srgbClr val="C5E1FE"/>
              </a:buClr>
              <a:buFont typeface="Wingdings 2" charset="2"/>
              <a:buChar char=""/>
            </a:pPr>
            <a:endParaRPr lang="ar-EG" sz="2800" b="1" dirty="0">
              <a:solidFill>
                <a:prstClr val="black"/>
              </a:solidFill>
              <a:latin typeface="Verdana"/>
              <a:cs typeface="PT Bold Heading" panose="02010400000000000000" pitchFamily="2" charset="-78"/>
            </a:endParaRPr>
          </a:p>
          <a:p>
            <a:pPr marL="342900" indent="-342900" defTabSz="457200">
              <a:spcBef>
                <a:spcPct val="20000"/>
              </a:spcBef>
              <a:spcAft>
                <a:spcPts val="600"/>
              </a:spcAft>
              <a:buClr>
                <a:srgbClr val="C5E1FE"/>
              </a:buClr>
              <a:buFont typeface="Wingdings 2" charset="2"/>
              <a:buChar char=""/>
            </a:pPr>
            <a:r>
              <a:rPr lang="ar-EG" sz="2800" b="1" dirty="0">
                <a:solidFill>
                  <a:prstClr val="black"/>
                </a:solidFill>
                <a:latin typeface="Verdana"/>
                <a:cs typeface="PT Bold Heading" panose="02010400000000000000" pitchFamily="2" charset="-78"/>
              </a:rPr>
              <a:t>يمثل المسلمين في الصين 10% من السكان، حيث يبلغ تعدادهم مائة مليون مسلم</a:t>
            </a:r>
            <a:r>
              <a:rPr lang="ar-EG" sz="2800" b="1" dirty="0" smtClean="0">
                <a:solidFill>
                  <a:prstClr val="black"/>
                </a:solidFill>
                <a:latin typeface="Verdana"/>
                <a:cs typeface="PT Bold Heading" panose="02010400000000000000" pitchFamily="2" charset="-78"/>
              </a:rPr>
              <a:t>.</a:t>
            </a:r>
          </a:p>
          <a:p>
            <a:pPr marL="342900" indent="-342900" defTabSz="457200">
              <a:spcBef>
                <a:spcPct val="20000"/>
              </a:spcBef>
              <a:spcAft>
                <a:spcPts val="600"/>
              </a:spcAft>
              <a:buClr>
                <a:srgbClr val="C5E1FE"/>
              </a:buClr>
              <a:buFont typeface="Wingdings 2" charset="2"/>
              <a:buChar char=""/>
            </a:pPr>
            <a:endParaRPr lang="ar-EG" sz="2800" b="1" dirty="0">
              <a:solidFill>
                <a:prstClr val="black"/>
              </a:solidFill>
              <a:latin typeface="Verdana"/>
              <a:cs typeface="PT Bold Heading" panose="02010400000000000000" pitchFamily="2" charset="-78"/>
            </a:endParaRPr>
          </a:p>
          <a:p>
            <a:pPr marL="342900" indent="-342900" defTabSz="457200">
              <a:spcBef>
                <a:spcPct val="20000"/>
              </a:spcBef>
              <a:spcAft>
                <a:spcPts val="600"/>
              </a:spcAft>
              <a:buClr>
                <a:srgbClr val="C5E1FE"/>
              </a:buClr>
              <a:buFont typeface="Wingdings 2" charset="2"/>
              <a:buChar char=""/>
            </a:pPr>
            <a:r>
              <a:rPr lang="ar-EG" sz="2800" b="1" dirty="0">
                <a:solidFill>
                  <a:prstClr val="black"/>
                </a:solidFill>
                <a:latin typeface="Verdana"/>
                <a:cs typeface="PT Bold Heading" panose="02010400000000000000" pitchFamily="2" charset="-78"/>
              </a:rPr>
              <a:t>كانت الصين قبل وصول الأوربيين تضم مناطق منشوريا، ومنغوليا وتركستان والتبت وكوريا وفيتنام وبورما، حيث كانت جميعها تخضع لسيطرة الإمبراطور الصيني.</a:t>
            </a:r>
          </a:p>
          <a:p>
            <a:endParaRPr lang="ar-EG" dirty="0" smtClean="0"/>
          </a:p>
          <a:p>
            <a:endParaRPr lang="ar-EG" dirty="0" smtClean="0"/>
          </a:p>
          <a:p>
            <a:endParaRPr lang="ar-EG" dirty="0"/>
          </a:p>
        </p:txBody>
      </p:sp>
    </p:spTree>
    <p:extLst>
      <p:ext uri="{BB962C8B-B14F-4D97-AF65-F5344CB8AC3E}">
        <p14:creationId xmlns:p14="http://schemas.microsoft.com/office/powerpoint/2010/main" val="3916382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0"/>
            <a:ext cx="8570518" cy="476672"/>
          </a:xfrm>
        </p:spPr>
        <p:txBody>
          <a:bodyPr>
            <a:normAutofit fontScale="90000"/>
          </a:bodyPr>
          <a:lstStyle/>
          <a:p>
            <a:pPr algn="r"/>
            <a:r>
              <a:rPr lang="ar-EG" sz="4400" dirty="0" smtClean="0">
                <a:solidFill>
                  <a:srgbClr val="002060"/>
                </a:solidFill>
                <a:cs typeface="PT Bold Heading" panose="02010400000000000000" pitchFamily="2" charset="-78"/>
              </a:rPr>
              <a:t/>
            </a:r>
            <a:br>
              <a:rPr lang="ar-EG" sz="4400" dirty="0" smtClean="0">
                <a:solidFill>
                  <a:srgbClr val="002060"/>
                </a:solidFill>
                <a:cs typeface="PT Bold Heading" panose="02010400000000000000" pitchFamily="2" charset="-78"/>
              </a:rPr>
            </a:br>
            <a:r>
              <a:rPr lang="ar-EG" sz="4400" dirty="0" smtClean="0">
                <a:solidFill>
                  <a:srgbClr val="002060"/>
                </a:solidFill>
                <a:cs typeface="PT Bold Heading" panose="02010400000000000000" pitchFamily="2" charset="-78"/>
              </a:rPr>
              <a:t>لمحة تاريخية </a:t>
            </a:r>
            <a:r>
              <a:rPr lang="ar-EG" sz="4400" dirty="0">
                <a:solidFill>
                  <a:srgbClr val="002060"/>
                </a:solidFill>
                <a:cs typeface="PT Bold Heading" panose="02010400000000000000" pitchFamily="2" charset="-78"/>
              </a:rPr>
              <a:t>عن </a:t>
            </a:r>
            <a:r>
              <a:rPr lang="ar-EG" sz="4400" dirty="0" smtClean="0">
                <a:solidFill>
                  <a:srgbClr val="002060"/>
                </a:solidFill>
                <a:cs typeface="PT Bold Heading" panose="02010400000000000000" pitchFamily="2" charset="-78"/>
              </a:rPr>
              <a:t>الصين</a:t>
            </a:r>
            <a:r>
              <a:rPr lang="ar-EG" sz="4400" dirty="0" smtClean="0">
                <a:solidFill>
                  <a:schemeClr val="bg1"/>
                </a:solidFill>
              </a:rPr>
              <a:t> </a:t>
            </a:r>
            <a:endParaRPr lang="ar-EG" sz="4400" dirty="0">
              <a:solidFill>
                <a:schemeClr val="bg1"/>
              </a:solidFill>
            </a:endParaRPr>
          </a:p>
        </p:txBody>
      </p:sp>
      <p:sp>
        <p:nvSpPr>
          <p:cNvPr id="3" name="عنصر نائب للمحتوى 2"/>
          <p:cNvSpPr>
            <a:spLocks noGrp="1"/>
          </p:cNvSpPr>
          <p:nvPr>
            <p:ph idx="1"/>
          </p:nvPr>
        </p:nvSpPr>
        <p:spPr>
          <a:xfrm>
            <a:off x="0" y="2852936"/>
            <a:ext cx="9144000" cy="4005064"/>
          </a:xfrm>
        </p:spPr>
        <p:txBody>
          <a:bodyPr>
            <a:normAutofit/>
          </a:bodyPr>
          <a:lstStyle/>
          <a:p>
            <a:endParaRPr lang="ar-EG" sz="3200" dirty="0" smtClean="0">
              <a:solidFill>
                <a:schemeClr val="bg1"/>
              </a:solidFill>
            </a:endParaRPr>
          </a:p>
          <a:p>
            <a:r>
              <a:rPr lang="ar-EG" sz="3200" dirty="0" err="1" smtClean="0">
                <a:solidFill>
                  <a:schemeClr val="bg1"/>
                </a:solidFill>
              </a:rPr>
              <a:t>سس</a:t>
            </a:r>
            <a:endParaRPr lang="ar-EG" sz="3200" dirty="0">
              <a:solidFill>
                <a:schemeClr val="bg1"/>
              </a:solidFill>
            </a:endParaRPr>
          </a:p>
          <a:p>
            <a:endParaRPr lang="ar-EG" sz="3200" dirty="0" smtClean="0">
              <a:solidFill>
                <a:schemeClr val="bg1"/>
              </a:solidFill>
            </a:endParaRPr>
          </a:p>
          <a:p>
            <a:endParaRPr lang="ar-EG" sz="3200" dirty="0">
              <a:solidFill>
                <a:schemeClr val="bg1"/>
              </a:solidFill>
            </a:endParaRPr>
          </a:p>
          <a:p>
            <a:endParaRPr lang="ar-EG" sz="3200" dirty="0" smtClean="0">
              <a:solidFill>
                <a:schemeClr val="bg1"/>
              </a:solidFill>
            </a:endParaRPr>
          </a:p>
          <a:p>
            <a:endParaRPr lang="ar-EG" sz="3200" dirty="0">
              <a:solidFill>
                <a:schemeClr val="bg1"/>
              </a:solidFill>
            </a:endParaRPr>
          </a:p>
          <a:p>
            <a:endParaRPr lang="ar-EG" sz="3200" dirty="0" smtClean="0">
              <a:solidFill>
                <a:schemeClr val="bg1"/>
              </a:solidFill>
            </a:endParaRPr>
          </a:p>
          <a:p>
            <a:endParaRPr lang="ar-EG" sz="3200" dirty="0">
              <a:solidFill>
                <a:schemeClr val="bg1"/>
              </a:solidFill>
            </a:endParaRPr>
          </a:p>
          <a:p>
            <a:endParaRPr lang="ar-EG" sz="3200" dirty="0" smtClean="0">
              <a:solidFill>
                <a:schemeClr val="bg1"/>
              </a:solidFill>
            </a:endParaRPr>
          </a:p>
          <a:p>
            <a:endParaRPr lang="ar-EG" sz="3200" dirty="0">
              <a:solidFill>
                <a:schemeClr val="bg1"/>
              </a:solidFill>
            </a:endParaRPr>
          </a:p>
        </p:txBody>
      </p:sp>
      <p:sp>
        <p:nvSpPr>
          <p:cNvPr id="4" name="مستطيل 3"/>
          <p:cNvSpPr/>
          <p:nvPr/>
        </p:nvSpPr>
        <p:spPr>
          <a:xfrm>
            <a:off x="-1" y="476672"/>
            <a:ext cx="9038063" cy="8771632"/>
          </a:xfrm>
          <a:prstGeom prst="rect">
            <a:avLst/>
          </a:prstGeom>
        </p:spPr>
        <p:txBody>
          <a:bodyPr wrap="square">
            <a:spAutoFit/>
          </a:bodyPr>
          <a:lstStyle/>
          <a:p>
            <a:pPr marL="342900" lvl="0" indent="-342900" defTabSz="457200">
              <a:spcBef>
                <a:spcPct val="20000"/>
              </a:spcBef>
              <a:spcAft>
                <a:spcPts val="600"/>
              </a:spcAft>
              <a:buClr>
                <a:srgbClr val="C5E1FE"/>
              </a:buClr>
              <a:buFont typeface="Wingdings 2" charset="2"/>
              <a:buChar char=""/>
            </a:pPr>
            <a:endParaRPr lang="ar-EG" sz="2400" b="1" dirty="0" smtClean="0">
              <a:solidFill>
                <a:prstClr val="black"/>
              </a:solidFill>
              <a:latin typeface="Verdana"/>
              <a:cs typeface="PT Bold Heading" panose="02010400000000000000" pitchFamily="2" charset="-78"/>
            </a:endParaRPr>
          </a:p>
          <a:p>
            <a:pPr marL="342900" lvl="0" indent="-342900" defTabSz="457200">
              <a:spcBef>
                <a:spcPct val="20000"/>
              </a:spcBef>
              <a:spcAft>
                <a:spcPts val="600"/>
              </a:spcAft>
              <a:buClr>
                <a:srgbClr val="C5E1FE"/>
              </a:buClr>
              <a:buFont typeface="Wingdings 2" charset="2"/>
              <a:buChar char=""/>
            </a:pPr>
            <a:r>
              <a:rPr lang="ar-EG" sz="2400" b="1" dirty="0" smtClean="0">
                <a:solidFill>
                  <a:prstClr val="black"/>
                </a:solidFill>
                <a:latin typeface="Verdana"/>
                <a:cs typeface="PT Bold Heading" panose="02010400000000000000" pitchFamily="2" charset="-78"/>
              </a:rPr>
              <a:t>يرجع </a:t>
            </a:r>
            <a:r>
              <a:rPr lang="ar-EG" sz="2400" b="1" dirty="0">
                <a:solidFill>
                  <a:prstClr val="black"/>
                </a:solidFill>
                <a:latin typeface="Verdana"/>
                <a:cs typeface="PT Bold Heading" panose="02010400000000000000" pitchFamily="2" charset="-78"/>
              </a:rPr>
              <a:t>تاريخ الإمبراطورية الصينية القديم إلي عام </a:t>
            </a:r>
            <a:r>
              <a:rPr lang="ar-EG" sz="2400" b="1" dirty="0" smtClean="0">
                <a:solidFill>
                  <a:prstClr val="black"/>
                </a:solidFill>
                <a:latin typeface="Verdana"/>
                <a:cs typeface="PT Bold Heading" panose="02010400000000000000" pitchFamily="2" charset="-78"/>
              </a:rPr>
              <a:t>2593ق.م.</a:t>
            </a:r>
            <a:endParaRPr lang="ar-SA" sz="2400" b="1" dirty="0">
              <a:solidFill>
                <a:prstClr val="black"/>
              </a:solidFill>
              <a:latin typeface="Verdana"/>
              <a:cs typeface="PT Bold Heading" panose="02010400000000000000" pitchFamily="2" charset="-78"/>
            </a:endParaRPr>
          </a:p>
          <a:p>
            <a:pPr marL="342900" lvl="0" indent="-342900" defTabSz="457200">
              <a:spcBef>
                <a:spcPct val="20000"/>
              </a:spcBef>
              <a:spcAft>
                <a:spcPts val="600"/>
              </a:spcAft>
              <a:buClr>
                <a:srgbClr val="C5E1FE"/>
              </a:buClr>
              <a:buFont typeface="Wingdings 2" charset="2"/>
              <a:buChar char=""/>
            </a:pPr>
            <a:r>
              <a:rPr lang="ar-EG" sz="2400" b="1" dirty="0" smtClean="0">
                <a:solidFill>
                  <a:prstClr val="black"/>
                </a:solidFill>
                <a:latin typeface="Verdana"/>
                <a:cs typeface="PT Bold Heading" panose="02010400000000000000" pitchFamily="2" charset="-78"/>
              </a:rPr>
              <a:t>حيث </a:t>
            </a:r>
            <a:r>
              <a:rPr lang="ar-EG" sz="2400" b="1" dirty="0">
                <a:solidFill>
                  <a:prstClr val="black"/>
                </a:solidFill>
                <a:latin typeface="Verdana"/>
                <a:cs typeface="PT Bold Heading" panose="02010400000000000000" pitchFamily="2" charset="-78"/>
              </a:rPr>
              <a:t>هاجر </a:t>
            </a:r>
            <a:r>
              <a:rPr lang="ar-EG" sz="2400" b="1" dirty="0" smtClean="0">
                <a:solidFill>
                  <a:prstClr val="black"/>
                </a:solidFill>
                <a:latin typeface="Verdana"/>
                <a:cs typeface="PT Bold Heading" panose="02010400000000000000" pitchFamily="2" charset="-78"/>
              </a:rPr>
              <a:t> الصينيون </a:t>
            </a:r>
            <a:r>
              <a:rPr lang="ar-EG" sz="2400" b="1" dirty="0">
                <a:solidFill>
                  <a:prstClr val="black"/>
                </a:solidFill>
                <a:latin typeface="Verdana"/>
                <a:cs typeface="PT Bold Heading" panose="02010400000000000000" pitchFamily="2" charset="-78"/>
              </a:rPr>
              <a:t>وهم من تتر المغول في مطلع القرن 20 ق.م.</a:t>
            </a:r>
          </a:p>
          <a:p>
            <a:pPr marL="342900" lvl="0" indent="-342900" defTabSz="457200">
              <a:spcBef>
                <a:spcPct val="20000"/>
              </a:spcBef>
              <a:spcAft>
                <a:spcPts val="600"/>
              </a:spcAft>
              <a:buClr>
                <a:srgbClr val="C5E1FE"/>
              </a:buClr>
              <a:buFont typeface="Wingdings 2" charset="2"/>
              <a:buChar char=""/>
            </a:pPr>
            <a:r>
              <a:rPr lang="ar-EG" sz="2400" b="1" dirty="0">
                <a:solidFill>
                  <a:prstClr val="black"/>
                </a:solidFill>
                <a:latin typeface="Verdana"/>
                <a:cs typeface="PT Bold Heading" panose="02010400000000000000" pitchFamily="2" charset="-78"/>
              </a:rPr>
              <a:t>وأصبحت لهم </a:t>
            </a:r>
            <a:r>
              <a:rPr lang="ar-EG" sz="2400" b="1" dirty="0" smtClean="0">
                <a:solidFill>
                  <a:prstClr val="black"/>
                </a:solidFill>
                <a:latin typeface="Verdana"/>
                <a:cs typeface="PT Bold Heading" panose="02010400000000000000" pitchFamily="2" charset="-78"/>
              </a:rPr>
              <a:t>حضارة راقية ونظام ملكي أقطاعي.</a:t>
            </a:r>
          </a:p>
          <a:p>
            <a:pPr marL="342900" lvl="0" indent="-342900" defTabSz="457200">
              <a:spcBef>
                <a:spcPct val="20000"/>
              </a:spcBef>
              <a:spcAft>
                <a:spcPts val="600"/>
              </a:spcAft>
              <a:buClr>
                <a:srgbClr val="C5E1FE"/>
              </a:buClr>
              <a:buFont typeface="Wingdings 2" charset="2"/>
              <a:buChar char=""/>
            </a:pPr>
            <a:r>
              <a:rPr lang="ar-EG" sz="2400" b="1" dirty="0" smtClean="0">
                <a:solidFill>
                  <a:prstClr val="black"/>
                </a:solidFill>
                <a:latin typeface="Verdana"/>
                <a:cs typeface="PT Bold Heading" panose="02010400000000000000" pitchFamily="2" charset="-78"/>
              </a:rPr>
              <a:t>وقد تعرضت الصين لغارات الهون من البدو مما دفع إمبراطور الصين المشهور </a:t>
            </a:r>
            <a:r>
              <a:rPr lang="ar-EG" sz="2400" b="1" dirty="0" err="1" smtClean="0">
                <a:solidFill>
                  <a:prstClr val="black"/>
                </a:solidFill>
                <a:latin typeface="Verdana"/>
                <a:cs typeface="PT Bold Heading" panose="02010400000000000000" pitchFamily="2" charset="-78"/>
              </a:rPr>
              <a:t>شي</a:t>
            </a:r>
            <a:r>
              <a:rPr lang="ar-EG" sz="2400" b="1" dirty="0" smtClean="0">
                <a:solidFill>
                  <a:prstClr val="black"/>
                </a:solidFill>
                <a:latin typeface="Verdana"/>
                <a:cs typeface="PT Bold Heading" panose="02010400000000000000" pitchFamily="2" charset="-78"/>
              </a:rPr>
              <a:t> </a:t>
            </a:r>
            <a:r>
              <a:rPr lang="ar-EG" sz="2400" b="1" dirty="0" err="1" smtClean="0">
                <a:solidFill>
                  <a:prstClr val="black"/>
                </a:solidFill>
                <a:latin typeface="Verdana"/>
                <a:cs typeface="PT Bold Heading" panose="02010400000000000000" pitchFamily="2" charset="-78"/>
              </a:rPr>
              <a:t>هوانج</a:t>
            </a:r>
            <a:r>
              <a:rPr lang="ar-EG" sz="2400" b="1" dirty="0" smtClean="0">
                <a:solidFill>
                  <a:prstClr val="black"/>
                </a:solidFill>
                <a:latin typeface="Verdana"/>
                <a:cs typeface="PT Bold Heading" panose="02010400000000000000" pitchFamily="2" charset="-78"/>
              </a:rPr>
              <a:t> في القرن 3 قبل الميلاد لبناء سور الصين المشهور الذي يمتد 3ألاف كيلو متر.</a:t>
            </a:r>
          </a:p>
          <a:p>
            <a:pPr marL="342900" lvl="0" indent="-342900" defTabSz="457200">
              <a:spcBef>
                <a:spcPct val="20000"/>
              </a:spcBef>
              <a:spcAft>
                <a:spcPts val="600"/>
              </a:spcAft>
              <a:buClr>
                <a:srgbClr val="C5E1FE"/>
              </a:buClr>
              <a:buFont typeface="Wingdings 2" charset="2"/>
              <a:buChar char=""/>
            </a:pPr>
            <a:r>
              <a:rPr lang="ar-EG" sz="2400" b="1" dirty="0" smtClean="0">
                <a:solidFill>
                  <a:prstClr val="black"/>
                </a:solidFill>
                <a:latin typeface="Verdana"/>
                <a:cs typeface="PT Bold Heading" panose="02010400000000000000" pitchFamily="2" charset="-78"/>
              </a:rPr>
              <a:t>ولم يمنع ذلك السور المغول من غزو الصين حيث نجح جنكيز خان في غزو الصين (13ق) وأتخذ من بكين عاصمة له، حيث أستمر حكمهم قرن ونصف.</a:t>
            </a:r>
          </a:p>
          <a:p>
            <a:pPr marL="342900" lvl="0" indent="-342900" defTabSz="457200">
              <a:spcBef>
                <a:spcPct val="20000"/>
              </a:spcBef>
              <a:spcAft>
                <a:spcPts val="600"/>
              </a:spcAft>
              <a:buClr>
                <a:srgbClr val="C5E1FE"/>
              </a:buClr>
              <a:buFont typeface="Wingdings 2" charset="2"/>
              <a:buChar char=""/>
            </a:pPr>
            <a:r>
              <a:rPr lang="ar-EG" sz="2400" b="1" dirty="0" smtClean="0">
                <a:solidFill>
                  <a:prstClr val="black"/>
                </a:solidFill>
                <a:latin typeface="Verdana"/>
                <a:cs typeface="PT Bold Heading" panose="02010400000000000000" pitchFamily="2" charset="-78"/>
              </a:rPr>
              <a:t>ونجحت أسرة منج الوطنية في طرد المغول، ولكن حكمها لم يستمر طويلاً.</a:t>
            </a:r>
          </a:p>
          <a:p>
            <a:pPr marL="342900" lvl="0" indent="-342900" defTabSz="457200">
              <a:spcBef>
                <a:spcPct val="20000"/>
              </a:spcBef>
              <a:spcAft>
                <a:spcPts val="600"/>
              </a:spcAft>
              <a:buClr>
                <a:srgbClr val="C5E1FE"/>
              </a:buClr>
              <a:buFont typeface="Wingdings 2" charset="2"/>
              <a:buChar char=""/>
            </a:pPr>
            <a:r>
              <a:rPr lang="ar-EG" sz="2400" b="1" dirty="0" smtClean="0">
                <a:solidFill>
                  <a:prstClr val="black"/>
                </a:solidFill>
                <a:latin typeface="Verdana"/>
                <a:cs typeface="PT Bold Heading" panose="02010400000000000000" pitchFamily="2" charset="-78"/>
              </a:rPr>
              <a:t>وقد سيطرت علي الصين أسرة من منشوريا وهي أسرة منشو وظل حكمها قائماً في الصين حتى عام 1911م.</a:t>
            </a:r>
          </a:p>
          <a:p>
            <a:pPr marL="342900" lvl="0" indent="-342900" defTabSz="457200">
              <a:spcBef>
                <a:spcPct val="20000"/>
              </a:spcBef>
              <a:spcAft>
                <a:spcPts val="600"/>
              </a:spcAft>
              <a:buClr>
                <a:srgbClr val="C5E1FE"/>
              </a:buClr>
              <a:buFont typeface="Wingdings 2" charset="2"/>
              <a:buChar char=""/>
            </a:pPr>
            <a:r>
              <a:rPr lang="ar-EG" sz="2400" b="1" dirty="0" smtClean="0">
                <a:solidFill>
                  <a:prstClr val="black"/>
                </a:solidFill>
                <a:latin typeface="Verdana"/>
                <a:cs typeface="PT Bold Heading" panose="02010400000000000000" pitchFamily="2" charset="-78"/>
              </a:rPr>
              <a:t>ثم جاء الحكم الشيوعي ليمتد من 1911 ــ 1949.</a:t>
            </a:r>
          </a:p>
          <a:p>
            <a:pPr marL="342900" lvl="0" indent="-342900" defTabSz="457200">
              <a:spcBef>
                <a:spcPct val="20000"/>
              </a:spcBef>
              <a:spcAft>
                <a:spcPts val="600"/>
              </a:spcAft>
              <a:buClr>
                <a:srgbClr val="C5E1FE"/>
              </a:buClr>
              <a:buFont typeface="Wingdings 2" charset="2"/>
              <a:buChar char=""/>
            </a:pPr>
            <a:endParaRPr lang="ar-EG" sz="3200" dirty="0">
              <a:solidFill>
                <a:prstClr val="black"/>
              </a:solidFill>
              <a:latin typeface="Verdana"/>
              <a:cs typeface="Tahoma"/>
            </a:endParaRPr>
          </a:p>
          <a:p>
            <a:pPr marL="342900" lvl="0" indent="-342900" defTabSz="457200">
              <a:spcBef>
                <a:spcPct val="20000"/>
              </a:spcBef>
              <a:spcAft>
                <a:spcPts val="600"/>
              </a:spcAft>
              <a:buClr>
                <a:srgbClr val="C5E1FE"/>
              </a:buClr>
              <a:buFont typeface="Wingdings 2" charset="2"/>
              <a:buChar char=""/>
            </a:pPr>
            <a:endParaRPr lang="ar-EG" sz="3200" dirty="0" smtClean="0">
              <a:solidFill>
                <a:prstClr val="black"/>
              </a:solidFill>
              <a:latin typeface="Verdana"/>
              <a:cs typeface="Tahoma"/>
            </a:endParaRPr>
          </a:p>
          <a:p>
            <a:pPr marL="342900" lvl="0" indent="-342900" defTabSz="457200">
              <a:spcBef>
                <a:spcPct val="20000"/>
              </a:spcBef>
              <a:spcAft>
                <a:spcPts val="600"/>
              </a:spcAft>
              <a:buClr>
                <a:srgbClr val="C5E1FE"/>
              </a:buClr>
              <a:buFont typeface="Wingdings 2" charset="2"/>
              <a:buChar char=""/>
            </a:pPr>
            <a:endParaRPr lang="ar-EG" sz="3200" dirty="0">
              <a:solidFill>
                <a:prstClr val="black"/>
              </a:solidFill>
              <a:latin typeface="Verdana"/>
              <a:cs typeface="Tahoma"/>
            </a:endParaRPr>
          </a:p>
          <a:p>
            <a:pPr marL="342900" lvl="0" indent="-342900" defTabSz="457200">
              <a:spcBef>
                <a:spcPct val="20000"/>
              </a:spcBef>
              <a:spcAft>
                <a:spcPts val="600"/>
              </a:spcAft>
              <a:buClr>
                <a:srgbClr val="C5E1FE"/>
              </a:buClr>
              <a:buFont typeface="Wingdings 2" charset="2"/>
              <a:buChar char=""/>
            </a:pPr>
            <a:endParaRPr lang="ar-EG" sz="3200" dirty="0">
              <a:solidFill>
                <a:prstClr val="black"/>
              </a:solidFill>
              <a:latin typeface="Verdana"/>
              <a:cs typeface="Tahoma"/>
            </a:endParaRPr>
          </a:p>
        </p:txBody>
      </p:sp>
    </p:spTree>
    <p:extLst>
      <p:ext uri="{BB962C8B-B14F-4D97-AF65-F5344CB8AC3E}">
        <p14:creationId xmlns:p14="http://schemas.microsoft.com/office/powerpoint/2010/main" val="1265123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274638"/>
            <a:ext cx="8933688" cy="634082"/>
          </a:xfrm>
        </p:spPr>
        <p:txBody>
          <a:bodyPr>
            <a:normAutofit fontScale="90000"/>
          </a:bodyPr>
          <a:lstStyle/>
          <a:p>
            <a:pPr algn="r"/>
            <a:r>
              <a:rPr lang="ar-EG" dirty="0" smtClean="0">
                <a:cs typeface="PT Bold Heading" panose="02010400000000000000" pitchFamily="2" charset="-78"/>
              </a:rPr>
              <a:t>النظام الديني في الصين</a:t>
            </a:r>
            <a:endParaRPr lang="ar-EG" dirty="0">
              <a:cs typeface="PT Bold Heading" panose="02010400000000000000" pitchFamily="2" charset="-78"/>
            </a:endParaRPr>
          </a:p>
        </p:txBody>
      </p:sp>
      <p:sp>
        <p:nvSpPr>
          <p:cNvPr id="3" name="عنصر نائب للمحتوى 2"/>
          <p:cNvSpPr>
            <a:spLocks noGrp="1"/>
          </p:cNvSpPr>
          <p:nvPr>
            <p:ph idx="1"/>
          </p:nvPr>
        </p:nvSpPr>
        <p:spPr>
          <a:xfrm>
            <a:off x="107504" y="980728"/>
            <a:ext cx="9036496" cy="5877272"/>
          </a:xfrm>
        </p:spPr>
        <p:txBody>
          <a:bodyPr/>
          <a:lstStyle/>
          <a:p>
            <a:endParaRPr lang="ar-SA" dirty="0" smtClean="0">
              <a:cs typeface="PT Bold Heading" panose="02010400000000000000" pitchFamily="2" charset="-78"/>
            </a:endParaRPr>
          </a:p>
          <a:p>
            <a:r>
              <a:rPr lang="ar-EG" dirty="0" smtClean="0">
                <a:cs typeface="PT Bold Heading" panose="02010400000000000000" pitchFamily="2" charset="-78"/>
              </a:rPr>
              <a:t>أسس كونج </a:t>
            </a:r>
            <a:r>
              <a:rPr lang="ar-EG" dirty="0" err="1" smtClean="0">
                <a:cs typeface="PT Bold Heading" panose="02010400000000000000" pitchFamily="2" charset="-78"/>
              </a:rPr>
              <a:t>فوتسي</a:t>
            </a:r>
            <a:r>
              <a:rPr lang="ar-EG" dirty="0" smtClean="0">
                <a:cs typeface="PT Bold Heading" panose="02010400000000000000" pitchFamily="2" charset="-78"/>
              </a:rPr>
              <a:t> (كونفوشيوس) الديانة الصينية وهو كما يطلق عليه الصينيون حكيم الحكماء.</a:t>
            </a:r>
            <a:endParaRPr lang="ar-SA" dirty="0" smtClean="0">
              <a:cs typeface="PT Bold Heading" panose="02010400000000000000" pitchFamily="2" charset="-78"/>
            </a:endParaRPr>
          </a:p>
          <a:p>
            <a:endParaRPr lang="ar-EG" dirty="0" smtClean="0">
              <a:cs typeface="PT Bold Heading" panose="02010400000000000000" pitchFamily="2" charset="-78"/>
            </a:endParaRPr>
          </a:p>
          <a:p>
            <a:r>
              <a:rPr lang="ar-EG" dirty="0" smtClean="0">
                <a:cs typeface="PT Bold Heading" panose="02010400000000000000" pitchFamily="2" charset="-78"/>
              </a:rPr>
              <a:t>وقد حدد كونفوشيوس القرن الخامس ق.م أسس الديانة الصينية من الأخلاق الفاضلة.</a:t>
            </a:r>
            <a:endParaRPr lang="ar-SA" dirty="0" smtClean="0">
              <a:cs typeface="PT Bold Heading" panose="02010400000000000000" pitchFamily="2" charset="-78"/>
            </a:endParaRPr>
          </a:p>
          <a:p>
            <a:endParaRPr lang="ar-EG" dirty="0" smtClean="0">
              <a:cs typeface="PT Bold Heading" panose="02010400000000000000" pitchFamily="2" charset="-78"/>
            </a:endParaRPr>
          </a:p>
          <a:p>
            <a:r>
              <a:rPr lang="ar-EG" dirty="0" smtClean="0">
                <a:cs typeface="PT Bold Heading" panose="02010400000000000000" pitchFamily="2" charset="-78"/>
              </a:rPr>
              <a:t>وكان النظام السياسي والاجتماعي منفصلين بفضل تعاليم كونفوشيوس.</a:t>
            </a:r>
            <a:endParaRPr lang="ar-EG" dirty="0">
              <a:cs typeface="PT Bold Heading" panose="02010400000000000000" pitchFamily="2" charset="-78"/>
            </a:endParaRPr>
          </a:p>
        </p:txBody>
      </p:sp>
    </p:spTree>
    <p:extLst>
      <p:ext uri="{BB962C8B-B14F-4D97-AF65-F5344CB8AC3E}">
        <p14:creationId xmlns:p14="http://schemas.microsoft.com/office/powerpoint/2010/main" val="3817614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1520" y="0"/>
            <a:ext cx="8682168" cy="836712"/>
          </a:xfrm>
        </p:spPr>
        <p:txBody>
          <a:bodyPr>
            <a:normAutofit/>
          </a:bodyPr>
          <a:lstStyle/>
          <a:p>
            <a:pPr algn="r"/>
            <a:r>
              <a:rPr lang="ar-EG" dirty="0" smtClean="0">
                <a:solidFill>
                  <a:srgbClr val="FF0000"/>
                </a:solidFill>
                <a:cs typeface="PT Bold Heading" pitchFamily="2" charset="-78"/>
              </a:rPr>
              <a:t>النظام السياسي في الصين</a:t>
            </a:r>
            <a:endParaRPr lang="ar-EG" dirty="0">
              <a:solidFill>
                <a:srgbClr val="FF0000"/>
              </a:solidFill>
              <a:cs typeface="PT Bold Heading" pitchFamily="2" charset="-78"/>
            </a:endParaRPr>
          </a:p>
        </p:txBody>
      </p:sp>
      <p:sp>
        <p:nvSpPr>
          <p:cNvPr id="3" name="عنصر نائب للمحتوى 2"/>
          <p:cNvSpPr>
            <a:spLocks noGrp="1"/>
          </p:cNvSpPr>
          <p:nvPr>
            <p:ph idx="1"/>
          </p:nvPr>
        </p:nvSpPr>
        <p:spPr>
          <a:xfrm>
            <a:off x="-252536" y="836712"/>
            <a:ext cx="9721080" cy="5996507"/>
          </a:xfrm>
        </p:spPr>
        <p:txBody>
          <a:bodyPr>
            <a:normAutofit fontScale="92500" lnSpcReduction="20000"/>
          </a:bodyPr>
          <a:lstStyle/>
          <a:p>
            <a:r>
              <a:rPr lang="ar-EG" dirty="0" smtClean="0">
                <a:cs typeface="PT Bold Heading" panose="02010400000000000000" pitchFamily="2" charset="-78"/>
              </a:rPr>
              <a:t>نظام إمبراطوري مطلق، فالإمبراطور ابن السماء، وبيده جميع السلطات.</a:t>
            </a:r>
          </a:p>
          <a:p>
            <a:r>
              <a:rPr lang="ar-EG" dirty="0" smtClean="0">
                <a:cs typeface="PT Bold Heading" panose="02010400000000000000" pitchFamily="2" charset="-78"/>
              </a:rPr>
              <a:t>ويعيش في قصور منعزلة لا تراه الرعية.</a:t>
            </a:r>
          </a:p>
          <a:p>
            <a:r>
              <a:rPr lang="ar-EG" dirty="0" smtClean="0">
                <a:cs typeface="PT Bold Heading" panose="02010400000000000000" pitchFamily="2" charset="-78"/>
              </a:rPr>
              <a:t>يمارس الحكم عن طريق جهاز إداري متطور. من حكام المقاطعات الاقطاعية.</a:t>
            </a:r>
          </a:p>
          <a:p>
            <a:r>
              <a:rPr lang="ar-EG" dirty="0" smtClean="0">
                <a:cs typeface="PT Bold Heading" panose="02010400000000000000" pitchFamily="2" charset="-78"/>
              </a:rPr>
              <a:t>كما كان له مجلس مكون من 16 عضواً منهم 9 من منشوريا، و7 من الصين، </a:t>
            </a:r>
          </a:p>
          <a:p>
            <a:r>
              <a:rPr lang="ar-EG" dirty="0" smtClean="0">
                <a:cs typeface="PT Bold Heading" panose="02010400000000000000" pitchFamily="2" charset="-78"/>
              </a:rPr>
              <a:t>وتنقسم دواوين الحكومة إلي ستة.</a:t>
            </a:r>
          </a:p>
          <a:p>
            <a:r>
              <a:rPr lang="ar-EG" dirty="0" smtClean="0">
                <a:cs typeface="PT Bold Heading" panose="02010400000000000000" pitchFamily="2" charset="-78"/>
              </a:rPr>
              <a:t>وكان حكام الأقاليم نواب للملك في سلطاته ويقومون بجمع الضرائب ويحكم كل منهم بحكم شبه مستقل. </a:t>
            </a:r>
          </a:p>
          <a:p>
            <a:r>
              <a:rPr lang="ar-SA" dirty="0">
                <a:cs typeface="PT Bold Heading" panose="02010400000000000000" pitchFamily="2" charset="-78"/>
              </a:rPr>
              <a:t>قامت الدولة المركزية، وعلى رأسها الإمبراطور، منذ أمد بعيد كأداة لسلطة كبار ملاك الأرض على نطاق البلاد بأسرها،</a:t>
            </a:r>
            <a:r>
              <a:rPr lang="ar-EG" dirty="0">
                <a:cs typeface="PT Bold Heading" panose="02010400000000000000" pitchFamily="2" charset="-78"/>
              </a:rPr>
              <a:t> وكانت</a:t>
            </a:r>
            <a:r>
              <a:rPr lang="ar-SA" dirty="0">
                <a:cs typeface="PT Bold Heading" panose="02010400000000000000" pitchFamily="2" charset="-78"/>
              </a:rPr>
              <a:t> السلطة الملكية قائمة أو مستندة في تطورها على تحالف بين الملك </a:t>
            </a:r>
            <a:r>
              <a:rPr lang="ar-EG" dirty="0">
                <a:cs typeface="PT Bold Heading" panose="02010400000000000000" pitchFamily="2" charset="-78"/>
              </a:rPr>
              <a:t>وكبار الملاك </a:t>
            </a:r>
            <a:r>
              <a:rPr lang="ar-SA" dirty="0">
                <a:cs typeface="PT Bold Heading" panose="02010400000000000000" pitchFamily="2" charset="-78"/>
              </a:rPr>
              <a:t>و</a:t>
            </a:r>
            <a:r>
              <a:rPr lang="ar-EG" dirty="0">
                <a:cs typeface="PT Bold Heading" panose="02010400000000000000" pitchFamily="2" charset="-78"/>
              </a:rPr>
              <a:t>كبار ال</a:t>
            </a:r>
            <a:r>
              <a:rPr lang="ar-SA" dirty="0">
                <a:cs typeface="PT Bold Heading" panose="02010400000000000000" pitchFamily="2" charset="-78"/>
              </a:rPr>
              <a:t>تجار</a:t>
            </a:r>
            <a:r>
              <a:rPr lang="ar-EG" dirty="0">
                <a:cs typeface="PT Bold Heading" panose="02010400000000000000" pitchFamily="2" charset="-78"/>
              </a:rPr>
              <a:t>( يسمي هؤلاء </a:t>
            </a:r>
            <a:r>
              <a:rPr lang="ar-EG" dirty="0" err="1">
                <a:cs typeface="PT Bold Heading" panose="02010400000000000000" pitchFamily="2" charset="-78"/>
              </a:rPr>
              <a:t>بالكوهونج</a:t>
            </a:r>
            <a:r>
              <a:rPr lang="ar-EG" dirty="0">
                <a:cs typeface="PT Bold Heading" panose="02010400000000000000" pitchFamily="2" charset="-78"/>
              </a:rPr>
              <a:t>)</a:t>
            </a:r>
            <a:endParaRPr lang="ar-EG" dirty="0" smtClean="0">
              <a:cs typeface="PT Bold Heading" panose="02010400000000000000" pitchFamily="2" charset="-78"/>
            </a:endParaRPr>
          </a:p>
          <a:p>
            <a:endParaRPr lang="ar-EG" dirty="0" smtClean="0"/>
          </a:p>
          <a:p>
            <a:endParaRPr lang="ar-EG" dirty="0" smtClean="0"/>
          </a:p>
          <a:p>
            <a:endParaRPr lang="ar-EG" dirty="0"/>
          </a:p>
        </p:txBody>
      </p:sp>
    </p:spTree>
    <p:extLst>
      <p:ext uri="{BB962C8B-B14F-4D97-AF65-F5344CB8AC3E}">
        <p14:creationId xmlns:p14="http://schemas.microsoft.com/office/powerpoint/2010/main" val="3674397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6"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626819" y="12823"/>
            <a:ext cx="7498080" cy="607865"/>
          </a:xfrm>
        </p:spPr>
        <p:txBody>
          <a:bodyPr>
            <a:normAutofit fontScale="90000"/>
          </a:bodyPr>
          <a:lstStyle/>
          <a:p>
            <a:pPr algn="r"/>
            <a:r>
              <a:rPr lang="ar-EG" dirty="0" smtClean="0">
                <a:solidFill>
                  <a:srgbClr val="FF0000"/>
                </a:solidFill>
                <a:cs typeface="PT Bold Heading" pitchFamily="2" charset="-78"/>
              </a:rPr>
              <a:t>النظام الاجتماعي في الصين</a:t>
            </a:r>
            <a:endParaRPr lang="ar-EG" dirty="0">
              <a:solidFill>
                <a:srgbClr val="FF0000"/>
              </a:solidFill>
              <a:cs typeface="PT Bold Heading" pitchFamily="2" charset="-78"/>
            </a:endParaRPr>
          </a:p>
        </p:txBody>
      </p:sp>
      <p:sp>
        <p:nvSpPr>
          <p:cNvPr id="3" name="عنصر نائب للمحتوى 2"/>
          <p:cNvSpPr>
            <a:spLocks noGrp="1"/>
          </p:cNvSpPr>
          <p:nvPr>
            <p:ph idx="1"/>
          </p:nvPr>
        </p:nvSpPr>
        <p:spPr>
          <a:xfrm>
            <a:off x="0" y="692696"/>
            <a:ext cx="9252520" cy="6165304"/>
          </a:xfrm>
        </p:spPr>
        <p:txBody>
          <a:bodyPr>
            <a:normAutofit/>
          </a:bodyPr>
          <a:lstStyle/>
          <a:p>
            <a:r>
              <a:rPr lang="ar-EG" dirty="0" smtClean="0">
                <a:cs typeface="PT Bold Heading" panose="02010400000000000000" pitchFamily="2" charset="-78"/>
              </a:rPr>
              <a:t>كان يستند إلي الحضارة الزراعية </a:t>
            </a:r>
          </a:p>
          <a:p>
            <a:r>
              <a:rPr lang="ar-EG" dirty="0" smtClean="0">
                <a:cs typeface="PT Bold Heading" panose="02010400000000000000" pitchFamily="2" charset="-78"/>
              </a:rPr>
              <a:t>طبقة كبار الملاك (النبلاء)</a:t>
            </a:r>
          </a:p>
          <a:p>
            <a:r>
              <a:rPr lang="ar-EG" dirty="0" smtClean="0">
                <a:cs typeface="PT Bold Heading" panose="02010400000000000000" pitchFamily="2" charset="-78"/>
              </a:rPr>
              <a:t>طبقة الكهنوت رجال الدين.</a:t>
            </a:r>
          </a:p>
          <a:p>
            <a:r>
              <a:rPr lang="ar-EG" dirty="0" smtClean="0">
                <a:cs typeface="PT Bold Heading" panose="02010400000000000000" pitchFamily="2" charset="-78"/>
              </a:rPr>
              <a:t>85% فلاحين يعملون بالزراعة في مزارع النبلاء والاقطاعيين.</a:t>
            </a:r>
          </a:p>
          <a:p>
            <a:r>
              <a:rPr lang="ar-EG" dirty="0" smtClean="0">
                <a:cs typeface="PT Bold Heading" panose="02010400000000000000" pitchFamily="2" charset="-78"/>
              </a:rPr>
              <a:t>وقد توصل الصينيون إلي اكتشافات عظيمة مثل البوصلة والبارود والورق.</a:t>
            </a:r>
          </a:p>
          <a:p>
            <a:r>
              <a:rPr lang="ar-EG" dirty="0" smtClean="0">
                <a:cs typeface="PT Bold Heading" panose="02010400000000000000" pitchFamily="2" charset="-78"/>
              </a:rPr>
              <a:t>وكان تقدم الحضارة الصينية وبعد الأوربيين جعلهم يحسون بأنهم أرقي الشعوب وخاصة مع اتساع انتاجهم ووفرة موارد الصين مما جعلهم ينظرون نظرة دونيه لمن سواهم.</a:t>
            </a:r>
            <a:r>
              <a:rPr lang="ar-SA" dirty="0">
                <a:cs typeface="PT Bold Heading" panose="02010400000000000000" pitchFamily="2" charset="-78"/>
              </a:rPr>
              <a:t> </a:t>
            </a:r>
            <a:endParaRPr lang="ar-EG" dirty="0" smtClean="0">
              <a:cs typeface="PT Bold Heading" panose="02010400000000000000" pitchFamily="2" charset="-78"/>
            </a:endParaRPr>
          </a:p>
          <a:p>
            <a:r>
              <a:rPr lang="ar-SA" dirty="0" smtClean="0">
                <a:cs typeface="PT Bold Heading" panose="02010400000000000000" pitchFamily="2" charset="-78"/>
              </a:rPr>
              <a:t>.</a:t>
            </a:r>
            <a:endParaRPr lang="ar-EG" dirty="0">
              <a:cs typeface="PT Bold Heading" panose="02010400000000000000" pitchFamily="2" charset="-78"/>
            </a:endParaRPr>
          </a:p>
        </p:txBody>
      </p:sp>
    </p:spTree>
    <p:extLst>
      <p:ext uri="{BB962C8B-B14F-4D97-AF65-F5344CB8AC3E}">
        <p14:creationId xmlns:p14="http://schemas.microsoft.com/office/powerpoint/2010/main" val="3402632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6"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0"/>
            <a:ext cx="7498080" cy="836712"/>
          </a:xfrm>
        </p:spPr>
        <p:txBody>
          <a:bodyPr>
            <a:normAutofit/>
          </a:bodyPr>
          <a:lstStyle/>
          <a:p>
            <a:pPr algn="r"/>
            <a:r>
              <a:rPr lang="ar-EG" dirty="0" smtClean="0">
                <a:solidFill>
                  <a:srgbClr val="FF0000"/>
                </a:solidFill>
                <a:cs typeface="PT Bold Heading" pitchFamily="2" charset="-78"/>
              </a:rPr>
              <a:t>انتشار الاسلام في الصين</a:t>
            </a:r>
            <a:endParaRPr lang="ar-EG" dirty="0">
              <a:solidFill>
                <a:srgbClr val="FF0000"/>
              </a:solidFill>
              <a:cs typeface="PT Bold Heading" pitchFamily="2" charset="-78"/>
            </a:endParaRPr>
          </a:p>
        </p:txBody>
      </p:sp>
      <p:sp>
        <p:nvSpPr>
          <p:cNvPr id="3" name="عنصر نائب للمحتوى 2"/>
          <p:cNvSpPr>
            <a:spLocks noGrp="1"/>
          </p:cNvSpPr>
          <p:nvPr>
            <p:ph idx="1"/>
          </p:nvPr>
        </p:nvSpPr>
        <p:spPr>
          <a:xfrm>
            <a:off x="0" y="764704"/>
            <a:ext cx="9396536" cy="6552728"/>
          </a:xfrm>
        </p:spPr>
        <p:txBody>
          <a:bodyPr>
            <a:normAutofit/>
          </a:bodyPr>
          <a:lstStyle/>
          <a:p>
            <a:r>
              <a:rPr lang="ar-EG" b="1" dirty="0" smtClean="0">
                <a:cs typeface="PT Bold Heading" pitchFamily="2" charset="-78"/>
              </a:rPr>
              <a:t>انتشر الاسلام في الصين عن ثلاثة طرق هي:</a:t>
            </a:r>
          </a:p>
          <a:p>
            <a:r>
              <a:rPr lang="ar-EG" b="1" dirty="0" smtClean="0">
                <a:cs typeface="PT Bold Heading" pitchFamily="2" charset="-78"/>
              </a:rPr>
              <a:t>الفتح: تركستان الشرقية.</a:t>
            </a:r>
          </a:p>
          <a:p>
            <a:r>
              <a:rPr lang="ar-EG" b="1" dirty="0" smtClean="0">
                <a:cs typeface="PT Bold Heading" pitchFamily="2" charset="-78"/>
              </a:rPr>
              <a:t>الدعوة مناطق قلب الصين والمجاورة </a:t>
            </a:r>
            <a:r>
              <a:rPr lang="ar-EG" b="1" dirty="0" err="1" smtClean="0">
                <a:cs typeface="PT Bold Heading" pitchFamily="2" charset="-78"/>
              </a:rPr>
              <a:t>للتركستان</a:t>
            </a:r>
            <a:r>
              <a:rPr lang="ar-EG" b="1" dirty="0" smtClean="0">
                <a:cs typeface="PT Bold Heading" pitchFamily="2" charset="-78"/>
              </a:rPr>
              <a:t> انتشر في العصر المغولي.</a:t>
            </a:r>
            <a:endParaRPr lang="ar-EG" dirty="0" smtClean="0">
              <a:cs typeface="PT Bold Heading" pitchFamily="2" charset="-78"/>
            </a:endParaRPr>
          </a:p>
          <a:p>
            <a:r>
              <a:rPr lang="ar-EG" b="1" dirty="0" smtClean="0">
                <a:cs typeface="PT Bold Heading" pitchFamily="2" charset="-78"/>
              </a:rPr>
              <a:t>طريق الدعوة والتجارة في المناطق الساحلية.</a:t>
            </a:r>
            <a:endParaRPr lang="ar-SA" b="1" dirty="0" smtClean="0">
              <a:cs typeface="PT Bold Heading" pitchFamily="2" charset="-78"/>
            </a:endParaRPr>
          </a:p>
          <a:p>
            <a:endParaRPr lang="ar-EG" b="1" dirty="0" smtClean="0">
              <a:cs typeface="PT Bold Heading" pitchFamily="2" charset="-78"/>
            </a:endParaRPr>
          </a:p>
          <a:p>
            <a:r>
              <a:rPr lang="ar-EG" dirty="0" smtClean="0">
                <a:cs typeface="PT Bold Heading" panose="02010400000000000000" pitchFamily="2" charset="-78"/>
              </a:rPr>
              <a:t>حيث تركزوا في مدينة كانتون ووصلوا إلي مدن </a:t>
            </a:r>
            <a:r>
              <a:rPr lang="ar-EG" dirty="0" err="1" smtClean="0">
                <a:cs typeface="PT Bold Heading" panose="02010400000000000000" pitchFamily="2" charset="-78"/>
              </a:rPr>
              <a:t>تشوان</a:t>
            </a:r>
            <a:r>
              <a:rPr lang="ar-EG" dirty="0" smtClean="0">
                <a:cs typeface="PT Bold Heading" panose="02010400000000000000" pitchFamily="2" charset="-78"/>
              </a:rPr>
              <a:t> تشو ويانج تشو </a:t>
            </a:r>
            <a:r>
              <a:rPr lang="ar-EG" dirty="0" err="1" smtClean="0">
                <a:cs typeface="PT Bold Heading" panose="02010400000000000000" pitchFamily="2" charset="-78"/>
              </a:rPr>
              <a:t>وهانج</a:t>
            </a:r>
            <a:r>
              <a:rPr lang="ar-EG" dirty="0" smtClean="0">
                <a:cs typeface="PT Bold Heading" panose="02010400000000000000" pitchFamily="2" charset="-78"/>
              </a:rPr>
              <a:t> تشو، وأصبح المسلمين يشكلون جزءً أصيلاً من مفردات الصين حتى أن العلم الصيني كان يتشكل من خمسة ألوان كان أحدها يرمز للمسلمين وهو اللون الأبيض.</a:t>
            </a:r>
          </a:p>
          <a:p>
            <a:endParaRPr lang="ar-EG" dirty="0"/>
          </a:p>
          <a:p>
            <a:endParaRPr lang="ar-EG" dirty="0" smtClean="0"/>
          </a:p>
          <a:p>
            <a:endParaRPr lang="ar-EG" dirty="0"/>
          </a:p>
        </p:txBody>
      </p:sp>
    </p:spTree>
    <p:extLst>
      <p:ext uri="{BB962C8B-B14F-4D97-AF65-F5344CB8AC3E}">
        <p14:creationId xmlns:p14="http://schemas.microsoft.com/office/powerpoint/2010/main" val="221486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171400"/>
            <a:ext cx="8933688" cy="1008112"/>
          </a:xfrm>
        </p:spPr>
        <p:txBody>
          <a:bodyPr/>
          <a:lstStyle/>
          <a:p>
            <a:pPr algn="r"/>
            <a:r>
              <a:rPr lang="ar-EG" dirty="0" smtClean="0">
                <a:solidFill>
                  <a:srgbClr val="FF0000"/>
                </a:solidFill>
                <a:cs typeface="PT Bold Heading" pitchFamily="2" charset="-78"/>
              </a:rPr>
              <a:t>الاستعمار البرتغالي والصين</a:t>
            </a:r>
            <a:endParaRPr lang="ar-EG" dirty="0">
              <a:solidFill>
                <a:srgbClr val="FF0000"/>
              </a:solidFill>
              <a:cs typeface="PT Bold Heading" pitchFamily="2" charset="-78"/>
            </a:endParaRPr>
          </a:p>
        </p:txBody>
      </p:sp>
      <p:sp>
        <p:nvSpPr>
          <p:cNvPr id="3" name="عنصر نائب للمحتوى 2"/>
          <p:cNvSpPr>
            <a:spLocks noGrp="1"/>
          </p:cNvSpPr>
          <p:nvPr>
            <p:ph idx="1"/>
          </p:nvPr>
        </p:nvSpPr>
        <p:spPr>
          <a:xfrm>
            <a:off x="0" y="548680"/>
            <a:ext cx="9144000" cy="6309320"/>
          </a:xfrm>
        </p:spPr>
        <p:txBody>
          <a:bodyPr>
            <a:normAutofit fontScale="92500" lnSpcReduction="20000"/>
          </a:bodyPr>
          <a:lstStyle/>
          <a:p>
            <a:r>
              <a:rPr lang="ar-EG" dirty="0" smtClean="0">
                <a:cs typeface="PT Bold Heading" panose="02010400000000000000" pitchFamily="2" charset="-78"/>
              </a:rPr>
              <a:t>وكان </a:t>
            </a:r>
            <a:r>
              <a:rPr lang="ar-EG" dirty="0">
                <a:cs typeface="PT Bold Heading" panose="02010400000000000000" pitchFamily="2" charset="-78"/>
              </a:rPr>
              <a:t>البرتغاليون أول الدول الغربية اتصالاً بالصين في أوائل القرن السادس عشر، فبعد أن استقرت لهم الأمور </a:t>
            </a:r>
            <a:r>
              <a:rPr lang="ar-EG" dirty="0" err="1">
                <a:cs typeface="PT Bold Heading" panose="02010400000000000000" pitchFamily="2" charset="-78"/>
              </a:rPr>
              <a:t>بملقا</a:t>
            </a:r>
            <a:r>
              <a:rPr lang="ar-EG" dirty="0">
                <a:cs typeface="PT Bold Heading" panose="02010400000000000000" pitchFamily="2" charset="-78"/>
              </a:rPr>
              <a:t>، وجمعوا معلومات عن ثراء الصين </a:t>
            </a:r>
            <a:r>
              <a:rPr lang="ar-EG" dirty="0" smtClean="0">
                <a:cs typeface="PT Bold Heading" panose="02010400000000000000" pitchFamily="2" charset="-78"/>
              </a:rPr>
              <a:t>العريض.</a:t>
            </a:r>
          </a:p>
          <a:p>
            <a:r>
              <a:rPr lang="ar-EG" dirty="0">
                <a:cs typeface="PT Bold Heading" panose="02010400000000000000" pitchFamily="2" charset="-78"/>
              </a:rPr>
              <a:t>، أرسلوا في 1516 أسطولهم إلي ميناء </a:t>
            </a:r>
            <a:r>
              <a:rPr lang="ar-EG" dirty="0" err="1">
                <a:cs typeface="PT Bold Heading" panose="02010400000000000000" pitchFamily="2" charset="-78"/>
              </a:rPr>
              <a:t>كوانج</a:t>
            </a:r>
            <a:r>
              <a:rPr lang="ar-EG" dirty="0">
                <a:cs typeface="PT Bold Heading" panose="02010400000000000000" pitchFamily="2" charset="-78"/>
              </a:rPr>
              <a:t> تشاو الذي عاد بأرباح مرتفعة مما جعل السلطات البرتغالية أكثر قناعة بضرورة فتح التجارة الصينية أمام البرتغاليين وأقامت مراكز تجارية لهم علي السواحل الصينية، وقد فشلوا في ذلك نتيجة لقوة الأسطول </a:t>
            </a:r>
            <a:r>
              <a:rPr lang="ar-EG" dirty="0" smtClean="0">
                <a:cs typeface="PT Bold Heading" panose="02010400000000000000" pitchFamily="2" charset="-78"/>
              </a:rPr>
              <a:t>الصيني.</a:t>
            </a:r>
          </a:p>
          <a:p>
            <a:pPr marL="82296" indent="0">
              <a:buNone/>
            </a:pPr>
            <a:endParaRPr lang="ar-EG" dirty="0" smtClean="0">
              <a:cs typeface="PT Bold Heading" panose="02010400000000000000" pitchFamily="2" charset="-78"/>
            </a:endParaRPr>
          </a:p>
          <a:p>
            <a:r>
              <a:rPr lang="ar-EG" dirty="0">
                <a:cs typeface="PT Bold Heading" panose="02010400000000000000" pitchFamily="2" charset="-78"/>
              </a:rPr>
              <a:t>وقد استمر البرتغاليين في طلباتهم لأقامت علاقات دبلوماسية وتجارية مع بكين التي كانت ترفض ذلك، غير أن البرتغاليين نجحوا في العام 1557 في الحصول علي موافقة صينية باستخدامهم </a:t>
            </a:r>
            <a:r>
              <a:rPr lang="ar-EG" dirty="0" err="1">
                <a:cs typeface="PT Bold Heading" panose="02010400000000000000" pitchFamily="2" charset="-78"/>
              </a:rPr>
              <a:t>لتبة</a:t>
            </a:r>
            <a:r>
              <a:rPr lang="ar-EG" dirty="0">
                <a:cs typeface="PT Bold Heading" panose="02010400000000000000" pitchFamily="2" charset="-78"/>
              </a:rPr>
              <a:t> بحرية مهجورة عند فم شبة جزيرة مكاو كموضع ينزلون فيه بضائعهم، ويجرون فيه مبادلتهم التجارية، شريطة دفع إيجارها للسلطات الصينية واستمر ذلك حتى منتصف القرن التاسع </a:t>
            </a:r>
            <a:r>
              <a:rPr lang="ar-EG" dirty="0" smtClean="0">
                <a:cs typeface="PT Bold Heading" panose="02010400000000000000" pitchFamily="2" charset="-78"/>
              </a:rPr>
              <a:t>عشر.</a:t>
            </a:r>
            <a:endParaRPr lang="ar-EG" dirty="0">
              <a:cs typeface="PT Bold Heading" panose="02010400000000000000" pitchFamily="2" charset="-78"/>
            </a:endParaRPr>
          </a:p>
        </p:txBody>
      </p:sp>
    </p:spTree>
    <p:extLst>
      <p:ext uri="{BB962C8B-B14F-4D97-AF65-F5344CB8AC3E}">
        <p14:creationId xmlns:p14="http://schemas.microsoft.com/office/powerpoint/2010/main" val="1391524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10312" y="7722"/>
            <a:ext cx="8933688" cy="828990"/>
          </a:xfrm>
        </p:spPr>
        <p:txBody>
          <a:bodyPr/>
          <a:lstStyle/>
          <a:p>
            <a:pPr algn="r"/>
            <a:r>
              <a:rPr lang="ar-EG" dirty="0" smtClean="0">
                <a:solidFill>
                  <a:srgbClr val="FF0000"/>
                </a:solidFill>
                <a:cs typeface="PT Bold Heading" pitchFamily="2" charset="-78"/>
              </a:rPr>
              <a:t>تابع الاستعمار البرتغالي والصين.</a:t>
            </a:r>
            <a:endParaRPr lang="ar-EG" dirty="0">
              <a:solidFill>
                <a:srgbClr val="FF0000"/>
              </a:solidFill>
              <a:cs typeface="PT Bold Heading" pitchFamily="2" charset="-78"/>
            </a:endParaRPr>
          </a:p>
        </p:txBody>
      </p:sp>
      <p:sp>
        <p:nvSpPr>
          <p:cNvPr id="3" name="عنصر نائب للمحتوى 2"/>
          <p:cNvSpPr>
            <a:spLocks noGrp="1"/>
          </p:cNvSpPr>
          <p:nvPr>
            <p:ph idx="1"/>
          </p:nvPr>
        </p:nvSpPr>
        <p:spPr>
          <a:xfrm>
            <a:off x="0" y="692696"/>
            <a:ext cx="9144000" cy="6165304"/>
          </a:xfrm>
        </p:spPr>
        <p:txBody>
          <a:bodyPr/>
          <a:lstStyle/>
          <a:p>
            <a:endParaRPr lang="ar-SA" dirty="0" smtClean="0">
              <a:cs typeface="PT Bold Heading" panose="02010400000000000000" pitchFamily="2" charset="-78"/>
            </a:endParaRPr>
          </a:p>
          <a:p>
            <a:r>
              <a:rPr lang="ar-SA" dirty="0" smtClean="0">
                <a:cs typeface="PT Bold Heading" panose="02010400000000000000" pitchFamily="2" charset="-78"/>
              </a:rPr>
              <a:t>ولم </a:t>
            </a:r>
            <a:r>
              <a:rPr lang="ar-SA" dirty="0">
                <a:cs typeface="PT Bold Heading" panose="02010400000000000000" pitchFamily="2" charset="-78"/>
              </a:rPr>
              <a:t>يكن الصينيون في عهد أسرة "منج" يكرهون الأجانب، رغم أن هذه الأسرة الحاكمة كانت ذات نزعة قومية، وتمثل نهضة الثقافة الصينية، بل كانوا على استعداد للترحيب بكل علاقة مع الأجانب لصالح الطرفين ولذلك وفد على الصين الهولنديون والإنجليز والفرنسيون </a:t>
            </a:r>
            <a:r>
              <a:rPr lang="ar-SA" dirty="0" smtClean="0">
                <a:cs typeface="PT Bold Heading" panose="02010400000000000000" pitchFamily="2" charset="-78"/>
              </a:rPr>
              <a:t>والإسبان </a:t>
            </a:r>
            <a:r>
              <a:rPr lang="ar-SA" dirty="0">
                <a:cs typeface="PT Bold Heading" panose="02010400000000000000" pitchFamily="2" charset="-78"/>
              </a:rPr>
              <a:t>كبعثات تبشيرية وشركات </a:t>
            </a:r>
            <a:r>
              <a:rPr lang="ar-SA" dirty="0" smtClean="0">
                <a:cs typeface="PT Bold Heading" panose="02010400000000000000" pitchFamily="2" charset="-78"/>
              </a:rPr>
              <a:t>تجارية</a:t>
            </a:r>
            <a:r>
              <a:rPr lang="ar-EG" dirty="0" smtClean="0">
                <a:cs typeface="PT Bold Heading" panose="02010400000000000000" pitchFamily="2" charset="-78"/>
              </a:rPr>
              <a:t>.</a:t>
            </a:r>
            <a:endParaRPr lang="ar-SA" dirty="0" smtClean="0">
              <a:cs typeface="PT Bold Heading" panose="02010400000000000000" pitchFamily="2" charset="-78"/>
            </a:endParaRPr>
          </a:p>
          <a:p>
            <a:pPr marL="82296" indent="0">
              <a:buNone/>
            </a:pPr>
            <a:endParaRPr lang="ar-EG" dirty="0" smtClean="0">
              <a:cs typeface="PT Bold Heading" panose="02010400000000000000" pitchFamily="2" charset="-78"/>
            </a:endParaRPr>
          </a:p>
          <a:p>
            <a:r>
              <a:rPr lang="ar-EG" dirty="0" smtClean="0">
                <a:cs typeface="PT Bold Heading" panose="02010400000000000000" pitchFamily="2" charset="-78"/>
              </a:rPr>
              <a:t>إلا أن البرتغاليين بسبب سياستهم العنيفة مع الآسيويين لم يكن مرغوباً في وجودهم، حيث كان الصينيون يسمعون ويراقبون تصرفاتهم في المحيط الهندي.</a:t>
            </a:r>
            <a:endParaRPr lang="ar-EG" dirty="0">
              <a:cs typeface="PT Bold Heading" panose="02010400000000000000" pitchFamily="2" charset="-78"/>
            </a:endParaRPr>
          </a:p>
        </p:txBody>
      </p:sp>
    </p:spTree>
    <p:extLst>
      <p:ext uri="{BB962C8B-B14F-4D97-AF65-F5344CB8AC3E}">
        <p14:creationId xmlns:p14="http://schemas.microsoft.com/office/powerpoint/2010/main" val="4097468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933688" cy="908720"/>
          </a:xfrm>
        </p:spPr>
        <p:txBody>
          <a:bodyPr/>
          <a:lstStyle/>
          <a:p>
            <a:pPr algn="r"/>
            <a:r>
              <a:rPr lang="ar-EG" dirty="0" smtClean="0">
                <a:cs typeface="PT Bold Heading" panose="02010400000000000000" pitchFamily="2" charset="-78"/>
              </a:rPr>
              <a:t>الاستعمار الإسباني والصين</a:t>
            </a:r>
            <a:endParaRPr lang="ar-EG" dirty="0">
              <a:cs typeface="PT Bold Heading" panose="02010400000000000000" pitchFamily="2" charset="-78"/>
            </a:endParaRPr>
          </a:p>
        </p:txBody>
      </p:sp>
      <p:sp>
        <p:nvSpPr>
          <p:cNvPr id="3" name="عنصر نائب للمحتوى 2"/>
          <p:cNvSpPr>
            <a:spLocks noGrp="1"/>
          </p:cNvSpPr>
          <p:nvPr>
            <p:ph idx="1"/>
          </p:nvPr>
        </p:nvSpPr>
        <p:spPr>
          <a:xfrm>
            <a:off x="0" y="764704"/>
            <a:ext cx="9144000" cy="6264696"/>
          </a:xfrm>
        </p:spPr>
        <p:txBody>
          <a:bodyPr>
            <a:normAutofit fontScale="85000" lnSpcReduction="10000"/>
          </a:bodyPr>
          <a:lstStyle/>
          <a:p>
            <a:r>
              <a:rPr lang="ar-EG" dirty="0">
                <a:cs typeface="PT Bold Heading" panose="02010400000000000000" pitchFamily="2" charset="-78"/>
              </a:rPr>
              <a:t>وقد عمل</a:t>
            </a:r>
            <a:r>
              <a:rPr lang="ar-SA" dirty="0">
                <a:cs typeface="PT Bold Heading" panose="02010400000000000000" pitchFamily="2" charset="-78"/>
              </a:rPr>
              <a:t> </a:t>
            </a:r>
            <a:r>
              <a:rPr lang="ar-SA" dirty="0" smtClean="0">
                <a:cs typeface="PT Bold Heading" panose="02010400000000000000" pitchFamily="2" charset="-78"/>
              </a:rPr>
              <a:t>الإسبان </a:t>
            </a:r>
            <a:r>
              <a:rPr lang="ar-SA" dirty="0">
                <a:cs typeface="PT Bold Heading" panose="02010400000000000000" pitchFamily="2" charset="-78"/>
              </a:rPr>
              <a:t>بعد أن استقروا في جزر الفلبين وأنشئوا مدينة "مانيلا" عام 1573م، حاولوا التجارة مع بعض </a:t>
            </a:r>
            <a:r>
              <a:rPr lang="ar-SA" dirty="0" smtClean="0">
                <a:cs typeface="PT Bold Heading" panose="02010400000000000000" pitchFamily="2" charset="-78"/>
              </a:rPr>
              <a:t>الموانئ </a:t>
            </a:r>
            <a:r>
              <a:rPr lang="ar-SA" dirty="0">
                <a:cs typeface="PT Bold Heading" panose="02010400000000000000" pitchFamily="2" charset="-78"/>
              </a:rPr>
              <a:t>الصينية خاصة في سلع كانت ترد إلى مانيلا من أمريكا الوسطى أو اللاتينية مثل الفضة مقابل المنسوجات الآسيوية المصنوعة من القطن والحرير، في مقابل التوابل والخزف </a:t>
            </a:r>
            <a:r>
              <a:rPr lang="ar-SA" dirty="0" smtClean="0">
                <a:cs typeface="PT Bold Heading" panose="02010400000000000000" pitchFamily="2" charset="-78"/>
              </a:rPr>
              <a:t>الصيني</a:t>
            </a:r>
            <a:r>
              <a:rPr lang="ar-EG" dirty="0" smtClean="0">
                <a:cs typeface="PT Bold Heading" panose="02010400000000000000" pitchFamily="2" charset="-78"/>
              </a:rPr>
              <a:t>.</a:t>
            </a:r>
          </a:p>
          <a:p>
            <a:r>
              <a:rPr lang="ar-EG" dirty="0">
                <a:cs typeface="PT Bold Heading" panose="02010400000000000000" pitchFamily="2" charset="-78"/>
              </a:rPr>
              <a:t>وإذا كان البرتغاليون والإسبانيين قد نجحوا في جعل الميزان التجاري مع الصين متعادلاً لامتلاكهم كميات ضخمة من السبائك الفضة والذهب لاحتفاظهم بأكبر قدر من مصادرها في العالم الجديد، فإن هذا الاعتماد لم يستمر طويلاً، فسرعان ما قيدت الدول الأوربية تصدير السبائك إلي الخارج، انطلاقاً من القاعدة التي أصبحت تقيس قوة الدولة بما تمتلكه من سبائك ـ مذهب </a:t>
            </a:r>
            <a:r>
              <a:rPr lang="ar-SA" dirty="0" smtClean="0">
                <a:cs typeface="PT Bold Heading" panose="02010400000000000000" pitchFamily="2" charset="-78"/>
              </a:rPr>
              <a:t>  (مذهب </a:t>
            </a:r>
            <a:r>
              <a:rPr lang="ar-EG" dirty="0" smtClean="0">
                <a:cs typeface="PT Bold Heading" panose="02010400000000000000" pitchFamily="2" charset="-78"/>
              </a:rPr>
              <a:t>التجاريين</a:t>
            </a:r>
            <a:r>
              <a:rPr lang="ar-SA" dirty="0" smtClean="0">
                <a:cs typeface="PT Bold Heading" panose="02010400000000000000" pitchFamily="2" charset="-78"/>
              </a:rPr>
              <a:t>)</a:t>
            </a:r>
            <a:r>
              <a:rPr lang="ar-EG" dirty="0" smtClean="0">
                <a:cs typeface="PT Bold Heading" panose="02010400000000000000" pitchFamily="2" charset="-78"/>
              </a:rPr>
              <a:t>.</a:t>
            </a:r>
          </a:p>
          <a:p>
            <a:r>
              <a:rPr lang="ar-EG" dirty="0">
                <a:cs typeface="PT Bold Heading" panose="02010400000000000000" pitchFamily="2" charset="-78"/>
              </a:rPr>
              <a:t>ولذلك أخذت الدول تتدخل في السياسة الاقتصادية بما يمكنها من زيادة مخزونها من السبائك أو علي الأقل الحفاظ علي ما </a:t>
            </a:r>
            <a:r>
              <a:rPr lang="ar-EG" dirty="0" err="1">
                <a:cs typeface="PT Bold Heading" panose="02010400000000000000" pitchFamily="2" charset="-78"/>
              </a:rPr>
              <a:t>لديها.ومن</a:t>
            </a:r>
            <a:r>
              <a:rPr lang="ar-EG" dirty="0">
                <a:cs typeface="PT Bold Heading" panose="02010400000000000000" pitchFamily="2" charset="-78"/>
              </a:rPr>
              <a:t> هنا ظهرت إشكالية العثور علي منتجات تجد إقبالاً بالأسواق الصينية. </a:t>
            </a:r>
            <a:endParaRPr lang="en-US" dirty="0">
              <a:cs typeface="PT Bold Heading" panose="02010400000000000000" pitchFamily="2" charset="-78"/>
            </a:endParaRPr>
          </a:p>
          <a:p>
            <a:endParaRPr lang="ar-EG" dirty="0"/>
          </a:p>
        </p:txBody>
      </p:sp>
    </p:spTree>
    <p:extLst>
      <p:ext uri="{BB962C8B-B14F-4D97-AF65-F5344CB8AC3E}">
        <p14:creationId xmlns:p14="http://schemas.microsoft.com/office/powerpoint/2010/main" val="1051066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05737" y="-387424"/>
            <a:ext cx="8748464" cy="1124744"/>
          </a:xfrm>
        </p:spPr>
        <p:txBody>
          <a:bodyPr/>
          <a:lstStyle/>
          <a:p>
            <a:pPr algn="r"/>
            <a:r>
              <a:rPr lang="ar-EG" dirty="0" smtClean="0">
                <a:solidFill>
                  <a:srgbClr val="FF0000"/>
                </a:solidFill>
                <a:cs typeface="PT Bold Heading" pitchFamily="2" charset="-78"/>
              </a:rPr>
              <a:t>الهولنديين والصين </a:t>
            </a:r>
            <a:endParaRPr lang="ar-EG" dirty="0">
              <a:solidFill>
                <a:srgbClr val="FF0000"/>
              </a:solidFill>
              <a:cs typeface="PT Bold Heading" pitchFamily="2" charset="-78"/>
            </a:endParaRPr>
          </a:p>
        </p:txBody>
      </p:sp>
      <p:sp>
        <p:nvSpPr>
          <p:cNvPr id="3" name="عنصر نائب للمحتوى 2"/>
          <p:cNvSpPr>
            <a:spLocks noGrp="1"/>
          </p:cNvSpPr>
          <p:nvPr>
            <p:ph idx="1"/>
          </p:nvPr>
        </p:nvSpPr>
        <p:spPr>
          <a:xfrm>
            <a:off x="0" y="476672"/>
            <a:ext cx="9144000" cy="6381328"/>
          </a:xfrm>
        </p:spPr>
        <p:txBody>
          <a:bodyPr>
            <a:normAutofit fontScale="85000" lnSpcReduction="10000"/>
          </a:bodyPr>
          <a:lstStyle/>
          <a:p>
            <a:r>
              <a:rPr lang="ar-SA" dirty="0">
                <a:latin typeface="Times New Roman"/>
                <a:ea typeface="Times New Roman"/>
                <a:cs typeface="PT Bold Heading" panose="02010400000000000000" pitchFamily="2" charset="-78"/>
              </a:rPr>
              <a:t>وحاول </a:t>
            </a:r>
            <a:r>
              <a:rPr lang="ar-EG" dirty="0">
                <a:latin typeface="Times New Roman"/>
                <a:ea typeface="Times New Roman"/>
                <a:cs typeface="PT Bold Heading" panose="02010400000000000000" pitchFamily="2" charset="-78"/>
              </a:rPr>
              <a:t>ال</a:t>
            </a:r>
            <a:r>
              <a:rPr lang="ar-SA" dirty="0" err="1">
                <a:latin typeface="Times New Roman"/>
                <a:ea typeface="Times New Roman"/>
                <a:cs typeface="PT Bold Heading" panose="02010400000000000000" pitchFamily="2" charset="-78"/>
              </a:rPr>
              <a:t>هولند</a:t>
            </a:r>
            <a:r>
              <a:rPr lang="ar-EG" dirty="0">
                <a:latin typeface="Times New Roman"/>
                <a:ea typeface="Times New Roman"/>
                <a:cs typeface="PT Bold Heading" panose="02010400000000000000" pitchFamily="2" charset="-78"/>
              </a:rPr>
              <a:t>يون</a:t>
            </a:r>
            <a:r>
              <a:rPr lang="ar-SA" dirty="0">
                <a:latin typeface="Times New Roman"/>
                <a:ea typeface="Times New Roman"/>
                <a:cs typeface="PT Bold Heading" panose="02010400000000000000" pitchFamily="2" charset="-78"/>
              </a:rPr>
              <a:t> بعد استقراره</a:t>
            </a:r>
            <a:r>
              <a:rPr lang="ar-EG" dirty="0">
                <a:latin typeface="Times New Roman"/>
                <a:ea typeface="Times New Roman"/>
                <a:cs typeface="PT Bold Heading" panose="02010400000000000000" pitchFamily="2" charset="-78"/>
              </a:rPr>
              <a:t>م</a:t>
            </a:r>
            <a:r>
              <a:rPr lang="ar-SA" dirty="0">
                <a:latin typeface="Times New Roman"/>
                <a:ea typeface="Times New Roman"/>
                <a:cs typeface="PT Bold Heading" panose="02010400000000000000" pitchFamily="2" charset="-78"/>
              </a:rPr>
              <a:t> في جزر الهند الشرقية في القرن السابع عشر أن </a:t>
            </a:r>
            <a:r>
              <a:rPr lang="ar-EG" dirty="0">
                <a:latin typeface="Times New Roman"/>
                <a:ea typeface="Times New Roman"/>
                <a:cs typeface="PT Bold Heading" panose="02010400000000000000" pitchFamily="2" charset="-78"/>
              </a:rPr>
              <a:t>ي</a:t>
            </a:r>
            <a:r>
              <a:rPr lang="ar-SA" dirty="0">
                <a:latin typeface="Times New Roman"/>
                <a:ea typeface="Times New Roman"/>
                <a:cs typeface="PT Bold Heading" panose="02010400000000000000" pitchFamily="2" charset="-78"/>
              </a:rPr>
              <a:t>مد</a:t>
            </a:r>
            <a:r>
              <a:rPr lang="ar-EG" dirty="0" err="1">
                <a:latin typeface="Times New Roman"/>
                <a:ea typeface="Times New Roman"/>
                <a:cs typeface="PT Bold Heading" panose="02010400000000000000" pitchFamily="2" charset="-78"/>
              </a:rPr>
              <a:t>وا</a:t>
            </a:r>
            <a:r>
              <a:rPr lang="ar-SA" dirty="0">
                <a:latin typeface="Times New Roman"/>
                <a:ea typeface="Times New Roman"/>
                <a:cs typeface="PT Bold Heading" panose="02010400000000000000" pitchFamily="2" charset="-78"/>
              </a:rPr>
              <a:t> نفوذه</a:t>
            </a:r>
            <a:r>
              <a:rPr lang="ar-EG" dirty="0">
                <a:latin typeface="Times New Roman"/>
                <a:ea typeface="Times New Roman"/>
                <a:cs typeface="PT Bold Heading" panose="02010400000000000000" pitchFamily="2" charset="-78"/>
              </a:rPr>
              <a:t>م</a:t>
            </a:r>
            <a:r>
              <a:rPr lang="ar-SA" dirty="0">
                <a:latin typeface="Times New Roman"/>
                <a:ea typeface="Times New Roman"/>
                <a:cs typeface="PT Bold Heading" panose="02010400000000000000" pitchFamily="2" charset="-78"/>
              </a:rPr>
              <a:t> إلى أراضي الصين، وقد نجحت قواته</a:t>
            </a:r>
            <a:r>
              <a:rPr lang="ar-EG" dirty="0">
                <a:latin typeface="Times New Roman"/>
                <a:ea typeface="Times New Roman"/>
                <a:cs typeface="PT Bold Heading" panose="02010400000000000000" pitchFamily="2" charset="-78"/>
              </a:rPr>
              <a:t>م</a:t>
            </a:r>
            <a:r>
              <a:rPr lang="ar-SA" dirty="0">
                <a:latin typeface="Times New Roman"/>
                <a:ea typeface="Times New Roman"/>
                <a:cs typeface="PT Bold Heading" panose="02010400000000000000" pitchFamily="2" charset="-78"/>
              </a:rPr>
              <a:t> في احتلال جزيرة </a:t>
            </a:r>
            <a:r>
              <a:rPr lang="ar-SA" dirty="0" err="1">
                <a:latin typeface="Times New Roman"/>
                <a:ea typeface="Times New Roman"/>
                <a:cs typeface="PT Bold Heading" panose="02010400000000000000" pitchFamily="2" charset="-78"/>
              </a:rPr>
              <a:t>فورموزا</a:t>
            </a:r>
            <a:r>
              <a:rPr lang="ar-SA" dirty="0">
                <a:latin typeface="Times New Roman"/>
                <a:ea typeface="Times New Roman"/>
                <a:cs typeface="PT Bold Heading" panose="02010400000000000000" pitchFamily="2" charset="-78"/>
              </a:rPr>
              <a:t> وبنت قلعة فيها، حيث عرفت فيما بعد باسم "تايوان" وأصبحت لها أهمية </a:t>
            </a:r>
            <a:r>
              <a:rPr lang="ar-SA" dirty="0" smtClean="0">
                <a:latin typeface="Times New Roman"/>
                <a:ea typeface="Times New Roman"/>
                <a:cs typeface="PT Bold Heading" panose="02010400000000000000" pitchFamily="2" charset="-78"/>
              </a:rPr>
              <a:t>كبير</a:t>
            </a:r>
            <a:r>
              <a:rPr lang="ar-EG" dirty="0" smtClean="0">
                <a:latin typeface="Times New Roman"/>
                <a:ea typeface="Times New Roman"/>
                <a:cs typeface="PT Bold Heading" panose="02010400000000000000" pitchFamily="2" charset="-78"/>
              </a:rPr>
              <a:t>.</a:t>
            </a:r>
            <a:endParaRPr lang="ar-EG" dirty="0">
              <a:cs typeface="PT Bold Heading" panose="02010400000000000000" pitchFamily="2" charset="-78"/>
            </a:endParaRPr>
          </a:p>
          <a:p>
            <a:r>
              <a:rPr lang="ar-SA" dirty="0" smtClean="0">
                <a:cs typeface="PT Bold Heading" panose="02010400000000000000" pitchFamily="2" charset="-78"/>
              </a:rPr>
              <a:t>في </a:t>
            </a:r>
            <a:r>
              <a:rPr lang="ar-SA" dirty="0">
                <a:cs typeface="PT Bold Heading" panose="02010400000000000000" pitchFamily="2" charset="-78"/>
              </a:rPr>
              <a:t>عام 1645م استولت أسرة </a:t>
            </a:r>
            <a:r>
              <a:rPr lang="ar-SA" dirty="0" err="1" smtClean="0">
                <a:cs typeface="PT Bold Heading" panose="02010400000000000000" pitchFamily="2" charset="-78"/>
              </a:rPr>
              <a:t>المنشو</a:t>
            </a:r>
            <a:r>
              <a:rPr lang="ar-SA" dirty="0" smtClean="0">
                <a:cs typeface="PT Bold Heading" panose="02010400000000000000" pitchFamily="2" charset="-78"/>
              </a:rPr>
              <a:t> </a:t>
            </a:r>
            <a:r>
              <a:rPr lang="ar-SA" dirty="0">
                <a:cs typeface="PT Bold Heading" panose="02010400000000000000" pitchFamily="2" charset="-78"/>
              </a:rPr>
              <a:t>على السلطة في الصين وطردت أسرة "منج" وظلت أسرة "</a:t>
            </a:r>
            <a:r>
              <a:rPr lang="ar-SA" dirty="0" smtClean="0">
                <a:cs typeface="PT Bold Heading" panose="02010400000000000000" pitchFamily="2" charset="-78"/>
              </a:rPr>
              <a:t>منشو</a:t>
            </a:r>
            <a:r>
              <a:rPr lang="ar-SA" dirty="0">
                <a:cs typeface="PT Bold Heading" panose="02010400000000000000" pitchFamily="2" charset="-78"/>
              </a:rPr>
              <a:t>" تحكم حتى عام 1911م أي حوالي مائتين وخمسين سنة شهدت تطورات العلاقة بين الصين والدول الاستعمارية كما شهدت محاولة الحكم في بكين إعادة توحيد البلاد والقضاء على المحاولات الانفصالية</a:t>
            </a:r>
            <a:r>
              <a:rPr lang="ar-SA" dirty="0" smtClean="0">
                <a:cs typeface="PT Bold Heading" panose="02010400000000000000" pitchFamily="2" charset="-78"/>
              </a:rPr>
              <a:t>.</a:t>
            </a:r>
            <a:endParaRPr lang="ar-EG" dirty="0" smtClean="0">
              <a:cs typeface="PT Bold Heading" panose="02010400000000000000" pitchFamily="2" charset="-78"/>
            </a:endParaRPr>
          </a:p>
          <a:p>
            <a:r>
              <a:rPr lang="ar-SA" dirty="0">
                <a:cs typeface="PT Bold Heading" panose="02010400000000000000" pitchFamily="2" charset="-78"/>
              </a:rPr>
              <a:t>وفي عهد أسرة </a:t>
            </a:r>
            <a:r>
              <a:rPr lang="ar-SA" dirty="0" err="1" smtClean="0">
                <a:cs typeface="PT Bold Heading" panose="02010400000000000000" pitchFamily="2" charset="-78"/>
              </a:rPr>
              <a:t>المنشو</a:t>
            </a:r>
            <a:r>
              <a:rPr lang="ar-SA" dirty="0" smtClean="0">
                <a:cs typeface="PT Bold Heading" panose="02010400000000000000" pitchFamily="2" charset="-78"/>
              </a:rPr>
              <a:t> </a:t>
            </a:r>
            <a:r>
              <a:rPr lang="ar-SA" dirty="0">
                <a:cs typeface="PT Bold Heading" panose="02010400000000000000" pitchFamily="2" charset="-78"/>
              </a:rPr>
              <a:t>أيضاً تدفقت البعثات التبشيرية البروتستانتية الهولندية والإنجليزية، والكاثوليكية </a:t>
            </a:r>
            <a:r>
              <a:rPr lang="ar-SA" dirty="0" smtClean="0">
                <a:cs typeface="PT Bold Heading" panose="02010400000000000000" pitchFamily="2" charset="-78"/>
              </a:rPr>
              <a:t>الإسبانية </a:t>
            </a:r>
            <a:r>
              <a:rPr lang="ar-SA" dirty="0">
                <a:cs typeface="PT Bold Heading" panose="02010400000000000000" pitchFamily="2" charset="-78"/>
              </a:rPr>
              <a:t>والبرتغالية، التي كانت مقدمات لاستعمار</a:t>
            </a:r>
            <a:r>
              <a:rPr lang="ar-EG" dirty="0">
                <a:cs typeface="PT Bold Heading" panose="02010400000000000000" pitchFamily="2" charset="-78"/>
              </a:rPr>
              <a:t> ا</a:t>
            </a:r>
            <a:r>
              <a:rPr lang="ar-SA" dirty="0" smtClean="0">
                <a:cs typeface="PT Bold Heading" panose="02010400000000000000" pitchFamily="2" charset="-78"/>
              </a:rPr>
              <a:t>لصين</a:t>
            </a:r>
            <a:r>
              <a:rPr lang="ar-EG" dirty="0" smtClean="0">
                <a:cs typeface="PT Bold Heading" panose="02010400000000000000" pitchFamily="2" charset="-78"/>
              </a:rPr>
              <a:t>.</a:t>
            </a:r>
          </a:p>
          <a:p>
            <a:r>
              <a:rPr lang="ar-EG" dirty="0" smtClean="0">
                <a:cs typeface="PT Bold Heading" panose="02010400000000000000" pitchFamily="2" charset="-78"/>
              </a:rPr>
              <a:t>وقد تأثر مركز  الهولنديين  في فرموزا بتغير  الحكم في الصين حيث أدي </a:t>
            </a:r>
            <a:r>
              <a:rPr lang="ar-EG" dirty="0" err="1" smtClean="0">
                <a:cs typeface="PT Bold Heading" panose="02010400000000000000" pitchFamily="2" charset="-78"/>
              </a:rPr>
              <a:t>أنتقال</a:t>
            </a:r>
            <a:r>
              <a:rPr lang="ar-EG" dirty="0" smtClean="0">
                <a:cs typeface="PT Bold Heading" panose="02010400000000000000" pitchFamily="2" charset="-78"/>
              </a:rPr>
              <a:t> الحكم من أسرة منج إلي </a:t>
            </a:r>
            <a:r>
              <a:rPr lang="ar-EG" dirty="0" err="1" smtClean="0">
                <a:cs typeface="PT Bold Heading" panose="02010400000000000000" pitchFamily="2" charset="-78"/>
              </a:rPr>
              <a:t>المنشو</a:t>
            </a:r>
            <a:r>
              <a:rPr lang="ar-EG" dirty="0" smtClean="0">
                <a:cs typeface="PT Bold Heading" panose="02010400000000000000" pitchFamily="2" charset="-78"/>
              </a:rPr>
              <a:t>  إلي دعم السيطرة الصينية علي فرموزا مما أدي إلي طرد الهولنديين </a:t>
            </a:r>
            <a:r>
              <a:rPr lang="ar-EG" dirty="0" err="1" smtClean="0">
                <a:cs typeface="PT Bold Heading" panose="02010400000000000000" pitchFamily="2" charset="-78"/>
              </a:rPr>
              <a:t>منها.وظلت</a:t>
            </a:r>
            <a:r>
              <a:rPr lang="ar-EG" dirty="0" smtClean="0">
                <a:cs typeface="PT Bold Heading" panose="02010400000000000000" pitchFamily="2" charset="-78"/>
              </a:rPr>
              <a:t> تحت سيطرة الصين حتى عام 1911.</a:t>
            </a:r>
            <a:endParaRPr lang="en-US" dirty="0">
              <a:cs typeface="PT Bold Heading" panose="02010400000000000000" pitchFamily="2" charset="-78"/>
            </a:endParaRPr>
          </a:p>
          <a:p>
            <a:endParaRPr lang="ar-EG" dirty="0"/>
          </a:p>
        </p:txBody>
      </p:sp>
    </p:spTree>
    <p:extLst>
      <p:ext uri="{BB962C8B-B14F-4D97-AF65-F5344CB8AC3E}">
        <p14:creationId xmlns:p14="http://schemas.microsoft.com/office/powerpoint/2010/main" val="3771622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0"/>
            <a:ext cx="7498080" cy="908720"/>
          </a:xfrm>
        </p:spPr>
        <p:txBody>
          <a:bodyPr>
            <a:normAutofit/>
          </a:bodyPr>
          <a:lstStyle/>
          <a:p>
            <a:pPr algn="r"/>
            <a:r>
              <a:rPr lang="ar-EG" dirty="0" smtClean="0">
                <a:solidFill>
                  <a:srgbClr val="FF0000"/>
                </a:solidFill>
                <a:cs typeface="PT Bold Heading" pitchFamily="2" charset="-78"/>
              </a:rPr>
              <a:t>الاستعمار الهولندي والصين </a:t>
            </a:r>
            <a:endParaRPr lang="ar-EG" dirty="0">
              <a:solidFill>
                <a:srgbClr val="FF0000"/>
              </a:solidFill>
              <a:cs typeface="PT Bold Heading" pitchFamily="2" charset="-78"/>
            </a:endParaRPr>
          </a:p>
        </p:txBody>
      </p:sp>
      <p:sp>
        <p:nvSpPr>
          <p:cNvPr id="3" name="عنصر نائب للمحتوى 2"/>
          <p:cNvSpPr>
            <a:spLocks noGrp="1"/>
          </p:cNvSpPr>
          <p:nvPr>
            <p:ph idx="1"/>
          </p:nvPr>
        </p:nvSpPr>
        <p:spPr>
          <a:xfrm>
            <a:off x="0" y="764704"/>
            <a:ext cx="9144000" cy="6093296"/>
          </a:xfrm>
        </p:spPr>
        <p:txBody>
          <a:bodyPr>
            <a:normAutofit lnSpcReduction="10000"/>
          </a:bodyPr>
          <a:lstStyle/>
          <a:p>
            <a:endParaRPr lang="ar-EG" dirty="0" smtClean="0"/>
          </a:p>
          <a:p>
            <a:r>
              <a:rPr lang="ar-EG" dirty="0" smtClean="0">
                <a:cs typeface="PT Bold Heading" pitchFamily="2" charset="-78"/>
              </a:rPr>
              <a:t>ومن اعظم حكام أسرة </a:t>
            </a:r>
            <a:r>
              <a:rPr lang="ar-EG" dirty="0" err="1" smtClean="0">
                <a:cs typeface="PT Bold Heading" pitchFamily="2" charset="-78"/>
              </a:rPr>
              <a:t>المنشو</a:t>
            </a:r>
            <a:r>
              <a:rPr lang="ar-EG" dirty="0" smtClean="0">
                <a:cs typeface="PT Bold Heading" pitchFamily="2" charset="-78"/>
              </a:rPr>
              <a:t> أثنان هما كانج هسي وتشين لنج، حيث نجحا في إحكام الترابط بين أجزاء الإمبراطورية الصينية وأوقفا التوسع الروسي عند حده، وأعادا فتح إقليم </a:t>
            </a:r>
            <a:r>
              <a:rPr lang="ar-EG" dirty="0" err="1" smtClean="0">
                <a:cs typeface="PT Bold Heading" pitchFamily="2" charset="-78"/>
              </a:rPr>
              <a:t>سنكيانج</a:t>
            </a:r>
            <a:r>
              <a:rPr lang="ar-EG" dirty="0" smtClean="0">
                <a:cs typeface="PT Bold Heading" pitchFamily="2" charset="-78"/>
              </a:rPr>
              <a:t> ووضعاه تحت سيطرتهما الفعالية، وتدخلا بالقوة في فتح التبت ووصلت الصين خلال عهدهما إلي أقصي أتساع </a:t>
            </a:r>
            <a:endParaRPr lang="ar-EG" dirty="0">
              <a:cs typeface="PT Bold Heading" pitchFamily="2" charset="-78"/>
            </a:endParaRPr>
          </a:p>
          <a:p>
            <a:endParaRPr lang="ar-EG" dirty="0" smtClean="0">
              <a:cs typeface="PT Bold Heading" pitchFamily="2" charset="-78"/>
            </a:endParaRPr>
          </a:p>
          <a:p>
            <a:pPr marL="82296" indent="0">
              <a:buNone/>
            </a:pPr>
            <a:endParaRPr lang="ar-EG" dirty="0" smtClean="0">
              <a:cs typeface="PT Bold Heading" pitchFamily="2" charset="-78"/>
            </a:endParaRPr>
          </a:p>
          <a:p>
            <a:r>
              <a:rPr lang="ar-EG" dirty="0" smtClean="0">
                <a:cs typeface="PT Bold Heading" pitchFamily="2" charset="-78"/>
              </a:rPr>
              <a:t>وقد بذل الهولنديون محاولات عديدة لإقامة علاقات دبلوماسية مع الصين وأرسلت بعثة تجارية سياسية في عام 1665 إلا أن محاولاتهم لم تنجح.</a:t>
            </a:r>
            <a:endParaRPr lang="ar-EG" dirty="0">
              <a:cs typeface="PT Bold Heading" pitchFamily="2" charset="-78"/>
            </a:endParaRPr>
          </a:p>
        </p:txBody>
      </p:sp>
    </p:spTree>
    <p:extLst>
      <p:ext uri="{BB962C8B-B14F-4D97-AF65-F5344CB8AC3E}">
        <p14:creationId xmlns:p14="http://schemas.microsoft.com/office/powerpoint/2010/main" val="953692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17180"/>
            <a:ext cx="9133756" cy="6508164"/>
          </a:xfrm>
        </p:spPr>
        <p:txBody>
          <a:bodyPr>
            <a:normAutofit/>
          </a:bodyPr>
          <a:lstStyle/>
          <a:p>
            <a:pPr marL="365760" lvl="0" indent="-283464" algn="ctr">
              <a:spcBef>
                <a:spcPts val="600"/>
              </a:spcBef>
            </a:pPr>
            <a:r>
              <a:rPr lang="ar-EG" sz="4800" dirty="0">
                <a:solidFill>
                  <a:prstClr val="black"/>
                </a:solidFill>
                <a:effectLst/>
                <a:cs typeface="PT Bold Heading" panose="02010400000000000000" pitchFamily="2" charset="-78"/>
              </a:rPr>
              <a:t>الاستعمار البريطاني والصين </a:t>
            </a:r>
            <a:r>
              <a:rPr lang="ar-EG" sz="4400" dirty="0">
                <a:solidFill>
                  <a:prstClr val="black"/>
                </a:solidFill>
                <a:effectLst/>
                <a:cs typeface="PT Bold Heading" panose="02010400000000000000" pitchFamily="2" charset="-78"/>
              </a:rPr>
              <a:t/>
            </a:r>
            <a:br>
              <a:rPr lang="ar-EG" sz="4400" dirty="0">
                <a:solidFill>
                  <a:prstClr val="black"/>
                </a:solidFill>
                <a:effectLst/>
                <a:cs typeface="PT Bold Heading" panose="02010400000000000000" pitchFamily="2" charset="-78"/>
              </a:rPr>
            </a:br>
            <a:endParaRPr lang="ar-EG" dirty="0"/>
          </a:p>
        </p:txBody>
      </p:sp>
    </p:spTree>
    <p:extLst>
      <p:ext uri="{BB962C8B-B14F-4D97-AF65-F5344CB8AC3E}">
        <p14:creationId xmlns:p14="http://schemas.microsoft.com/office/powerpoint/2010/main" val="5672625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0"/>
            <a:ext cx="7498080" cy="1052736"/>
          </a:xfrm>
        </p:spPr>
        <p:txBody>
          <a:bodyPr/>
          <a:lstStyle/>
          <a:p>
            <a:pPr algn="r"/>
            <a:r>
              <a:rPr lang="ar-EG" dirty="0" smtClean="0">
                <a:cs typeface="PT Bold Heading" panose="02010400000000000000" pitchFamily="2" charset="-78"/>
              </a:rPr>
              <a:t>الوصول البريطاني إلي الصين</a:t>
            </a:r>
            <a:endParaRPr lang="ar-EG" dirty="0">
              <a:cs typeface="PT Bold Heading" panose="02010400000000000000" pitchFamily="2" charset="-78"/>
            </a:endParaRPr>
          </a:p>
        </p:txBody>
      </p:sp>
      <p:sp>
        <p:nvSpPr>
          <p:cNvPr id="3" name="عنصر نائب للمحتوى 2"/>
          <p:cNvSpPr>
            <a:spLocks noGrp="1"/>
          </p:cNvSpPr>
          <p:nvPr>
            <p:ph idx="1"/>
          </p:nvPr>
        </p:nvSpPr>
        <p:spPr>
          <a:xfrm>
            <a:off x="-252536" y="836712"/>
            <a:ext cx="9649072" cy="6021288"/>
          </a:xfrm>
        </p:spPr>
        <p:txBody>
          <a:bodyPr>
            <a:normAutofit fontScale="92500" lnSpcReduction="10000"/>
          </a:bodyPr>
          <a:lstStyle/>
          <a:p>
            <a:r>
              <a:rPr lang="ar-EG" dirty="0" smtClean="0">
                <a:latin typeface="Times New Roman"/>
                <a:ea typeface="Times New Roman"/>
                <a:cs typeface="PT Bold Heading" panose="02010400000000000000" pitchFamily="2" charset="-78"/>
              </a:rPr>
              <a:t>وصل</a:t>
            </a:r>
            <a:r>
              <a:rPr lang="ar-SA" dirty="0" smtClean="0">
                <a:latin typeface="Times New Roman"/>
                <a:ea typeface="Times New Roman"/>
                <a:cs typeface="PT Bold Heading" panose="02010400000000000000" pitchFamily="2" charset="-78"/>
              </a:rPr>
              <a:t> </a:t>
            </a:r>
            <a:r>
              <a:rPr lang="ar-SA" dirty="0">
                <a:latin typeface="Times New Roman"/>
                <a:ea typeface="Times New Roman"/>
                <a:cs typeface="PT Bold Heading" panose="02010400000000000000" pitchFamily="2" charset="-78"/>
              </a:rPr>
              <a:t>البريطانيون بحار الصين ابتداء من عام </a:t>
            </a:r>
            <a:r>
              <a:rPr lang="ar-SA" dirty="0">
                <a:latin typeface="Times New (W1)"/>
                <a:ea typeface="Times New Roman"/>
                <a:cs typeface="PT Bold Heading" panose="02010400000000000000" pitchFamily="2" charset="-78"/>
              </a:rPr>
              <a:t>1619م بناء على اتفاق مع الهولنديين، حيث عقدت معاهدة بين شركة الهند الشرقية للتجارة البريطانية عام 1685م، وحصلت شركة الهند الشرقية البريطانية على حق إنشاء مصنع في "كانتون" تحت الرقابة الصينية، وتبعتها بقية الدول </a:t>
            </a:r>
            <a:r>
              <a:rPr lang="ar-SA" dirty="0" smtClean="0">
                <a:latin typeface="Times New (W1)"/>
                <a:ea typeface="Times New Roman"/>
                <a:cs typeface="PT Bold Heading" panose="02010400000000000000" pitchFamily="2" charset="-78"/>
              </a:rPr>
              <a:t>الغربية</a:t>
            </a:r>
            <a:r>
              <a:rPr lang="ar-EG" dirty="0">
                <a:latin typeface="Times New (W1)"/>
                <a:ea typeface="Times New Roman"/>
                <a:cs typeface="PT Bold Heading" panose="02010400000000000000" pitchFamily="2" charset="-78"/>
              </a:rPr>
              <a:t> </a:t>
            </a:r>
            <a:r>
              <a:rPr lang="ar-EG" dirty="0" smtClean="0">
                <a:latin typeface="Times New (W1)"/>
                <a:ea typeface="Times New Roman"/>
                <a:cs typeface="PT Bold Heading" panose="02010400000000000000" pitchFamily="2" charset="-78"/>
              </a:rPr>
              <a:t>الولايات المتحدة الأمريكية و</a:t>
            </a:r>
            <a:r>
              <a:rPr lang="ar-SA" dirty="0" smtClean="0">
                <a:latin typeface="Times New (W1)"/>
                <a:ea typeface="Times New Roman"/>
                <a:cs typeface="PT Bold Heading" panose="02010400000000000000" pitchFamily="2" charset="-78"/>
              </a:rPr>
              <a:t>فرنسا</a:t>
            </a:r>
            <a:r>
              <a:rPr lang="ar-EG" dirty="0" smtClean="0">
                <a:latin typeface="Times New (W1)"/>
                <a:ea typeface="Times New Roman"/>
                <a:cs typeface="PT Bold Heading" panose="02010400000000000000" pitchFamily="2" charset="-78"/>
              </a:rPr>
              <a:t>.</a:t>
            </a:r>
          </a:p>
          <a:p>
            <a:r>
              <a:rPr lang="ar-SA" dirty="0">
                <a:cs typeface="PT Bold Heading" panose="02010400000000000000" pitchFamily="2" charset="-78"/>
              </a:rPr>
              <a:t>وفي هذه التجارة، كانت الصين في البداية هي الموردة للمصنوعات فلم يقتصر ما كانت تصدره على الشاي، بل تعداه إلى الحرير والمنسوجات </a:t>
            </a:r>
            <a:r>
              <a:rPr lang="ar-EG" dirty="0" smtClean="0">
                <a:cs typeface="PT Bold Heading" panose="02010400000000000000" pitchFamily="2" charset="-78"/>
              </a:rPr>
              <a:t>الحريرية</a:t>
            </a:r>
            <a:r>
              <a:rPr lang="ar-SA" dirty="0" smtClean="0">
                <a:cs typeface="PT Bold Heading" panose="02010400000000000000" pitchFamily="2" charset="-78"/>
              </a:rPr>
              <a:t> </a:t>
            </a:r>
            <a:r>
              <a:rPr lang="ar-SA" dirty="0">
                <a:cs typeface="PT Bold Heading" panose="02010400000000000000" pitchFamily="2" charset="-78"/>
              </a:rPr>
              <a:t>والأواني الخزفية والبضائع المصنوعة</a:t>
            </a:r>
            <a:r>
              <a:rPr lang="ar-EG" dirty="0">
                <a:cs typeface="PT Bold Heading" panose="02010400000000000000" pitchFamily="2" charset="-78"/>
              </a:rPr>
              <a:t> وأرتفع الطلب فجاءه علي البضائع الصينية خلال بداية القرن الثامن عشر</a:t>
            </a:r>
            <a:r>
              <a:rPr lang="ar-SA" dirty="0">
                <a:cs typeface="PT Bold Heading" panose="02010400000000000000" pitchFamily="2" charset="-78"/>
              </a:rPr>
              <a:t>، وفي مقابل هذا كانت </a:t>
            </a:r>
            <a:r>
              <a:rPr lang="ar-EG" dirty="0">
                <a:cs typeface="PT Bold Heading" panose="02010400000000000000" pitchFamily="2" charset="-78"/>
              </a:rPr>
              <a:t>الصين </a:t>
            </a:r>
            <a:r>
              <a:rPr lang="ar-SA" dirty="0">
                <a:cs typeface="PT Bold Heading" panose="02010400000000000000" pitchFamily="2" charset="-78"/>
              </a:rPr>
              <a:t>تستورد القليل – وأساساً أشياء مثل الفراء الخام، والعقاقير الطبية، وبعض مواد الطعام المختارة لكي توضع على موائد </a:t>
            </a:r>
            <a:r>
              <a:rPr lang="ar-SA" dirty="0" smtClean="0">
                <a:cs typeface="PT Bold Heading" panose="02010400000000000000" pitchFamily="2" charset="-78"/>
              </a:rPr>
              <a:t>الأغنياء</a:t>
            </a:r>
            <a:r>
              <a:rPr lang="ar-EG" dirty="0" smtClean="0">
                <a:cs typeface="PT Bold Heading" panose="02010400000000000000" pitchFamily="2" charset="-78"/>
              </a:rPr>
              <a:t>.</a:t>
            </a:r>
            <a:endParaRPr lang="ar-EG" dirty="0">
              <a:cs typeface="PT Bold Heading" panose="02010400000000000000" pitchFamily="2" charset="-78"/>
            </a:endParaRPr>
          </a:p>
        </p:txBody>
      </p:sp>
    </p:spTree>
    <p:extLst>
      <p:ext uri="{BB962C8B-B14F-4D97-AF65-F5344CB8AC3E}">
        <p14:creationId xmlns:p14="http://schemas.microsoft.com/office/powerpoint/2010/main" val="3810088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0"/>
            <a:ext cx="7498080" cy="692696"/>
          </a:xfrm>
        </p:spPr>
        <p:txBody>
          <a:bodyPr>
            <a:normAutofit fontScale="90000"/>
          </a:bodyPr>
          <a:lstStyle/>
          <a:p>
            <a:pPr algn="r"/>
            <a:r>
              <a:rPr lang="ar-EG" dirty="0" smtClean="0"/>
              <a:t> </a:t>
            </a:r>
            <a:r>
              <a:rPr lang="ar-EG" dirty="0" smtClean="0">
                <a:solidFill>
                  <a:srgbClr val="FF0000"/>
                </a:solidFill>
                <a:cs typeface="PT Bold Heading" pitchFamily="2" charset="-78"/>
              </a:rPr>
              <a:t>تابع التجارة البريطانية مع الصين </a:t>
            </a:r>
            <a:endParaRPr lang="ar-EG" dirty="0">
              <a:solidFill>
                <a:srgbClr val="FF0000"/>
              </a:solidFill>
              <a:cs typeface="PT Bold Heading" pitchFamily="2" charset="-78"/>
            </a:endParaRPr>
          </a:p>
        </p:txBody>
      </p:sp>
      <p:sp>
        <p:nvSpPr>
          <p:cNvPr id="3" name="عنصر نائب للمحتوى 2"/>
          <p:cNvSpPr>
            <a:spLocks noGrp="1"/>
          </p:cNvSpPr>
          <p:nvPr>
            <p:ph idx="1"/>
          </p:nvPr>
        </p:nvSpPr>
        <p:spPr>
          <a:xfrm>
            <a:off x="0" y="836712"/>
            <a:ext cx="9144000" cy="6021288"/>
          </a:xfrm>
        </p:spPr>
        <p:txBody>
          <a:bodyPr>
            <a:normAutofit fontScale="92500" lnSpcReduction="20000"/>
          </a:bodyPr>
          <a:lstStyle/>
          <a:p>
            <a:r>
              <a:rPr lang="ar-EG" dirty="0" smtClean="0">
                <a:cs typeface="PT Bold Heading" panose="02010400000000000000" pitchFamily="2" charset="-78"/>
              </a:rPr>
              <a:t>كانت التجارة الصينية البريطانية تدار عن طريق تجار الهونج، وكانت مصانع الدول الأوربية تابعة للتجار الهونج، وكانت الحكومة الصينية تراقبهم بشكل جيد.</a:t>
            </a:r>
          </a:p>
          <a:p>
            <a:r>
              <a:rPr lang="ar-EG" dirty="0" smtClean="0">
                <a:cs typeface="PT Bold Heading" panose="02010400000000000000" pitchFamily="2" charset="-78"/>
              </a:rPr>
              <a:t>وبتزايد ونمو موارد شركة الهند الشرقية البريطانية في الهند صار للإنجليز النصيب الأكبر في التجارة الصينية حيث استحوذوا علي تجارة الشاي في الصين التي كانت تدر دخلاً كبيراً علي الشركة، وكانوا يحصلون علي الشاي من ولاية فوكين ومنها يحمل إلي كانتون عن طريق تجار الهونج الصينيين.</a:t>
            </a:r>
          </a:p>
          <a:p>
            <a:r>
              <a:rPr lang="ar-EG" dirty="0" smtClean="0">
                <a:cs typeface="PT Bold Heading" panose="02010400000000000000" pitchFamily="2" charset="-78"/>
              </a:rPr>
              <a:t>وقبل نهاية القرن الثامن عشر أصبح الشاي مشروباً قومياً بإنجلترا، ولسداد قيمة الشاي للصين فقد شجعت شركة الهند بيع الأفيون في الصين.</a:t>
            </a:r>
          </a:p>
          <a:p>
            <a:r>
              <a:rPr lang="ar-EG" dirty="0" smtClean="0">
                <a:cs typeface="PT Bold Heading" panose="02010400000000000000" pitchFamily="2" charset="-78"/>
              </a:rPr>
              <a:t>وقد حاولت بريطانيا إرسال بعثات سياسية إلي الصين منذ عام 1787 حتى عام 1816 إلا أن هذه البعثات كانت تفشل بسبب إصرار الصينين علي سجود السفير أمام الإمبراطور. </a:t>
            </a:r>
          </a:p>
          <a:p>
            <a:endParaRPr lang="ar-EG" dirty="0"/>
          </a:p>
        </p:txBody>
      </p:sp>
    </p:spTree>
    <p:extLst>
      <p:ext uri="{BB962C8B-B14F-4D97-AF65-F5344CB8AC3E}">
        <p14:creationId xmlns:p14="http://schemas.microsoft.com/office/powerpoint/2010/main" val="2548422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764704"/>
          </a:xfrm>
        </p:spPr>
        <p:txBody>
          <a:bodyPr>
            <a:noAutofit/>
          </a:bodyPr>
          <a:lstStyle/>
          <a:p>
            <a:pPr algn="r"/>
            <a:r>
              <a:rPr lang="ar-EG" sz="3200" dirty="0" smtClean="0">
                <a:cs typeface="PT Bold Heading" panose="02010400000000000000" pitchFamily="2" charset="-78"/>
              </a:rPr>
              <a:t>دور شركة الهند الشرقية البريطانية في الصين 1750 ـ 1858</a:t>
            </a:r>
            <a:endParaRPr lang="ar-EG" sz="3200" dirty="0">
              <a:cs typeface="PT Bold Heading" panose="02010400000000000000" pitchFamily="2" charset="-78"/>
            </a:endParaRPr>
          </a:p>
        </p:txBody>
      </p:sp>
      <p:sp>
        <p:nvSpPr>
          <p:cNvPr id="3" name="عنصر نائب للمحتوى 2"/>
          <p:cNvSpPr>
            <a:spLocks noGrp="1"/>
          </p:cNvSpPr>
          <p:nvPr>
            <p:ph idx="1"/>
          </p:nvPr>
        </p:nvSpPr>
        <p:spPr>
          <a:xfrm>
            <a:off x="0" y="692696"/>
            <a:ext cx="9144000" cy="6165304"/>
          </a:xfrm>
        </p:spPr>
        <p:txBody>
          <a:bodyPr>
            <a:normAutofit fontScale="62500" lnSpcReduction="20000"/>
          </a:bodyPr>
          <a:lstStyle/>
          <a:p>
            <a:pPr lvl="0">
              <a:buClr>
                <a:srgbClr val="3891A7"/>
              </a:buClr>
            </a:pPr>
            <a:r>
              <a:rPr lang="ar-EG" sz="3400" b="1" dirty="0" smtClean="0">
                <a:solidFill>
                  <a:prstClr val="black"/>
                </a:solidFill>
                <a:cs typeface="PT Bold Heading" panose="02010400000000000000" pitchFamily="2" charset="-78"/>
              </a:rPr>
              <a:t>أ</a:t>
            </a:r>
            <a:r>
              <a:rPr lang="ar-EG" sz="4000" b="1" dirty="0" smtClean="0">
                <a:solidFill>
                  <a:prstClr val="black"/>
                </a:solidFill>
                <a:cs typeface="PT Bold Heading" panose="02010400000000000000" pitchFamily="2" charset="-78"/>
              </a:rPr>
              <a:t>دي استقرار بريطانيا في جنوب آسيا واستعمارها للهند إلي تدفق التجارة البريطانية إلي المحيط الهندي.</a:t>
            </a:r>
          </a:p>
          <a:p>
            <a:pPr lvl="0">
              <a:buClr>
                <a:srgbClr val="3891A7"/>
              </a:buClr>
            </a:pPr>
            <a:endParaRPr lang="ar-EG" sz="4000" b="1" dirty="0" smtClean="0">
              <a:solidFill>
                <a:prstClr val="black"/>
              </a:solidFill>
              <a:cs typeface="PT Bold Heading" panose="02010400000000000000" pitchFamily="2" charset="-78"/>
            </a:endParaRPr>
          </a:p>
          <a:p>
            <a:pPr lvl="0">
              <a:buClr>
                <a:srgbClr val="3891A7"/>
              </a:buClr>
            </a:pPr>
            <a:r>
              <a:rPr lang="ar-EG" sz="4000" b="1" dirty="0" smtClean="0">
                <a:solidFill>
                  <a:prstClr val="black"/>
                </a:solidFill>
                <a:cs typeface="PT Bold Heading" panose="02010400000000000000" pitchFamily="2" charset="-78"/>
              </a:rPr>
              <a:t>ولم يكن مركز بريطانياً قوياً في الصين قبل عام 1848 فلم يكن لها إلا مراكز تجارية بسيطة في كانتون وهونج كونج، ولم يكن لهم أي نفوذ سياسي.</a:t>
            </a:r>
          </a:p>
          <a:p>
            <a:pPr lvl="0">
              <a:buClr>
                <a:srgbClr val="3891A7"/>
              </a:buClr>
            </a:pPr>
            <a:r>
              <a:rPr lang="ar-EG" sz="4000" b="1" dirty="0" smtClean="0">
                <a:solidFill>
                  <a:prstClr val="black"/>
                </a:solidFill>
                <a:cs typeface="PT Bold Heading" panose="02010400000000000000" pitchFamily="2" charset="-78"/>
              </a:rPr>
              <a:t>غير أنهم كانوا يتنافسون مع القوي الأوربية الأخرى للفوز بالجزء الأكبر من تجارة الصين المربحة. </a:t>
            </a:r>
          </a:p>
          <a:p>
            <a:pPr lvl="0">
              <a:buClr>
                <a:srgbClr val="3891A7"/>
              </a:buClr>
            </a:pPr>
            <a:r>
              <a:rPr lang="ar-EG" sz="4000" b="1" dirty="0" smtClean="0">
                <a:solidFill>
                  <a:prstClr val="black"/>
                </a:solidFill>
                <a:cs typeface="PT Bold Heading" panose="02010400000000000000" pitchFamily="2" charset="-78"/>
              </a:rPr>
              <a:t>وكان لهم وكلاء في داخل الصين من أجل جلب البضائع للموانئ التي يتواجد بها الإنجليز.</a:t>
            </a:r>
          </a:p>
          <a:p>
            <a:pPr lvl="0">
              <a:buClr>
                <a:srgbClr val="3891A7"/>
              </a:buClr>
            </a:pPr>
            <a:endParaRPr lang="ar-EG" sz="4000" b="1" dirty="0">
              <a:solidFill>
                <a:prstClr val="black"/>
              </a:solidFill>
              <a:cs typeface="PT Bold Heading" panose="02010400000000000000" pitchFamily="2" charset="-78"/>
            </a:endParaRPr>
          </a:p>
          <a:p>
            <a:pPr lvl="0">
              <a:buClr>
                <a:srgbClr val="3891A7"/>
              </a:buClr>
            </a:pPr>
            <a:r>
              <a:rPr lang="ar-SA" sz="4000" b="1" dirty="0" smtClean="0">
                <a:solidFill>
                  <a:prstClr val="black"/>
                </a:solidFill>
                <a:cs typeface="PT Bold Heading" panose="02010400000000000000" pitchFamily="2" charset="-78"/>
              </a:rPr>
              <a:t>وفي </a:t>
            </a:r>
            <a:r>
              <a:rPr lang="ar-SA" sz="4000" b="1" dirty="0">
                <a:solidFill>
                  <a:prstClr val="black"/>
                </a:solidFill>
                <a:cs typeface="PT Bold Heading" panose="02010400000000000000" pitchFamily="2" charset="-78"/>
              </a:rPr>
              <a:t>هذه الظروف، لم يكن بوسع التجار البريطانيين في ذلك الوقت أن يبيعوا سوى القليل جداً من بضائعهم في الصين. </a:t>
            </a:r>
            <a:r>
              <a:rPr lang="ar-EG" sz="4000" b="1" dirty="0">
                <a:solidFill>
                  <a:prstClr val="black"/>
                </a:solidFill>
                <a:cs typeface="PT Bold Heading" panose="02010400000000000000" pitchFamily="2" charset="-78"/>
              </a:rPr>
              <a:t>و</a:t>
            </a:r>
            <a:r>
              <a:rPr lang="ar-SA" sz="4000" b="1" dirty="0">
                <a:solidFill>
                  <a:prstClr val="black"/>
                </a:solidFill>
                <a:cs typeface="PT Bold Heading" panose="02010400000000000000" pitchFamily="2" charset="-78"/>
              </a:rPr>
              <a:t>كان عليهم أن يدفعوا ثمن أغلب ما يشتر</a:t>
            </a:r>
            <a:r>
              <a:rPr lang="ar-EG" sz="4000" b="1" dirty="0">
                <a:solidFill>
                  <a:prstClr val="black"/>
                </a:solidFill>
                <a:cs typeface="PT Bold Heading" panose="02010400000000000000" pitchFamily="2" charset="-78"/>
              </a:rPr>
              <a:t>ونه عن طريق</a:t>
            </a:r>
            <a:r>
              <a:rPr lang="ar-SA" sz="4000" b="1" dirty="0">
                <a:solidFill>
                  <a:prstClr val="black"/>
                </a:solidFill>
                <a:cs typeface="PT Bold Heading" panose="02010400000000000000" pitchFamily="2" charset="-78"/>
              </a:rPr>
              <a:t> بسبائك الفضة</a:t>
            </a:r>
            <a:r>
              <a:rPr lang="ar-EG" sz="4000" b="1" dirty="0">
                <a:solidFill>
                  <a:prstClr val="black"/>
                </a:solidFill>
                <a:cs typeface="PT Bold Heading" panose="02010400000000000000" pitchFamily="2" charset="-78"/>
              </a:rPr>
              <a:t> والذهب</a:t>
            </a:r>
            <a:r>
              <a:rPr lang="ar-EG" sz="4000" b="1" dirty="0" smtClean="0">
                <a:solidFill>
                  <a:prstClr val="black"/>
                </a:solidFill>
                <a:cs typeface="PT Bold Heading" panose="02010400000000000000" pitchFamily="2" charset="-78"/>
              </a:rPr>
              <a:t>.</a:t>
            </a:r>
          </a:p>
          <a:p>
            <a:pPr lvl="0">
              <a:buClr>
                <a:srgbClr val="3891A7"/>
              </a:buClr>
            </a:pPr>
            <a:endParaRPr lang="ar-EG" sz="4000" b="1" dirty="0">
              <a:solidFill>
                <a:prstClr val="black"/>
              </a:solidFill>
              <a:cs typeface="PT Bold Heading" panose="02010400000000000000" pitchFamily="2" charset="-78"/>
            </a:endParaRPr>
          </a:p>
          <a:p>
            <a:pPr lvl="0">
              <a:buClr>
                <a:srgbClr val="3891A7"/>
              </a:buClr>
            </a:pPr>
            <a:r>
              <a:rPr lang="ar-SA" sz="4000" b="1" dirty="0">
                <a:solidFill>
                  <a:prstClr val="black"/>
                </a:solidFill>
                <a:cs typeface="PT Bold Heading" panose="02010400000000000000" pitchFamily="2" charset="-78"/>
              </a:rPr>
              <a:t>وبحثت شركة الهند الشرقية عن طريقة أخرى لكي تدفع ثمن البضائع الصينية، فلم يكن من الممكن الاستمرار في استعمال الفضة دون أن ينضب موردها. فعثرت على الأفيون</a:t>
            </a:r>
            <a:r>
              <a:rPr lang="ar-SA" sz="4000" b="1" dirty="0" smtClean="0">
                <a:solidFill>
                  <a:prstClr val="black"/>
                </a:solidFill>
                <a:cs typeface="PT Bold Heading" panose="02010400000000000000" pitchFamily="2" charset="-78"/>
              </a:rPr>
              <a:t>.</a:t>
            </a:r>
            <a:endParaRPr lang="ar-EG" sz="4000" b="1" dirty="0" smtClean="0">
              <a:solidFill>
                <a:prstClr val="black"/>
              </a:solidFill>
              <a:cs typeface="PT Bold Heading" panose="02010400000000000000" pitchFamily="2" charset="-78"/>
            </a:endParaRPr>
          </a:p>
          <a:p>
            <a:endParaRPr lang="ar-EG" dirty="0"/>
          </a:p>
        </p:txBody>
      </p:sp>
    </p:spTree>
    <p:extLst>
      <p:ext uri="{BB962C8B-B14F-4D97-AF65-F5344CB8AC3E}">
        <p14:creationId xmlns:p14="http://schemas.microsoft.com/office/powerpoint/2010/main" val="20590975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933688" cy="548680"/>
          </a:xfrm>
        </p:spPr>
        <p:txBody>
          <a:bodyPr>
            <a:normAutofit fontScale="90000"/>
          </a:bodyPr>
          <a:lstStyle/>
          <a:p>
            <a:pPr algn="r"/>
            <a:r>
              <a:rPr lang="ar-EG" dirty="0" smtClean="0">
                <a:solidFill>
                  <a:srgbClr val="0070C0"/>
                </a:solidFill>
                <a:cs typeface="PT Bold Heading" panose="02010400000000000000" pitchFamily="2" charset="-78"/>
              </a:rPr>
              <a:t>الوضع في الصين خلال القرن الثامن عشر</a:t>
            </a:r>
            <a:endParaRPr lang="ar-EG" dirty="0">
              <a:solidFill>
                <a:srgbClr val="0070C0"/>
              </a:solidFill>
              <a:cs typeface="PT Bold Heading" panose="02010400000000000000" pitchFamily="2" charset="-78"/>
            </a:endParaRPr>
          </a:p>
        </p:txBody>
      </p:sp>
      <p:sp>
        <p:nvSpPr>
          <p:cNvPr id="3" name="عنصر نائب للمحتوى 2"/>
          <p:cNvSpPr>
            <a:spLocks noGrp="1"/>
          </p:cNvSpPr>
          <p:nvPr>
            <p:ph idx="1"/>
          </p:nvPr>
        </p:nvSpPr>
        <p:spPr>
          <a:xfrm>
            <a:off x="0" y="548680"/>
            <a:ext cx="9144000" cy="6309320"/>
          </a:xfrm>
        </p:spPr>
        <p:txBody>
          <a:bodyPr>
            <a:normAutofit/>
          </a:bodyPr>
          <a:lstStyle/>
          <a:p>
            <a:r>
              <a:rPr lang="ar-EG" dirty="0" smtClean="0">
                <a:cs typeface="PT Bold Heading" panose="02010400000000000000" pitchFamily="2" charset="-78"/>
              </a:rPr>
              <a:t>لم تهتم الصين كثيراً بالتجارة البحرية الخارجية، وكانت تري في تبادل السلع مع التجار الأجانب عمل يتنافى والكرامة الوطنية. </a:t>
            </a:r>
          </a:p>
          <a:p>
            <a:r>
              <a:rPr lang="ar-EG" dirty="0" smtClean="0">
                <a:cs typeface="PT Bold Heading" panose="02010400000000000000" pitchFamily="2" charset="-78"/>
              </a:rPr>
              <a:t>كما احتفظت الصين بوحدتها الوطنية وحافظت علي وحدتها السياسية، وكانت الحكومة المركزية قوية وقادرة علي حماية جميع أجزاء الصين.</a:t>
            </a:r>
          </a:p>
          <a:p>
            <a:r>
              <a:rPr lang="ar-EG" dirty="0" smtClean="0">
                <a:cs typeface="PT Bold Heading" panose="02010400000000000000" pitchFamily="2" charset="-78"/>
              </a:rPr>
              <a:t>وهو ما كان يختلف مع الهند التي كانت الحكومة المركزية بها ضعيفة، وكان التجار الهنود قد ارتبطوا بمصالح قوية مع التجار الإنجليز بعيداً عن الدولة. مما أوقع الهند فريسة للاستعمار البريطاني منذ القرن الثامن عشر.</a:t>
            </a:r>
            <a:endParaRPr lang="ar-EG" dirty="0">
              <a:cs typeface="PT Bold Heading" panose="02010400000000000000" pitchFamily="2" charset="-78"/>
            </a:endParaRPr>
          </a:p>
        </p:txBody>
      </p:sp>
    </p:spTree>
    <p:extLst>
      <p:ext uri="{BB962C8B-B14F-4D97-AF65-F5344CB8AC3E}">
        <p14:creationId xmlns:p14="http://schemas.microsoft.com/office/powerpoint/2010/main" val="32668309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324528" cy="764704"/>
          </a:xfrm>
        </p:spPr>
        <p:txBody>
          <a:bodyPr>
            <a:normAutofit/>
          </a:bodyPr>
          <a:lstStyle/>
          <a:p>
            <a:r>
              <a:rPr lang="ar-EG" dirty="0" smtClean="0">
                <a:solidFill>
                  <a:srgbClr val="0070C0"/>
                </a:solidFill>
                <a:cs typeface="PT Bold Heading" panose="02010400000000000000" pitchFamily="2" charset="-78"/>
              </a:rPr>
              <a:t>التغيرات العالمية في النصف الأول من </a:t>
            </a:r>
            <a:r>
              <a:rPr lang="ar-EG" dirty="0">
                <a:solidFill>
                  <a:srgbClr val="0070C0"/>
                </a:solidFill>
                <a:cs typeface="PT Bold Heading" panose="02010400000000000000" pitchFamily="2" charset="-78"/>
              </a:rPr>
              <a:t>ق19</a:t>
            </a:r>
          </a:p>
        </p:txBody>
      </p:sp>
      <p:sp>
        <p:nvSpPr>
          <p:cNvPr id="3" name="عنصر نائب للمحتوى 2"/>
          <p:cNvSpPr>
            <a:spLocks noGrp="1"/>
          </p:cNvSpPr>
          <p:nvPr>
            <p:ph idx="1"/>
          </p:nvPr>
        </p:nvSpPr>
        <p:spPr>
          <a:xfrm>
            <a:off x="0" y="620688"/>
            <a:ext cx="9144000" cy="6237312"/>
          </a:xfrm>
        </p:spPr>
        <p:txBody>
          <a:bodyPr>
            <a:normAutofit fontScale="92500" lnSpcReduction="20000"/>
          </a:bodyPr>
          <a:lstStyle/>
          <a:p>
            <a:pPr marL="82296" indent="0">
              <a:buNone/>
            </a:pPr>
            <a:r>
              <a:rPr lang="ar-EG" dirty="0" smtClean="0">
                <a:cs typeface="PT Bold Heading" panose="02010400000000000000" pitchFamily="2" charset="-78"/>
              </a:rPr>
              <a:t>وخلال </a:t>
            </a:r>
            <a:r>
              <a:rPr lang="ar-EG" dirty="0">
                <a:cs typeface="PT Bold Heading" panose="02010400000000000000" pitchFamily="2" charset="-78"/>
              </a:rPr>
              <a:t>النصف الأول من القرن التاسع عشر شهد العالم تغيرات جوهرية كانت كلها في صالح بريطانيا، فقد ضاعفت بريطانيا من إنتاجها من المواد الصناعية نتيجة للثورة الصناعية الكبرى التي حدثت بها، وتزايد إنتاج السلاح بشكل كبير، وظلت الولايات المتحدة قوة إقليمية تسعي للبعد عن المشكلات الدولية، وهزمة بريطانيا نابليون في عام 1815 وكانت فرنسا تعاني من مشاكل داخلية كبير، أما </a:t>
            </a:r>
            <a:r>
              <a:rPr lang="ar-EG" dirty="0" smtClean="0">
                <a:cs typeface="PT Bold Heading" panose="02010400000000000000" pitchFamily="2" charset="-78"/>
              </a:rPr>
              <a:t>إيطاليا وألمانيا فكانتا ما تزال مقاطعات متناحرة ممزقة لم تقم بهما الوحدة بعد، أما إسبانيا والبرتغال فقد تحولتا إلي دول أقل في القوة كثيراً ولم تعد لهما إلا مستعمرات هامشيه في المحيط الهندي.</a:t>
            </a:r>
          </a:p>
          <a:p>
            <a:pPr marL="82296" indent="0">
              <a:buNone/>
            </a:pPr>
            <a:r>
              <a:rPr lang="ar-EG" dirty="0" smtClean="0">
                <a:cs typeface="PT Bold Heading" panose="02010400000000000000" pitchFamily="2" charset="-78"/>
              </a:rPr>
              <a:t>هكذا كان موقف بريطانيا قد تحسن كثيراً في الصين، وأصبحت مصانعهم في كانتون تعمل بشكل كبير، إلا أن الحكومة الصينية كانت تضع العديد من العراقيل أمامهم منها عدم استخدام الصينيات للخدمة، والسير علي أقدامهم وعدم ركوب كراسي الراحة. كما كانت تفرض عليهم تقديم التماس عن طريق كفيل صيني. </a:t>
            </a:r>
            <a:endParaRPr lang="ar-EG" dirty="0">
              <a:cs typeface="PT Bold Heading" panose="02010400000000000000" pitchFamily="2" charset="-78"/>
            </a:endParaRPr>
          </a:p>
          <a:p>
            <a:endParaRPr lang="ar-EG" dirty="0"/>
          </a:p>
        </p:txBody>
      </p:sp>
    </p:spTree>
    <p:extLst>
      <p:ext uri="{BB962C8B-B14F-4D97-AF65-F5344CB8AC3E}">
        <p14:creationId xmlns:p14="http://schemas.microsoft.com/office/powerpoint/2010/main" val="20868550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lnSpcReduction="10000"/>
          </a:bodyPr>
          <a:lstStyle/>
          <a:p>
            <a:r>
              <a:rPr lang="ar-EG" dirty="0" smtClean="0">
                <a:cs typeface="PT Bold Heading" panose="02010400000000000000" pitchFamily="2" charset="-78"/>
              </a:rPr>
              <a:t>برغم هذه الشروط المهينة فقد قبلت شركة الهند الشرقية البريطانية هذا الوضع في الصين طوال القرن الثامن عشر، وإن أظهرت بعض التذمر ، وكانت بريطانيا ترفض قفل الصين أبوابها امام التجار الإنجليز، فقد كانت التجارة الإنجليزية لا تعني الكثير بالنسبة للصينيين إلا أن هذه التجارة وخاصة الشاي والحرير كانا مطلبين ملحين لشركة الهند الإنجليزية، غير أن الصين لم تكون تأخذ أي بضائع إنجليزية في مقابل ذلك بل كانت تأخذ فقط الذهب أو الفضة، وهو ما كان يتعارض مع السياسة البريطانية القاضية بعدم إخراج الذهب والفضة لدعم اقتصاد بلادهم.</a:t>
            </a:r>
          </a:p>
          <a:p>
            <a:r>
              <a:rPr lang="ar-EG" dirty="0" smtClean="0">
                <a:cs typeface="PT Bold Heading" panose="02010400000000000000" pitchFamily="2" charset="-78"/>
              </a:rPr>
              <a:t>وأمام ذلك لم يجد الإنجليز إلا الأفيون.  الذي حرم في عام 1729 نتيجة لأثارة السيئة علي صحة الإنسان.</a:t>
            </a:r>
          </a:p>
          <a:p>
            <a:r>
              <a:rPr lang="ar-EG" dirty="0" smtClean="0">
                <a:cs typeface="PT Bold Heading" panose="02010400000000000000" pitchFamily="2" charset="-78"/>
              </a:rPr>
              <a:t>إلا أن بريطانيا احتكرت صناعة الأفيون لملء خزانتها بالذهب والفضة.</a:t>
            </a:r>
            <a:endParaRPr lang="ar-EG" dirty="0">
              <a:cs typeface="PT Bold Heading" panose="02010400000000000000" pitchFamily="2" charset="-78"/>
            </a:endParaRPr>
          </a:p>
        </p:txBody>
      </p:sp>
    </p:spTree>
    <p:extLst>
      <p:ext uri="{BB962C8B-B14F-4D97-AF65-F5344CB8AC3E}">
        <p14:creationId xmlns:p14="http://schemas.microsoft.com/office/powerpoint/2010/main" val="40039728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lstStyle/>
          <a:p>
            <a:pPr lvl="0">
              <a:buClr>
                <a:srgbClr val="3891A7"/>
              </a:buClr>
            </a:pPr>
            <a:r>
              <a:rPr lang="ar-SA" sz="2500" b="1" dirty="0">
                <a:solidFill>
                  <a:prstClr val="black"/>
                </a:solidFill>
                <a:cs typeface="PT Bold Heading" panose="02010400000000000000" pitchFamily="2" charset="-78"/>
              </a:rPr>
              <a:t>أما كيف حصلت </a:t>
            </a:r>
            <a:r>
              <a:rPr lang="ar-EG" sz="2500" b="1" dirty="0" smtClean="0">
                <a:solidFill>
                  <a:prstClr val="black"/>
                </a:solidFill>
                <a:cs typeface="PT Bold Heading" panose="02010400000000000000" pitchFamily="2" charset="-78"/>
              </a:rPr>
              <a:t>شركة الهند </a:t>
            </a:r>
            <a:r>
              <a:rPr lang="ar-SA" sz="2500" b="1" dirty="0" smtClean="0">
                <a:solidFill>
                  <a:prstClr val="black"/>
                </a:solidFill>
                <a:cs typeface="PT Bold Heading" panose="02010400000000000000" pitchFamily="2" charset="-78"/>
              </a:rPr>
              <a:t>على </a:t>
            </a:r>
            <a:r>
              <a:rPr lang="ar-SA" sz="2500" b="1" dirty="0">
                <a:solidFill>
                  <a:prstClr val="black"/>
                </a:solidFill>
                <a:cs typeface="PT Bold Heading" panose="02010400000000000000" pitchFamily="2" charset="-78"/>
              </a:rPr>
              <a:t>كميات الأفيون فيصفه لنا شاهد عيان معاصر من الهند فيقول: </a:t>
            </a:r>
            <a:endParaRPr lang="en-US" sz="2500" dirty="0">
              <a:solidFill>
                <a:prstClr val="black"/>
              </a:solidFill>
              <a:cs typeface="PT Bold Heading" panose="02010400000000000000" pitchFamily="2" charset="-78"/>
            </a:endParaRPr>
          </a:p>
          <a:p>
            <a:pPr lvl="0">
              <a:buClr>
                <a:srgbClr val="3891A7"/>
              </a:buClr>
            </a:pPr>
            <a:r>
              <a:rPr lang="ar-SA" sz="2500" b="1" dirty="0">
                <a:solidFill>
                  <a:prstClr val="black"/>
                </a:solidFill>
                <a:cs typeface="PT Bold Heading" panose="02010400000000000000" pitchFamily="2" charset="-78"/>
              </a:rPr>
              <a:t>	"في كل الأراضي المملوكة للشركات </a:t>
            </a:r>
            <a:r>
              <a:rPr lang="ar-EG" sz="2500" b="1" dirty="0">
                <a:solidFill>
                  <a:prstClr val="black"/>
                </a:solidFill>
                <a:cs typeface="PT Bold Heading" panose="02010400000000000000" pitchFamily="2" charset="-78"/>
              </a:rPr>
              <a:t>في الهند </a:t>
            </a:r>
            <a:r>
              <a:rPr lang="ar-SA" sz="2500" b="1" dirty="0">
                <a:solidFill>
                  <a:prstClr val="black"/>
                </a:solidFill>
                <a:cs typeface="PT Bold Heading" panose="02010400000000000000" pitchFamily="2" charset="-78"/>
              </a:rPr>
              <a:t>كانت زراعة أشجار الأفيون وإعداد المخدر ونقله حتى يتم بيعه بالمزاد لتصديره، كل هذه العمليات كانت محتكرة احتكاراً كاملاً.... وكانت زراعة نبات الأفيون إجبارية...... وهناك مساحات شاسعة من أجود أراضي </a:t>
            </a:r>
            <a:r>
              <a:rPr lang="ar-SA" sz="2500" b="1" dirty="0" err="1">
                <a:solidFill>
                  <a:prstClr val="black"/>
                </a:solidFill>
                <a:cs typeface="PT Bold Heading" panose="02010400000000000000" pitchFamily="2" charset="-78"/>
              </a:rPr>
              <a:t>بنارس</a:t>
            </a:r>
            <a:r>
              <a:rPr lang="ar-SA" sz="2500" b="1" dirty="0">
                <a:solidFill>
                  <a:prstClr val="black"/>
                </a:solidFill>
                <a:cs typeface="PT Bold Heading" panose="02010400000000000000" pitchFamily="2" charset="-78"/>
              </a:rPr>
              <a:t> وبهار والولايات الأخرى في الأجزاء الشمالية والوسطي من الهند مغطاة بأشجار الأفيون،</a:t>
            </a:r>
            <a:r>
              <a:rPr lang="ar-EG" sz="2500" b="1" dirty="0">
                <a:solidFill>
                  <a:prstClr val="black"/>
                </a:solidFill>
                <a:cs typeface="PT Bold Heading" panose="02010400000000000000" pitchFamily="2" charset="-78"/>
              </a:rPr>
              <a:t> </a:t>
            </a:r>
            <a:endParaRPr lang="ar-EG" sz="2500" b="1" dirty="0" smtClean="0">
              <a:solidFill>
                <a:prstClr val="black"/>
              </a:solidFill>
              <a:cs typeface="PT Bold Heading" panose="02010400000000000000" pitchFamily="2" charset="-78"/>
            </a:endParaRPr>
          </a:p>
          <a:p>
            <a:pPr lvl="0">
              <a:buClr>
                <a:srgbClr val="3891A7"/>
              </a:buClr>
            </a:pPr>
            <a:endParaRPr lang="ar-EG" sz="2500" b="1" dirty="0">
              <a:solidFill>
                <a:prstClr val="black"/>
              </a:solidFill>
              <a:cs typeface="PT Bold Heading" panose="02010400000000000000" pitchFamily="2" charset="-78"/>
            </a:endParaRPr>
          </a:p>
          <a:p>
            <a:pPr lvl="0">
              <a:buClr>
                <a:srgbClr val="3891A7"/>
              </a:buClr>
            </a:pPr>
            <a:r>
              <a:rPr lang="ar-EG" sz="2500" b="1" dirty="0" smtClean="0">
                <a:solidFill>
                  <a:prstClr val="black"/>
                </a:solidFill>
                <a:cs typeface="PT Bold Heading" panose="02010400000000000000" pitchFamily="2" charset="-78"/>
              </a:rPr>
              <a:t>ففي </a:t>
            </a:r>
            <a:r>
              <a:rPr lang="ar-EG" sz="2500" b="1" dirty="0">
                <a:solidFill>
                  <a:prstClr val="black"/>
                </a:solidFill>
                <a:cs typeface="PT Bold Heading" panose="02010400000000000000" pitchFamily="2" charset="-78"/>
              </a:rPr>
              <a:t>عام 1773 جعل وران </a:t>
            </a:r>
            <a:r>
              <a:rPr lang="ar-EG" sz="2500" b="1" dirty="0" err="1">
                <a:solidFill>
                  <a:prstClr val="black"/>
                </a:solidFill>
                <a:cs typeface="PT Bold Heading" panose="02010400000000000000" pitchFamily="2" charset="-78"/>
              </a:rPr>
              <a:t>هستينجز</a:t>
            </a:r>
            <a:r>
              <a:rPr lang="ar-EG" sz="2500" b="1" dirty="0">
                <a:solidFill>
                  <a:prstClr val="black"/>
                </a:solidFill>
                <a:cs typeface="PT Bold Heading" panose="02010400000000000000" pitchFamily="2" charset="-78"/>
              </a:rPr>
              <a:t> بيع الأفيون احتكاراً للشركة الانجليزية، وفي عام 1797 احتكرت الشركة لنفسها عمليات صنع الأفيون، وكانت تهدف من وراء ذلك إلي ملء خزانتها في الهند بالفضة ودفع أثمان تجارتها مع الصين، ومنذ</a:t>
            </a:r>
            <a:r>
              <a:rPr lang="ar-SA" sz="2500" b="1" dirty="0">
                <a:solidFill>
                  <a:prstClr val="black"/>
                </a:solidFill>
                <a:cs typeface="PT Bold Heading" panose="02010400000000000000" pitchFamily="2" charset="-78"/>
              </a:rPr>
              <a:t> عام 1781، وبعد إعداد منظم، قامت الشركة بشحنتها الكبرى الأولى من الأفيون الهندي للصين، حيث كان المخدر معروفاً من قبل في حدود ضيقة. وبعد ذلك بدأت التجارة تتقدم بخطوات واسعة، وسرعان ما أصبحت صادرات الصين من الشاي والحرير والبضائع الأخرى غير كافية لدفع ثمن الأفيون المستورد، وبدأت الفضة تتسرب إلى خارج البلاد، بدلاً من داخلها</a:t>
            </a:r>
            <a:r>
              <a:rPr lang="ar-EG" sz="2500" b="1" dirty="0">
                <a:solidFill>
                  <a:prstClr val="black"/>
                </a:solidFill>
                <a:cs typeface="PT Bold Heading" panose="02010400000000000000" pitchFamily="2" charset="-78"/>
              </a:rPr>
              <a:t>.</a:t>
            </a:r>
            <a:endParaRPr lang="ar-EG" sz="2300" b="1" dirty="0">
              <a:solidFill>
                <a:prstClr val="black"/>
              </a:solidFill>
              <a:cs typeface="PT Bold Heading" panose="02010400000000000000" pitchFamily="2" charset="-78"/>
            </a:endParaRPr>
          </a:p>
          <a:p>
            <a:endParaRPr lang="ar-EG" dirty="0"/>
          </a:p>
        </p:txBody>
      </p:sp>
    </p:spTree>
    <p:extLst>
      <p:ext uri="{BB962C8B-B14F-4D97-AF65-F5344CB8AC3E}">
        <p14:creationId xmlns:p14="http://schemas.microsoft.com/office/powerpoint/2010/main" val="1358645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3144" y="-447365"/>
            <a:ext cx="9144000" cy="447365"/>
          </a:xfrm>
        </p:spPr>
        <p:txBody>
          <a:bodyPr>
            <a:normAutofit fontScale="90000"/>
          </a:bodyPr>
          <a:lstStyle/>
          <a:p>
            <a:endParaRPr lang="ar-EG" dirty="0"/>
          </a:p>
        </p:txBody>
      </p:sp>
      <p:sp>
        <p:nvSpPr>
          <p:cNvPr id="3" name="عنصر نائب للمحتوى 2"/>
          <p:cNvSpPr>
            <a:spLocks noGrp="1"/>
          </p:cNvSpPr>
          <p:nvPr>
            <p:ph idx="1"/>
          </p:nvPr>
        </p:nvSpPr>
        <p:spPr>
          <a:xfrm>
            <a:off x="-252536" y="0"/>
            <a:ext cx="9649072" cy="6858000"/>
          </a:xfrm>
        </p:spPr>
        <p:txBody>
          <a:bodyPr>
            <a:noAutofit/>
          </a:bodyPr>
          <a:lstStyle/>
          <a:p>
            <a:r>
              <a:rPr lang="ar-EG" b="1" dirty="0">
                <a:effectLst>
                  <a:outerShdw blurRad="38100" dist="38100" dir="2700000" algn="tl">
                    <a:srgbClr val="000000">
                      <a:alpha val="43137"/>
                    </a:srgbClr>
                  </a:outerShdw>
                </a:effectLst>
                <a:latin typeface="Arial" panose="020B0604020202020204" pitchFamily="34" charset="0"/>
                <a:cs typeface="PT Bold Heading" panose="02010400000000000000" pitchFamily="2" charset="-78"/>
              </a:rPr>
              <a:t>وكما كان الإمبراطور يعتبر عادة أب للصين كلها، كذلك كان موظفوه يعتبرون حملة هذه الحقوق الأبوية، كل منهم حيال الدائرة التابعة له، ولكن هذه السلطة الأبوية – الصلة المعنوية الوحيدة بين مختلف أقسام جهاز الدولة الكبير – قضا عليها تدريجياً ارتشاء أولئك الموظفون الذين جمعوا الثروات بتغاضيهم عن تهريب الأفيون خاصةً في الأقاليم </a:t>
            </a:r>
            <a:r>
              <a:rPr lang="ar-EG" b="1" dirty="0" smtClean="0">
                <a:effectLst>
                  <a:outerShdw blurRad="38100" dist="38100" dir="2700000" algn="tl">
                    <a:srgbClr val="000000">
                      <a:alpha val="43137"/>
                    </a:srgbClr>
                  </a:outerShdw>
                </a:effectLst>
                <a:latin typeface="Arial" panose="020B0604020202020204" pitchFamily="34" charset="0"/>
                <a:cs typeface="PT Bold Heading" panose="02010400000000000000" pitchFamily="2" charset="-78"/>
              </a:rPr>
              <a:t>الجنوبية.</a:t>
            </a:r>
          </a:p>
          <a:p>
            <a:r>
              <a:rPr lang="ar-EG" b="1" dirty="0" smtClean="0">
                <a:effectLst>
                  <a:outerShdw blurRad="38100" dist="38100" dir="2700000" algn="tl">
                    <a:srgbClr val="000000">
                      <a:alpha val="43137"/>
                    </a:srgbClr>
                  </a:outerShdw>
                </a:effectLst>
                <a:latin typeface="Arial" panose="020B0604020202020204" pitchFamily="34" charset="0"/>
                <a:cs typeface="PT Bold Heading" panose="02010400000000000000" pitchFamily="2" charset="-78"/>
              </a:rPr>
              <a:t> </a:t>
            </a:r>
            <a:r>
              <a:rPr lang="ar-EG" b="1" dirty="0">
                <a:effectLst>
                  <a:outerShdw blurRad="38100" dist="38100" dir="2700000" algn="tl">
                    <a:srgbClr val="000000">
                      <a:alpha val="43137"/>
                    </a:srgbClr>
                  </a:outerShdw>
                </a:effectLst>
                <a:latin typeface="Arial" panose="020B0604020202020204" pitchFamily="34" charset="0"/>
                <a:cs typeface="PT Bold Heading" panose="02010400000000000000" pitchFamily="2" charset="-78"/>
              </a:rPr>
              <a:t>كذلك كان استيراد الأقمشة القطنية الإنجليزية والصوفية يزداد بسرعة منذ عام 1833 بعد أن انتقل احتكار التجارة مع الصين إلى شركة الهند الشرقية إلى التجار الخصوصيين، وقد تضرر </a:t>
            </a:r>
            <a:r>
              <a:rPr lang="ar-EG" b="1" dirty="0" err="1">
                <a:effectLst>
                  <a:outerShdw blurRad="38100" dist="38100" dir="2700000" algn="tl">
                    <a:srgbClr val="000000">
                      <a:alpha val="43137"/>
                    </a:srgbClr>
                  </a:outerShdw>
                </a:effectLst>
                <a:latin typeface="Arial" panose="020B0604020202020204" pitchFamily="34" charset="0"/>
                <a:cs typeface="PT Bold Heading" panose="02010400000000000000" pitchFamily="2" charset="-78"/>
              </a:rPr>
              <a:t>الغزالون</a:t>
            </a:r>
            <a:r>
              <a:rPr lang="ar-EG" b="1" dirty="0">
                <a:effectLst>
                  <a:outerShdw blurRad="38100" dist="38100" dir="2700000" algn="tl">
                    <a:srgbClr val="000000">
                      <a:alpha val="43137"/>
                    </a:srgbClr>
                  </a:outerShdw>
                </a:effectLst>
                <a:latin typeface="Arial" panose="020B0604020202020204" pitchFamily="34" charset="0"/>
                <a:cs typeface="PT Bold Heading" panose="02010400000000000000" pitchFamily="2" charset="-78"/>
              </a:rPr>
              <a:t> في الصين من هذه المنافسة الأجنبية ، الأمر الذي أدى إلى اختلال كبير في الحياة الاجتماعية على نحو ما حدث في الهند وبلاد فارس، </a:t>
            </a:r>
            <a:r>
              <a:rPr lang="ar-SA" b="1" dirty="0">
                <a:effectLst>
                  <a:outerShdw blurRad="38100" dist="38100" dir="2700000" algn="tl">
                    <a:srgbClr val="000000">
                      <a:alpha val="43137"/>
                    </a:srgbClr>
                  </a:outerShdw>
                </a:effectLst>
                <a:latin typeface="Arial" panose="020B0604020202020204" pitchFamily="34" charset="0"/>
                <a:cs typeface="PT Bold Heading" panose="02010400000000000000" pitchFamily="2" charset="-78"/>
              </a:rPr>
              <a:t>ودفاعاً عن كيانهم، كان على حكام أسرة </a:t>
            </a:r>
            <a:r>
              <a:rPr lang="ar-SA" b="1" dirty="0" err="1">
                <a:effectLst>
                  <a:outerShdw blurRad="38100" dist="38100" dir="2700000" algn="tl">
                    <a:srgbClr val="000000">
                      <a:alpha val="43137"/>
                    </a:srgbClr>
                  </a:outerShdw>
                </a:effectLst>
                <a:latin typeface="Arial" panose="020B0604020202020204" pitchFamily="34" charset="0"/>
                <a:cs typeface="PT Bold Heading" panose="02010400000000000000" pitchFamily="2" charset="-78"/>
              </a:rPr>
              <a:t>مانشو</a:t>
            </a:r>
            <a:r>
              <a:rPr lang="ar-SA" b="1" dirty="0">
                <a:effectLst>
                  <a:outerShdw blurRad="38100" dist="38100" dir="2700000" algn="tl">
                    <a:srgbClr val="000000">
                      <a:alpha val="43137"/>
                    </a:srgbClr>
                  </a:outerShdw>
                </a:effectLst>
                <a:latin typeface="Arial" panose="020B0604020202020204" pitchFamily="34" charset="0"/>
                <a:cs typeface="PT Bold Heading" panose="02010400000000000000" pitchFamily="2" charset="-78"/>
              </a:rPr>
              <a:t> في بكين أن يعملوا علي التصدي لهذه التجارة</a:t>
            </a:r>
            <a:endParaRPr lang="ar-EG" b="1" dirty="0">
              <a:effectLst>
                <a:outerShdw blurRad="38100" dist="38100" dir="2700000" algn="tl">
                  <a:srgbClr val="000000">
                    <a:alpha val="43137"/>
                  </a:srgbClr>
                </a:outerShdw>
              </a:effectLst>
              <a:latin typeface="Arial" panose="020B0604020202020204" pitchFamily="34" charset="0"/>
              <a:cs typeface="PT Bold Heading" panose="02010400000000000000" pitchFamily="2" charset="-78"/>
            </a:endParaRPr>
          </a:p>
        </p:txBody>
      </p:sp>
    </p:spTree>
    <p:extLst>
      <p:ext uri="{BB962C8B-B14F-4D97-AF65-F5344CB8AC3E}">
        <p14:creationId xmlns:p14="http://schemas.microsoft.com/office/powerpoint/2010/main" val="34302854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1520" y="274638"/>
            <a:ext cx="8682168" cy="6322714"/>
          </a:xfrm>
        </p:spPr>
        <p:txBody>
          <a:bodyPr>
            <a:normAutofit/>
          </a:bodyPr>
          <a:lstStyle/>
          <a:p>
            <a:pPr algn="ctr"/>
            <a:r>
              <a:rPr lang="ar-EG" sz="5400" dirty="0" smtClean="0">
                <a:cs typeface="PT Bold Heading" panose="02010400000000000000" pitchFamily="2" charset="-78"/>
              </a:rPr>
              <a:t>حرب الأفيون الأولي 1840ـ  1842</a:t>
            </a:r>
            <a:endParaRPr lang="ar-EG" sz="5400" dirty="0">
              <a:cs typeface="PT Bold Heading" panose="02010400000000000000" pitchFamily="2" charset="-78"/>
            </a:endParaRPr>
          </a:p>
        </p:txBody>
      </p:sp>
    </p:spTree>
    <p:extLst>
      <p:ext uri="{BB962C8B-B14F-4D97-AF65-F5344CB8AC3E}">
        <p14:creationId xmlns:p14="http://schemas.microsoft.com/office/powerpoint/2010/main" val="34250053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324528" cy="6858000"/>
          </a:xfrm>
        </p:spPr>
        <p:txBody>
          <a:bodyPr>
            <a:normAutofit fontScale="92500" lnSpcReduction="20000"/>
          </a:bodyPr>
          <a:lstStyle/>
          <a:p>
            <a:r>
              <a:rPr lang="ar-EG" dirty="0" smtClean="0">
                <a:cs typeface="PT Bold Heading" panose="02010400000000000000" pitchFamily="2" charset="-78"/>
              </a:rPr>
              <a:t>خلال الربع الأول من القرن 19 أصبح بيع الأفيون في الصين علي نطاق كبير.</a:t>
            </a:r>
          </a:p>
          <a:p>
            <a:r>
              <a:rPr lang="ar-EG" dirty="0" smtClean="0">
                <a:cs typeface="PT Bold Heading" panose="02010400000000000000" pitchFamily="2" charset="-78"/>
              </a:rPr>
              <a:t>وقفزت واردت الصين منه من 17% إلي 50%.</a:t>
            </a:r>
          </a:p>
          <a:p>
            <a:r>
              <a:rPr lang="ar-EG" dirty="0" smtClean="0">
                <a:cs typeface="PT Bold Heading" panose="02010400000000000000" pitchFamily="2" charset="-78"/>
              </a:rPr>
              <a:t>ورغم أن هذه التجارة كانت محرمة فإن شركة الهند الشرقية كانت تستخدم سفن صغيرة تبيع للتجار الذين لم يعودوا تحت هيمنتها.</a:t>
            </a:r>
          </a:p>
          <a:p>
            <a:r>
              <a:rPr lang="ar-EG" dirty="0" smtClean="0">
                <a:cs typeface="PT Bold Heading" panose="02010400000000000000" pitchFamily="2" charset="-78"/>
              </a:rPr>
              <a:t>وقد عينت بريطانيا اللورد </a:t>
            </a:r>
            <a:r>
              <a:rPr lang="ar-EG" dirty="0" err="1" smtClean="0">
                <a:cs typeface="PT Bold Heading" panose="02010400000000000000" pitchFamily="2" charset="-78"/>
              </a:rPr>
              <a:t>نابيير</a:t>
            </a:r>
            <a:r>
              <a:rPr lang="ar-EG" dirty="0" smtClean="0">
                <a:cs typeface="PT Bold Heading" panose="02010400000000000000" pitchFamily="2" charset="-78"/>
              </a:rPr>
              <a:t> مشرفاً عاماً علي شئون الإنجليز في الصين.</a:t>
            </a:r>
          </a:p>
          <a:p>
            <a:r>
              <a:rPr lang="ar-EG" dirty="0" smtClean="0">
                <a:cs typeface="PT Bold Heading" panose="02010400000000000000" pitchFamily="2" charset="-78"/>
              </a:rPr>
              <a:t>إلا أن </a:t>
            </a:r>
            <a:r>
              <a:rPr lang="ar-EG" dirty="0" err="1" smtClean="0">
                <a:cs typeface="PT Bold Heading" panose="02010400000000000000" pitchFamily="2" charset="-78"/>
              </a:rPr>
              <a:t>نابيير</a:t>
            </a:r>
            <a:r>
              <a:rPr lang="ar-EG" dirty="0" smtClean="0">
                <a:cs typeface="PT Bold Heading" panose="02010400000000000000" pitchFamily="2" charset="-78"/>
              </a:rPr>
              <a:t> فشل في تحسين موقف الإنجليز بعد أن منع الإمبراطور التجار الصينيين من إمداد الإنجليز بالمواد الغذائية، كما هدد الإمبراطور بعزل الإنجليز وطردهم.</a:t>
            </a:r>
          </a:p>
          <a:p>
            <a:r>
              <a:rPr lang="ar-EG" dirty="0" smtClean="0">
                <a:cs typeface="PT Bold Heading" panose="02010400000000000000" pitchFamily="2" charset="-78"/>
              </a:rPr>
              <a:t>غير أن بريطانيا كانت تري ضرورة فرض هيمنتها علي الصين، وكسر فكرة الاستعلاء الصيني، حتى ولو عن طريق القرص</a:t>
            </a:r>
            <a:r>
              <a:rPr lang="ar-SA" dirty="0" smtClean="0">
                <a:cs typeface="PT Bold Heading" panose="02010400000000000000" pitchFamily="2" charset="-78"/>
              </a:rPr>
              <a:t>ن</a:t>
            </a:r>
            <a:r>
              <a:rPr lang="ar-EG" dirty="0" smtClean="0">
                <a:cs typeface="PT Bold Heading" panose="02010400000000000000" pitchFamily="2" charset="-78"/>
              </a:rPr>
              <a:t>ة وتجارة الأفيون.</a:t>
            </a:r>
          </a:p>
          <a:p>
            <a:r>
              <a:rPr lang="ar-EG" dirty="0" smtClean="0">
                <a:cs typeface="PT Bold Heading" panose="02010400000000000000" pitchFamily="2" charset="-78"/>
              </a:rPr>
              <a:t>فلجأت بريطانيا إلي استخدام القوة لحماية التجارة المحرمة حيث حققت لبريطانيا أحد عشر مليون جنية أرباح من أصل سبعة عشر مليون من التجارة مع الصين.</a:t>
            </a:r>
            <a:endParaRPr lang="ar-EG" dirty="0">
              <a:cs typeface="PT Bold Heading" panose="02010400000000000000" pitchFamily="2" charset="-78"/>
            </a:endParaRPr>
          </a:p>
        </p:txBody>
      </p:sp>
    </p:spTree>
    <p:extLst>
      <p:ext uri="{BB962C8B-B14F-4D97-AF65-F5344CB8AC3E}">
        <p14:creationId xmlns:p14="http://schemas.microsoft.com/office/powerpoint/2010/main" val="1931463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a:bodyPr>
          <a:lstStyle/>
          <a:p>
            <a:r>
              <a:rPr lang="ar-SA" sz="3600" b="1" dirty="0">
                <a:cs typeface="PT Bold Heading" panose="02010400000000000000" pitchFamily="2" charset="-78"/>
              </a:rPr>
              <a:t>وفي سنة 1800، أمر الإمبراطور تشيا </a:t>
            </a:r>
            <a:r>
              <a:rPr lang="ar-SA" sz="3600" b="1" dirty="0" err="1">
                <a:cs typeface="PT Bold Heading" panose="02010400000000000000" pitchFamily="2" charset="-78"/>
              </a:rPr>
              <a:t>تشينج</a:t>
            </a:r>
            <a:r>
              <a:rPr lang="ar-SA" sz="3600" b="1" dirty="0">
                <a:cs typeface="PT Bold Heading" panose="02010400000000000000" pitchFamily="2" charset="-78"/>
              </a:rPr>
              <a:t>، وقد أقلقه بشكل خطير، تأثير الأفيون صحياً واقتصادياً بتحريمه في الصين. ولكن في ذلك الوقت كان عدد كبير من الناس قد أصبحوا </a:t>
            </a:r>
            <a:r>
              <a:rPr lang="ar-SA" sz="3600" b="1" dirty="0" smtClean="0">
                <a:cs typeface="PT Bold Heading" panose="02010400000000000000" pitchFamily="2" charset="-78"/>
              </a:rPr>
              <a:t>مدمنين.</a:t>
            </a:r>
          </a:p>
          <a:p>
            <a:r>
              <a:rPr lang="ar-SA" sz="3600" b="1" dirty="0" smtClean="0">
                <a:cs typeface="PT Bold Heading" panose="02010400000000000000" pitchFamily="2" charset="-78"/>
              </a:rPr>
              <a:t> </a:t>
            </a:r>
            <a:r>
              <a:rPr lang="ar-SA" sz="3600" b="1" dirty="0">
                <a:cs typeface="PT Bold Heading" panose="02010400000000000000" pitchFamily="2" charset="-78"/>
              </a:rPr>
              <a:t>وفسد عدد كبير من التجار والرسميين، نتيجة للأرباح الناجمة عن مساهمتهم في عمليات التهريب، وهكذا قضت الرشوة والتهريب في النهاية على كل أثر لأمر التحريم</a:t>
            </a:r>
            <a:r>
              <a:rPr lang="ar-SA" sz="3600" b="1" dirty="0" smtClean="0">
                <a:cs typeface="PT Bold Heading" panose="02010400000000000000" pitchFamily="2" charset="-78"/>
              </a:rPr>
              <a:t>.</a:t>
            </a:r>
            <a:endParaRPr lang="ar-EG" sz="3600" b="1" dirty="0" smtClean="0">
              <a:cs typeface="PT Bold Heading" panose="02010400000000000000" pitchFamily="2" charset="-78"/>
            </a:endParaRPr>
          </a:p>
          <a:p>
            <a:r>
              <a:rPr lang="ar-EG" sz="3600" b="1" dirty="0">
                <a:cs typeface="PT Bold Heading" panose="02010400000000000000" pitchFamily="2" charset="-78"/>
              </a:rPr>
              <a:t>وخلال الفترة من عام 1818 وحتى عام 1833 قفز الأفيون من 17% إلي 50% من مجموع الصادرات البريطانية إلي الصين</a:t>
            </a:r>
            <a:endParaRPr lang="en-US" sz="3600" b="1" dirty="0">
              <a:cs typeface="PT Bold Heading" panose="02010400000000000000" pitchFamily="2" charset="-78"/>
            </a:endParaRPr>
          </a:p>
          <a:p>
            <a:endParaRPr lang="ar-EG" dirty="0"/>
          </a:p>
        </p:txBody>
      </p:sp>
    </p:spTree>
    <p:extLst>
      <p:ext uri="{BB962C8B-B14F-4D97-AF65-F5344CB8AC3E}">
        <p14:creationId xmlns:p14="http://schemas.microsoft.com/office/powerpoint/2010/main" val="3760497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fontScale="92500" lnSpcReduction="10000"/>
          </a:bodyPr>
          <a:lstStyle/>
          <a:p>
            <a:pPr algn="justLow"/>
            <a:r>
              <a:rPr lang="ar-SA" dirty="0">
                <a:latin typeface="Times New (W1)"/>
                <a:ea typeface="Times New Roman"/>
                <a:cs typeface="PT Bold Heading" panose="02010400000000000000" pitchFamily="2" charset="-78"/>
              </a:rPr>
              <a:t>، فبعد أن أصدروا مرسوماً أشد حزماً للقضاء على تجارة الأفيون، عينوا </a:t>
            </a:r>
            <a:r>
              <a:rPr lang="ar-EG" dirty="0">
                <a:latin typeface="Times New (W1)"/>
                <a:ea typeface="Times New Roman"/>
                <a:cs typeface="PT Bold Heading" panose="02010400000000000000" pitchFamily="2" charset="-78"/>
              </a:rPr>
              <a:t>"</a:t>
            </a:r>
            <a:r>
              <a:rPr lang="ar-SA" dirty="0">
                <a:latin typeface="Times New (W1)"/>
                <a:ea typeface="Times New Roman"/>
                <a:cs typeface="PT Bold Heading" panose="02010400000000000000" pitchFamily="2" charset="-78"/>
              </a:rPr>
              <a:t>لين </a:t>
            </a:r>
            <a:r>
              <a:rPr lang="ar-EG" dirty="0">
                <a:latin typeface="Times New (W1)"/>
                <a:ea typeface="Times New Roman"/>
                <a:cs typeface="PT Bold Heading" panose="02010400000000000000" pitchFamily="2" charset="-78"/>
              </a:rPr>
              <a:t>ت</a:t>
            </a:r>
            <a:r>
              <a:rPr lang="ar-SA" dirty="0" err="1">
                <a:latin typeface="Times New (W1)"/>
                <a:ea typeface="Times New Roman"/>
                <a:cs typeface="PT Bold Heading" panose="02010400000000000000" pitchFamily="2" charset="-78"/>
              </a:rPr>
              <a:t>سى</a:t>
            </a:r>
            <a:r>
              <a:rPr lang="ar-SA" dirty="0">
                <a:latin typeface="Times New (W1)"/>
                <a:ea typeface="Times New Roman"/>
                <a:cs typeface="PT Bold Heading" panose="02010400000000000000" pitchFamily="2" charset="-78"/>
              </a:rPr>
              <a:t> ه</a:t>
            </a:r>
            <a:r>
              <a:rPr lang="ar-EG" dirty="0">
                <a:latin typeface="Times New (W1)"/>
                <a:ea typeface="Times New Roman"/>
                <a:cs typeface="PT Bold Heading" panose="02010400000000000000" pitchFamily="2" charset="-78"/>
              </a:rPr>
              <a:t>س</a:t>
            </a:r>
            <a:r>
              <a:rPr lang="ar-SA" dirty="0">
                <a:latin typeface="Times New (W1)"/>
                <a:ea typeface="Times New Roman"/>
                <a:cs typeface="PT Bold Heading" panose="02010400000000000000" pitchFamily="2" charset="-78"/>
              </a:rPr>
              <a:t>و</a:t>
            </a:r>
            <a:r>
              <a:rPr lang="ar-EG" dirty="0">
                <a:latin typeface="Times New (W1)"/>
                <a:ea typeface="Times New Roman"/>
                <a:cs typeface="PT Bold Heading" panose="02010400000000000000" pitchFamily="2" charset="-78"/>
              </a:rPr>
              <a:t>"</a:t>
            </a:r>
            <a:r>
              <a:rPr lang="ar-SA" dirty="0">
                <a:latin typeface="Times New (W1)"/>
                <a:ea typeface="Times New Roman"/>
                <a:cs typeface="PT Bold Heading" panose="02010400000000000000" pitchFamily="2" charset="-78"/>
              </a:rPr>
              <a:t>، وهو رجل صيني حازم ووطني ، كمبعوث خاص إلى كانتون للإشراف على تنفيذ المرسوم. وبتأييد من الشعب، حاصر لين القسم الخاص من </a:t>
            </a:r>
            <a:r>
              <a:rPr lang="ar-SA" dirty="0" smtClean="0">
                <a:latin typeface="Times New (W1)"/>
                <a:ea typeface="Times New Roman"/>
                <a:cs typeface="PT Bold Heading" panose="02010400000000000000" pitchFamily="2" charset="-78"/>
              </a:rPr>
              <a:t>المدينة</a:t>
            </a:r>
            <a:r>
              <a:rPr lang="ar-EG" dirty="0" smtClean="0">
                <a:latin typeface="Times New (W1)"/>
                <a:ea typeface="Times New Roman"/>
                <a:cs typeface="PT Bold Heading" panose="02010400000000000000" pitchFamily="2" charset="-78"/>
              </a:rPr>
              <a:t> ال</a:t>
            </a:r>
            <a:r>
              <a:rPr lang="ar-SA" dirty="0" smtClean="0">
                <a:latin typeface="Times New (W1)"/>
                <a:ea typeface="Times New Roman"/>
                <a:cs typeface="PT Bold Heading" panose="02010400000000000000" pitchFamily="2" charset="-78"/>
              </a:rPr>
              <a:t>مسموح </a:t>
            </a:r>
            <a:r>
              <a:rPr lang="ar-SA" dirty="0">
                <a:latin typeface="Times New (W1)"/>
                <a:ea typeface="Times New Roman"/>
                <a:cs typeface="PT Bold Heading" panose="02010400000000000000" pitchFamily="2" charset="-78"/>
              </a:rPr>
              <a:t>فيه للتجار البريطانيين والأمريكيين بإقامة مؤسساتهم به للتجارة. وبهذه الطريقة أجبرهم على تسليم الأفيون الذي كان في حوزتهم، وكان يربو على العشرين ألف </a:t>
            </a:r>
            <a:r>
              <a:rPr lang="ar-SA" dirty="0" smtClean="0">
                <a:latin typeface="Times New (W1)"/>
                <a:ea typeface="Times New Roman"/>
                <a:cs typeface="PT Bold Heading" panose="02010400000000000000" pitchFamily="2" charset="-78"/>
              </a:rPr>
              <a:t>صندوق</a:t>
            </a:r>
            <a:r>
              <a:rPr lang="ar-EG" dirty="0" smtClean="0">
                <a:latin typeface="Times New (W1)"/>
                <a:ea typeface="Times New Roman"/>
                <a:cs typeface="PT Bold Heading" panose="02010400000000000000" pitchFamily="2" charset="-78"/>
              </a:rPr>
              <a:t>.</a:t>
            </a:r>
            <a:r>
              <a:rPr lang="ar-SA" dirty="0" smtClean="0">
                <a:latin typeface="Times New (W1)"/>
                <a:ea typeface="Times New Roman"/>
                <a:cs typeface="PT Bold Heading" panose="02010400000000000000" pitchFamily="2" charset="-78"/>
              </a:rPr>
              <a:t> </a:t>
            </a:r>
            <a:r>
              <a:rPr lang="ar-SA" dirty="0">
                <a:latin typeface="Times New (W1)"/>
                <a:ea typeface="Times New Roman"/>
                <a:cs typeface="PT Bold Heading" panose="02010400000000000000" pitchFamily="2" charset="-78"/>
              </a:rPr>
              <a:t>وفي 3 يونيو سنة 1839 أعدم الكمية بأسرها </a:t>
            </a:r>
            <a:r>
              <a:rPr lang="ar-SA" dirty="0" smtClean="0">
                <a:latin typeface="Times New (W1)"/>
                <a:ea typeface="Times New Roman"/>
                <a:cs typeface="PT Bold Heading" panose="02010400000000000000" pitchFamily="2" charset="-78"/>
              </a:rPr>
              <a:t>علناً</a:t>
            </a:r>
            <a:r>
              <a:rPr lang="ar-EG" dirty="0" smtClean="0">
                <a:latin typeface="Times New (W1)"/>
                <a:ea typeface="Times New Roman"/>
                <a:cs typeface="PT Bold Heading" panose="02010400000000000000" pitchFamily="2" charset="-78"/>
              </a:rPr>
              <a:t>.</a:t>
            </a:r>
          </a:p>
          <a:p>
            <a:pPr algn="justLow"/>
            <a:r>
              <a:rPr lang="ar-EG" dirty="0" smtClean="0">
                <a:latin typeface="Times New (W1)"/>
                <a:ea typeface="Times New Roman"/>
                <a:cs typeface="PT Bold Heading" panose="02010400000000000000" pitchFamily="2" charset="-78"/>
              </a:rPr>
              <a:t>ورغم وعد التجار الإنجليز بعدم المشاركة في هذه التجارة إلا أنهم كانوا ضالعين فيها بشكل كبير، وكانت سفن تابعه لهم تحمل الأفيون من مانيلا إلي الموانئ الصينية.</a:t>
            </a:r>
          </a:p>
          <a:p>
            <a:pPr algn="justLow"/>
            <a:r>
              <a:rPr lang="ar-EG" dirty="0" smtClean="0">
                <a:latin typeface="Times New (W1)"/>
                <a:ea typeface="Times New Roman"/>
                <a:cs typeface="PT Bold Heading" panose="02010400000000000000" pitchFamily="2" charset="-78"/>
              </a:rPr>
              <a:t>واستغلت بريطانيا حادث قتل عدد من الإنجليز لرجل صيني ومطالبة السلطات الصينية بتسليم القاتل ورفضت ذلك، وهددت </a:t>
            </a:r>
            <a:r>
              <a:rPr lang="ar-SA" dirty="0" smtClean="0">
                <a:latin typeface="Times New (W1)"/>
                <a:ea typeface="Times New Roman"/>
                <a:cs typeface="PT Bold Heading" panose="02010400000000000000" pitchFamily="2" charset="-78"/>
              </a:rPr>
              <a:t> </a:t>
            </a:r>
            <a:r>
              <a:rPr lang="ar-EG" dirty="0" smtClean="0">
                <a:latin typeface="Times New (W1)"/>
                <a:ea typeface="Times New Roman"/>
                <a:cs typeface="PT Bold Heading" panose="02010400000000000000" pitchFamily="2" charset="-78"/>
              </a:rPr>
              <a:t>بإعلان الحرب حال القبض عليه وبالفعل سرعان ما حشدت بريطانيا قوتها وأخذت في مهاجمة الموانئ الصينية.</a:t>
            </a:r>
          </a:p>
          <a:p>
            <a:pPr algn="justLow"/>
            <a:endParaRPr lang="ar-EG" dirty="0" smtClean="0">
              <a:latin typeface="Times New (W1)"/>
              <a:ea typeface="Times New Roman"/>
              <a:cs typeface="PT Bold Heading" panose="02010400000000000000" pitchFamily="2" charset="-78"/>
            </a:endParaRPr>
          </a:p>
          <a:p>
            <a:pPr algn="justLow"/>
            <a:endParaRPr lang="ar-EG" dirty="0">
              <a:latin typeface="Times New (W1)"/>
              <a:ea typeface="Times New Roman"/>
              <a:cs typeface="PT Bold Heading" panose="02010400000000000000" pitchFamily="2" charset="-78"/>
            </a:endParaRPr>
          </a:p>
          <a:p>
            <a:endParaRPr lang="ar-EG" dirty="0"/>
          </a:p>
        </p:txBody>
      </p:sp>
    </p:spTree>
    <p:extLst>
      <p:ext uri="{BB962C8B-B14F-4D97-AF65-F5344CB8AC3E}">
        <p14:creationId xmlns:p14="http://schemas.microsoft.com/office/powerpoint/2010/main" val="585078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7029400"/>
          </a:xfrm>
        </p:spPr>
        <p:txBody>
          <a:bodyPr>
            <a:normAutofit lnSpcReduction="10000"/>
          </a:bodyPr>
          <a:lstStyle/>
          <a:p>
            <a:pPr marL="342900" lvl="0" indent="-342900" algn="justLow">
              <a:buFont typeface="Symbol"/>
              <a:buChar char=""/>
              <a:tabLst>
                <a:tab pos="457200" algn="l"/>
              </a:tabLst>
            </a:pPr>
            <a:r>
              <a:rPr lang="ar-EG" dirty="0">
                <a:solidFill>
                  <a:srgbClr val="000000"/>
                </a:solidFill>
                <a:latin typeface="Times New Roman"/>
                <a:ea typeface="Times New Roman"/>
                <a:cs typeface="PT Bold Heading" panose="02010400000000000000" pitchFamily="2" charset="-78"/>
              </a:rPr>
              <a:t>عندها قررت بريطانيا التي كانت في اوج قوتها العسكرية في ذلك الوقت اعلان الحرب على الصين لفتح الأبواب من جديد امام تجارة الافيون للعودة من جديد</a:t>
            </a:r>
            <a:r>
              <a:rPr lang="ar-EG" dirty="0" smtClean="0">
                <a:solidFill>
                  <a:srgbClr val="000000"/>
                </a:solidFill>
                <a:latin typeface="Times New Roman"/>
                <a:ea typeface="Times New Roman"/>
                <a:cs typeface="PT Bold Heading" panose="02010400000000000000" pitchFamily="2" charset="-78"/>
              </a:rPr>
              <a:t>.</a:t>
            </a:r>
            <a:endParaRPr lang="ar-SA" dirty="0" smtClean="0">
              <a:solidFill>
                <a:srgbClr val="000000"/>
              </a:solidFill>
              <a:latin typeface="Times New Roman"/>
              <a:ea typeface="Times New Roman"/>
              <a:cs typeface="PT Bold Heading" panose="02010400000000000000" pitchFamily="2" charset="-78"/>
            </a:endParaRPr>
          </a:p>
          <a:p>
            <a:pPr marL="342900" lvl="0" indent="-342900" algn="justLow">
              <a:buFont typeface="Symbol"/>
              <a:buChar char=""/>
              <a:tabLst>
                <a:tab pos="457200" algn="l"/>
              </a:tabLst>
            </a:pPr>
            <a:r>
              <a:rPr lang="ar-EG" dirty="0" smtClean="0">
                <a:solidFill>
                  <a:srgbClr val="000000"/>
                </a:solidFill>
                <a:latin typeface="Times New Roman"/>
                <a:ea typeface="Times New Roman"/>
                <a:cs typeface="PT Bold Heading" panose="02010400000000000000" pitchFamily="2" charset="-78"/>
              </a:rPr>
              <a:t> </a:t>
            </a:r>
            <a:r>
              <a:rPr lang="ar-EG" dirty="0">
                <a:solidFill>
                  <a:srgbClr val="000000"/>
                </a:solidFill>
                <a:latin typeface="Times New Roman"/>
                <a:ea typeface="Times New Roman"/>
                <a:cs typeface="PT Bold Heading" panose="02010400000000000000" pitchFamily="2" charset="-78"/>
              </a:rPr>
              <a:t>وبحث البريطانيون عن ذريعة لهذه الحرب فاستخدموا مبدأ "تطبيق مبدأ حرية التجارة" </a:t>
            </a:r>
            <a:endParaRPr lang="ar-SA" dirty="0" smtClean="0">
              <a:solidFill>
                <a:srgbClr val="000000"/>
              </a:solidFill>
              <a:latin typeface="Times New Roman"/>
              <a:ea typeface="Times New Roman"/>
              <a:cs typeface="PT Bold Heading" panose="02010400000000000000" pitchFamily="2" charset="-78"/>
            </a:endParaRPr>
          </a:p>
          <a:p>
            <a:pPr marL="342900" lvl="0" indent="-342900" algn="justLow">
              <a:buFont typeface="Symbol"/>
              <a:buChar char=""/>
              <a:tabLst>
                <a:tab pos="457200" algn="l"/>
              </a:tabLst>
            </a:pPr>
            <a:r>
              <a:rPr lang="ar-EG" dirty="0" smtClean="0">
                <a:solidFill>
                  <a:srgbClr val="000000"/>
                </a:solidFill>
                <a:latin typeface="Times New Roman"/>
                <a:ea typeface="Times New Roman"/>
                <a:cs typeface="PT Bold Heading" panose="02010400000000000000" pitchFamily="2" charset="-78"/>
              </a:rPr>
              <a:t>وفي </a:t>
            </a:r>
            <a:r>
              <a:rPr lang="ar-EG" dirty="0">
                <a:solidFill>
                  <a:srgbClr val="000000"/>
                </a:solidFill>
                <a:latin typeface="Times New Roman"/>
                <a:ea typeface="Times New Roman"/>
                <a:cs typeface="PT Bold Heading" panose="02010400000000000000" pitchFamily="2" charset="-78"/>
              </a:rPr>
              <a:t>ذلك الوقت كانت بريطانيا قد خرجت منتصرة علي منافسيها من الدول البحرية في </a:t>
            </a:r>
            <a:r>
              <a:rPr lang="ar-EG" dirty="0" smtClean="0">
                <a:solidFill>
                  <a:srgbClr val="000000"/>
                </a:solidFill>
                <a:latin typeface="Times New Roman"/>
                <a:ea typeface="Times New Roman"/>
                <a:cs typeface="PT Bold Heading" panose="02010400000000000000" pitchFamily="2" charset="-78"/>
              </a:rPr>
              <a:t>حروب نابليون</a:t>
            </a:r>
            <a:r>
              <a:rPr lang="ar-SA" dirty="0" smtClean="0">
                <a:solidFill>
                  <a:srgbClr val="000000"/>
                </a:solidFill>
                <a:latin typeface="Times New Roman"/>
                <a:ea typeface="Times New Roman"/>
                <a:cs typeface="PT Bold Heading" panose="02010400000000000000" pitchFamily="2" charset="-78"/>
              </a:rPr>
              <a:t>.</a:t>
            </a:r>
          </a:p>
          <a:p>
            <a:pPr marL="342900" lvl="0" indent="-342900" algn="justLow">
              <a:buFont typeface="Symbol"/>
              <a:buChar char=""/>
              <a:tabLst>
                <a:tab pos="457200" algn="l"/>
              </a:tabLst>
            </a:pPr>
            <a:r>
              <a:rPr lang="ar-EG" dirty="0" smtClean="0">
                <a:solidFill>
                  <a:srgbClr val="000000"/>
                </a:solidFill>
                <a:latin typeface="Times New Roman"/>
                <a:ea typeface="Times New Roman"/>
                <a:cs typeface="PT Bold Heading" panose="02010400000000000000" pitchFamily="2" charset="-78"/>
              </a:rPr>
              <a:t> وقامت الثورة الصناعية فيها</a:t>
            </a:r>
            <a:r>
              <a:rPr lang="ar-EG" dirty="0">
                <a:solidFill>
                  <a:srgbClr val="000000"/>
                </a:solidFill>
                <a:latin typeface="Times New Roman"/>
                <a:ea typeface="Times New Roman"/>
                <a:cs typeface="PT Bold Heading" panose="02010400000000000000" pitchFamily="2" charset="-78"/>
              </a:rPr>
              <a:t>‏،‏ وأصبحت الدولة الرأسمالية </a:t>
            </a:r>
            <a:r>
              <a:rPr lang="ar-EG" dirty="0" smtClean="0">
                <a:solidFill>
                  <a:srgbClr val="000000"/>
                </a:solidFill>
                <a:latin typeface="Times New Roman"/>
                <a:ea typeface="Times New Roman"/>
                <a:cs typeface="PT Bold Heading" panose="02010400000000000000" pitchFamily="2" charset="-78"/>
              </a:rPr>
              <a:t>الأقوى </a:t>
            </a:r>
            <a:r>
              <a:rPr lang="ar-EG" dirty="0">
                <a:solidFill>
                  <a:srgbClr val="000000"/>
                </a:solidFill>
                <a:latin typeface="Times New Roman"/>
                <a:ea typeface="Times New Roman"/>
                <a:cs typeface="PT Bold Heading" panose="02010400000000000000" pitchFamily="2" charset="-78"/>
              </a:rPr>
              <a:t>في العالم فلجأت الي فتح اسواق لتصريف منتجاتها الصناعية‏ والبحث عن مصادر رخيصة للمواد الأولية التي تحتاجها لصناعاتها‏. </a:t>
            </a:r>
            <a:endParaRPr lang="ar-SA" dirty="0" smtClean="0">
              <a:solidFill>
                <a:srgbClr val="000000"/>
              </a:solidFill>
              <a:latin typeface="Times New Roman"/>
              <a:ea typeface="Times New Roman"/>
              <a:cs typeface="PT Bold Heading" panose="02010400000000000000" pitchFamily="2" charset="-78"/>
            </a:endParaRPr>
          </a:p>
          <a:p>
            <a:pPr marL="342900" lvl="0" indent="-342900" algn="justLow">
              <a:buFont typeface="Symbol"/>
              <a:buChar char=""/>
              <a:tabLst>
                <a:tab pos="457200" algn="l"/>
              </a:tabLst>
            </a:pPr>
            <a:r>
              <a:rPr lang="ar-EG" dirty="0" smtClean="0">
                <a:solidFill>
                  <a:srgbClr val="000000"/>
                </a:solidFill>
                <a:latin typeface="Times New Roman"/>
                <a:ea typeface="Times New Roman"/>
                <a:cs typeface="PT Bold Heading" panose="02010400000000000000" pitchFamily="2" charset="-78"/>
              </a:rPr>
              <a:t>وكان </a:t>
            </a:r>
            <a:r>
              <a:rPr lang="ar-EG" dirty="0">
                <a:solidFill>
                  <a:srgbClr val="000000"/>
                </a:solidFill>
                <a:latin typeface="Times New Roman"/>
                <a:ea typeface="Times New Roman"/>
                <a:cs typeface="PT Bold Heading" panose="02010400000000000000" pitchFamily="2" charset="-78"/>
              </a:rPr>
              <a:t>النظام العالمي في ذلك الوقت يقوم علي مبدئين هما حرية التجارة ودبلوماسية السفن المسلحة‏.‏ </a:t>
            </a:r>
            <a:r>
              <a:rPr lang="ar-EG" dirty="0" err="1">
                <a:solidFill>
                  <a:srgbClr val="000000"/>
                </a:solidFill>
                <a:latin typeface="Times New Roman"/>
                <a:ea typeface="Times New Roman"/>
                <a:cs typeface="PT Bold Heading" panose="02010400000000000000" pitchFamily="2" charset="-78"/>
              </a:rPr>
              <a:t>و</a:t>
            </a:r>
            <a:r>
              <a:rPr lang="ar-EG" dirty="0" err="1" smtClean="0">
                <a:solidFill>
                  <a:srgbClr val="000000"/>
                </a:solidFill>
                <a:latin typeface="Times New Roman"/>
                <a:ea typeface="Times New Roman"/>
                <a:cs typeface="PT Bold Heading" panose="02010400000000000000" pitchFamily="2" charset="-78"/>
              </a:rPr>
              <a:t>‏أرسلت</a:t>
            </a:r>
            <a:r>
              <a:rPr lang="ar-EG" dirty="0" smtClean="0">
                <a:solidFill>
                  <a:srgbClr val="000000"/>
                </a:solidFill>
                <a:latin typeface="Times New Roman"/>
                <a:ea typeface="Times New Roman"/>
                <a:cs typeface="PT Bold Heading" panose="02010400000000000000" pitchFamily="2" charset="-78"/>
              </a:rPr>
              <a:t> </a:t>
            </a:r>
            <a:r>
              <a:rPr lang="ar-EG" dirty="0">
                <a:solidFill>
                  <a:srgbClr val="000000"/>
                </a:solidFill>
                <a:latin typeface="Times New Roman"/>
                <a:ea typeface="Times New Roman"/>
                <a:cs typeface="PT Bold Heading" panose="02010400000000000000" pitchFamily="2" charset="-78"/>
              </a:rPr>
              <a:t>بريطانيا في عام‏1840‏م سفنها وجنودها الي الصين </a:t>
            </a:r>
            <a:r>
              <a:rPr lang="ar-EG" dirty="0" smtClean="0">
                <a:solidFill>
                  <a:srgbClr val="000000"/>
                </a:solidFill>
                <a:latin typeface="Times New Roman"/>
                <a:ea typeface="Times New Roman"/>
                <a:cs typeface="PT Bold Heading" panose="02010400000000000000" pitchFamily="2" charset="-78"/>
              </a:rPr>
              <a:t>لإجبارها </a:t>
            </a:r>
            <a:r>
              <a:rPr lang="ar-EG" dirty="0">
                <a:solidFill>
                  <a:srgbClr val="000000"/>
                </a:solidFill>
                <a:latin typeface="Times New Roman"/>
                <a:ea typeface="Times New Roman"/>
                <a:cs typeface="PT Bold Heading" panose="02010400000000000000" pitchFamily="2" charset="-78"/>
              </a:rPr>
              <a:t>علي فتح أبوابها للتجارة بالقوة</a:t>
            </a:r>
            <a:r>
              <a:rPr lang="ar-EG" dirty="0" smtClean="0">
                <a:solidFill>
                  <a:srgbClr val="000000"/>
                </a:solidFill>
                <a:latin typeface="Times New Roman"/>
                <a:ea typeface="Times New Roman"/>
                <a:cs typeface="PT Bold Heading" panose="02010400000000000000" pitchFamily="2" charset="-78"/>
              </a:rPr>
              <a:t>.</a:t>
            </a:r>
            <a:endParaRPr lang="ar-EG" dirty="0"/>
          </a:p>
        </p:txBody>
      </p:sp>
    </p:spTree>
    <p:extLst>
      <p:ext uri="{BB962C8B-B14F-4D97-AF65-F5344CB8AC3E}">
        <p14:creationId xmlns:p14="http://schemas.microsoft.com/office/powerpoint/2010/main" val="1717539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fontScale="92500" lnSpcReduction="10000"/>
          </a:bodyPr>
          <a:lstStyle/>
          <a:p>
            <a:r>
              <a:rPr lang="ar-EG" dirty="0">
                <a:cs typeface="PT Bold Heading" panose="02010400000000000000" pitchFamily="2" charset="-78"/>
              </a:rPr>
              <a:t>وقد انقسمت حرب الأفيون أطور أولها ويبدأ من مناورة الكابتن </a:t>
            </a:r>
            <a:r>
              <a:rPr lang="ar-EG" dirty="0" err="1">
                <a:cs typeface="PT Bold Heading" panose="02010400000000000000" pitchFamily="2" charset="-78"/>
              </a:rPr>
              <a:t>اليوت</a:t>
            </a:r>
            <a:r>
              <a:rPr lang="ar-EG" dirty="0">
                <a:cs typeface="PT Bold Heading" panose="02010400000000000000" pitchFamily="2" charset="-78"/>
              </a:rPr>
              <a:t> العسكرية للحصول علي امتياز دبلوماسي بإظهار القوة في الفترة من 3 نوفمبر 1839 حتى 7يناير 1841. أما الطور الثاني فيبدأ بمفاوضات السلام وإخلاء هونج كونج في الفترة من 20 يناير 1841 حتى 27 مايو 1841ن وبعد ذلك يأتي الطور الثالث للحرب والذي شهد المتابعة القوية للحرب حتى نهايتها وتوقيع معاهدة </a:t>
            </a:r>
            <a:r>
              <a:rPr lang="ar-EG" dirty="0" err="1">
                <a:cs typeface="PT Bold Heading" panose="02010400000000000000" pitchFamily="2" charset="-78"/>
              </a:rPr>
              <a:t>نانكنج</a:t>
            </a:r>
            <a:r>
              <a:rPr lang="ar-EG" dirty="0">
                <a:cs typeface="PT Bold Heading" panose="02010400000000000000" pitchFamily="2" charset="-78"/>
              </a:rPr>
              <a:t> بواسطة المبعوث البريطاني هنري </a:t>
            </a:r>
            <a:r>
              <a:rPr lang="ar-EG" dirty="0" err="1">
                <a:cs typeface="PT Bold Heading" panose="02010400000000000000" pitchFamily="2" charset="-78"/>
              </a:rPr>
              <a:t>بوتنجر</a:t>
            </a:r>
            <a:r>
              <a:rPr lang="ar-EG" dirty="0">
                <a:cs typeface="PT Bold Heading" panose="02010400000000000000" pitchFamily="2" charset="-78"/>
              </a:rPr>
              <a:t> وتمتد هذه الفترة من 10 أغسطس 1841 حتى 29 أغسطس 1842</a:t>
            </a:r>
            <a:r>
              <a:rPr lang="ar-EG" dirty="0" smtClean="0">
                <a:cs typeface="PT Bold Heading" panose="02010400000000000000" pitchFamily="2" charset="-78"/>
              </a:rPr>
              <a:t>.</a:t>
            </a:r>
          </a:p>
          <a:p>
            <a:pPr marL="342900" lvl="0" indent="-342900" algn="justLow">
              <a:buFont typeface="Symbol"/>
              <a:buChar char=""/>
              <a:tabLst>
                <a:tab pos="457200" algn="l"/>
              </a:tabLst>
            </a:pPr>
            <a:endParaRPr lang="ar-EG" dirty="0">
              <a:latin typeface="Times New Roman"/>
              <a:ea typeface="Times New Roman"/>
              <a:cs typeface="PT Bold Heading" panose="02010400000000000000" pitchFamily="2" charset="-78"/>
            </a:endParaRPr>
          </a:p>
          <a:p>
            <a:r>
              <a:rPr lang="ar-EG" dirty="0">
                <a:cs typeface="PT Bold Heading" panose="02010400000000000000" pitchFamily="2" charset="-78"/>
              </a:rPr>
              <a:t>استمرت حرب الافيون الأولى عامين من عام‏1840‏ الي عام‏1842‏ واستطاعت بريطانيا بعد مقاومة عنيفة من الصينيين احتلال مدينة "</a:t>
            </a:r>
            <a:r>
              <a:rPr lang="ar-EG" dirty="0" err="1">
                <a:cs typeface="PT Bold Heading" panose="02010400000000000000" pitchFamily="2" charset="-78"/>
              </a:rPr>
              <a:t>دينغ</a:t>
            </a:r>
            <a:r>
              <a:rPr lang="ar-EG" dirty="0">
                <a:cs typeface="PT Bold Heading" panose="02010400000000000000" pitchFamily="2" charset="-78"/>
              </a:rPr>
              <a:t> </a:t>
            </a:r>
            <a:r>
              <a:rPr lang="ar-EG" dirty="0" err="1">
                <a:cs typeface="PT Bold Heading" panose="02010400000000000000" pitchFamily="2" charset="-78"/>
              </a:rPr>
              <a:t>هاي</a:t>
            </a:r>
            <a:r>
              <a:rPr lang="ar-EG" dirty="0">
                <a:cs typeface="PT Bold Heading" panose="02010400000000000000" pitchFamily="2" charset="-78"/>
              </a:rPr>
              <a:t>" في مقاطعة شين </a:t>
            </a:r>
            <a:r>
              <a:rPr lang="ar-EG" dirty="0" err="1">
                <a:cs typeface="PT Bold Heading" panose="02010400000000000000" pitchFamily="2" charset="-78"/>
              </a:rPr>
              <a:t>جيانج</a:t>
            </a:r>
            <a:r>
              <a:rPr lang="ar-EG" dirty="0">
                <a:cs typeface="PT Bold Heading" panose="02010400000000000000" pitchFamily="2" charset="-78"/>
              </a:rPr>
              <a:t> واقترب الاسطول البريطاني من البوابة البحرية لبكين‏.‏ ودفع ذلك الامبراطور الصيني للتفاوض مع بريطانيا وتوقيع اتفاقية «</a:t>
            </a:r>
            <a:r>
              <a:rPr lang="ar-EG" dirty="0" err="1">
                <a:cs typeface="PT Bold Heading" panose="02010400000000000000" pitchFamily="2" charset="-78"/>
              </a:rPr>
              <a:t>نانكنج</a:t>
            </a:r>
            <a:r>
              <a:rPr lang="ar-EG" dirty="0">
                <a:cs typeface="PT Bold Heading" panose="02010400000000000000" pitchFamily="2" charset="-78"/>
              </a:rPr>
              <a:t>" في أغسطس ‏1842</a:t>
            </a:r>
            <a:endParaRPr lang="en-US" dirty="0">
              <a:cs typeface="PT Bold Heading" panose="02010400000000000000" pitchFamily="2" charset="-78"/>
            </a:endParaRPr>
          </a:p>
          <a:p>
            <a:endParaRPr lang="en-US" dirty="0">
              <a:cs typeface="PT Bold Heading" panose="02010400000000000000" pitchFamily="2" charset="-78"/>
            </a:endParaRPr>
          </a:p>
          <a:p>
            <a:endParaRPr lang="ar-EG" dirty="0"/>
          </a:p>
        </p:txBody>
      </p:sp>
    </p:spTree>
    <p:extLst>
      <p:ext uri="{BB962C8B-B14F-4D97-AF65-F5344CB8AC3E}">
        <p14:creationId xmlns:p14="http://schemas.microsoft.com/office/powerpoint/2010/main" val="617423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ircle(in)">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0" y="0"/>
            <a:ext cx="9324528" cy="6858000"/>
          </a:xfrm>
        </p:spPr>
        <p:txBody>
          <a:bodyPr>
            <a:normAutofit fontScale="92500" lnSpcReduction="10000"/>
          </a:bodyPr>
          <a:lstStyle/>
          <a:p>
            <a:r>
              <a:rPr lang="ar-EG" dirty="0">
                <a:cs typeface="PT Bold Heading" panose="02010400000000000000" pitchFamily="2" charset="-78"/>
              </a:rPr>
              <a:t>وخلال الطور الأول للحرب، عمال الصينيون علي سد مصب نهر </a:t>
            </a:r>
            <a:r>
              <a:rPr lang="ar-EG" dirty="0" err="1">
                <a:cs typeface="PT Bold Heading" panose="02010400000000000000" pitchFamily="2" charset="-78"/>
              </a:rPr>
              <a:t>الكانتون</a:t>
            </a:r>
            <a:r>
              <a:rPr lang="ar-EG" dirty="0">
                <a:cs typeface="PT Bold Heading" panose="02010400000000000000" pitchFamily="2" charset="-78"/>
              </a:rPr>
              <a:t> بواسطة السفن الشراعية، حتى لا تتقدم فيه السفن البريطانية، ولكن الأسطول البريطاني الذي وصل من الهند تمكن من ضربها بسهولة، وكان ذلك أول صدام مباشر بين الجانبين في 3 نوفمبر </a:t>
            </a:r>
            <a:r>
              <a:rPr lang="ar-EG" dirty="0" smtClean="0">
                <a:cs typeface="PT Bold Heading" panose="02010400000000000000" pitchFamily="2" charset="-78"/>
              </a:rPr>
              <a:t>1839</a:t>
            </a:r>
            <a:r>
              <a:rPr lang="ar-SA" dirty="0" smtClean="0">
                <a:cs typeface="PT Bold Heading" panose="02010400000000000000" pitchFamily="2" charset="-78"/>
              </a:rPr>
              <a:t>.</a:t>
            </a:r>
            <a:r>
              <a:rPr lang="ar-EG" dirty="0" smtClean="0">
                <a:cs typeface="PT Bold Heading" panose="02010400000000000000" pitchFamily="2" charset="-78"/>
              </a:rPr>
              <a:t> </a:t>
            </a:r>
            <a:endParaRPr lang="ar-SA" dirty="0" smtClean="0">
              <a:cs typeface="PT Bold Heading" panose="02010400000000000000" pitchFamily="2" charset="-78"/>
            </a:endParaRPr>
          </a:p>
          <a:p>
            <a:r>
              <a:rPr lang="ar-EG" dirty="0" smtClean="0">
                <a:cs typeface="PT Bold Heading" panose="02010400000000000000" pitchFamily="2" charset="-78"/>
              </a:rPr>
              <a:t>وقد </a:t>
            </a:r>
            <a:r>
              <a:rPr lang="ar-EG" dirty="0">
                <a:cs typeface="PT Bold Heading" panose="02010400000000000000" pitchFamily="2" charset="-78"/>
              </a:rPr>
              <a:t>رأي المبعوثين الإنجليز الذين أرسلوا للتفاوض مع الحكومة الصينية أن إبرام معاهدة ملزمة للصينيين، يتطلب فرض قوة بريطانيا علي الساحل الصيني </a:t>
            </a:r>
            <a:r>
              <a:rPr lang="ar-EG" dirty="0" smtClean="0">
                <a:cs typeface="PT Bold Heading" panose="02010400000000000000" pitchFamily="2" charset="-78"/>
              </a:rPr>
              <a:t>الشمالي. فقد </a:t>
            </a:r>
            <a:r>
              <a:rPr lang="ar-EG" dirty="0">
                <a:cs typeface="PT Bold Heading" panose="02010400000000000000" pitchFamily="2" charset="-78"/>
              </a:rPr>
              <a:t>وجدت بريطانيا أن نجاحها في المطالبة بالامتيازات من الإمبراطورية الصينية يتطلب مهاجمة حصن تاكو عند مصب نهر "بي ". </a:t>
            </a:r>
            <a:endParaRPr lang="ar-SA" dirty="0" smtClean="0">
              <a:cs typeface="PT Bold Heading" panose="02010400000000000000" pitchFamily="2" charset="-78"/>
            </a:endParaRPr>
          </a:p>
          <a:p>
            <a:r>
              <a:rPr lang="ar-EG" dirty="0" smtClean="0">
                <a:cs typeface="PT Bold Heading" panose="02010400000000000000" pitchFamily="2" charset="-78"/>
              </a:rPr>
              <a:t>وقد </a:t>
            </a:r>
            <a:r>
              <a:rPr lang="ar-EG" dirty="0">
                <a:cs typeface="PT Bold Heading" panose="02010400000000000000" pitchFamily="2" charset="-78"/>
              </a:rPr>
              <a:t>دفع الإحساس بالخطر الحكومة الصينية إلي تعيين </a:t>
            </a:r>
            <a:r>
              <a:rPr lang="ar-EG" dirty="0" err="1">
                <a:cs typeface="PT Bold Heading" panose="02010400000000000000" pitchFamily="2" charset="-78"/>
              </a:rPr>
              <a:t>كاي</a:t>
            </a:r>
            <a:r>
              <a:rPr lang="ar-EG" dirty="0">
                <a:cs typeface="PT Bold Heading" panose="02010400000000000000" pitchFamily="2" charset="-78"/>
              </a:rPr>
              <a:t> شن وهو الذي عرف بعلاقاته الطيبة مع الإنجليز نائباً للملك، بدلاً من لن تسي </a:t>
            </a:r>
            <a:r>
              <a:rPr lang="ar-EG" dirty="0" err="1">
                <a:cs typeface="PT Bold Heading" panose="02010400000000000000" pitchFamily="2" charset="-78"/>
              </a:rPr>
              <a:t>هسو</a:t>
            </a:r>
            <a:r>
              <a:rPr lang="ar-EG" dirty="0">
                <a:cs typeface="PT Bold Heading" panose="02010400000000000000" pitchFamily="2" charset="-78"/>
              </a:rPr>
              <a:t>، للتباحث مع الإنجليز، وقد فتحت مباحثات السلام بكانتون بين البريطانيين </a:t>
            </a:r>
            <a:r>
              <a:rPr lang="ar-EG" dirty="0" err="1">
                <a:cs typeface="PT Bold Heading" panose="02010400000000000000" pitchFamily="2" charset="-78"/>
              </a:rPr>
              <a:t>وكاي</a:t>
            </a:r>
            <a:r>
              <a:rPr lang="ar-EG" dirty="0">
                <a:cs typeface="PT Bold Heading" panose="02010400000000000000" pitchFamily="2" charset="-78"/>
              </a:rPr>
              <a:t> شن من أجل وقف العمليات العسكرية.</a:t>
            </a:r>
            <a:endParaRPr lang="en-US" dirty="0">
              <a:cs typeface="PT Bold Heading" panose="02010400000000000000" pitchFamily="2" charset="-78"/>
            </a:endParaRPr>
          </a:p>
          <a:p>
            <a:endParaRPr lang="ar-EG" dirty="0"/>
          </a:p>
        </p:txBody>
      </p:sp>
    </p:spTree>
    <p:extLst>
      <p:ext uri="{BB962C8B-B14F-4D97-AF65-F5344CB8AC3E}">
        <p14:creationId xmlns:p14="http://schemas.microsoft.com/office/powerpoint/2010/main" val="3289527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396536" cy="7245424"/>
          </a:xfrm>
        </p:spPr>
        <p:txBody>
          <a:bodyPr>
            <a:normAutofit lnSpcReduction="10000"/>
          </a:bodyPr>
          <a:lstStyle/>
          <a:p>
            <a:r>
              <a:rPr lang="ar-SA" sz="3400" dirty="0">
                <a:cs typeface="PT Bold Heading" panose="02010400000000000000" pitchFamily="2" charset="-78"/>
              </a:rPr>
              <a:t>وكنتيجة للحرب، وقع حكام الصين على أول "معاهدة غير متكافئة"، أذلتها وقادتها فيما بعد إلى حافة الهاوية</a:t>
            </a:r>
            <a:r>
              <a:rPr lang="ar-EG" sz="3400" dirty="0">
                <a:cs typeface="PT Bold Heading" panose="02010400000000000000" pitchFamily="2" charset="-78"/>
              </a:rPr>
              <a:t>.</a:t>
            </a:r>
            <a:r>
              <a:rPr lang="ar-SA" sz="3400" dirty="0">
                <a:cs typeface="PT Bold Heading" panose="02010400000000000000" pitchFamily="2" charset="-78"/>
              </a:rPr>
              <a:t> فقد </a:t>
            </a:r>
            <a:r>
              <a:rPr lang="ar-SA" sz="3400" b="1" dirty="0">
                <a:solidFill>
                  <a:srgbClr val="FF0000"/>
                </a:solidFill>
                <a:cs typeface="PT Bold Heading" panose="02010400000000000000" pitchFamily="2" charset="-78"/>
              </a:rPr>
              <a:t>نصت </a:t>
            </a:r>
            <a:r>
              <a:rPr lang="ar-SA" sz="3400" b="1" dirty="0" smtClean="0">
                <a:solidFill>
                  <a:srgbClr val="FF0000"/>
                </a:solidFill>
                <a:cs typeface="PT Bold Heading" panose="02010400000000000000" pitchFamily="2" charset="-78"/>
              </a:rPr>
              <a:t>معاهد</a:t>
            </a:r>
            <a:r>
              <a:rPr lang="ar-EG" sz="3400" b="1" dirty="0" smtClean="0">
                <a:solidFill>
                  <a:srgbClr val="FF0000"/>
                </a:solidFill>
                <a:cs typeface="PT Bold Heading" panose="02010400000000000000" pitchFamily="2" charset="-78"/>
              </a:rPr>
              <a:t>ة</a:t>
            </a:r>
            <a:r>
              <a:rPr lang="ar-SA" sz="3400" b="1" dirty="0" smtClean="0">
                <a:solidFill>
                  <a:srgbClr val="FF0000"/>
                </a:solidFill>
                <a:cs typeface="PT Bold Heading" panose="02010400000000000000" pitchFamily="2" charset="-78"/>
              </a:rPr>
              <a:t> </a:t>
            </a:r>
            <a:r>
              <a:rPr lang="ar-SA" sz="3400" b="1" dirty="0" err="1" smtClean="0">
                <a:solidFill>
                  <a:srgbClr val="FF0000"/>
                </a:solidFill>
                <a:cs typeface="PT Bold Heading" panose="02010400000000000000" pitchFamily="2" charset="-78"/>
              </a:rPr>
              <a:t>نانكنج</a:t>
            </a:r>
            <a:r>
              <a:rPr lang="ar-SA" sz="3400" b="1" dirty="0" smtClean="0">
                <a:solidFill>
                  <a:srgbClr val="FF0000"/>
                </a:solidFill>
                <a:cs typeface="PT Bold Heading" panose="02010400000000000000" pitchFamily="2" charset="-78"/>
              </a:rPr>
              <a:t> </a:t>
            </a:r>
            <a:r>
              <a:rPr lang="ar-SA" sz="3400" b="1" dirty="0">
                <a:solidFill>
                  <a:srgbClr val="FF0000"/>
                </a:solidFill>
                <a:cs typeface="PT Bold Heading" panose="02010400000000000000" pitchFamily="2" charset="-78"/>
              </a:rPr>
              <a:t>(1842) </a:t>
            </a:r>
            <a:r>
              <a:rPr lang="ar-SA" sz="3400" b="1" dirty="0" smtClean="0">
                <a:solidFill>
                  <a:srgbClr val="FF0000"/>
                </a:solidFill>
                <a:cs typeface="PT Bold Heading" panose="02010400000000000000" pitchFamily="2" charset="-78"/>
              </a:rPr>
              <a:t>-</a:t>
            </a:r>
            <a:endParaRPr lang="en-US" sz="3400" dirty="0">
              <a:solidFill>
                <a:srgbClr val="FF0000"/>
              </a:solidFill>
              <a:cs typeface="PT Bold Heading" panose="02010400000000000000" pitchFamily="2" charset="-78"/>
            </a:endParaRPr>
          </a:p>
          <a:p>
            <a:pPr lvl="0"/>
            <a:r>
              <a:rPr lang="ar-SA" sz="3400" dirty="0">
                <a:cs typeface="PT Bold Heading" panose="02010400000000000000" pitchFamily="2" charset="-78"/>
              </a:rPr>
              <a:t>أولا: دفع التعويض عن الأفيون الذي صادره وأحرقه لين تسي هو، وكان هذا بمثابة ضمان لسلامة كل المشتغلين في الاتجار بهذا ال</a:t>
            </a:r>
            <a:r>
              <a:rPr lang="ar-EG" sz="3400" dirty="0">
                <a:cs typeface="PT Bold Heading" panose="02010400000000000000" pitchFamily="2" charset="-78"/>
              </a:rPr>
              <a:t>سم. (كان هذا التعويض 6مليون دولار)</a:t>
            </a:r>
            <a:endParaRPr lang="en-US" sz="3400" dirty="0">
              <a:cs typeface="PT Bold Heading" panose="02010400000000000000" pitchFamily="2" charset="-78"/>
            </a:endParaRPr>
          </a:p>
          <a:p>
            <a:pPr lvl="0"/>
            <a:r>
              <a:rPr lang="ar-SA" sz="3400" dirty="0">
                <a:cs typeface="PT Bold Heading" panose="02010400000000000000" pitchFamily="2" charset="-78"/>
              </a:rPr>
              <a:t>ثانياً: تسليم هونج كونج للبريطانيين، الذين دأبوا على استخدامها منذ ذلك الوقت، كقاعدة للتدخل العسكري والسياسي والاقتصادي في الصين .</a:t>
            </a:r>
            <a:endParaRPr lang="en-US" sz="3400" dirty="0">
              <a:cs typeface="PT Bold Heading" panose="02010400000000000000" pitchFamily="2" charset="-78"/>
            </a:endParaRPr>
          </a:p>
          <a:p>
            <a:pPr lvl="0"/>
            <a:r>
              <a:rPr lang="ar-SA" sz="3400" dirty="0">
                <a:cs typeface="PT Bold Heading" panose="02010400000000000000" pitchFamily="2" charset="-78"/>
              </a:rPr>
              <a:t>ثالثاً: فتح خمس مواني رئيسية للتجارة البريطانية والاستيطان </a:t>
            </a:r>
            <a:r>
              <a:rPr lang="ar-EG" sz="3400" dirty="0">
                <a:cs typeface="PT Bold Heading" panose="02010400000000000000" pitchFamily="2" charset="-78"/>
              </a:rPr>
              <a:t>وهي </a:t>
            </a:r>
            <a:r>
              <a:rPr lang="ar-EG" sz="3400" dirty="0" err="1">
                <a:cs typeface="PT Bold Heading" panose="02010400000000000000" pitchFamily="2" charset="-78"/>
              </a:rPr>
              <a:t>كانتون،أموي</a:t>
            </a:r>
            <a:r>
              <a:rPr lang="ar-EG" sz="3400" dirty="0">
                <a:cs typeface="PT Bold Heading" panose="02010400000000000000" pitchFamily="2" charset="-78"/>
              </a:rPr>
              <a:t>، </a:t>
            </a:r>
            <a:r>
              <a:rPr lang="ar-EG" sz="3400" dirty="0" err="1">
                <a:cs typeface="PT Bold Heading" panose="02010400000000000000" pitchFamily="2" charset="-78"/>
              </a:rPr>
              <a:t>فوتشو</a:t>
            </a:r>
            <a:r>
              <a:rPr lang="ar-EG" sz="3400" dirty="0">
                <a:cs typeface="PT Bold Heading" panose="02010400000000000000" pitchFamily="2" charset="-78"/>
              </a:rPr>
              <a:t> ، </a:t>
            </a:r>
            <a:r>
              <a:rPr lang="ar-EG" sz="3400" dirty="0" err="1">
                <a:cs typeface="PT Bold Heading" panose="02010400000000000000" pitchFamily="2" charset="-78"/>
              </a:rPr>
              <a:t>ننجبو</a:t>
            </a:r>
            <a:r>
              <a:rPr lang="ar-EG" sz="3400" dirty="0">
                <a:cs typeface="PT Bold Heading" panose="02010400000000000000" pitchFamily="2" charset="-78"/>
              </a:rPr>
              <a:t>، شنغهاي</a:t>
            </a:r>
            <a:r>
              <a:rPr lang="ar-SA" sz="3400" dirty="0">
                <a:cs typeface="PT Bold Heading" panose="02010400000000000000" pitchFamily="2" charset="-78"/>
              </a:rPr>
              <a:t>، سرعان ما أدت إلى إقامة جيوب إقليمية تحت العلم البريطاني ، ثم كانت جنينا لما أطلق عليه فيما بعد "الامتيازات" في مدن الصين الساحلية </a:t>
            </a:r>
            <a:r>
              <a:rPr lang="ar-SA" sz="3400" dirty="0" smtClean="0">
                <a:cs typeface="PT Bold Heading" panose="02010400000000000000" pitchFamily="2" charset="-78"/>
              </a:rPr>
              <a:t>.</a:t>
            </a:r>
            <a:r>
              <a:rPr lang="ar-EG" sz="3400" dirty="0" smtClean="0">
                <a:cs typeface="PT Bold Heading" panose="02010400000000000000" pitchFamily="2" charset="-78"/>
              </a:rPr>
              <a:t>.</a:t>
            </a:r>
            <a:endParaRPr lang="en-US" sz="3400" dirty="0">
              <a:cs typeface="PT Bold Heading" panose="02010400000000000000" pitchFamily="2" charset="-78"/>
            </a:endParaRPr>
          </a:p>
          <a:p>
            <a:endParaRPr lang="ar-EG" dirty="0"/>
          </a:p>
        </p:txBody>
      </p:sp>
    </p:spTree>
    <p:extLst>
      <p:ext uri="{BB962C8B-B14F-4D97-AF65-F5344CB8AC3E}">
        <p14:creationId xmlns:p14="http://schemas.microsoft.com/office/powerpoint/2010/main" val="3446072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03448"/>
            <a:ext cx="9144000" cy="7461448"/>
          </a:xfrm>
        </p:spPr>
        <p:txBody>
          <a:bodyPr>
            <a:normAutofit fontScale="92500" lnSpcReduction="10000"/>
          </a:bodyPr>
          <a:lstStyle/>
          <a:p>
            <a:pPr lvl="0">
              <a:buClr>
                <a:srgbClr val="3891A7"/>
              </a:buClr>
            </a:pPr>
            <a:endParaRPr lang="en-US" sz="2400" dirty="0">
              <a:solidFill>
                <a:prstClr val="black"/>
              </a:solidFill>
              <a:cs typeface="PT Bold Heading" panose="02010400000000000000" pitchFamily="2" charset="-78"/>
            </a:endParaRPr>
          </a:p>
          <a:p>
            <a:pPr lvl="0">
              <a:buClr>
                <a:srgbClr val="3891A7"/>
              </a:buClr>
            </a:pPr>
            <a:endParaRPr lang="ar-SA" sz="2800" dirty="0" smtClean="0">
              <a:solidFill>
                <a:prstClr val="black"/>
              </a:solidFill>
              <a:cs typeface="PT Bold Heading" panose="02010400000000000000" pitchFamily="2" charset="-78"/>
            </a:endParaRPr>
          </a:p>
          <a:p>
            <a:pPr lvl="0">
              <a:buClr>
                <a:srgbClr val="3891A7"/>
              </a:buClr>
            </a:pPr>
            <a:r>
              <a:rPr lang="ar-SA" sz="2800" dirty="0" smtClean="0">
                <a:solidFill>
                  <a:prstClr val="black"/>
                </a:solidFill>
                <a:cs typeface="PT Bold Heading" panose="02010400000000000000" pitchFamily="2" charset="-78"/>
              </a:rPr>
              <a:t>رابعاً</a:t>
            </a:r>
            <a:r>
              <a:rPr lang="ar-SA" sz="2800" dirty="0">
                <a:solidFill>
                  <a:prstClr val="black"/>
                </a:solidFill>
                <a:cs typeface="PT Bold Heading" panose="02010400000000000000" pitchFamily="2" charset="-78"/>
              </a:rPr>
              <a:t>: استثناء الرعايا البريطانيين من القانون الصيني، </a:t>
            </a:r>
            <a:r>
              <a:rPr lang="ar-SA" sz="2800" dirty="0" err="1">
                <a:solidFill>
                  <a:prstClr val="black"/>
                </a:solidFill>
                <a:cs typeface="PT Bold Heading" panose="02010400000000000000" pitchFamily="2" charset="-78"/>
              </a:rPr>
              <a:t>سامحين</a:t>
            </a:r>
            <a:r>
              <a:rPr lang="ar-SA" sz="2800" dirty="0">
                <a:solidFill>
                  <a:prstClr val="black"/>
                </a:solidFill>
                <a:cs typeface="PT Bold Heading" panose="02010400000000000000" pitchFamily="2" charset="-78"/>
              </a:rPr>
              <a:t> بهذا بتطبيق القانون الأجنبي على الأراضي الصينية</a:t>
            </a:r>
            <a:r>
              <a:rPr lang="ar-SA" sz="2800" dirty="0" smtClean="0">
                <a:solidFill>
                  <a:prstClr val="black"/>
                </a:solidFill>
                <a:cs typeface="PT Bold Heading" panose="02010400000000000000" pitchFamily="2" charset="-78"/>
              </a:rPr>
              <a:t>.</a:t>
            </a:r>
            <a:endParaRPr lang="ar-EG" sz="2800" dirty="0" smtClean="0">
              <a:solidFill>
                <a:prstClr val="black"/>
              </a:solidFill>
              <a:cs typeface="PT Bold Heading" panose="02010400000000000000" pitchFamily="2" charset="-78"/>
            </a:endParaRPr>
          </a:p>
          <a:p>
            <a:pPr lvl="0">
              <a:buClr>
                <a:srgbClr val="3891A7"/>
              </a:buClr>
            </a:pPr>
            <a:endParaRPr lang="en-US" sz="2800" dirty="0">
              <a:solidFill>
                <a:prstClr val="black"/>
              </a:solidFill>
              <a:cs typeface="PT Bold Heading" panose="02010400000000000000" pitchFamily="2" charset="-78"/>
            </a:endParaRPr>
          </a:p>
          <a:p>
            <a:pPr lvl="0">
              <a:buClr>
                <a:srgbClr val="3891A7"/>
              </a:buClr>
            </a:pPr>
            <a:r>
              <a:rPr lang="ar-SA" sz="2800" dirty="0">
                <a:solidFill>
                  <a:prstClr val="black"/>
                </a:solidFill>
                <a:cs typeface="PT Bold Heading" panose="02010400000000000000" pitchFamily="2" charset="-78"/>
              </a:rPr>
              <a:t>خامساً: معاملة بريطانيا طبقاً لمبدأ "الدولة الأولى بالرعايا" الذي طالبت به دول أخرى ، هكذا أعطى كل الأجانب "الامتيازات" التي انتزعها البريطانيون </a:t>
            </a:r>
            <a:r>
              <a:rPr lang="ar-SA" sz="2800" dirty="0" smtClean="0">
                <a:solidFill>
                  <a:prstClr val="black"/>
                </a:solidFill>
                <a:cs typeface="PT Bold Heading" panose="02010400000000000000" pitchFamily="2" charset="-78"/>
              </a:rPr>
              <a:t>.</a:t>
            </a:r>
            <a:endParaRPr lang="en-US" sz="2800" dirty="0">
              <a:solidFill>
                <a:prstClr val="black"/>
              </a:solidFill>
              <a:cs typeface="PT Bold Heading" panose="02010400000000000000" pitchFamily="2" charset="-78"/>
            </a:endParaRPr>
          </a:p>
          <a:p>
            <a:pPr lvl="0">
              <a:buClr>
                <a:srgbClr val="3891A7"/>
              </a:buClr>
            </a:pPr>
            <a:r>
              <a:rPr lang="ar-SA" sz="2800" dirty="0">
                <a:solidFill>
                  <a:prstClr val="black"/>
                </a:solidFill>
                <a:cs typeface="PT Bold Heading" panose="02010400000000000000" pitchFamily="2" charset="-78"/>
              </a:rPr>
              <a:t>سادساً: تعهد الصين بألا تتقاضى على البضائع الأجنبية رسم استيراد يزيد على 5 % ، الأمر الذي أدى مقدماً إلى إعاقة نمو الصناعة المحلية للصين </a:t>
            </a:r>
            <a:r>
              <a:rPr lang="ar-SA" sz="2800" dirty="0" smtClean="0">
                <a:solidFill>
                  <a:prstClr val="black"/>
                </a:solidFill>
                <a:cs typeface="PT Bold Heading" panose="02010400000000000000" pitchFamily="2" charset="-78"/>
              </a:rPr>
              <a:t>.</a:t>
            </a:r>
            <a:endParaRPr lang="en-US" sz="2800" dirty="0">
              <a:solidFill>
                <a:prstClr val="black"/>
              </a:solidFill>
              <a:cs typeface="PT Bold Heading" panose="02010400000000000000" pitchFamily="2" charset="-78"/>
            </a:endParaRPr>
          </a:p>
          <a:p>
            <a:pPr lvl="0">
              <a:buClr>
                <a:srgbClr val="3891A7"/>
              </a:buClr>
            </a:pPr>
            <a:r>
              <a:rPr lang="ar-EG" sz="2800" dirty="0">
                <a:solidFill>
                  <a:prstClr val="black"/>
                </a:solidFill>
                <a:cs typeface="PT Bold Heading" panose="02010400000000000000" pitchFamily="2" charset="-78"/>
              </a:rPr>
              <a:t>سابعاً: إلغاء نظام تجار </a:t>
            </a:r>
            <a:r>
              <a:rPr lang="ar-EG" sz="2800" dirty="0" err="1">
                <a:solidFill>
                  <a:prstClr val="black"/>
                </a:solidFill>
                <a:cs typeface="PT Bold Heading" panose="02010400000000000000" pitchFamily="2" charset="-78"/>
              </a:rPr>
              <a:t>الكوهونج</a:t>
            </a:r>
            <a:r>
              <a:rPr lang="ar-EG" sz="2800" dirty="0">
                <a:solidFill>
                  <a:prstClr val="black"/>
                </a:solidFill>
                <a:cs typeface="PT Bold Heading" panose="02010400000000000000" pitchFamily="2" charset="-78"/>
              </a:rPr>
              <a:t> (كان هؤلاء التجار الوحيدين في الإمبراطورية الذين تمنحهم الدولة حق التعامل التجاري مع </a:t>
            </a:r>
            <a:r>
              <a:rPr lang="ar-EG" sz="2800" dirty="0" err="1">
                <a:solidFill>
                  <a:prstClr val="black"/>
                </a:solidFill>
                <a:cs typeface="PT Bold Heading" panose="02010400000000000000" pitchFamily="2" charset="-78"/>
              </a:rPr>
              <a:t>الأجانب،وبذلك</a:t>
            </a:r>
            <a:r>
              <a:rPr lang="ar-EG" sz="2800" dirty="0">
                <a:solidFill>
                  <a:prstClr val="black"/>
                </a:solidFill>
                <a:cs typeface="PT Bold Heading" panose="02010400000000000000" pitchFamily="2" charset="-78"/>
              </a:rPr>
              <a:t> ظل ولائهم دائماً للحكومة الصينية) ودفع ديونهم للحكومة البريطانية والبالغة ثلاثة ملايين دولار</a:t>
            </a:r>
            <a:r>
              <a:rPr lang="ar-EG" sz="2800" dirty="0" smtClean="0">
                <a:solidFill>
                  <a:prstClr val="black"/>
                </a:solidFill>
                <a:cs typeface="PT Bold Heading" panose="02010400000000000000" pitchFamily="2" charset="-78"/>
              </a:rPr>
              <a:t>.</a:t>
            </a:r>
            <a:endParaRPr lang="ar-SA" sz="2800" dirty="0" smtClean="0">
              <a:solidFill>
                <a:prstClr val="black"/>
              </a:solidFill>
              <a:cs typeface="PT Bold Heading" panose="02010400000000000000" pitchFamily="2" charset="-78"/>
            </a:endParaRPr>
          </a:p>
          <a:p>
            <a:pPr lvl="0">
              <a:buClr>
                <a:srgbClr val="3891A7"/>
              </a:buClr>
            </a:pPr>
            <a:endParaRPr lang="en-US" sz="2800" dirty="0">
              <a:solidFill>
                <a:prstClr val="black"/>
              </a:solidFill>
              <a:cs typeface="PT Bold Heading" panose="02010400000000000000" pitchFamily="2" charset="-78"/>
            </a:endParaRPr>
          </a:p>
          <a:p>
            <a:pPr lvl="0">
              <a:buClr>
                <a:srgbClr val="3891A7"/>
              </a:buClr>
            </a:pPr>
            <a:r>
              <a:rPr lang="ar-EG" sz="2800" dirty="0" err="1">
                <a:solidFill>
                  <a:prstClr val="black"/>
                </a:solidFill>
                <a:cs typeface="PT Bold Heading" panose="02010400000000000000" pitchFamily="2" charset="-78"/>
              </a:rPr>
              <a:t>ثامناً:دفع</a:t>
            </a:r>
            <a:r>
              <a:rPr lang="ar-EG" sz="2800" dirty="0">
                <a:solidFill>
                  <a:prstClr val="black"/>
                </a:solidFill>
                <a:cs typeface="PT Bold Heading" panose="02010400000000000000" pitchFamily="2" charset="-78"/>
              </a:rPr>
              <a:t> الحكومة الصينية لمبلغ 12مليون دولار تكاليف الحملة الإنجليزية</a:t>
            </a:r>
            <a:endParaRPr lang="ar-EG" sz="2800" dirty="0"/>
          </a:p>
        </p:txBody>
      </p:sp>
    </p:spTree>
    <p:extLst>
      <p:ext uri="{BB962C8B-B14F-4D97-AF65-F5344CB8AC3E}">
        <p14:creationId xmlns:p14="http://schemas.microsoft.com/office/powerpoint/2010/main" val="145195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4544" y="116632"/>
            <a:ext cx="9468544" cy="576064"/>
          </a:xfrm>
        </p:spPr>
        <p:txBody>
          <a:bodyPr>
            <a:noAutofit/>
          </a:bodyPr>
          <a:lstStyle/>
          <a:p>
            <a:pPr algn="r"/>
            <a:r>
              <a:rPr lang="ar-EG" sz="2800" dirty="0" smtClean="0">
                <a:solidFill>
                  <a:srgbClr val="FF0000"/>
                </a:solidFill>
                <a:cs typeface="PT Bold Heading" pitchFamily="2" charset="-78"/>
              </a:rPr>
              <a:t>فرنسا والولايات المتحدة والحصول علي امتيازات مماثلة للإنجليز</a:t>
            </a:r>
            <a:endParaRPr lang="ar-EG" sz="2800" dirty="0">
              <a:solidFill>
                <a:srgbClr val="FF0000"/>
              </a:solidFill>
              <a:cs typeface="PT Bold Heading" pitchFamily="2" charset="-78"/>
            </a:endParaRPr>
          </a:p>
        </p:txBody>
      </p:sp>
      <p:sp>
        <p:nvSpPr>
          <p:cNvPr id="3" name="عنصر نائب للمحتوى 2"/>
          <p:cNvSpPr>
            <a:spLocks noGrp="1"/>
          </p:cNvSpPr>
          <p:nvPr>
            <p:ph idx="1"/>
          </p:nvPr>
        </p:nvSpPr>
        <p:spPr>
          <a:xfrm>
            <a:off x="0" y="764704"/>
            <a:ext cx="9468544" cy="6093296"/>
          </a:xfrm>
        </p:spPr>
        <p:txBody>
          <a:bodyPr>
            <a:normAutofit lnSpcReduction="10000"/>
          </a:bodyPr>
          <a:lstStyle/>
          <a:p>
            <a:r>
              <a:rPr lang="ar-SA" dirty="0">
                <a:cs typeface="PT Bold Heading" panose="02010400000000000000" pitchFamily="2" charset="-78"/>
              </a:rPr>
              <a:t>واستطاع</a:t>
            </a:r>
            <a:r>
              <a:rPr lang="ar-EG" dirty="0">
                <a:cs typeface="PT Bold Heading" panose="02010400000000000000" pitchFamily="2" charset="-78"/>
              </a:rPr>
              <a:t>ت الولايات المتحدة </a:t>
            </a:r>
            <a:r>
              <a:rPr lang="ar-SA" dirty="0">
                <a:cs typeface="PT Bold Heading" panose="02010400000000000000" pitchFamily="2" charset="-78"/>
              </a:rPr>
              <a:t>أن </a:t>
            </a:r>
            <a:r>
              <a:rPr lang="ar-EG" dirty="0">
                <a:cs typeface="PT Bold Heading" panose="02010400000000000000" pitchFamily="2" charset="-78"/>
              </a:rPr>
              <a:t>ت</a:t>
            </a:r>
            <a:r>
              <a:rPr lang="ar-SA" dirty="0">
                <a:cs typeface="PT Bold Heading" panose="02010400000000000000" pitchFamily="2" charset="-78"/>
              </a:rPr>
              <a:t>نتزع معاهدة </a:t>
            </a:r>
            <a:r>
              <a:rPr lang="ar-SA" dirty="0" err="1">
                <a:cs typeface="PT Bold Heading" panose="02010400000000000000" pitchFamily="2" charset="-78"/>
              </a:rPr>
              <a:t>وانجشيا</a:t>
            </a:r>
            <a:r>
              <a:rPr lang="ar-SA" dirty="0">
                <a:cs typeface="PT Bold Heading" panose="02010400000000000000" pitchFamily="2" charset="-78"/>
              </a:rPr>
              <a:t> (سنة 1844)، التي </a:t>
            </a:r>
            <a:r>
              <a:rPr lang="ar-EG" dirty="0">
                <a:cs typeface="PT Bold Heading" panose="02010400000000000000" pitchFamily="2" charset="-78"/>
              </a:rPr>
              <a:t>تنازل</a:t>
            </a:r>
            <a:r>
              <a:rPr lang="ar-SA" dirty="0">
                <a:cs typeface="PT Bold Heading" panose="02010400000000000000" pitchFamily="2" charset="-78"/>
              </a:rPr>
              <a:t> حكام الصين بمقتضاها عن حقوق كان لها أثر أبعد في </a:t>
            </a:r>
            <a:r>
              <a:rPr lang="ar-SA" dirty="0" err="1">
                <a:cs typeface="PT Bold Heading" panose="02010400000000000000" pitchFamily="2" charset="-78"/>
              </a:rPr>
              <a:t>الانتقا</a:t>
            </a:r>
            <a:r>
              <a:rPr lang="ar-EG" dirty="0">
                <a:cs typeface="PT Bold Heading" panose="02010400000000000000" pitchFamily="2" charset="-78"/>
              </a:rPr>
              <a:t>ص</a:t>
            </a:r>
            <a:r>
              <a:rPr lang="ar-SA" dirty="0">
                <a:cs typeface="PT Bold Heading" panose="02010400000000000000" pitchFamily="2" charset="-78"/>
              </a:rPr>
              <a:t> من سيادتهم. </a:t>
            </a:r>
            <a:endParaRPr lang="ar-SA" dirty="0" smtClean="0">
              <a:cs typeface="PT Bold Heading" panose="02010400000000000000" pitchFamily="2" charset="-78"/>
            </a:endParaRPr>
          </a:p>
          <a:p>
            <a:r>
              <a:rPr lang="ar-SA" dirty="0" smtClean="0">
                <a:cs typeface="PT Bold Heading" panose="02010400000000000000" pitchFamily="2" charset="-78"/>
              </a:rPr>
              <a:t>فبالإضافة </a:t>
            </a:r>
            <a:r>
              <a:rPr lang="ar-SA" dirty="0">
                <a:cs typeface="PT Bold Heading" panose="02010400000000000000" pitchFamily="2" charset="-78"/>
              </a:rPr>
              <a:t>إلى المزايا الممنوحة للبريطانيين، وافقوا أيضاً على تخفيض الرسوم الجمركية، كما وافقوا على</a:t>
            </a:r>
            <a:r>
              <a:rPr lang="ar-EG" dirty="0">
                <a:cs typeface="PT Bold Heading" panose="02010400000000000000" pitchFamily="2" charset="-78"/>
              </a:rPr>
              <a:t> السماح للسفن الأمريكية ب</a:t>
            </a:r>
            <a:r>
              <a:rPr lang="ar-SA" dirty="0">
                <a:cs typeface="PT Bold Heading" panose="02010400000000000000" pitchFamily="2" charset="-78"/>
              </a:rPr>
              <a:t>الملاحة الداخلية داخل مياه الصين. وتحت "عبارة الدولة الأولى بالرعايا" تمتع البريطانيون بالمزايا الإضافية لمعاهدة </a:t>
            </a:r>
            <a:r>
              <a:rPr lang="ar-SA" dirty="0" err="1">
                <a:cs typeface="PT Bold Heading" panose="02010400000000000000" pitchFamily="2" charset="-78"/>
              </a:rPr>
              <a:t>وا</a:t>
            </a:r>
            <a:r>
              <a:rPr lang="ar-EG" dirty="0">
                <a:cs typeface="PT Bold Heading" panose="02010400000000000000" pitchFamily="2" charset="-78"/>
              </a:rPr>
              <a:t>ن</a:t>
            </a:r>
            <a:r>
              <a:rPr lang="ar-SA" dirty="0" err="1">
                <a:cs typeface="PT Bold Heading" panose="02010400000000000000" pitchFamily="2" charset="-78"/>
              </a:rPr>
              <a:t>جشيا</a:t>
            </a:r>
            <a:r>
              <a:rPr lang="ar-SA" dirty="0">
                <a:cs typeface="PT Bold Heading" panose="02010400000000000000" pitchFamily="2" charset="-78"/>
              </a:rPr>
              <a:t>.</a:t>
            </a:r>
            <a:r>
              <a:rPr lang="ar-EG" dirty="0">
                <a:cs typeface="PT Bold Heading" panose="02010400000000000000" pitchFamily="2" charset="-78"/>
              </a:rPr>
              <a:t>وبعد مرور أسبوع علي توقيع معاهدة </a:t>
            </a:r>
            <a:r>
              <a:rPr lang="ar-EG" dirty="0" err="1" smtClean="0">
                <a:cs typeface="PT Bold Heading" panose="02010400000000000000" pitchFamily="2" charset="-78"/>
              </a:rPr>
              <a:t>وانجشيا</a:t>
            </a:r>
            <a:r>
              <a:rPr lang="ar-SA" dirty="0">
                <a:cs typeface="PT Bold Heading" panose="02010400000000000000" pitchFamily="2" charset="-78"/>
              </a:rPr>
              <a:t>.</a:t>
            </a:r>
            <a:endParaRPr lang="ar-SA" dirty="0" smtClean="0">
              <a:cs typeface="PT Bold Heading" panose="02010400000000000000" pitchFamily="2" charset="-78"/>
            </a:endParaRPr>
          </a:p>
          <a:p>
            <a:r>
              <a:rPr lang="ar-EG" dirty="0" smtClean="0">
                <a:cs typeface="PT Bold Heading" panose="02010400000000000000" pitchFamily="2" charset="-78"/>
              </a:rPr>
              <a:t> </a:t>
            </a:r>
            <a:r>
              <a:rPr lang="ar-EG" dirty="0">
                <a:cs typeface="PT Bold Heading" panose="02010400000000000000" pitchFamily="2" charset="-78"/>
              </a:rPr>
              <a:t>أوفدت فرنسا مبعوثاً لها يدعي دي لا جرينيه ليعقد اتفاقية مماثلة مع الحكومة الصينية</a:t>
            </a:r>
            <a:r>
              <a:rPr lang="ar-EG" dirty="0" smtClean="0">
                <a:cs typeface="PT Bold Heading" panose="02010400000000000000" pitchFamily="2" charset="-78"/>
              </a:rPr>
              <a:t>، وسرعان </a:t>
            </a:r>
            <a:r>
              <a:rPr lang="ar-EG" dirty="0">
                <a:cs typeface="PT Bold Heading" panose="02010400000000000000" pitchFamily="2" charset="-78"/>
              </a:rPr>
              <a:t>ما وقعت الاتفاقية في </a:t>
            </a:r>
            <a:r>
              <a:rPr lang="ar-EG" dirty="0" err="1">
                <a:cs typeface="PT Bold Heading" panose="02010400000000000000" pitchFamily="2" charset="-78"/>
              </a:rPr>
              <a:t>وامبو</a:t>
            </a:r>
            <a:r>
              <a:rPr lang="ar-EG" dirty="0">
                <a:cs typeface="PT Bold Heading" panose="02010400000000000000" pitchFamily="2" charset="-78"/>
              </a:rPr>
              <a:t> في أكتوبر1844</a:t>
            </a:r>
            <a:r>
              <a:rPr lang="ar-EG" dirty="0" smtClean="0">
                <a:cs typeface="PT Bold Heading" panose="02010400000000000000" pitchFamily="2" charset="-78"/>
              </a:rPr>
              <a:t>. كما أدعي البرتغاليين أن لهم حقوق في مكاو .</a:t>
            </a:r>
            <a:endParaRPr lang="en-US" dirty="0">
              <a:cs typeface="PT Bold Heading" panose="02010400000000000000" pitchFamily="2" charset="-78"/>
            </a:endParaRPr>
          </a:p>
          <a:p>
            <a:endParaRPr lang="ar-EG" dirty="0"/>
          </a:p>
        </p:txBody>
      </p:sp>
    </p:spTree>
    <p:extLst>
      <p:ext uri="{BB962C8B-B14F-4D97-AF65-F5344CB8AC3E}">
        <p14:creationId xmlns:p14="http://schemas.microsoft.com/office/powerpoint/2010/main" val="3631187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274638"/>
            <a:ext cx="8933688" cy="202034"/>
          </a:xfrm>
        </p:spPr>
        <p:txBody>
          <a:bodyPr>
            <a:normAutofit fontScale="90000"/>
          </a:bodyPr>
          <a:lstStyle/>
          <a:p>
            <a:pPr algn="r"/>
            <a:r>
              <a:rPr lang="ar-EG" dirty="0" smtClean="0">
                <a:solidFill>
                  <a:srgbClr val="FF0000"/>
                </a:solidFill>
                <a:cs typeface="PT Bold Heading" panose="02010400000000000000" pitchFamily="2" charset="-78"/>
              </a:rPr>
              <a:t>نتائج معاهدة </a:t>
            </a:r>
            <a:r>
              <a:rPr lang="ar-EG" dirty="0" err="1" smtClean="0">
                <a:solidFill>
                  <a:srgbClr val="FF0000"/>
                </a:solidFill>
                <a:cs typeface="PT Bold Heading" panose="02010400000000000000" pitchFamily="2" charset="-78"/>
              </a:rPr>
              <a:t>نانكنج</a:t>
            </a:r>
            <a:r>
              <a:rPr lang="ar-EG" dirty="0" smtClean="0">
                <a:solidFill>
                  <a:srgbClr val="FF0000"/>
                </a:solidFill>
                <a:cs typeface="PT Bold Heading" panose="02010400000000000000" pitchFamily="2" charset="-78"/>
              </a:rPr>
              <a:t> علي الصين</a:t>
            </a:r>
            <a:endParaRPr lang="ar-EG" dirty="0">
              <a:solidFill>
                <a:srgbClr val="FF0000"/>
              </a:solidFill>
              <a:cs typeface="PT Bold Heading" panose="02010400000000000000" pitchFamily="2" charset="-78"/>
            </a:endParaRPr>
          </a:p>
        </p:txBody>
      </p:sp>
      <p:sp>
        <p:nvSpPr>
          <p:cNvPr id="3" name="عنصر نائب للمحتوى 2"/>
          <p:cNvSpPr>
            <a:spLocks noGrp="1"/>
          </p:cNvSpPr>
          <p:nvPr>
            <p:ph idx="1"/>
          </p:nvPr>
        </p:nvSpPr>
        <p:spPr>
          <a:xfrm>
            <a:off x="-180528" y="620688"/>
            <a:ext cx="9577064" cy="6408712"/>
          </a:xfrm>
        </p:spPr>
        <p:txBody>
          <a:bodyPr>
            <a:normAutofit fontScale="92500" lnSpcReduction="20000"/>
          </a:bodyPr>
          <a:lstStyle/>
          <a:p>
            <a:r>
              <a:rPr lang="ar-EG" dirty="0" smtClean="0">
                <a:cs typeface="PT Bold Heading" panose="02010400000000000000" pitchFamily="2" charset="-78"/>
              </a:rPr>
              <a:t>مهما يكن من أمر فإن معاهدة </a:t>
            </a:r>
            <a:r>
              <a:rPr lang="ar-EG" dirty="0" err="1" smtClean="0">
                <a:cs typeface="PT Bold Heading" panose="02010400000000000000" pitchFamily="2" charset="-78"/>
              </a:rPr>
              <a:t>نانكنج</a:t>
            </a:r>
            <a:r>
              <a:rPr lang="ar-EG" dirty="0" smtClean="0">
                <a:cs typeface="PT Bold Heading" panose="02010400000000000000" pitchFamily="2" charset="-78"/>
              </a:rPr>
              <a:t> كانت حجر الزاوية في صرح العلاقات الدولية الرهيب وغير الثابت.</a:t>
            </a:r>
          </a:p>
          <a:p>
            <a:r>
              <a:rPr lang="ar-EG" dirty="0" smtClean="0">
                <a:cs typeface="PT Bold Heading" panose="02010400000000000000" pitchFamily="2" charset="-78"/>
              </a:rPr>
              <a:t>تلك العلاقات التي حكمت الصين لأكثر من مائة سنة قادمة.</a:t>
            </a:r>
          </a:p>
          <a:p>
            <a:r>
              <a:rPr lang="ar-EG" dirty="0" smtClean="0">
                <a:cs typeface="PT Bold Heading" panose="02010400000000000000" pitchFamily="2" charset="-78"/>
              </a:rPr>
              <a:t>فمن خلال هذه المعاهدة تم كسر إرادة الصينيين، وإزلالهم وإجبارهم علي فتح الموانئ الصينية للتجارة الأوربية.</a:t>
            </a:r>
          </a:p>
          <a:p>
            <a:r>
              <a:rPr lang="ar-EG" dirty="0" smtClean="0">
                <a:cs typeface="PT Bold Heading" panose="02010400000000000000" pitchFamily="2" charset="-78"/>
              </a:rPr>
              <a:t>كما سمح للمبشرين المسيحيين بنشر المسيحية في أرجاء الصين.</a:t>
            </a:r>
          </a:p>
          <a:p>
            <a:r>
              <a:rPr lang="ar-EG" dirty="0" smtClean="0">
                <a:cs typeface="PT Bold Heading" panose="02010400000000000000" pitchFamily="2" charset="-78"/>
              </a:rPr>
              <a:t>كما استطاع التجار الأجانب تحقيق حلم كبير بحرية التجارة في الموانئ الصينية بجنوب الصين بل وحتى في أنهار الصين نفسها.</a:t>
            </a:r>
          </a:p>
          <a:p>
            <a:r>
              <a:rPr lang="ar-EG" dirty="0" smtClean="0">
                <a:cs typeface="PT Bold Heading" panose="02010400000000000000" pitchFamily="2" charset="-78"/>
              </a:rPr>
              <a:t>غير أن حجم الصادرات البريطانية إلي الصين لم يزداد كثيراً وأمام ذلك وجدت بريطانيا ضرورة تنفيذ ثلاثة أشياء وهي</a:t>
            </a:r>
          </a:p>
          <a:p>
            <a:r>
              <a:rPr lang="ar-EG" dirty="0" smtClean="0">
                <a:cs typeface="PT Bold Heading" panose="02010400000000000000" pitchFamily="2" charset="-78"/>
              </a:rPr>
              <a:t>أولاً: مد التجارة إلي ما يتجاوز موانئ المعاهدة.</a:t>
            </a:r>
          </a:p>
          <a:p>
            <a:r>
              <a:rPr lang="ar-EG" dirty="0" smtClean="0">
                <a:cs typeface="PT Bold Heading" panose="02010400000000000000" pitchFamily="2" charset="-78"/>
              </a:rPr>
              <a:t>ثانياً: إعطاء القناصل الحق في استخدام القوة للتعويض عن الأضرار التي تلحق بالتجار الإنجليز.</a:t>
            </a:r>
          </a:p>
          <a:p>
            <a:r>
              <a:rPr lang="ar-EG" dirty="0" smtClean="0">
                <a:cs typeface="PT Bold Heading" panose="02010400000000000000" pitchFamily="2" charset="-78"/>
              </a:rPr>
              <a:t>ثالثاً: الحق في المعاملات المباشرة مع السلطات المحلية في كل إقليم بعيداً عن السلطة المركزية.</a:t>
            </a:r>
          </a:p>
          <a:p>
            <a:endParaRPr lang="ar-EG" dirty="0"/>
          </a:p>
        </p:txBody>
      </p:sp>
    </p:spTree>
    <p:extLst>
      <p:ext uri="{BB962C8B-B14F-4D97-AF65-F5344CB8AC3E}">
        <p14:creationId xmlns:p14="http://schemas.microsoft.com/office/powerpoint/2010/main" val="4191500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6"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6"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6"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lstStyle/>
          <a:p>
            <a:r>
              <a:rPr lang="ar-EG" dirty="0" smtClean="0">
                <a:cs typeface="PT Bold Heading" panose="02010400000000000000" pitchFamily="2" charset="-78"/>
              </a:rPr>
              <a:t>أدي تدخل الإنجليز في داخل الصين إلي أعمال عنف ضد الأهالي، وعمل الإنجليز علي ضرب الباعة الجائلين، ولم تقم السلطات بمعاقبة الإنجليز بل العكس عملت علي حمايتهم.</a:t>
            </a:r>
          </a:p>
          <a:p>
            <a:r>
              <a:rPr lang="ar-EG" dirty="0" smtClean="0">
                <a:cs typeface="PT Bold Heading" panose="02010400000000000000" pitchFamily="2" charset="-78"/>
              </a:rPr>
              <a:t>عملت بريطانيا مع فرنسا وأمريكا علي تنقيح معاهدة </a:t>
            </a:r>
            <a:r>
              <a:rPr lang="ar-EG" dirty="0" err="1" smtClean="0">
                <a:cs typeface="PT Bold Heading" panose="02010400000000000000" pitchFamily="2" charset="-78"/>
              </a:rPr>
              <a:t>نانكنج</a:t>
            </a:r>
            <a:r>
              <a:rPr lang="ar-EG" dirty="0" smtClean="0">
                <a:cs typeface="PT Bold Heading" panose="02010400000000000000" pitchFamily="2" charset="-78"/>
              </a:rPr>
              <a:t> وإضافة شروط جديدة تعطي للقوي الأوربية وضع أفضل في الصين وخاصة فيما يخص تجارة الأفيون ونقل العمالة الصينية (الخنازير)  وذلك في عام 1854.</a:t>
            </a:r>
          </a:p>
          <a:p>
            <a:r>
              <a:rPr lang="ar-EG" dirty="0" smtClean="0">
                <a:cs typeface="PT Bold Heading" panose="02010400000000000000" pitchFamily="2" charset="-78"/>
              </a:rPr>
              <a:t>لذلك فقد استغلت حادثة سفينة القرصان لي منج التي وصلت إلي كانتون واعتقال الإمبراطور الصيني أفراد السفينة وأعلنت الحرب علي الصين.</a:t>
            </a:r>
            <a:endParaRPr lang="ar-EG" dirty="0">
              <a:cs typeface="PT Bold Heading" panose="02010400000000000000" pitchFamily="2" charset="-78"/>
            </a:endParaRPr>
          </a:p>
        </p:txBody>
      </p:sp>
    </p:spTree>
    <p:extLst>
      <p:ext uri="{BB962C8B-B14F-4D97-AF65-F5344CB8AC3E}">
        <p14:creationId xmlns:p14="http://schemas.microsoft.com/office/powerpoint/2010/main" val="3769079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0"/>
            <a:ext cx="7498080" cy="764704"/>
          </a:xfrm>
        </p:spPr>
        <p:txBody>
          <a:bodyPr>
            <a:normAutofit/>
          </a:bodyPr>
          <a:lstStyle/>
          <a:p>
            <a:pPr algn="r"/>
            <a:r>
              <a:rPr lang="ar-EG" dirty="0" smtClean="0">
                <a:solidFill>
                  <a:srgbClr val="0070C0"/>
                </a:solidFill>
                <a:cs typeface="PT Bold Heading" panose="02010400000000000000" pitchFamily="2" charset="-78"/>
              </a:rPr>
              <a:t>حرب الأفيون الثانية </a:t>
            </a:r>
            <a:endParaRPr lang="ar-EG" dirty="0">
              <a:solidFill>
                <a:srgbClr val="0070C0"/>
              </a:solidFill>
              <a:cs typeface="PT Bold Heading" panose="02010400000000000000" pitchFamily="2" charset="-78"/>
            </a:endParaRPr>
          </a:p>
        </p:txBody>
      </p:sp>
      <p:sp>
        <p:nvSpPr>
          <p:cNvPr id="3" name="عنصر نائب للمحتوى 2"/>
          <p:cNvSpPr>
            <a:spLocks noGrp="1"/>
          </p:cNvSpPr>
          <p:nvPr>
            <p:ph idx="1"/>
          </p:nvPr>
        </p:nvSpPr>
        <p:spPr>
          <a:xfrm>
            <a:off x="0" y="764704"/>
            <a:ext cx="9144000" cy="6093296"/>
          </a:xfrm>
        </p:spPr>
        <p:txBody>
          <a:bodyPr/>
          <a:lstStyle/>
          <a:p>
            <a:r>
              <a:rPr lang="ar-SA" dirty="0">
                <a:cs typeface="PT Bold Heading" panose="02010400000000000000" pitchFamily="2" charset="-78"/>
              </a:rPr>
              <a:t>وبعد عام 1856، اتخذت </a:t>
            </a:r>
            <a:r>
              <a:rPr lang="ar-SA" dirty="0" smtClean="0">
                <a:cs typeface="PT Bold Heading" panose="02010400000000000000" pitchFamily="2" charset="-78"/>
              </a:rPr>
              <a:t>بريطانيا الخطوات </a:t>
            </a:r>
            <a:r>
              <a:rPr lang="ar-SA" dirty="0">
                <a:cs typeface="PT Bold Heading" panose="02010400000000000000" pitchFamily="2" charset="-78"/>
              </a:rPr>
              <a:t>لتحويل حكومة </a:t>
            </a:r>
            <a:r>
              <a:rPr lang="ar-SA" dirty="0" err="1">
                <a:cs typeface="PT Bold Heading" panose="02010400000000000000" pitchFamily="2" charset="-78"/>
              </a:rPr>
              <a:t>المانشو</a:t>
            </a:r>
            <a:r>
              <a:rPr lang="ar-SA" dirty="0">
                <a:cs typeface="PT Bold Heading" panose="02010400000000000000" pitchFamily="2" charset="-78"/>
              </a:rPr>
              <a:t> إلى أداة سهلة الانقياد تماماً، وذلك بتخويفها لكي لا تقدم التنازلات ، فحسب ، بل ولكي تتحول إلى الخضوع التام . لذلك أعلنت بريطانيا الحرب على الصين، وانضمت فرنسا فيما بعد سعياً وراء زيادة مكاسبهما الممنوحة لهما بحكم معاهدات حرب الأفيون الموقعة 1842 – 1843 ، (والتي وضعت تحت المراجعة بعد اثنا عشر عاماً) ، ومتخذتان من استيلاء السلطات الصينية على سفينة صينية ترفع العلم البريطاني ذريعة لهذا العمل . وكانت هذه حرب الأفيون الثانية. وفي 1857 – 1858 قذفت كانتون بالقنابل. ولتأكيد التهديدات نزلت القوات الأنجلو فرنسية في </a:t>
            </a:r>
            <a:r>
              <a:rPr lang="ar-EG" dirty="0" smtClean="0">
                <a:cs typeface="PT Bold Heading" panose="02010400000000000000" pitchFamily="2" charset="-78"/>
              </a:rPr>
              <a:t>تيان تسن</a:t>
            </a:r>
            <a:r>
              <a:rPr lang="ar-SA" dirty="0" smtClean="0">
                <a:cs typeface="PT Bold Heading" panose="02010400000000000000" pitchFamily="2" charset="-78"/>
              </a:rPr>
              <a:t>، </a:t>
            </a:r>
            <a:r>
              <a:rPr lang="ar-SA" dirty="0">
                <a:cs typeface="PT Bold Heading" panose="02010400000000000000" pitchFamily="2" charset="-78"/>
              </a:rPr>
              <a:t>على بعد ثمانين ميلاً فقط من بكين.</a:t>
            </a:r>
            <a:endParaRPr lang="en-US" dirty="0">
              <a:cs typeface="PT Bold Heading" panose="02010400000000000000" pitchFamily="2" charset="-78"/>
            </a:endParaRPr>
          </a:p>
          <a:p>
            <a:endParaRPr lang="ar-EG" dirty="0"/>
          </a:p>
        </p:txBody>
      </p:sp>
    </p:spTree>
    <p:extLst>
      <p:ext uri="{BB962C8B-B14F-4D97-AF65-F5344CB8AC3E}">
        <p14:creationId xmlns:p14="http://schemas.microsoft.com/office/powerpoint/2010/main" val="4030463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836712"/>
          </a:xfrm>
        </p:spPr>
        <p:txBody>
          <a:bodyPr/>
          <a:lstStyle/>
          <a:p>
            <a:pPr algn="r"/>
            <a:r>
              <a:rPr lang="ar-EG" dirty="0">
                <a:cs typeface="PT Bold Heading" panose="02010400000000000000" pitchFamily="2" charset="-78"/>
              </a:rPr>
              <a:t>معاهدة</a:t>
            </a:r>
            <a:r>
              <a:rPr lang="ar-EG" dirty="0" smtClean="0"/>
              <a:t> </a:t>
            </a:r>
            <a:r>
              <a:rPr lang="ar-EG" dirty="0">
                <a:cs typeface="PT Bold Heading" panose="02010400000000000000" pitchFamily="2" charset="-78"/>
              </a:rPr>
              <a:t>تيان </a:t>
            </a:r>
            <a:r>
              <a:rPr lang="ar-EG" dirty="0" smtClean="0">
                <a:cs typeface="PT Bold Heading" panose="02010400000000000000" pitchFamily="2" charset="-78"/>
              </a:rPr>
              <a:t>تسن</a:t>
            </a:r>
            <a:r>
              <a:rPr lang="ar-EG" dirty="0">
                <a:cs typeface="PT Bold Heading" panose="02010400000000000000" pitchFamily="2" charset="-78"/>
              </a:rPr>
              <a:t> </a:t>
            </a:r>
            <a:r>
              <a:rPr lang="ar-EG" dirty="0" smtClean="0">
                <a:cs typeface="PT Bold Heading" panose="02010400000000000000" pitchFamily="2" charset="-78"/>
              </a:rPr>
              <a:t>1858</a:t>
            </a:r>
            <a:endParaRPr lang="ar-EG" dirty="0"/>
          </a:p>
        </p:txBody>
      </p:sp>
      <p:sp>
        <p:nvSpPr>
          <p:cNvPr id="3" name="عنصر نائب للمحتوى 2"/>
          <p:cNvSpPr>
            <a:spLocks noGrp="1"/>
          </p:cNvSpPr>
          <p:nvPr>
            <p:ph idx="1"/>
          </p:nvPr>
        </p:nvSpPr>
        <p:spPr>
          <a:xfrm>
            <a:off x="0" y="836712"/>
            <a:ext cx="9144000" cy="6021288"/>
          </a:xfrm>
        </p:spPr>
        <p:txBody>
          <a:bodyPr>
            <a:normAutofit fontScale="92500" lnSpcReduction="20000"/>
          </a:bodyPr>
          <a:lstStyle/>
          <a:p>
            <a:r>
              <a:rPr lang="ar-EG" dirty="0" smtClean="0">
                <a:cs typeface="PT Bold Heading" panose="02010400000000000000" pitchFamily="2" charset="-78"/>
              </a:rPr>
              <a:t>نجحت القوات البريطانية الفرنسية في التقدم في نهر </a:t>
            </a:r>
            <a:r>
              <a:rPr lang="ar-EG" dirty="0" err="1" smtClean="0">
                <a:cs typeface="PT Bold Heading" panose="02010400000000000000" pitchFamily="2" charset="-78"/>
              </a:rPr>
              <a:t>يانجستي</a:t>
            </a:r>
            <a:r>
              <a:rPr lang="ar-EG" dirty="0" smtClean="0">
                <a:cs typeface="PT Bold Heading" panose="02010400000000000000" pitchFamily="2" charset="-78"/>
              </a:rPr>
              <a:t> ولم تسطيع القوات الصينية التصدي لذلك التقدم، وأمام نجاح القوات الأوربية لم يكن هناك حل إلا الدخول في مفاوضات.</a:t>
            </a:r>
          </a:p>
          <a:p>
            <a:r>
              <a:rPr lang="ar-EG" dirty="0" smtClean="0">
                <a:cs typeface="PT Bold Heading" panose="02010400000000000000" pitchFamily="2" charset="-78"/>
              </a:rPr>
              <a:t>ووافق الإمبراطور علي التفاوض وطلبت بريطانيا وفرنسا:</a:t>
            </a:r>
          </a:p>
          <a:p>
            <a:r>
              <a:rPr lang="ar-EG" dirty="0" smtClean="0">
                <a:cs typeface="PT Bold Heading" panose="02010400000000000000" pitchFamily="2" charset="-78"/>
              </a:rPr>
              <a:t>1ـ إضافة احد عشر ميناء جديد لينزل بهم الأجانب. </a:t>
            </a:r>
          </a:p>
          <a:p>
            <a:r>
              <a:rPr lang="ar-EG" dirty="0" smtClean="0">
                <a:cs typeface="PT Bold Heading" panose="02010400000000000000" pitchFamily="2" charset="-78"/>
              </a:rPr>
              <a:t>2ـ خروج الأوربيين من اختصاص القضاء الصيني.</a:t>
            </a:r>
          </a:p>
          <a:p>
            <a:r>
              <a:rPr lang="ar-EG" dirty="0" smtClean="0">
                <a:cs typeface="PT Bold Heading" panose="02010400000000000000" pitchFamily="2" charset="-78"/>
              </a:rPr>
              <a:t>3ـ وحرية المبشرين في الانتقال والتبشير بالمسيحية.</a:t>
            </a:r>
          </a:p>
          <a:p>
            <a:r>
              <a:rPr lang="ar-EG" dirty="0" smtClean="0">
                <a:cs typeface="PT Bold Heading" panose="02010400000000000000" pitchFamily="2" charset="-78"/>
              </a:rPr>
              <a:t>4ـ ومنح فرنسا حق حماية المارقين من دينهم إلي المسيحية.</a:t>
            </a:r>
          </a:p>
          <a:p>
            <a:r>
              <a:rPr lang="ar-EG" dirty="0" smtClean="0">
                <a:cs typeface="PT Bold Heading" panose="02010400000000000000" pitchFamily="2" charset="-78"/>
              </a:rPr>
              <a:t>5ـ تعيين ممثلين أوربيين مقيمين في الصين.</a:t>
            </a:r>
          </a:p>
          <a:p>
            <a:r>
              <a:rPr lang="ar-EG" dirty="0" smtClean="0">
                <a:cs typeface="PT Bold Heading" panose="02010400000000000000" pitchFamily="2" charset="-78"/>
              </a:rPr>
              <a:t>وأصرت بريطانيا علي استقبال </a:t>
            </a:r>
            <a:r>
              <a:rPr lang="ar-EG" dirty="0" err="1" smtClean="0">
                <a:cs typeface="PT Bold Heading" panose="02010400000000000000" pitchFamily="2" charset="-78"/>
              </a:rPr>
              <a:t>مندوبها</a:t>
            </a:r>
            <a:r>
              <a:rPr lang="ar-EG" dirty="0" smtClean="0">
                <a:cs typeface="PT Bold Heading" panose="02010400000000000000" pitchFamily="2" charset="-78"/>
              </a:rPr>
              <a:t> في القصر الامبراطوري بقصد إذلال الصين.</a:t>
            </a:r>
          </a:p>
          <a:p>
            <a:r>
              <a:rPr lang="ar-EG" dirty="0" smtClean="0">
                <a:cs typeface="PT Bold Heading" panose="02010400000000000000" pitchFamily="2" charset="-78"/>
              </a:rPr>
              <a:t>وتقدمت القوات البريطانية والفرنسية إلي بكين حتي وصلت تسنج تشو وعند ذلك بدأت مفاوضات في بكين بين الجانبين.</a:t>
            </a:r>
          </a:p>
          <a:p>
            <a:endParaRPr lang="ar-EG" dirty="0" smtClean="0"/>
          </a:p>
          <a:p>
            <a:endParaRPr lang="ar-EG" dirty="0"/>
          </a:p>
        </p:txBody>
      </p:sp>
    </p:spTree>
    <p:extLst>
      <p:ext uri="{BB962C8B-B14F-4D97-AF65-F5344CB8AC3E}">
        <p14:creationId xmlns:p14="http://schemas.microsoft.com/office/powerpoint/2010/main" val="2566503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6"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6"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6"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2536" y="188640"/>
            <a:ext cx="9649072" cy="6669360"/>
          </a:xfrm>
        </p:spPr>
        <p:txBody>
          <a:bodyPr>
            <a:normAutofit fontScale="92500" lnSpcReduction="20000"/>
          </a:bodyPr>
          <a:lstStyle/>
          <a:p>
            <a:r>
              <a:rPr lang="ar-SA" dirty="0">
                <a:cs typeface="PT Bold Heading" panose="02010400000000000000" pitchFamily="2" charset="-78"/>
              </a:rPr>
              <a:t>ومرة أخرى استسلم </a:t>
            </a:r>
            <a:r>
              <a:rPr lang="ar-SA" dirty="0" err="1">
                <a:cs typeface="PT Bold Heading" panose="02010400000000000000" pitchFamily="2" charset="-78"/>
              </a:rPr>
              <a:t>المانشو</a:t>
            </a:r>
            <a:r>
              <a:rPr lang="ar-SA" dirty="0">
                <a:cs typeface="PT Bold Heading" panose="02010400000000000000" pitchFamily="2" charset="-78"/>
              </a:rPr>
              <a:t> ورضخوا – طبقاً </a:t>
            </a:r>
            <a:r>
              <a:rPr lang="ar-SA" dirty="0" smtClean="0">
                <a:cs typeface="PT Bold Heading" panose="02010400000000000000" pitchFamily="2" charset="-78"/>
              </a:rPr>
              <a:t>لمعاهد</a:t>
            </a:r>
            <a:r>
              <a:rPr lang="ar-EG" dirty="0" smtClean="0">
                <a:cs typeface="PT Bold Heading" panose="02010400000000000000" pitchFamily="2" charset="-78"/>
              </a:rPr>
              <a:t>ة </a:t>
            </a:r>
            <a:r>
              <a:rPr lang="ar-EG" dirty="0">
                <a:cs typeface="PT Bold Heading" panose="02010400000000000000" pitchFamily="2" charset="-78"/>
              </a:rPr>
              <a:t>بكين</a:t>
            </a:r>
            <a:r>
              <a:rPr lang="ar-SA" dirty="0">
                <a:cs typeface="PT Bold Heading" panose="02010400000000000000" pitchFamily="2" charset="-78"/>
              </a:rPr>
              <a:t> (1858) </a:t>
            </a:r>
            <a:r>
              <a:rPr lang="ar-SA" dirty="0" err="1">
                <a:cs typeface="PT Bold Heading" panose="02010400000000000000" pitchFamily="2" charset="-78"/>
              </a:rPr>
              <a:t>لل</a:t>
            </a:r>
            <a:r>
              <a:rPr lang="ar-EG" dirty="0">
                <a:cs typeface="PT Bold Heading" panose="02010400000000000000" pitchFamily="2" charset="-78"/>
              </a:rPr>
              <a:t>م</a:t>
            </a:r>
            <a:r>
              <a:rPr lang="ar-SA" dirty="0">
                <a:cs typeface="PT Bold Heading" panose="02010400000000000000" pitchFamily="2" charset="-78"/>
              </a:rPr>
              <a:t>طالب الآتية :</a:t>
            </a:r>
            <a:endParaRPr lang="en-US" dirty="0">
              <a:cs typeface="PT Bold Heading" panose="02010400000000000000" pitchFamily="2" charset="-78"/>
            </a:endParaRPr>
          </a:p>
          <a:p>
            <a:pPr lvl="0"/>
            <a:r>
              <a:rPr lang="ar-SA" dirty="0">
                <a:cs typeface="PT Bold Heading" panose="02010400000000000000" pitchFamily="2" charset="-78"/>
              </a:rPr>
              <a:t>أولاً : دفع تعويض حربي فاحش .</a:t>
            </a:r>
            <a:endParaRPr lang="en-US" dirty="0">
              <a:cs typeface="PT Bold Heading" panose="02010400000000000000" pitchFamily="2" charset="-78"/>
            </a:endParaRPr>
          </a:p>
          <a:p>
            <a:pPr lvl="0"/>
            <a:r>
              <a:rPr lang="ar-SA" dirty="0">
                <a:cs typeface="PT Bold Heading" panose="02010400000000000000" pitchFamily="2" charset="-78"/>
              </a:rPr>
              <a:t>ثانياً: حق الأجانب في أن يستوطنوا بكين. </a:t>
            </a:r>
            <a:endParaRPr lang="en-US" dirty="0">
              <a:cs typeface="PT Bold Heading" panose="02010400000000000000" pitchFamily="2" charset="-78"/>
            </a:endParaRPr>
          </a:p>
          <a:p>
            <a:pPr lvl="0"/>
            <a:r>
              <a:rPr lang="ar-SA" dirty="0">
                <a:cs typeface="PT Bold Heading" panose="02010400000000000000" pitchFamily="2" charset="-78"/>
              </a:rPr>
              <a:t>ثالثاً : الاعتراف بقانونية نشاط الأفيون والمبشرين . </a:t>
            </a:r>
            <a:endParaRPr lang="en-US" dirty="0">
              <a:cs typeface="PT Bold Heading" panose="02010400000000000000" pitchFamily="2" charset="-78"/>
            </a:endParaRPr>
          </a:p>
          <a:p>
            <a:pPr lvl="0"/>
            <a:r>
              <a:rPr lang="ar-SA" dirty="0">
                <a:cs typeface="PT Bold Heading" panose="02010400000000000000" pitchFamily="2" charset="-78"/>
              </a:rPr>
              <a:t>رابعاً : فتح عدة مواني جديدة للاستيطان تحت الإدارة الأجنبية .</a:t>
            </a:r>
            <a:endParaRPr lang="en-US" dirty="0">
              <a:cs typeface="PT Bold Heading" panose="02010400000000000000" pitchFamily="2" charset="-78"/>
            </a:endParaRPr>
          </a:p>
          <a:p>
            <a:pPr lvl="0"/>
            <a:r>
              <a:rPr lang="ar-SA" dirty="0">
                <a:cs typeface="PT Bold Heading" panose="02010400000000000000" pitchFamily="2" charset="-78"/>
              </a:rPr>
              <a:t>خامساً : استمرار الإشراف الأجنبي على الجمارك والتعريفة الجمركية .</a:t>
            </a:r>
            <a:endParaRPr lang="en-US" dirty="0">
              <a:cs typeface="PT Bold Heading" panose="02010400000000000000" pitchFamily="2" charset="-78"/>
            </a:endParaRPr>
          </a:p>
          <a:p>
            <a:r>
              <a:rPr lang="ar-SA" dirty="0">
                <a:cs typeface="PT Bold Heading" panose="02010400000000000000" pitchFamily="2" charset="-78"/>
              </a:rPr>
              <a:t>وزيادة على ذلك، فقد سمح للدول الأجنبية أن تصدر الأيدي العاملة الصينية لاستخدامها في ممتلكاتها المستعمرة</a:t>
            </a:r>
            <a:r>
              <a:rPr lang="ar-EG" dirty="0">
                <a:cs typeface="PT Bold Heading" panose="02010400000000000000" pitchFamily="2" charset="-78"/>
              </a:rPr>
              <a:t>، وهو ما عرف بتجارة الخنازير (أي تجارة العمال)، لأن الخنازير اسم أطلقه الأوربيون على عمال الصين ، فمنذ عام 1847 كان العمال الصينيون ينتقلون على ظهور السفن نقلاً مخالفاً للقانون إلى نواحي المناجم والمزارع الكبرى بالمستعمرات ليحلوا محل الأرقاء، وكانوا ينقلون في سفن تعرف باسم "سفن الجحيم"، وكانت نسبة الوفيات تصل أحياناً في ارتفاعها إلى 45 %</a:t>
            </a:r>
          </a:p>
        </p:txBody>
      </p:sp>
    </p:spTree>
    <p:extLst>
      <p:ext uri="{BB962C8B-B14F-4D97-AF65-F5344CB8AC3E}">
        <p14:creationId xmlns:p14="http://schemas.microsoft.com/office/powerpoint/2010/main" val="3432799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0" y="0"/>
            <a:ext cx="8839200" cy="45719"/>
          </a:xfrm>
        </p:spPr>
        <p:txBody>
          <a:bodyPr>
            <a:normAutofit fontScale="90000"/>
          </a:bodyPr>
          <a:lstStyle/>
          <a:p>
            <a:endParaRPr lang="ar-EG" dirty="0"/>
          </a:p>
        </p:txBody>
      </p:sp>
      <p:sp>
        <p:nvSpPr>
          <p:cNvPr id="3" name="عنوان فرعي 2"/>
          <p:cNvSpPr>
            <a:spLocks noGrp="1"/>
          </p:cNvSpPr>
          <p:nvPr>
            <p:ph type="subTitle" idx="1"/>
          </p:nvPr>
        </p:nvSpPr>
        <p:spPr>
          <a:xfrm>
            <a:off x="0" y="332656"/>
            <a:ext cx="9144000" cy="6525344"/>
          </a:xfrm>
        </p:spPr>
        <p:txBody>
          <a:bodyPr>
            <a:normAutofit fontScale="85000" lnSpcReduction="20000"/>
          </a:bodyPr>
          <a:lstStyle/>
          <a:p>
            <a:pPr algn="r"/>
            <a:r>
              <a:rPr lang="ar-SA" dirty="0">
                <a:cs typeface="PT Bold Heading" panose="02010400000000000000" pitchFamily="2" charset="-78"/>
              </a:rPr>
              <a:t>وبفضل عبارة "الدولة الأولى بالرعاية"، وقعت روسيا القيصرية، التي لم تشترك في الحرب، والولايات المتحدة، التي لم تعلن الحرب، وإن اشتركت في الاعتداء، وقعتا معاهدات مماثلة، وحققتا لنفسيهما مغانم كبيرة. </a:t>
            </a:r>
            <a:endParaRPr lang="ar-EG" dirty="0" smtClean="0">
              <a:cs typeface="PT Bold Heading" panose="02010400000000000000" pitchFamily="2" charset="-78"/>
            </a:endParaRPr>
          </a:p>
          <a:p>
            <a:pPr algn="r"/>
            <a:r>
              <a:rPr lang="ar-EG" dirty="0" smtClean="0">
                <a:cs typeface="PT Bold Heading" panose="02010400000000000000" pitchFamily="2" charset="-78"/>
              </a:rPr>
              <a:t>حيث أجبرت روسيا الصين علي التوقيع علي معاهدة </a:t>
            </a:r>
            <a:r>
              <a:rPr lang="ar-EG" dirty="0" err="1" smtClean="0">
                <a:cs typeface="PT Bold Heading" panose="02010400000000000000" pitchFamily="2" charset="-78"/>
              </a:rPr>
              <a:t>إيجون</a:t>
            </a:r>
            <a:r>
              <a:rPr lang="ar-EG" dirty="0" smtClean="0">
                <a:cs typeface="PT Bold Heading" panose="02010400000000000000" pitchFamily="2" charset="-78"/>
              </a:rPr>
              <a:t> في عام 1858 بموجبها أخذ روسيا الضفة اليمني من تهر آمور،  وجعلت المنطقة الممتدة بين نهر </a:t>
            </a:r>
            <a:r>
              <a:rPr lang="ar-EG" dirty="0" err="1" smtClean="0">
                <a:cs typeface="PT Bold Heading" panose="02010400000000000000" pitchFamily="2" charset="-78"/>
              </a:rPr>
              <a:t>أوسوري</a:t>
            </a:r>
            <a:r>
              <a:rPr lang="ar-EG" dirty="0" smtClean="0">
                <a:cs typeface="PT Bold Heading" panose="02010400000000000000" pitchFamily="2" charset="-78"/>
              </a:rPr>
              <a:t> والبحر منطقة تحت النفوذ الروسي الصيني، وسرعان ما ضمت روسيا هذا الإقليم وأنشأت عليه ميناء </a:t>
            </a:r>
            <a:r>
              <a:rPr lang="ar-EG" dirty="0" err="1" smtClean="0">
                <a:cs typeface="PT Bold Heading" panose="02010400000000000000" pitchFamily="2" charset="-78"/>
              </a:rPr>
              <a:t>فلاديفوستك</a:t>
            </a:r>
            <a:r>
              <a:rPr lang="ar-EG" dirty="0" smtClean="0">
                <a:cs typeface="PT Bold Heading" panose="02010400000000000000" pitchFamily="2" charset="-78"/>
              </a:rPr>
              <a:t> (سيد الشرق).</a:t>
            </a:r>
          </a:p>
          <a:p>
            <a:pPr algn="r"/>
            <a:endParaRPr lang="en-US" dirty="0">
              <a:cs typeface="PT Bold Heading" panose="02010400000000000000" pitchFamily="2" charset="-78"/>
            </a:endParaRPr>
          </a:p>
          <a:p>
            <a:pPr algn="r"/>
            <a:r>
              <a:rPr lang="ar-SA" dirty="0">
                <a:cs typeface="PT Bold Heading" panose="02010400000000000000" pitchFamily="2" charset="-78"/>
              </a:rPr>
              <a:t>	وعندما تأخر البلاط الإمبراطوري في التصديق على المعاهدات، استؤنفت الحرب. وبالرغم من ازدياد قوة الدفاع، فقد حوصرت قلاع تاكو، التي كانت تحرس الطريق البحري إلى بيكين، وهدمت. وبعد ذلك تدفقت القوات الانجلو – فرنسية على العاصمة نفسها وأعملوا النهب والتخريب في قصر يوان منج يوان الصيفي، وهو أحد التحف الفنية العظيمة في العالم، كما ارتكبوا كثيراً من الجرائم في حق السكان </a:t>
            </a:r>
            <a:endParaRPr lang="en-US" dirty="0">
              <a:cs typeface="PT Bold Heading" panose="02010400000000000000" pitchFamily="2" charset="-78"/>
            </a:endParaRPr>
          </a:p>
          <a:p>
            <a:pPr algn="r"/>
            <a:r>
              <a:rPr lang="ar-SA" dirty="0">
                <a:cs typeface="PT Bold Heading" panose="02010400000000000000" pitchFamily="2" charset="-78"/>
              </a:rPr>
              <a:t>لقد كانت معاهدات </a:t>
            </a:r>
            <a:r>
              <a:rPr lang="ar-SA" dirty="0" err="1">
                <a:cs typeface="PT Bold Heading" panose="02010400000000000000" pitchFamily="2" charset="-78"/>
              </a:rPr>
              <a:t>نيتشين</a:t>
            </a:r>
            <a:r>
              <a:rPr lang="ar-SA" dirty="0">
                <a:cs typeface="PT Bold Heading" panose="02010400000000000000" pitchFamily="2" charset="-78"/>
              </a:rPr>
              <a:t> ، التي أجبر بلاط </a:t>
            </a:r>
            <a:r>
              <a:rPr lang="ar-SA" dirty="0" err="1">
                <a:cs typeface="PT Bold Heading" panose="02010400000000000000" pitchFamily="2" charset="-78"/>
              </a:rPr>
              <a:t>المانشو</a:t>
            </a:r>
            <a:r>
              <a:rPr lang="ar-SA" dirty="0">
                <a:cs typeface="PT Bold Heading" panose="02010400000000000000" pitchFamily="2" charset="-78"/>
              </a:rPr>
              <a:t> على الرضوخ لها، معونة قيمة للدول الأجنبية. بحيث لم يكن من الممكن أن </a:t>
            </a:r>
            <a:r>
              <a:rPr lang="ar-EG" dirty="0">
                <a:cs typeface="PT Bold Heading" panose="02010400000000000000" pitchFamily="2" charset="-78"/>
              </a:rPr>
              <a:t>ت</a:t>
            </a:r>
            <a:r>
              <a:rPr lang="ar-SA" dirty="0">
                <a:cs typeface="PT Bold Heading" panose="02010400000000000000" pitchFamily="2" charset="-78"/>
              </a:rPr>
              <a:t>تنازل عنها. ولقد اتضح أن المزايا التي طالبوا بها كانت أكبر بكثير من مجرد امتيازات تجارية لتجارة نامية وبشروط متكافئة، وزيادة على ذلك، فإن </a:t>
            </a:r>
            <a:r>
              <a:rPr lang="ar-SA" dirty="0" err="1">
                <a:cs typeface="PT Bold Heading" panose="02010400000000000000" pitchFamily="2" charset="-78"/>
              </a:rPr>
              <a:t>المانشو</a:t>
            </a:r>
            <a:r>
              <a:rPr lang="ar-SA" dirty="0">
                <a:cs typeface="PT Bold Heading" panose="02010400000000000000" pitchFamily="2" charset="-78"/>
              </a:rPr>
              <a:t> لم يخونوا البلاد بلا مقابل – ففي المادة العاشرة من المعاهدة المبرمة بينهم وبين بريطانيا وضعوا تحفظاً ينص على أن التنازل الذي يمن</a:t>
            </a:r>
            <a:r>
              <a:rPr lang="ar-EG" dirty="0">
                <a:cs typeface="PT Bold Heading" panose="02010400000000000000" pitchFamily="2" charset="-78"/>
              </a:rPr>
              <a:t>ح</a:t>
            </a:r>
            <a:r>
              <a:rPr lang="ar-SA" dirty="0">
                <a:cs typeface="PT Bold Heading" panose="02010400000000000000" pitchFamily="2" charset="-78"/>
              </a:rPr>
              <a:t> السفن البريطانية من الملاحة في نهر </a:t>
            </a:r>
            <a:r>
              <a:rPr lang="ar-SA" dirty="0" err="1">
                <a:cs typeface="PT Bold Heading" panose="02010400000000000000" pitchFamily="2" charset="-78"/>
              </a:rPr>
              <a:t>اليانجتسي</a:t>
            </a:r>
            <a:r>
              <a:rPr lang="ar-SA" dirty="0">
                <a:cs typeface="PT Bold Heading" panose="02010400000000000000" pitchFamily="2" charset="-78"/>
              </a:rPr>
              <a:t>، سيصبح ساري المفعول بمجرد "عودة السلام " إلى أراضي </a:t>
            </a:r>
            <a:r>
              <a:rPr lang="ar-SA" dirty="0" err="1">
                <a:cs typeface="PT Bold Heading" panose="02010400000000000000" pitchFamily="2" charset="-78"/>
              </a:rPr>
              <a:t>التايبنج</a:t>
            </a:r>
            <a:r>
              <a:rPr lang="ar-SA" dirty="0">
                <a:cs typeface="PT Bold Heading" panose="02010400000000000000" pitchFamily="2" charset="-78"/>
              </a:rPr>
              <a:t> . كما وعدت المعاهدة المبرمة مع فرنسا بفتح </a:t>
            </a:r>
            <a:r>
              <a:rPr lang="ar-SA" dirty="0" err="1">
                <a:cs typeface="PT Bold Heading" panose="02010400000000000000" pitchFamily="2" charset="-78"/>
              </a:rPr>
              <a:t>نانكنج</a:t>
            </a:r>
            <a:r>
              <a:rPr lang="ar-SA" dirty="0">
                <a:cs typeface="PT Bold Heading" panose="02010400000000000000" pitchFamily="2" charset="-78"/>
              </a:rPr>
              <a:t> للأجانب بمجرد استعادتها من </a:t>
            </a:r>
            <a:r>
              <a:rPr lang="ar-SA" dirty="0" err="1">
                <a:cs typeface="PT Bold Heading" panose="02010400000000000000" pitchFamily="2" charset="-78"/>
              </a:rPr>
              <a:t>التايبنج</a:t>
            </a:r>
            <a:r>
              <a:rPr lang="ar-SA" dirty="0">
                <a:cs typeface="PT Bold Heading" panose="02010400000000000000" pitchFamily="2" charset="-78"/>
              </a:rPr>
              <a:t> . كذلك عملت نفس الخدعة بالنسبة لتجارة الأفيون، فقد أصبحت هذه التجارة قانونية بمقتضى معاهدة صورت </a:t>
            </a:r>
            <a:r>
              <a:rPr lang="ar-SA" dirty="0" err="1">
                <a:cs typeface="PT Bold Heading" panose="02010400000000000000" pitchFamily="2" charset="-78"/>
              </a:rPr>
              <a:t>التايبنج</a:t>
            </a:r>
            <a:r>
              <a:rPr lang="ar-SA" dirty="0">
                <a:cs typeface="PT Bold Heading" panose="02010400000000000000" pitchFamily="2" charset="-78"/>
              </a:rPr>
              <a:t> على أنهم "ينتهكون القانون الدولي" لأنهم حرموا الأفيون.</a:t>
            </a:r>
            <a:endParaRPr lang="ar-EG" dirty="0">
              <a:cs typeface="PT Bold Heading" panose="02010400000000000000" pitchFamily="2" charset="-78"/>
            </a:endParaRPr>
          </a:p>
        </p:txBody>
      </p:sp>
    </p:spTree>
    <p:extLst>
      <p:ext uri="{BB962C8B-B14F-4D97-AF65-F5344CB8AC3E}">
        <p14:creationId xmlns:p14="http://schemas.microsoft.com/office/powerpoint/2010/main" val="108391737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80528" y="0"/>
            <a:ext cx="9114216" cy="764704"/>
          </a:xfrm>
        </p:spPr>
        <p:txBody>
          <a:bodyPr>
            <a:normAutofit/>
          </a:bodyPr>
          <a:lstStyle/>
          <a:p>
            <a:pPr algn="r"/>
            <a:r>
              <a:rPr lang="ar-EG" dirty="0" smtClean="0">
                <a:solidFill>
                  <a:srgbClr val="0070C0"/>
                </a:solidFill>
                <a:cs typeface="PT Bold Heading" panose="02010400000000000000" pitchFamily="2" charset="-78"/>
              </a:rPr>
              <a:t>تطور الصين علي النمط الأوربي </a:t>
            </a:r>
            <a:endParaRPr lang="ar-EG" dirty="0">
              <a:solidFill>
                <a:srgbClr val="0070C0"/>
              </a:solidFill>
              <a:cs typeface="PT Bold Heading" panose="02010400000000000000" pitchFamily="2" charset="-78"/>
            </a:endParaRPr>
          </a:p>
        </p:txBody>
      </p:sp>
      <p:sp>
        <p:nvSpPr>
          <p:cNvPr id="3" name="عنصر نائب للمحتوى 2"/>
          <p:cNvSpPr>
            <a:spLocks noGrp="1"/>
          </p:cNvSpPr>
          <p:nvPr>
            <p:ph idx="1"/>
          </p:nvPr>
        </p:nvSpPr>
        <p:spPr>
          <a:xfrm>
            <a:off x="-180528" y="764704"/>
            <a:ext cx="9324528" cy="6408712"/>
          </a:xfrm>
        </p:spPr>
        <p:txBody>
          <a:bodyPr>
            <a:normAutofit fontScale="92500" lnSpcReduction="20000"/>
          </a:bodyPr>
          <a:lstStyle/>
          <a:p>
            <a:r>
              <a:rPr lang="ar-EG" sz="3300" dirty="0" smtClean="0">
                <a:cs typeface="PT Bold Heading" panose="02010400000000000000" pitchFamily="2" charset="-78"/>
              </a:rPr>
              <a:t>وخلال هذه الفترة اتجهت حكومة الصين إلي الاعتماد علي الحكومات الحليفة لإعادة النظام إلي الإمبراطورية، فأعيد تنظيم الإدارة والشئون الخارجية علي النمط الغربي.</a:t>
            </a:r>
          </a:p>
          <a:p>
            <a:r>
              <a:rPr lang="ar-EG" sz="3300" dirty="0" smtClean="0">
                <a:cs typeface="PT Bold Heading" panose="02010400000000000000" pitchFamily="2" charset="-78"/>
              </a:rPr>
              <a:t>كما أعيد تكوين الجيش من جديد من أجل مجابهة ثورة </a:t>
            </a:r>
            <a:r>
              <a:rPr lang="ar-EG" sz="3300" dirty="0" err="1" smtClean="0">
                <a:cs typeface="PT Bold Heading" panose="02010400000000000000" pitchFamily="2" charset="-78"/>
              </a:rPr>
              <a:t>التايبنج</a:t>
            </a:r>
            <a:r>
              <a:rPr lang="ar-EG" sz="3300" dirty="0" smtClean="0">
                <a:cs typeface="PT Bold Heading" panose="02010400000000000000" pitchFamily="2" charset="-78"/>
              </a:rPr>
              <a:t>.</a:t>
            </a:r>
          </a:p>
          <a:p>
            <a:r>
              <a:rPr lang="ar-EG" sz="3300" dirty="0" smtClean="0">
                <a:cs typeface="PT Bold Heading" panose="02010400000000000000" pitchFamily="2" charset="-78"/>
              </a:rPr>
              <a:t>ونجح هذا الجيش مدعوماً من القوي الأوربية في هزيمة الثورة ودخل عاصمتهم </a:t>
            </a:r>
            <a:r>
              <a:rPr lang="ar-EG" sz="3300" dirty="0" err="1" smtClean="0">
                <a:cs typeface="PT Bold Heading" panose="02010400000000000000" pitchFamily="2" charset="-78"/>
              </a:rPr>
              <a:t>نانكين</a:t>
            </a:r>
            <a:r>
              <a:rPr lang="ar-EG" sz="3300" dirty="0" smtClean="0">
                <a:cs typeface="PT Bold Heading" panose="02010400000000000000" pitchFamily="2" charset="-78"/>
              </a:rPr>
              <a:t> في عام 1864.</a:t>
            </a:r>
          </a:p>
          <a:p>
            <a:r>
              <a:rPr lang="ar-EG" sz="3300" dirty="0" smtClean="0">
                <a:cs typeface="PT Bold Heading" panose="02010400000000000000" pitchFamily="2" charset="-78"/>
              </a:rPr>
              <a:t>كما قضي هذا الجيش علي الثورات الإسلامية في شمال الصين.</a:t>
            </a:r>
          </a:p>
          <a:p>
            <a:r>
              <a:rPr lang="ar-EG" sz="3300" dirty="0" smtClean="0">
                <a:cs typeface="PT Bold Heading" panose="02010400000000000000" pitchFamily="2" charset="-78"/>
              </a:rPr>
              <a:t>وأسست الصين أسطولاً حربياً.</a:t>
            </a:r>
          </a:p>
          <a:p>
            <a:r>
              <a:rPr lang="ar-EG" sz="3300" dirty="0" smtClean="0">
                <a:cs typeface="PT Bold Heading" panose="02010400000000000000" pitchFamily="2" charset="-78"/>
              </a:rPr>
              <a:t>وأرسلت البعثات إلي أوربا في جميع المجالات العلمية.</a:t>
            </a:r>
          </a:p>
          <a:p>
            <a:r>
              <a:rPr lang="ar-EG" sz="3300" dirty="0" smtClean="0">
                <a:cs typeface="PT Bold Heading" panose="02010400000000000000" pitchFamily="2" charset="-78"/>
              </a:rPr>
              <a:t>كما أرسلت بعثات تجارية إلي فرنسا والولايات المتحدة 1868.</a:t>
            </a:r>
          </a:p>
          <a:p>
            <a:r>
              <a:rPr lang="ar-EG" sz="3300" dirty="0" smtClean="0">
                <a:cs typeface="PT Bold Heading" panose="02010400000000000000" pitchFamily="2" charset="-78"/>
              </a:rPr>
              <a:t>كما أسس نظام جمركي حديث علي يد الإنجليزي هارت في عام 1863.</a:t>
            </a:r>
          </a:p>
          <a:p>
            <a:r>
              <a:rPr lang="ar-EG" sz="3300" dirty="0" smtClean="0">
                <a:cs typeface="PT Bold Heading" panose="02010400000000000000" pitchFamily="2" charset="-78"/>
              </a:rPr>
              <a:t>وفتحت المدارس علي النمط الأوربي.</a:t>
            </a:r>
          </a:p>
          <a:p>
            <a:pPr marL="82296" indent="0">
              <a:buNone/>
            </a:pPr>
            <a:endParaRPr lang="ar-EG" dirty="0" smtClean="0"/>
          </a:p>
          <a:p>
            <a:endParaRPr lang="ar-EG" dirty="0"/>
          </a:p>
        </p:txBody>
      </p:sp>
    </p:spTree>
    <p:extLst>
      <p:ext uri="{BB962C8B-B14F-4D97-AF65-F5344CB8AC3E}">
        <p14:creationId xmlns:p14="http://schemas.microsoft.com/office/powerpoint/2010/main" val="2352972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6"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6"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6"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933688" cy="836712"/>
          </a:xfrm>
        </p:spPr>
        <p:txBody>
          <a:bodyPr>
            <a:normAutofit/>
          </a:bodyPr>
          <a:lstStyle/>
          <a:p>
            <a:pPr algn="r"/>
            <a:r>
              <a:rPr lang="ar-EG" sz="2800" dirty="0" smtClean="0">
                <a:solidFill>
                  <a:srgbClr val="0070C0"/>
                </a:solidFill>
                <a:cs typeface="PT Bold Heading" panose="02010400000000000000" pitchFamily="2" charset="-78"/>
              </a:rPr>
              <a:t>تابع تطور </a:t>
            </a:r>
            <a:r>
              <a:rPr lang="ar-EG" sz="2800" dirty="0">
                <a:solidFill>
                  <a:srgbClr val="0070C0"/>
                </a:solidFill>
                <a:cs typeface="PT Bold Heading" panose="02010400000000000000" pitchFamily="2" charset="-78"/>
              </a:rPr>
              <a:t>الصين علي النمط الأوربي </a:t>
            </a:r>
            <a:endParaRPr lang="ar-EG" sz="2800" dirty="0"/>
          </a:p>
        </p:txBody>
      </p:sp>
      <p:sp>
        <p:nvSpPr>
          <p:cNvPr id="3" name="عنصر نائب للمحتوى 2"/>
          <p:cNvSpPr>
            <a:spLocks noGrp="1"/>
          </p:cNvSpPr>
          <p:nvPr>
            <p:ph idx="1"/>
          </p:nvPr>
        </p:nvSpPr>
        <p:spPr>
          <a:xfrm>
            <a:off x="0" y="620688"/>
            <a:ext cx="9144000" cy="6237312"/>
          </a:xfrm>
        </p:spPr>
        <p:txBody>
          <a:bodyPr/>
          <a:lstStyle/>
          <a:p>
            <a:r>
              <a:rPr lang="ar-EG" dirty="0" smtClean="0">
                <a:cs typeface="PT Bold Heading" panose="02010400000000000000" pitchFamily="2" charset="-78"/>
              </a:rPr>
              <a:t>ولكن هذه الإصلاحات كانت تلقي مقاومة من قبل الشعب الذي راجت عنده مختلف الشائعات عن هؤلاء الأوربيين الذين يسرقون الأطفال.</a:t>
            </a:r>
          </a:p>
          <a:p>
            <a:r>
              <a:rPr lang="ar-EG" dirty="0" smtClean="0">
                <a:cs typeface="PT Bold Heading" panose="02010400000000000000" pitchFamily="2" charset="-78"/>
              </a:rPr>
              <a:t>وينهبون القصر الإمبراطوري.</a:t>
            </a:r>
          </a:p>
          <a:p>
            <a:r>
              <a:rPr lang="ar-EG" dirty="0" smtClean="0">
                <a:cs typeface="PT Bold Heading" panose="02010400000000000000" pitchFamily="2" charset="-78"/>
              </a:rPr>
              <a:t>ويهددون دين الأجداد ومعابد الأمة السماوية.</a:t>
            </a:r>
          </a:p>
          <a:p>
            <a:r>
              <a:rPr lang="ar-EG" dirty="0" smtClean="0">
                <a:cs typeface="PT Bold Heading" panose="02010400000000000000" pitchFamily="2" charset="-78"/>
              </a:rPr>
              <a:t>وظهرت ردود فعل ضد الأوربيين ففي عام 1870 قتل 21 فرنسي.</a:t>
            </a:r>
          </a:p>
          <a:p>
            <a:r>
              <a:rPr lang="ar-EG" dirty="0" smtClean="0">
                <a:cs typeface="PT Bold Heading" panose="02010400000000000000" pitchFamily="2" charset="-78"/>
              </a:rPr>
              <a:t>وفي عام 1879 تصدي الصينيون لبناء السكك الحديدية.</a:t>
            </a:r>
          </a:p>
          <a:p>
            <a:r>
              <a:rPr lang="ar-EG" dirty="0" smtClean="0">
                <a:cs typeface="PT Bold Heading" panose="02010400000000000000" pitchFamily="2" charset="-78"/>
              </a:rPr>
              <a:t>كانت كل هذه الأمور بسبب الموقف من كل ما هو أوربي بسبب السياسة الأوربية.</a:t>
            </a:r>
            <a:endParaRPr lang="ar-EG" dirty="0">
              <a:cs typeface="PT Bold Heading" panose="02010400000000000000" pitchFamily="2" charset="-78"/>
            </a:endParaRPr>
          </a:p>
        </p:txBody>
      </p:sp>
    </p:spTree>
    <p:extLst>
      <p:ext uri="{BB962C8B-B14F-4D97-AF65-F5344CB8AC3E}">
        <p14:creationId xmlns:p14="http://schemas.microsoft.com/office/powerpoint/2010/main" val="1425463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9"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9"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548680"/>
            <a:ext cx="8901728" cy="5832648"/>
          </a:xfrm>
        </p:spPr>
        <p:txBody>
          <a:bodyPr>
            <a:normAutofit/>
          </a:bodyPr>
          <a:lstStyle/>
          <a:p>
            <a:pPr algn="ctr"/>
            <a:r>
              <a:rPr lang="ar-SA" dirty="0" smtClean="0">
                <a:solidFill>
                  <a:srgbClr val="FF0000"/>
                </a:solidFill>
                <a:cs typeface="PT Bold Heading" panose="02010400000000000000" pitchFamily="2" charset="-78"/>
              </a:rPr>
              <a:t>المحاضرة الثالثة</a:t>
            </a:r>
            <a:br>
              <a:rPr lang="ar-SA" dirty="0" smtClean="0">
                <a:solidFill>
                  <a:srgbClr val="FF0000"/>
                </a:solidFill>
                <a:cs typeface="PT Bold Heading" panose="02010400000000000000" pitchFamily="2" charset="-78"/>
              </a:rPr>
            </a:br>
            <a:r>
              <a:rPr lang="ar-SA" dirty="0" smtClean="0">
                <a:solidFill>
                  <a:srgbClr val="FF0000"/>
                </a:solidFill>
                <a:cs typeface="PT Bold Heading" panose="02010400000000000000" pitchFamily="2" charset="-78"/>
              </a:rPr>
              <a:t> عن الصين </a:t>
            </a:r>
            <a:r>
              <a:rPr lang="ar-EG" dirty="0" smtClean="0">
                <a:solidFill>
                  <a:srgbClr val="002060"/>
                </a:solidFill>
                <a:cs typeface="PT Bold Heading" panose="02010400000000000000" pitchFamily="2" charset="-78"/>
              </a:rPr>
              <a:t/>
            </a:r>
            <a:br>
              <a:rPr lang="ar-EG" dirty="0" smtClean="0">
                <a:solidFill>
                  <a:srgbClr val="002060"/>
                </a:solidFill>
                <a:cs typeface="PT Bold Heading" panose="02010400000000000000" pitchFamily="2" charset="-78"/>
              </a:rPr>
            </a:br>
            <a:r>
              <a:rPr lang="ar-EG" dirty="0" smtClean="0">
                <a:solidFill>
                  <a:srgbClr val="002060"/>
                </a:solidFill>
                <a:cs typeface="PT Bold Heading" panose="02010400000000000000" pitchFamily="2" charset="-78"/>
              </a:rPr>
              <a:t> </a:t>
            </a:r>
            <a:br>
              <a:rPr lang="ar-EG" dirty="0" smtClean="0">
                <a:solidFill>
                  <a:srgbClr val="002060"/>
                </a:solidFill>
                <a:cs typeface="PT Bold Heading" panose="02010400000000000000" pitchFamily="2" charset="-78"/>
              </a:rPr>
            </a:br>
            <a:r>
              <a:rPr lang="ar-EG" dirty="0" smtClean="0">
                <a:solidFill>
                  <a:srgbClr val="002060"/>
                </a:solidFill>
                <a:cs typeface="PT Bold Heading" panose="02010400000000000000" pitchFamily="2" charset="-78"/>
              </a:rPr>
              <a:t>الدول الأوربية والامتيازات الأجنبية في الصين 1858 ــ 1914 </a:t>
            </a:r>
            <a:endParaRPr lang="ar-EG" dirty="0">
              <a:solidFill>
                <a:srgbClr val="002060"/>
              </a:solidFill>
              <a:cs typeface="PT Bold Heading" panose="02010400000000000000" pitchFamily="2" charset="-78"/>
            </a:endParaRPr>
          </a:p>
        </p:txBody>
      </p:sp>
    </p:spTree>
    <p:extLst>
      <p:ext uri="{BB962C8B-B14F-4D97-AF65-F5344CB8AC3E}">
        <p14:creationId xmlns:p14="http://schemas.microsoft.com/office/powerpoint/2010/main" val="20943598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908720"/>
          </a:xfrm>
        </p:spPr>
        <p:txBody>
          <a:bodyPr/>
          <a:lstStyle/>
          <a:p>
            <a:pPr algn="r"/>
            <a:r>
              <a:rPr lang="ar-EG" dirty="0" smtClean="0">
                <a:cs typeface="PT Bold Heading" panose="02010400000000000000" pitchFamily="2" charset="-78"/>
              </a:rPr>
              <a:t>نتائج المعاهدات مع الأوربيين علي الصين  </a:t>
            </a:r>
            <a:endParaRPr lang="ar-EG" dirty="0">
              <a:cs typeface="PT Bold Heading" panose="02010400000000000000" pitchFamily="2" charset="-78"/>
            </a:endParaRPr>
          </a:p>
        </p:txBody>
      </p:sp>
      <p:sp>
        <p:nvSpPr>
          <p:cNvPr id="3" name="عنصر نائب للمحتوى 2"/>
          <p:cNvSpPr>
            <a:spLocks noGrp="1"/>
          </p:cNvSpPr>
          <p:nvPr>
            <p:ph idx="1"/>
          </p:nvPr>
        </p:nvSpPr>
        <p:spPr>
          <a:xfrm>
            <a:off x="0" y="764704"/>
            <a:ext cx="9144000" cy="6093296"/>
          </a:xfrm>
        </p:spPr>
        <p:txBody>
          <a:bodyPr/>
          <a:lstStyle/>
          <a:p>
            <a:r>
              <a:rPr lang="ar-EG" dirty="0" smtClean="0"/>
              <a:t>1ـ </a:t>
            </a:r>
            <a:r>
              <a:rPr lang="ar-EG" dirty="0" smtClean="0">
                <a:cs typeface="PT Bold Heading" panose="02010400000000000000" pitchFamily="2" charset="-78"/>
              </a:rPr>
              <a:t>فتحت هذه المعاهدات باب الصين علي مصرعيه للامتيازات الأجنبية.</a:t>
            </a:r>
          </a:p>
          <a:p>
            <a:r>
              <a:rPr lang="ar-EG" dirty="0" smtClean="0">
                <a:cs typeface="PT Bold Heading" panose="02010400000000000000" pitchFamily="2" charset="-78"/>
              </a:rPr>
              <a:t>2ـ</a:t>
            </a:r>
            <a:r>
              <a:rPr lang="ar-SA" dirty="0" smtClean="0">
                <a:cs typeface="PT Bold Heading" panose="02010400000000000000" pitchFamily="2" charset="-78"/>
              </a:rPr>
              <a:t> </a:t>
            </a:r>
            <a:r>
              <a:rPr lang="ar-EG" dirty="0" smtClean="0">
                <a:cs typeface="PT Bold Heading" panose="02010400000000000000" pitchFamily="2" charset="-78"/>
              </a:rPr>
              <a:t>سمحت للمباشرين الأوربيين بالتبشير في كل أرجاء الصين.</a:t>
            </a:r>
          </a:p>
          <a:p>
            <a:r>
              <a:rPr lang="ar-EG" dirty="0" smtClean="0">
                <a:cs typeface="PT Bold Heading" panose="02010400000000000000" pitchFamily="2" charset="-78"/>
              </a:rPr>
              <a:t>3ـ</a:t>
            </a:r>
            <a:r>
              <a:rPr lang="ar-SA" dirty="0" smtClean="0">
                <a:cs typeface="PT Bold Heading" panose="02010400000000000000" pitchFamily="2" charset="-78"/>
              </a:rPr>
              <a:t> </a:t>
            </a:r>
            <a:r>
              <a:rPr lang="ar-EG" dirty="0" smtClean="0">
                <a:cs typeface="PT Bold Heading" panose="02010400000000000000" pitchFamily="2" charset="-78"/>
              </a:rPr>
              <a:t>أجبر الإمبراطور الصيني علي فتح قنصليات للأوربيين في بكين.</a:t>
            </a:r>
          </a:p>
          <a:p>
            <a:r>
              <a:rPr lang="ar-EG" dirty="0" smtClean="0">
                <a:cs typeface="PT Bold Heading" panose="02010400000000000000" pitchFamily="2" charset="-78"/>
              </a:rPr>
              <a:t>4ـ خضعت الصين للنفوذ والهيمنة الأوربية، مما فتح أبواب الصين للأوربيين لاستغلال موارد الصين، من المواد الخام التي كانت الصناعة الأوربية في حاجة إليها.  </a:t>
            </a:r>
            <a:endParaRPr lang="ar-EG" dirty="0">
              <a:cs typeface="PT Bold Heading" panose="02010400000000000000" pitchFamily="2" charset="-78"/>
            </a:endParaRPr>
          </a:p>
        </p:txBody>
      </p:sp>
    </p:spTree>
    <p:extLst>
      <p:ext uri="{BB962C8B-B14F-4D97-AF65-F5344CB8AC3E}">
        <p14:creationId xmlns:p14="http://schemas.microsoft.com/office/powerpoint/2010/main" val="3022547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764704"/>
          </a:xfrm>
        </p:spPr>
        <p:txBody>
          <a:bodyPr/>
          <a:lstStyle/>
          <a:p>
            <a:pPr algn="r"/>
            <a:r>
              <a:rPr lang="ar-EG" dirty="0" smtClean="0">
                <a:cs typeface="PT Bold Heading" panose="02010400000000000000" pitchFamily="2" charset="-78"/>
              </a:rPr>
              <a:t>ثورة </a:t>
            </a:r>
            <a:r>
              <a:rPr lang="ar-EG" dirty="0" err="1" smtClean="0">
                <a:cs typeface="PT Bold Heading" panose="02010400000000000000" pitchFamily="2" charset="-78"/>
              </a:rPr>
              <a:t>التايبنج</a:t>
            </a:r>
            <a:r>
              <a:rPr lang="ar-EG" dirty="0" smtClean="0">
                <a:cs typeface="PT Bold Heading" panose="02010400000000000000" pitchFamily="2" charset="-78"/>
              </a:rPr>
              <a:t> </a:t>
            </a:r>
            <a:endParaRPr lang="ar-EG" dirty="0">
              <a:cs typeface="PT Bold Heading" panose="02010400000000000000" pitchFamily="2" charset="-78"/>
            </a:endParaRPr>
          </a:p>
        </p:txBody>
      </p:sp>
      <p:sp>
        <p:nvSpPr>
          <p:cNvPr id="3" name="عنصر نائب للمحتوى 2"/>
          <p:cNvSpPr>
            <a:spLocks noGrp="1"/>
          </p:cNvSpPr>
          <p:nvPr>
            <p:ph idx="1"/>
          </p:nvPr>
        </p:nvSpPr>
        <p:spPr>
          <a:xfrm>
            <a:off x="0" y="836712"/>
            <a:ext cx="9144000" cy="6021288"/>
          </a:xfrm>
        </p:spPr>
        <p:txBody>
          <a:bodyPr>
            <a:normAutofit fontScale="92500"/>
          </a:bodyPr>
          <a:lstStyle/>
          <a:p>
            <a:r>
              <a:rPr lang="ar-EG" dirty="0" smtClean="0">
                <a:cs typeface="PT Bold Heading" panose="02010400000000000000" pitchFamily="2" charset="-78"/>
              </a:rPr>
              <a:t>وقعت الصين تحت حكم الإمبراطورة أرملة هي </a:t>
            </a:r>
            <a:r>
              <a:rPr lang="ar-EG" dirty="0" err="1" smtClean="0">
                <a:cs typeface="PT Bold Heading" panose="02010400000000000000" pitchFamily="2" charset="-78"/>
              </a:rPr>
              <a:t>يهونالا</a:t>
            </a:r>
            <a:r>
              <a:rPr lang="ar-EG" dirty="0" smtClean="0">
                <a:cs typeface="PT Bold Heading" panose="02010400000000000000" pitchFamily="2" charset="-78"/>
              </a:rPr>
              <a:t> (البوذا العجوز) حيث تولت حكم الصين بين عامي 186</a:t>
            </a:r>
            <a:r>
              <a:rPr lang="ar-SA" dirty="0" smtClean="0">
                <a:cs typeface="PT Bold Heading" panose="02010400000000000000" pitchFamily="2" charset="-78"/>
              </a:rPr>
              <a:t>1</a:t>
            </a:r>
            <a:r>
              <a:rPr lang="ar-EG" dirty="0" smtClean="0">
                <a:cs typeface="PT Bold Heading" panose="02010400000000000000" pitchFamily="2" charset="-78"/>
              </a:rPr>
              <a:t> ـ 1908.</a:t>
            </a:r>
          </a:p>
          <a:p>
            <a:r>
              <a:rPr lang="ar-EG" dirty="0" smtClean="0">
                <a:cs typeface="PT Bold Heading" panose="02010400000000000000" pitchFamily="2" charset="-78"/>
              </a:rPr>
              <a:t>وقد اندلعت ثورة </a:t>
            </a:r>
            <a:r>
              <a:rPr lang="ar-EG" dirty="0" err="1" smtClean="0">
                <a:cs typeface="PT Bold Heading" panose="02010400000000000000" pitchFamily="2" charset="-78"/>
              </a:rPr>
              <a:t>التايبنج</a:t>
            </a:r>
            <a:r>
              <a:rPr lang="ar-EG" dirty="0" smtClean="0">
                <a:cs typeface="PT Bold Heading" panose="02010400000000000000" pitchFamily="2" charset="-78"/>
              </a:rPr>
              <a:t> </a:t>
            </a:r>
          </a:p>
          <a:p>
            <a:r>
              <a:rPr lang="ar-EG" dirty="0" smtClean="0">
                <a:cs typeface="PT Bold Heading" panose="02010400000000000000" pitchFamily="2" charset="-78"/>
              </a:rPr>
              <a:t>1ـ نتيجة للمؤثرات الأجنبية.</a:t>
            </a:r>
          </a:p>
          <a:p>
            <a:r>
              <a:rPr lang="ar-EG" dirty="0" smtClean="0">
                <a:cs typeface="PT Bold Heading" panose="02010400000000000000" pitchFamily="2" charset="-78"/>
              </a:rPr>
              <a:t>2ـ ضعف حكومة </a:t>
            </a:r>
            <a:r>
              <a:rPr lang="ar-EG" dirty="0" err="1" smtClean="0">
                <a:cs typeface="PT Bold Heading" panose="02010400000000000000" pitchFamily="2" charset="-78"/>
              </a:rPr>
              <a:t>المانشو</a:t>
            </a:r>
            <a:r>
              <a:rPr lang="ar-EG" dirty="0" smtClean="0">
                <a:cs typeface="PT Bold Heading" panose="02010400000000000000" pitchFamily="2" charset="-78"/>
              </a:rPr>
              <a:t> الصينية.</a:t>
            </a:r>
          </a:p>
          <a:p>
            <a:r>
              <a:rPr lang="ar-EG" dirty="0" smtClean="0">
                <a:cs typeface="PT Bold Heading" panose="02010400000000000000" pitchFamily="2" charset="-78"/>
              </a:rPr>
              <a:t>3ـ ادعاء </a:t>
            </a:r>
            <a:r>
              <a:rPr lang="ar-EG" dirty="0" err="1" smtClean="0">
                <a:cs typeface="PT Bold Heading" panose="02010400000000000000" pitchFamily="2" charset="-78"/>
              </a:rPr>
              <a:t>هنج</a:t>
            </a:r>
            <a:r>
              <a:rPr lang="ar-EG" dirty="0" smtClean="0">
                <a:cs typeface="PT Bold Heading" panose="02010400000000000000" pitchFamily="2" charset="-78"/>
              </a:rPr>
              <a:t> قائد الثورة أنه المسيح الذي جاء ليخلص الناس من الظلم الإمبراطوري، وبذلك فقد اختلط العنصران التعصب الديني المسيحي ـ والقومية المضادة </a:t>
            </a:r>
            <a:r>
              <a:rPr lang="ar-EG" dirty="0" err="1" smtClean="0">
                <a:cs typeface="PT Bold Heading" panose="02010400000000000000" pitchFamily="2" charset="-78"/>
              </a:rPr>
              <a:t>للمانشو</a:t>
            </a:r>
            <a:r>
              <a:rPr lang="ar-EG" dirty="0" smtClean="0">
                <a:cs typeface="PT Bold Heading" panose="02010400000000000000" pitchFamily="2" charset="-78"/>
              </a:rPr>
              <a:t>.</a:t>
            </a:r>
          </a:p>
          <a:p>
            <a:r>
              <a:rPr lang="ar-EG" dirty="0" smtClean="0">
                <a:cs typeface="PT Bold Heading" panose="02010400000000000000" pitchFamily="2" charset="-78"/>
              </a:rPr>
              <a:t>ورغم أن الثورة أستمرت 14 عاماً ونجحت في السيطرة علي مقاطعات </a:t>
            </a:r>
            <a:r>
              <a:rPr lang="ar-EG" dirty="0" err="1" smtClean="0">
                <a:cs typeface="PT Bold Heading" panose="02010400000000000000" pitchFamily="2" charset="-78"/>
              </a:rPr>
              <a:t>يانجتسي</a:t>
            </a:r>
            <a:r>
              <a:rPr lang="ar-EG" dirty="0" smtClean="0">
                <a:cs typeface="PT Bold Heading" panose="02010400000000000000" pitchFamily="2" charset="-78"/>
              </a:rPr>
              <a:t>، </a:t>
            </a:r>
            <a:r>
              <a:rPr lang="ar-EG" dirty="0" err="1" smtClean="0">
                <a:cs typeface="PT Bold Heading" panose="02010400000000000000" pitchFamily="2" charset="-78"/>
              </a:rPr>
              <a:t>وكوانجسي</a:t>
            </a:r>
            <a:r>
              <a:rPr lang="ar-EG" dirty="0" smtClean="0">
                <a:cs typeface="PT Bold Heading" panose="02010400000000000000" pitchFamily="2" charset="-78"/>
              </a:rPr>
              <a:t>، </a:t>
            </a:r>
            <a:r>
              <a:rPr lang="ar-EG" dirty="0" err="1" smtClean="0">
                <a:cs typeface="PT Bold Heading" panose="02010400000000000000" pitchFamily="2" charset="-78"/>
              </a:rPr>
              <a:t>وهيونان</a:t>
            </a:r>
            <a:r>
              <a:rPr lang="ar-EG" dirty="0" smtClean="0">
                <a:cs typeface="PT Bold Heading" panose="02010400000000000000" pitchFamily="2" charset="-78"/>
              </a:rPr>
              <a:t>، واتخذت من </a:t>
            </a:r>
            <a:r>
              <a:rPr lang="ar-EG" dirty="0" err="1" smtClean="0">
                <a:cs typeface="PT Bold Heading" panose="02010400000000000000" pitchFamily="2" charset="-78"/>
              </a:rPr>
              <a:t>نانكين</a:t>
            </a:r>
            <a:r>
              <a:rPr lang="ar-EG" dirty="0" smtClean="0">
                <a:cs typeface="PT Bold Heading" panose="02010400000000000000" pitchFamily="2" charset="-78"/>
              </a:rPr>
              <a:t> عاصمة لها إلا أن تسنج </a:t>
            </a:r>
            <a:r>
              <a:rPr lang="ar-EG" dirty="0" err="1" smtClean="0">
                <a:cs typeface="PT Bold Heading" panose="02010400000000000000" pitchFamily="2" charset="-78"/>
              </a:rPr>
              <a:t>كيوفان</a:t>
            </a:r>
            <a:r>
              <a:rPr lang="ar-EG" dirty="0" smtClean="0">
                <a:cs typeface="PT Bold Heading" panose="02010400000000000000" pitchFamily="2" charset="-78"/>
              </a:rPr>
              <a:t> نجح في القضاء علي هذه الثورة.</a:t>
            </a:r>
            <a:endParaRPr lang="ar-EG" dirty="0">
              <a:cs typeface="PT Bold Heading" panose="02010400000000000000" pitchFamily="2" charset="-78"/>
            </a:endParaRPr>
          </a:p>
        </p:txBody>
      </p:sp>
    </p:spTree>
    <p:extLst>
      <p:ext uri="{BB962C8B-B14F-4D97-AF65-F5344CB8AC3E}">
        <p14:creationId xmlns:p14="http://schemas.microsoft.com/office/powerpoint/2010/main" val="3066406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052736"/>
          </a:xfrm>
        </p:spPr>
        <p:txBody>
          <a:bodyPr/>
          <a:lstStyle/>
          <a:p>
            <a:pPr algn="r"/>
            <a:r>
              <a:rPr lang="ar-EG" dirty="0">
                <a:cs typeface="PT Bold Heading" panose="02010400000000000000" pitchFamily="2" charset="-78"/>
              </a:rPr>
              <a:t>تسنج </a:t>
            </a:r>
            <a:r>
              <a:rPr lang="ar-EG" dirty="0" err="1">
                <a:cs typeface="PT Bold Heading" panose="02010400000000000000" pitchFamily="2" charset="-78"/>
              </a:rPr>
              <a:t>كيوفان</a:t>
            </a:r>
            <a:endParaRPr lang="ar-EG" dirty="0">
              <a:cs typeface="PT Bold Heading" panose="02010400000000000000" pitchFamily="2" charset="-78"/>
            </a:endParaRPr>
          </a:p>
        </p:txBody>
      </p:sp>
      <p:sp>
        <p:nvSpPr>
          <p:cNvPr id="3" name="عنصر نائب للمحتوى 2"/>
          <p:cNvSpPr>
            <a:spLocks noGrp="1"/>
          </p:cNvSpPr>
          <p:nvPr>
            <p:ph idx="1"/>
          </p:nvPr>
        </p:nvSpPr>
        <p:spPr>
          <a:xfrm>
            <a:off x="0" y="692696"/>
            <a:ext cx="9144000" cy="6165304"/>
          </a:xfrm>
        </p:spPr>
        <p:txBody>
          <a:bodyPr>
            <a:normAutofit/>
          </a:bodyPr>
          <a:lstStyle/>
          <a:p>
            <a:endParaRPr lang="ar-SA" sz="3300" dirty="0" smtClean="0">
              <a:cs typeface="PT Bold Heading" panose="02010400000000000000" pitchFamily="2" charset="-78"/>
            </a:endParaRPr>
          </a:p>
          <a:p>
            <a:r>
              <a:rPr lang="ar-EG" sz="3300" dirty="0" smtClean="0">
                <a:cs typeface="PT Bold Heading" panose="02010400000000000000" pitchFamily="2" charset="-78"/>
              </a:rPr>
              <a:t>نجح ثلاثة من رجال الإمبراطورية الصينية في السيطرة علي السلطة داخل البلاط الصيني وهم تسنج </a:t>
            </a:r>
            <a:r>
              <a:rPr lang="ar-EG" sz="3300" dirty="0" err="1" smtClean="0">
                <a:cs typeface="PT Bold Heading" panose="02010400000000000000" pitchFamily="2" charset="-78"/>
              </a:rPr>
              <a:t>كيوفان</a:t>
            </a:r>
            <a:r>
              <a:rPr lang="ar-EG" sz="3300" dirty="0" smtClean="0">
                <a:cs typeface="PT Bold Heading" panose="02010400000000000000" pitchFamily="2" charset="-78"/>
              </a:rPr>
              <a:t>، وهو الوزير الأول، يشاركه تسو تسنج، ولي </a:t>
            </a:r>
            <a:r>
              <a:rPr lang="ar-EG" sz="3300" dirty="0" err="1" smtClean="0">
                <a:cs typeface="PT Bold Heading" panose="02010400000000000000" pitchFamily="2" charset="-78"/>
              </a:rPr>
              <a:t>هنج</a:t>
            </a:r>
            <a:r>
              <a:rPr lang="ar-EG" sz="3300" dirty="0" smtClean="0">
                <a:cs typeface="PT Bold Heading" panose="02010400000000000000" pitchFamily="2" charset="-78"/>
              </a:rPr>
              <a:t> </a:t>
            </a:r>
            <a:r>
              <a:rPr lang="ar-EG" sz="3300" dirty="0" err="1" smtClean="0">
                <a:cs typeface="PT Bold Heading" panose="02010400000000000000" pitchFamily="2" charset="-78"/>
              </a:rPr>
              <a:t>تشانج</a:t>
            </a:r>
            <a:r>
              <a:rPr lang="ar-EG" sz="3300" dirty="0" smtClean="0">
                <a:cs typeface="PT Bold Heading" panose="02010400000000000000" pitchFamily="2" charset="-78"/>
              </a:rPr>
              <a:t>.</a:t>
            </a:r>
          </a:p>
          <a:p>
            <a:r>
              <a:rPr lang="ar-EG" sz="3300" dirty="0" smtClean="0">
                <a:cs typeface="PT Bold Heading" panose="02010400000000000000" pitchFamily="2" charset="-78"/>
              </a:rPr>
              <a:t>حيث نجحوا في الحفاظ علي وجود أسرة </a:t>
            </a:r>
            <a:r>
              <a:rPr lang="ar-EG" sz="3300" dirty="0" err="1" smtClean="0">
                <a:cs typeface="PT Bold Heading" panose="02010400000000000000" pitchFamily="2" charset="-78"/>
              </a:rPr>
              <a:t>المانشو</a:t>
            </a:r>
            <a:r>
              <a:rPr lang="ar-EG" sz="3300" dirty="0" smtClean="0">
                <a:cs typeface="PT Bold Heading" panose="02010400000000000000" pitchFamily="2" charset="-78"/>
              </a:rPr>
              <a:t>.</a:t>
            </a:r>
          </a:p>
          <a:p>
            <a:r>
              <a:rPr lang="ar-EG" sz="3300" dirty="0" smtClean="0">
                <a:cs typeface="PT Bold Heading" panose="02010400000000000000" pitchFamily="2" charset="-78"/>
              </a:rPr>
              <a:t>ونجح </a:t>
            </a:r>
            <a:r>
              <a:rPr lang="ar-EG" sz="3300" dirty="0" err="1" smtClean="0">
                <a:cs typeface="PT Bold Heading" panose="02010400000000000000" pitchFamily="2" charset="-78"/>
              </a:rPr>
              <a:t>كيوفان</a:t>
            </a:r>
            <a:r>
              <a:rPr lang="ar-EG" sz="3300" dirty="0" smtClean="0">
                <a:cs typeface="PT Bold Heading" panose="02010400000000000000" pitchFamily="2" charset="-78"/>
              </a:rPr>
              <a:t> في هزيمة </a:t>
            </a:r>
            <a:r>
              <a:rPr lang="ar-EG" sz="3300" dirty="0" err="1" smtClean="0">
                <a:cs typeface="PT Bold Heading" panose="02010400000000000000" pitchFamily="2" charset="-78"/>
              </a:rPr>
              <a:t>التايبنج</a:t>
            </a:r>
            <a:r>
              <a:rPr lang="ar-EG" sz="3300" dirty="0" smtClean="0">
                <a:cs typeface="PT Bold Heading" panose="02010400000000000000" pitchFamily="2" charset="-78"/>
              </a:rPr>
              <a:t>.</a:t>
            </a:r>
          </a:p>
          <a:p>
            <a:r>
              <a:rPr lang="ar-EG" sz="3300" dirty="0" smtClean="0">
                <a:cs typeface="PT Bold Heading" panose="02010400000000000000" pitchFamily="2" charset="-78"/>
              </a:rPr>
              <a:t>وأصبح نائب الملك علي الولاية الشمالية (تشهلي).</a:t>
            </a:r>
          </a:p>
          <a:p>
            <a:r>
              <a:rPr lang="ar-EG" sz="3300" dirty="0" smtClean="0">
                <a:cs typeface="PT Bold Heading" panose="02010400000000000000" pitchFamily="2" charset="-78"/>
              </a:rPr>
              <a:t>كما يرجع إليه الفضل في أنشاء مصانع الحديد في شنغهاي.</a:t>
            </a:r>
          </a:p>
          <a:p>
            <a:r>
              <a:rPr lang="ar-EG" sz="3300" dirty="0" smtClean="0">
                <a:cs typeface="PT Bold Heading" panose="02010400000000000000" pitchFamily="2" charset="-78"/>
              </a:rPr>
              <a:t>كما أسس أول سفينة صينية عصرية تسير بالبخار.   </a:t>
            </a:r>
            <a:endParaRPr lang="ar-EG" sz="3300" dirty="0">
              <a:cs typeface="PT Bold Heading" panose="02010400000000000000" pitchFamily="2" charset="-78"/>
            </a:endParaRPr>
          </a:p>
        </p:txBody>
      </p:sp>
    </p:spTree>
    <p:extLst>
      <p:ext uri="{BB962C8B-B14F-4D97-AF65-F5344CB8AC3E}">
        <p14:creationId xmlns:p14="http://schemas.microsoft.com/office/powerpoint/2010/main" val="3177240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836712"/>
          </a:xfrm>
        </p:spPr>
        <p:txBody>
          <a:bodyPr>
            <a:normAutofit/>
          </a:bodyPr>
          <a:lstStyle/>
          <a:p>
            <a:pPr algn="r"/>
            <a:r>
              <a:rPr lang="ar-EG" sz="3200" dirty="0" smtClean="0">
                <a:cs typeface="PT Bold Heading" panose="02010400000000000000" pitchFamily="2" charset="-78"/>
              </a:rPr>
              <a:t>ثورة المسلمين في الصين بقيادة يعقوب بك 1864ـ 1878</a:t>
            </a:r>
            <a:endParaRPr lang="ar-EG" sz="3200" dirty="0">
              <a:cs typeface="PT Bold Heading" panose="02010400000000000000" pitchFamily="2" charset="-78"/>
            </a:endParaRPr>
          </a:p>
        </p:txBody>
      </p:sp>
      <p:sp>
        <p:nvSpPr>
          <p:cNvPr id="3" name="عنصر نائب للمحتوى 2"/>
          <p:cNvSpPr>
            <a:spLocks noGrp="1"/>
          </p:cNvSpPr>
          <p:nvPr>
            <p:ph idx="1"/>
          </p:nvPr>
        </p:nvSpPr>
        <p:spPr>
          <a:xfrm>
            <a:off x="0" y="908720"/>
            <a:ext cx="9144000" cy="5949280"/>
          </a:xfrm>
        </p:spPr>
        <p:txBody>
          <a:bodyPr/>
          <a:lstStyle/>
          <a:p>
            <a:r>
              <a:rPr lang="ar-EG" dirty="0" smtClean="0">
                <a:cs typeface="PT Bold Heading" panose="02010400000000000000" pitchFamily="2" charset="-78"/>
              </a:rPr>
              <a:t>اندلعت ثورة المسلمين في الصين في عام 1864، حيث نجح يعقوب بك الاستقلال بمقاطعة </a:t>
            </a:r>
            <a:r>
              <a:rPr lang="ar-EG" dirty="0" err="1" smtClean="0">
                <a:cs typeface="PT Bold Heading" panose="02010400000000000000" pitchFamily="2" charset="-78"/>
              </a:rPr>
              <a:t>سنكيانج</a:t>
            </a:r>
            <a:r>
              <a:rPr lang="ar-EG" dirty="0" smtClean="0">
                <a:cs typeface="PT Bold Heading" panose="02010400000000000000" pitchFamily="2" charset="-78"/>
              </a:rPr>
              <a:t>.</a:t>
            </a:r>
          </a:p>
          <a:p>
            <a:r>
              <a:rPr lang="ar-EG" dirty="0" smtClean="0">
                <a:cs typeface="PT Bold Heading" panose="02010400000000000000" pitchFamily="2" charset="-78"/>
              </a:rPr>
              <a:t>وكانت ثورة المسلمين تمثل خطر كبير علي وحدة الإمبراطورية الصينية، ورغم تأييد بريطانيا لهذه الثورة في البداية إلا أنها تراجعت عن ذلك بشكل كبير، حيث أدركت هي وروسيا عواقب أثارة مشاعر المسلمين في الهند وروسيا مما يهدد باستقرار الأملاك البريطانية في الهند، والإمبراطورية الروسية.</a:t>
            </a:r>
          </a:p>
          <a:p>
            <a:r>
              <a:rPr lang="ar-EG" dirty="0" smtClean="0">
                <a:cs typeface="PT Bold Heading" panose="02010400000000000000" pitchFamily="2" charset="-78"/>
              </a:rPr>
              <a:t>وقد نجح تسو تسنج </a:t>
            </a:r>
            <a:r>
              <a:rPr lang="ar-EG" dirty="0" err="1" smtClean="0">
                <a:cs typeface="PT Bold Heading" panose="02010400000000000000" pitchFamily="2" charset="-78"/>
              </a:rPr>
              <a:t>تانج</a:t>
            </a:r>
            <a:r>
              <a:rPr lang="ar-EG" dirty="0" smtClean="0">
                <a:cs typeface="PT Bold Heading" panose="02010400000000000000" pitchFamily="2" charset="-78"/>
              </a:rPr>
              <a:t> في القضاء علي الثورة الإسلامية  في شمال الصين في عام 1878.</a:t>
            </a:r>
            <a:endParaRPr lang="ar-EG" dirty="0">
              <a:cs typeface="PT Bold Heading" panose="02010400000000000000" pitchFamily="2" charset="-78"/>
            </a:endParaRPr>
          </a:p>
        </p:txBody>
      </p:sp>
    </p:spTree>
    <p:extLst>
      <p:ext uri="{BB962C8B-B14F-4D97-AF65-F5344CB8AC3E}">
        <p14:creationId xmlns:p14="http://schemas.microsoft.com/office/powerpoint/2010/main" val="2619993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764704"/>
          </a:xfrm>
        </p:spPr>
        <p:txBody>
          <a:bodyPr>
            <a:noAutofit/>
          </a:bodyPr>
          <a:lstStyle/>
          <a:p>
            <a:pPr algn="r"/>
            <a:r>
              <a:rPr lang="ar-EG" sz="3600" dirty="0" smtClean="0">
                <a:cs typeface="PT Bold Heading" panose="02010400000000000000" pitchFamily="2" charset="-78"/>
              </a:rPr>
              <a:t>سياسة الدول الأوربية تجاه الصين وظهور المستوطنات الأوربية بعد عام  1860</a:t>
            </a:r>
            <a:endParaRPr lang="ar-EG" sz="3600" dirty="0">
              <a:cs typeface="PT Bold Heading" panose="02010400000000000000" pitchFamily="2" charset="-78"/>
            </a:endParaRPr>
          </a:p>
        </p:txBody>
      </p:sp>
      <p:sp>
        <p:nvSpPr>
          <p:cNvPr id="3" name="عنصر نائب للمحتوى 2"/>
          <p:cNvSpPr>
            <a:spLocks noGrp="1"/>
          </p:cNvSpPr>
          <p:nvPr>
            <p:ph idx="1"/>
          </p:nvPr>
        </p:nvSpPr>
        <p:spPr>
          <a:xfrm>
            <a:off x="0" y="908720"/>
            <a:ext cx="9144000" cy="5949280"/>
          </a:xfrm>
        </p:spPr>
        <p:txBody>
          <a:bodyPr>
            <a:normAutofit fontScale="92500" lnSpcReduction="10000"/>
          </a:bodyPr>
          <a:lstStyle/>
          <a:p>
            <a:r>
              <a:rPr lang="ar-EG" dirty="0" smtClean="0">
                <a:cs typeface="PT Bold Heading" panose="02010400000000000000" pitchFamily="2" charset="-78"/>
              </a:rPr>
              <a:t>كانت الدول الأوربية تسعي لتكبيل الصين بمزيد من القيود السياسية والتجارية والاقتصادية وتحويلها لدولة ضعيفة لا تستطيع مقاومة عدوانهم.</a:t>
            </a:r>
          </a:p>
          <a:p>
            <a:r>
              <a:rPr lang="ar-EG" dirty="0" smtClean="0">
                <a:cs typeface="PT Bold Heading" panose="02010400000000000000" pitchFamily="2" charset="-78"/>
              </a:rPr>
              <a:t>حيث حولت الصين إلي محميات أوربية.</a:t>
            </a:r>
          </a:p>
          <a:p>
            <a:r>
              <a:rPr lang="ar-EG" dirty="0" smtClean="0">
                <a:cs typeface="PT Bold Heading" panose="02010400000000000000" pitchFamily="2" charset="-78"/>
              </a:rPr>
              <a:t> وبمقتضي المعاهدات أصبح من حق الأوربيين الإقامة في الموانئ الصينية، تحت حماية قوانين بلادهم بموجب حقوق الامتيازات، مما دفع عدد كبير من الأوربيين للاستقرار في الموانئ الصينية، مما أدي إلي تحول هذه الموانئ إلي مستوطنات أوربية، فازدهرت هذه الموانئ نتيجة للحركة التجارية الكبيرة بها، سواء في التجارة المشروعة أو غير المشروعة، من الأفيون، والتجارة في البشر، وغيرها.</a:t>
            </a:r>
          </a:p>
          <a:p>
            <a:r>
              <a:rPr lang="ar-EG" dirty="0" smtClean="0">
                <a:cs typeface="PT Bold Heading" panose="02010400000000000000" pitchFamily="2" charset="-78"/>
              </a:rPr>
              <a:t>وفضلاً عن ذلك فقد أدي نظام الامتيازات إلي تأسيس قنصليات أوربية في هذه الموانئ.   </a:t>
            </a:r>
            <a:endParaRPr lang="ar-EG" dirty="0">
              <a:cs typeface="PT Bold Heading" panose="02010400000000000000" pitchFamily="2" charset="-78"/>
            </a:endParaRPr>
          </a:p>
        </p:txBody>
      </p:sp>
    </p:spTree>
    <p:extLst>
      <p:ext uri="{BB962C8B-B14F-4D97-AF65-F5344CB8AC3E}">
        <p14:creationId xmlns:p14="http://schemas.microsoft.com/office/powerpoint/2010/main" val="421160846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620688"/>
          </a:xfrm>
        </p:spPr>
        <p:txBody>
          <a:bodyPr>
            <a:normAutofit fontScale="90000"/>
          </a:bodyPr>
          <a:lstStyle/>
          <a:p>
            <a:pPr algn="r"/>
            <a:r>
              <a:rPr lang="ar-EG" sz="2800" dirty="0">
                <a:cs typeface="PT Bold Heading" panose="02010400000000000000" pitchFamily="2" charset="-78"/>
              </a:rPr>
              <a:t>سياسة الدول الأوربية تجاه الصين وظهور المستوطنات الأوربية بعد عام  1860</a:t>
            </a:r>
            <a:endParaRPr lang="ar-EG" sz="2800" dirty="0"/>
          </a:p>
        </p:txBody>
      </p:sp>
      <p:sp>
        <p:nvSpPr>
          <p:cNvPr id="3" name="عنصر نائب للمحتوى 2"/>
          <p:cNvSpPr>
            <a:spLocks noGrp="1"/>
          </p:cNvSpPr>
          <p:nvPr>
            <p:ph idx="1"/>
          </p:nvPr>
        </p:nvSpPr>
        <p:spPr>
          <a:xfrm>
            <a:off x="-13672" y="620688"/>
            <a:ext cx="9157672" cy="5880720"/>
          </a:xfrm>
        </p:spPr>
        <p:txBody>
          <a:bodyPr>
            <a:normAutofit fontScale="92500" lnSpcReduction="10000"/>
          </a:bodyPr>
          <a:lstStyle/>
          <a:p>
            <a:r>
              <a:rPr lang="ar-EG" dirty="0" smtClean="0">
                <a:cs typeface="PT Bold Heading" panose="02010400000000000000" pitchFamily="2" charset="-78"/>
              </a:rPr>
              <a:t>مستوطنة شنغهاي:</a:t>
            </a:r>
          </a:p>
          <a:p>
            <a:r>
              <a:rPr lang="ar-EG" dirty="0" smtClean="0">
                <a:cs typeface="PT Bold Heading" panose="02010400000000000000" pitchFamily="2" charset="-78"/>
              </a:rPr>
              <a:t>أسس موظفو القنصليات الأوربية مجلساً بلدياً في شنغهاي، وأصبح من حق هذا المجلس البلدي أن يقوم بجمع الضرائب، والنظام الصحي، والشرطة.</a:t>
            </a:r>
          </a:p>
          <a:p>
            <a:r>
              <a:rPr lang="ar-EG" dirty="0" smtClean="0">
                <a:cs typeface="PT Bold Heading" panose="02010400000000000000" pitchFamily="2" charset="-78"/>
              </a:rPr>
              <a:t>وقام مجلس بلدية شنغهاي بتأسيس الطرق، وأصبحت الشرطة والمحاكم أوربية، وأصبح الصينيون يعاملون في شنغهاي علي أنهم أقل في المرتبة، وتحولت شنغهاي إلي مدينة أوربية علي أرض صينية، وأصبحت لا تخضع للحكم الصيني، وانتشرت بها كل أنواع التجارة المشروعة والغير مشروعة.</a:t>
            </a:r>
          </a:p>
          <a:p>
            <a:r>
              <a:rPr lang="ar-EG" dirty="0" smtClean="0">
                <a:cs typeface="PT Bold Heading" panose="02010400000000000000" pitchFamily="2" charset="-78"/>
              </a:rPr>
              <a:t>وأوشكت أن تكون دولة مستقلة عن الصين.</a:t>
            </a:r>
          </a:p>
          <a:p>
            <a:r>
              <a:rPr lang="ar-EG" dirty="0" smtClean="0">
                <a:cs typeface="PT Bold Heading" panose="02010400000000000000" pitchFamily="2" charset="-78"/>
              </a:rPr>
              <a:t>حيث نمت في ميادين المال والأعمال والتجارة، وظهرت طبقة من التجار الصينيين الأثرياء المرتبطين بالنشاط الأوربي.</a:t>
            </a:r>
          </a:p>
          <a:p>
            <a:r>
              <a:rPr lang="ar-EG" dirty="0" smtClean="0">
                <a:cs typeface="PT Bold Heading" panose="02010400000000000000" pitchFamily="2" charset="-78"/>
              </a:rPr>
              <a:t> </a:t>
            </a:r>
            <a:endParaRPr lang="ar-EG" dirty="0">
              <a:cs typeface="PT Bold Heading" panose="02010400000000000000" pitchFamily="2" charset="-78"/>
            </a:endParaRPr>
          </a:p>
        </p:txBody>
      </p:sp>
    </p:spTree>
    <p:extLst>
      <p:ext uri="{BB962C8B-B14F-4D97-AF65-F5344CB8AC3E}">
        <p14:creationId xmlns:p14="http://schemas.microsoft.com/office/powerpoint/2010/main" val="237834611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764704"/>
          </a:xfrm>
        </p:spPr>
        <p:txBody>
          <a:bodyPr>
            <a:normAutofit fontScale="90000"/>
          </a:bodyPr>
          <a:lstStyle/>
          <a:p>
            <a:r>
              <a:rPr lang="ar-EG" dirty="0" smtClean="0">
                <a:cs typeface="PT Bold Heading" panose="02010400000000000000" pitchFamily="2" charset="-78"/>
              </a:rPr>
              <a:t>السيطرة الأوربية علي الممرات المائية في الصين</a:t>
            </a:r>
            <a:endParaRPr lang="ar-EG" dirty="0">
              <a:cs typeface="PT Bold Heading" panose="02010400000000000000" pitchFamily="2" charset="-78"/>
            </a:endParaRPr>
          </a:p>
        </p:txBody>
      </p:sp>
      <p:sp>
        <p:nvSpPr>
          <p:cNvPr id="3" name="عنصر نائب للمحتوى 2"/>
          <p:cNvSpPr>
            <a:spLocks noGrp="1"/>
          </p:cNvSpPr>
          <p:nvPr>
            <p:ph idx="1"/>
          </p:nvPr>
        </p:nvSpPr>
        <p:spPr>
          <a:xfrm>
            <a:off x="0" y="830972"/>
            <a:ext cx="9144000" cy="6021288"/>
          </a:xfrm>
        </p:spPr>
        <p:txBody>
          <a:bodyPr/>
          <a:lstStyle/>
          <a:p>
            <a:r>
              <a:rPr lang="ar-EG" dirty="0" smtClean="0">
                <a:cs typeface="PT Bold Heading" panose="02010400000000000000" pitchFamily="2" charset="-78"/>
              </a:rPr>
              <a:t>كانت أنهار الصين وممراتها المائية هي أهم وسيلة مواصلة تمكن الأوربيين من الوصول إلي داخل الصين، قبل أنشاء السكك الحديدية.</a:t>
            </a:r>
          </a:p>
          <a:p>
            <a:r>
              <a:rPr lang="ar-EG" dirty="0" smtClean="0">
                <a:cs typeface="PT Bold Heading" panose="02010400000000000000" pitchFamily="2" charset="-78"/>
              </a:rPr>
              <a:t>لذلك فقد سيطرة الدولة الأوربية منذ حرب الأفيون الثانية علي الممرات المائية في الأنهار الصينية.</a:t>
            </a:r>
          </a:p>
          <a:p>
            <a:r>
              <a:rPr lang="ar-EG" dirty="0" smtClean="0">
                <a:cs typeface="PT Bold Heading" panose="02010400000000000000" pitchFamily="2" charset="-78"/>
              </a:rPr>
              <a:t>ونصت المعاهدات (تيان تسن) علي حق الأوربيين في الوصول إلي الموانئ الصينية الداخلية.</a:t>
            </a:r>
          </a:p>
          <a:p>
            <a:r>
              <a:rPr lang="ar-EG" dirty="0" smtClean="0">
                <a:cs typeface="PT Bold Heading" panose="02010400000000000000" pitchFamily="2" charset="-78"/>
              </a:rPr>
              <a:t>واحتفظت بريطانيا بزوارق حربية في أنهار كانتون ويانج تس.</a:t>
            </a:r>
          </a:p>
          <a:p>
            <a:r>
              <a:rPr lang="ar-EG" dirty="0" smtClean="0">
                <a:cs typeface="PT Bold Heading" panose="02010400000000000000" pitchFamily="2" charset="-78"/>
              </a:rPr>
              <a:t>وكان هدف بريطانيا وفرنسا هو اخضاع الصين وحماية المبشرين.</a:t>
            </a:r>
            <a:endParaRPr lang="ar-EG" dirty="0">
              <a:cs typeface="PT Bold Heading" panose="02010400000000000000" pitchFamily="2" charset="-78"/>
            </a:endParaRPr>
          </a:p>
        </p:txBody>
      </p:sp>
    </p:spTree>
    <p:extLst>
      <p:ext uri="{BB962C8B-B14F-4D97-AF65-F5344CB8AC3E}">
        <p14:creationId xmlns:p14="http://schemas.microsoft.com/office/powerpoint/2010/main" val="137984786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933688" cy="836712"/>
          </a:xfrm>
        </p:spPr>
        <p:txBody>
          <a:bodyPr>
            <a:normAutofit/>
          </a:bodyPr>
          <a:lstStyle/>
          <a:p>
            <a:pPr algn="r"/>
            <a:r>
              <a:rPr lang="ar-EG" dirty="0" smtClean="0">
                <a:cs typeface="PT Bold Heading" panose="02010400000000000000" pitchFamily="2" charset="-78"/>
              </a:rPr>
              <a:t>الامتيازات الأجنبية في الصين</a:t>
            </a:r>
            <a:endParaRPr lang="ar-EG" dirty="0">
              <a:cs typeface="PT Bold Heading" panose="02010400000000000000" pitchFamily="2" charset="-78"/>
            </a:endParaRPr>
          </a:p>
        </p:txBody>
      </p:sp>
      <p:sp>
        <p:nvSpPr>
          <p:cNvPr id="3" name="عنصر نائب للمحتوى 2"/>
          <p:cNvSpPr>
            <a:spLocks noGrp="1"/>
          </p:cNvSpPr>
          <p:nvPr>
            <p:ph idx="1"/>
          </p:nvPr>
        </p:nvSpPr>
        <p:spPr>
          <a:xfrm>
            <a:off x="0" y="692696"/>
            <a:ext cx="9144000" cy="6165304"/>
          </a:xfrm>
        </p:spPr>
        <p:txBody>
          <a:bodyPr>
            <a:normAutofit fontScale="92500" lnSpcReduction="10000"/>
          </a:bodyPr>
          <a:lstStyle/>
          <a:p>
            <a:r>
              <a:rPr lang="ar-EG" dirty="0" smtClean="0">
                <a:cs typeface="PT Bold Heading" panose="02010400000000000000" pitchFamily="2" charset="-78"/>
              </a:rPr>
              <a:t>بموجب حقوق الامتياز التي حققتها المعاهدات التي وقعتها الصين مع الدول الأوربية وخاصة بريطانيا. </a:t>
            </a:r>
          </a:p>
          <a:p>
            <a:r>
              <a:rPr lang="ar-EG" dirty="0" smtClean="0">
                <a:cs typeface="PT Bold Heading" panose="02010400000000000000" pitchFamily="2" charset="-78"/>
              </a:rPr>
              <a:t>كان القناصل يدعون حق محاكمة رعاياهم بعيداً عن القضاء الصيني الذي لم يكن يطبق علي أياً من الأوربيين.</a:t>
            </a:r>
          </a:p>
          <a:p>
            <a:r>
              <a:rPr lang="ar-EG" dirty="0" smtClean="0">
                <a:cs typeface="PT Bold Heading" panose="02010400000000000000" pitchFamily="2" charset="-78"/>
              </a:rPr>
              <a:t>كما كان القناصل يدعون حق حماية المبشرين أينما كانوا داخل الصين.</a:t>
            </a:r>
          </a:p>
          <a:p>
            <a:r>
              <a:rPr lang="ar-EG" dirty="0" smtClean="0">
                <a:cs typeface="PT Bold Heading" panose="02010400000000000000" pitchFamily="2" charset="-78"/>
              </a:rPr>
              <a:t>وفي النهاية فقط اقتطعت فرنسا من الصين كمبوديا، وفيتنام، واقتطعت بريطانيا بورما.</a:t>
            </a:r>
          </a:p>
          <a:p>
            <a:r>
              <a:rPr lang="ar-EG" dirty="0" smtClean="0">
                <a:cs typeface="PT Bold Heading" panose="02010400000000000000" pitchFamily="2" charset="-78"/>
              </a:rPr>
              <a:t>وأدت سياسة الامتيازات هذه إلي أزمات سياسية عديدة بين الصين وفرنسا وبريطانيا.</a:t>
            </a:r>
          </a:p>
          <a:p>
            <a:r>
              <a:rPr lang="ar-EG" dirty="0" smtClean="0">
                <a:cs typeface="PT Bold Heading" panose="02010400000000000000" pitchFamily="2" charset="-78"/>
              </a:rPr>
              <a:t>ففي عام 1869 أحرق الصينيون مركز للمبشرين، كانوا يخطفون فيه الأطفال، وأحرقوا احدي الكنائس، وانتقموا من الفرنسيين وقتلوا القنصل</a:t>
            </a:r>
            <a:r>
              <a:rPr lang="ar-EG" dirty="0" smtClean="0"/>
              <a:t>. </a:t>
            </a:r>
            <a:endParaRPr lang="ar-EG" dirty="0"/>
          </a:p>
        </p:txBody>
      </p:sp>
    </p:spTree>
    <p:extLst>
      <p:ext uri="{BB962C8B-B14F-4D97-AF65-F5344CB8AC3E}">
        <p14:creationId xmlns:p14="http://schemas.microsoft.com/office/powerpoint/2010/main" val="157042094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908720"/>
          </a:xfrm>
        </p:spPr>
        <p:txBody>
          <a:bodyPr>
            <a:normAutofit/>
          </a:bodyPr>
          <a:lstStyle/>
          <a:p>
            <a:r>
              <a:rPr lang="ar-EG" dirty="0" smtClean="0">
                <a:solidFill>
                  <a:srgbClr val="0070C0"/>
                </a:solidFill>
                <a:effectLst/>
                <a:cs typeface="PT Bold Heading" panose="02010400000000000000" pitchFamily="2" charset="-78"/>
              </a:rPr>
              <a:t>الحرب </a:t>
            </a:r>
            <a:r>
              <a:rPr lang="ar-EG" dirty="0">
                <a:solidFill>
                  <a:srgbClr val="0070C0"/>
                </a:solidFill>
                <a:effectLst/>
                <a:cs typeface="PT Bold Heading" panose="02010400000000000000" pitchFamily="2" charset="-78"/>
              </a:rPr>
              <a:t>الصينية – اليابانية (1894 – 189</a:t>
            </a:r>
            <a:r>
              <a:rPr lang="ar-EG" dirty="0">
                <a:effectLst/>
                <a:cs typeface="PT Bold Heading" panose="02010400000000000000" pitchFamily="2" charset="-78"/>
              </a:rPr>
              <a:t>5)،</a:t>
            </a:r>
            <a:endParaRPr lang="ar-EG" dirty="0">
              <a:cs typeface="PT Bold Heading" panose="02010400000000000000" pitchFamily="2" charset="-78"/>
            </a:endParaRPr>
          </a:p>
        </p:txBody>
      </p:sp>
      <p:sp>
        <p:nvSpPr>
          <p:cNvPr id="3" name="عنصر نائب للمحتوى 2"/>
          <p:cNvSpPr>
            <a:spLocks noGrp="1"/>
          </p:cNvSpPr>
          <p:nvPr>
            <p:ph idx="1"/>
          </p:nvPr>
        </p:nvSpPr>
        <p:spPr>
          <a:xfrm>
            <a:off x="-252536" y="692696"/>
            <a:ext cx="9649072" cy="6165304"/>
          </a:xfrm>
        </p:spPr>
        <p:txBody>
          <a:bodyPr>
            <a:normAutofit fontScale="85000" lnSpcReduction="20000"/>
          </a:bodyPr>
          <a:lstStyle/>
          <a:p>
            <a:r>
              <a:rPr lang="ar-SA" dirty="0" smtClean="0">
                <a:cs typeface="PT Bold Heading" panose="02010400000000000000" pitchFamily="2" charset="-78"/>
              </a:rPr>
              <a:t>لم </a:t>
            </a:r>
            <a:r>
              <a:rPr lang="ar-SA" dirty="0">
                <a:cs typeface="PT Bold Heading" panose="02010400000000000000" pitchFamily="2" charset="-78"/>
              </a:rPr>
              <a:t>يقتصر الخطر الاستعماري على وحدة الصين على الدول الأوروبية والولايات المتحدة الأمريكية وروسيا ، بل تعدى ذلك إلى اليابان التي تطلعت إلى غزو الصين ذلك الغزو الذي حدث بين عامي 1894 ، 1895م، والذي جاء بعد أن استكملت اليابان بناء قوتها العسكرية وازدهارها الصناعي</a:t>
            </a:r>
            <a:r>
              <a:rPr lang="ar-SA" dirty="0" smtClean="0">
                <a:cs typeface="PT Bold Heading" panose="02010400000000000000" pitchFamily="2" charset="-78"/>
              </a:rPr>
              <a:t>.</a:t>
            </a:r>
            <a:endParaRPr lang="ar-EG" dirty="0" smtClean="0">
              <a:cs typeface="PT Bold Heading" panose="02010400000000000000" pitchFamily="2" charset="-78"/>
            </a:endParaRPr>
          </a:p>
          <a:p>
            <a:r>
              <a:rPr lang="ar-SA" dirty="0">
                <a:cs typeface="PT Bold Heading" panose="02010400000000000000" pitchFamily="2" charset="-78"/>
              </a:rPr>
              <a:t>كان سبب غزو اليابان للصين ما عُرف بالمسألة الكورية </a:t>
            </a:r>
            <a:r>
              <a:rPr lang="ar-SA" dirty="0" smtClean="0">
                <a:cs typeface="PT Bold Heading" panose="02010400000000000000" pitchFamily="2" charset="-78"/>
              </a:rPr>
              <a:t>.</a:t>
            </a:r>
            <a:endParaRPr lang="ar-EG" dirty="0" smtClean="0">
              <a:cs typeface="PT Bold Heading" panose="02010400000000000000" pitchFamily="2" charset="-78"/>
            </a:endParaRPr>
          </a:p>
          <a:p>
            <a:r>
              <a:rPr lang="ar-EG" dirty="0" smtClean="0">
                <a:cs typeface="PT Bold Heading" panose="02010400000000000000" pitchFamily="2" charset="-78"/>
              </a:rPr>
              <a:t>1ـ</a:t>
            </a:r>
            <a:r>
              <a:rPr lang="ar-SA" dirty="0" smtClean="0">
                <a:cs typeface="PT Bold Heading" panose="02010400000000000000" pitchFamily="2" charset="-78"/>
              </a:rPr>
              <a:t> </a:t>
            </a:r>
            <a:r>
              <a:rPr lang="ar-SA" dirty="0">
                <a:cs typeface="PT Bold Heading" panose="02010400000000000000" pitchFamily="2" charset="-78"/>
              </a:rPr>
              <a:t>كانت </a:t>
            </a:r>
            <a:r>
              <a:rPr lang="ar-SA" dirty="0" smtClean="0">
                <a:cs typeface="PT Bold Heading" panose="02010400000000000000" pitchFamily="2" charset="-78"/>
              </a:rPr>
              <a:t>أسواق</a:t>
            </a:r>
            <a:r>
              <a:rPr lang="ar-EG" dirty="0" smtClean="0">
                <a:cs typeface="PT Bold Heading" panose="02010400000000000000" pitchFamily="2" charset="-78"/>
              </a:rPr>
              <a:t> كوريا</a:t>
            </a:r>
            <a:r>
              <a:rPr lang="ar-SA" dirty="0" smtClean="0">
                <a:cs typeface="PT Bold Heading" panose="02010400000000000000" pitchFamily="2" charset="-78"/>
              </a:rPr>
              <a:t> </a:t>
            </a:r>
            <a:r>
              <a:rPr lang="ar-SA" dirty="0">
                <a:cs typeface="PT Bold Heading" panose="02010400000000000000" pitchFamily="2" charset="-78"/>
              </a:rPr>
              <a:t>مجالاً للاستثمارات اليابانية ، والصناعات الوفيرة لمصانع </a:t>
            </a:r>
            <a:r>
              <a:rPr lang="ar-SA" dirty="0" smtClean="0">
                <a:cs typeface="PT Bold Heading" panose="02010400000000000000" pitchFamily="2" charset="-78"/>
              </a:rPr>
              <a:t>اليابان.</a:t>
            </a:r>
            <a:endParaRPr lang="ar-EG" dirty="0" smtClean="0">
              <a:cs typeface="PT Bold Heading" panose="02010400000000000000" pitchFamily="2" charset="-78"/>
            </a:endParaRPr>
          </a:p>
          <a:p>
            <a:r>
              <a:rPr lang="ar-EG" dirty="0" smtClean="0">
                <a:cs typeface="PT Bold Heading" panose="02010400000000000000" pitchFamily="2" charset="-78"/>
              </a:rPr>
              <a:t>2ـ الحصول علي المواد الخام التي تحتاجها اليابان.</a:t>
            </a:r>
          </a:p>
          <a:p>
            <a:r>
              <a:rPr lang="ar-EG" dirty="0" smtClean="0">
                <a:cs typeface="PT Bold Heading" panose="02010400000000000000" pitchFamily="2" charset="-78"/>
              </a:rPr>
              <a:t>3ـ اتخاذ كوريا مجالاً للهجرة اليابانية بعد أن تزايد عدد سكان اليابان بشكل كبير.</a:t>
            </a:r>
          </a:p>
          <a:p>
            <a:r>
              <a:rPr lang="ar-EG" dirty="0" smtClean="0">
                <a:cs typeface="PT Bold Heading" panose="02010400000000000000" pitchFamily="2" charset="-78"/>
              </a:rPr>
              <a:t>كان للصين نفوذ كبير في كوريا، وكانت اليابان قد أجبرت الصين علي فتح ثلاثة مواني لتجارتها اتفاقية كانج هووا سنة 1876.</a:t>
            </a:r>
          </a:p>
          <a:p>
            <a:r>
              <a:rPr lang="ar-EG" dirty="0" smtClean="0">
                <a:cs typeface="PT Bold Heading" panose="02010400000000000000" pitchFamily="2" charset="-78"/>
              </a:rPr>
              <a:t>وفي عام 1885 أقيم نفوذ صيني ياباني مشترك في كوريا.</a:t>
            </a:r>
          </a:p>
          <a:p>
            <a:r>
              <a:rPr lang="ar-EG" dirty="0" smtClean="0">
                <a:cs typeface="PT Bold Heading" panose="02010400000000000000" pitchFamily="2" charset="-78"/>
              </a:rPr>
              <a:t>واندلعت الحرب بين اليابان والصين في عام 1894 بسبب تزايد التدخل الياباني في كوريا ما دفع ملك كوريا لطلب المساعدة من الصين.</a:t>
            </a:r>
            <a:r>
              <a:rPr lang="ar-SA" dirty="0" smtClean="0">
                <a:cs typeface="PT Bold Heading" panose="02010400000000000000" pitchFamily="2" charset="-78"/>
              </a:rPr>
              <a:t> </a:t>
            </a:r>
            <a:endParaRPr lang="ar-EG" dirty="0" smtClean="0">
              <a:cs typeface="PT Bold Heading" panose="02010400000000000000" pitchFamily="2" charset="-78"/>
            </a:endParaRPr>
          </a:p>
          <a:p>
            <a:endParaRPr lang="en-US" dirty="0">
              <a:cs typeface="PT Bold Heading" panose="02010400000000000000" pitchFamily="2" charset="-78"/>
            </a:endParaRPr>
          </a:p>
          <a:p>
            <a:endParaRPr lang="en-US" dirty="0">
              <a:cs typeface="PT Bold Heading" panose="02010400000000000000" pitchFamily="2" charset="-78"/>
            </a:endParaRPr>
          </a:p>
          <a:p>
            <a:endParaRPr lang="ar-EG" dirty="0"/>
          </a:p>
        </p:txBody>
      </p:sp>
    </p:spTree>
    <p:extLst>
      <p:ext uri="{BB962C8B-B14F-4D97-AF65-F5344CB8AC3E}">
        <p14:creationId xmlns:p14="http://schemas.microsoft.com/office/powerpoint/2010/main" val="3817627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324528" cy="980728"/>
          </a:xfrm>
        </p:spPr>
        <p:txBody>
          <a:bodyPr>
            <a:normAutofit fontScale="90000"/>
          </a:bodyPr>
          <a:lstStyle/>
          <a:p>
            <a:r>
              <a:rPr lang="ar-EG" dirty="0" smtClean="0">
                <a:solidFill>
                  <a:srgbClr val="FF0000"/>
                </a:solidFill>
                <a:effectLst/>
                <a:cs typeface="PT Bold Heading" panose="02010400000000000000" pitchFamily="2" charset="-78"/>
              </a:rPr>
              <a:t>تابع الحرب </a:t>
            </a:r>
            <a:r>
              <a:rPr lang="ar-EG" dirty="0">
                <a:solidFill>
                  <a:srgbClr val="FF0000"/>
                </a:solidFill>
                <a:effectLst/>
                <a:cs typeface="PT Bold Heading" panose="02010400000000000000" pitchFamily="2" charset="-78"/>
              </a:rPr>
              <a:t>الصينية – اليابانية (1894 </a:t>
            </a:r>
            <a:r>
              <a:rPr lang="ar-EG" dirty="0" smtClean="0">
                <a:solidFill>
                  <a:srgbClr val="FF0000"/>
                </a:solidFill>
                <a:effectLst/>
                <a:cs typeface="PT Bold Heading" panose="02010400000000000000" pitchFamily="2" charset="-78"/>
              </a:rPr>
              <a:t>– 1895 </a:t>
            </a:r>
            <a:endParaRPr lang="ar-EG" dirty="0">
              <a:solidFill>
                <a:srgbClr val="FF0000"/>
              </a:solidFill>
            </a:endParaRPr>
          </a:p>
        </p:txBody>
      </p:sp>
      <p:sp>
        <p:nvSpPr>
          <p:cNvPr id="3" name="عنصر نائب للمحتوى 2"/>
          <p:cNvSpPr>
            <a:spLocks noGrp="1"/>
          </p:cNvSpPr>
          <p:nvPr>
            <p:ph idx="1"/>
          </p:nvPr>
        </p:nvSpPr>
        <p:spPr>
          <a:xfrm>
            <a:off x="0" y="980728"/>
            <a:ext cx="9324528" cy="6048672"/>
          </a:xfrm>
        </p:spPr>
        <p:txBody>
          <a:bodyPr>
            <a:normAutofit fontScale="92500" lnSpcReduction="20000"/>
          </a:bodyPr>
          <a:lstStyle/>
          <a:p>
            <a:r>
              <a:rPr lang="ar-SA" dirty="0">
                <a:solidFill>
                  <a:srgbClr val="002060"/>
                </a:solidFill>
                <a:cs typeface="PT Bold Heading" panose="02010400000000000000" pitchFamily="2" charset="-78"/>
              </a:rPr>
              <a:t>أرسلت اليابان قواتها إلى كوريا حيث اشتبكت مع قوات الصين في معرك حاسمة في </a:t>
            </a:r>
            <a:r>
              <a:rPr lang="ar-SA" dirty="0" smtClean="0">
                <a:solidFill>
                  <a:srgbClr val="002060"/>
                </a:solidFill>
                <a:cs typeface="PT Bold Heading" panose="02010400000000000000" pitchFamily="2" charset="-78"/>
              </a:rPr>
              <a:t>معركة </a:t>
            </a:r>
            <a:r>
              <a:rPr lang="ar-SA" dirty="0" err="1" smtClean="0">
                <a:solidFill>
                  <a:srgbClr val="002060"/>
                </a:solidFill>
                <a:cs typeface="PT Bold Heading" panose="02010400000000000000" pitchFamily="2" charset="-78"/>
              </a:rPr>
              <a:t>يالو</a:t>
            </a:r>
            <a:r>
              <a:rPr lang="ar-SA" dirty="0" smtClean="0">
                <a:solidFill>
                  <a:srgbClr val="002060"/>
                </a:solidFill>
                <a:cs typeface="PT Bold Heading" panose="02010400000000000000" pitchFamily="2" charset="-78"/>
              </a:rPr>
              <a:t> </a:t>
            </a:r>
            <a:r>
              <a:rPr lang="ar-SA" dirty="0">
                <a:solidFill>
                  <a:srgbClr val="002060"/>
                </a:solidFill>
                <a:cs typeface="PT Bold Heading" panose="02010400000000000000" pitchFamily="2" charset="-78"/>
              </a:rPr>
              <a:t>عام 1894 انتهت بهزيمة الصين هزيمة ساحقة نتجت عنها إرغام الصين على توقيع ما عُرف بمعاهدة "</a:t>
            </a:r>
            <a:r>
              <a:rPr lang="ar-SA" dirty="0" err="1">
                <a:solidFill>
                  <a:srgbClr val="002060"/>
                </a:solidFill>
                <a:cs typeface="PT Bold Heading" panose="02010400000000000000" pitchFamily="2" charset="-78"/>
              </a:rPr>
              <a:t>شيمونسكي</a:t>
            </a:r>
            <a:r>
              <a:rPr lang="ar-SA" dirty="0">
                <a:solidFill>
                  <a:srgbClr val="002060"/>
                </a:solidFill>
                <a:cs typeface="PT Bold Heading" panose="02010400000000000000" pitchFamily="2" charset="-78"/>
              </a:rPr>
              <a:t>" عام 1895م التي نصت على ما يلي :-</a:t>
            </a:r>
            <a:endParaRPr lang="en-US" dirty="0">
              <a:solidFill>
                <a:srgbClr val="002060"/>
              </a:solidFill>
              <a:cs typeface="PT Bold Heading" panose="02010400000000000000" pitchFamily="2" charset="-78"/>
            </a:endParaRPr>
          </a:p>
          <a:p>
            <a:pPr lvl="0"/>
            <a:r>
              <a:rPr lang="ar-SA" dirty="0">
                <a:solidFill>
                  <a:srgbClr val="002060"/>
                </a:solidFill>
                <a:cs typeface="PT Bold Heading" panose="02010400000000000000" pitchFamily="2" charset="-78"/>
              </a:rPr>
              <a:t>استقلال كوريا واعتراف الصين بهذا الاستقلال.</a:t>
            </a:r>
            <a:endParaRPr lang="en-US" dirty="0">
              <a:solidFill>
                <a:srgbClr val="002060"/>
              </a:solidFill>
              <a:cs typeface="PT Bold Heading" panose="02010400000000000000" pitchFamily="2" charset="-78"/>
            </a:endParaRPr>
          </a:p>
          <a:p>
            <a:pPr lvl="0"/>
            <a:r>
              <a:rPr lang="ar-SA" dirty="0">
                <a:solidFill>
                  <a:srgbClr val="002060"/>
                </a:solidFill>
                <a:cs typeface="PT Bold Heading" panose="02010400000000000000" pitchFamily="2" charset="-78"/>
              </a:rPr>
              <a:t>تنازل الصين عن جزيرة </a:t>
            </a:r>
            <a:r>
              <a:rPr lang="ar-SA" dirty="0" err="1">
                <a:solidFill>
                  <a:srgbClr val="002060"/>
                </a:solidFill>
                <a:cs typeface="PT Bold Heading" panose="02010400000000000000" pitchFamily="2" charset="-78"/>
              </a:rPr>
              <a:t>فورموزا</a:t>
            </a:r>
            <a:r>
              <a:rPr lang="ar-SA" dirty="0">
                <a:solidFill>
                  <a:srgbClr val="002060"/>
                </a:solidFill>
                <a:cs typeface="PT Bold Heading" panose="02010400000000000000" pitchFamily="2" charset="-78"/>
              </a:rPr>
              <a:t> (</a:t>
            </a:r>
            <a:r>
              <a:rPr lang="ar-SA" dirty="0" err="1">
                <a:solidFill>
                  <a:srgbClr val="002060"/>
                </a:solidFill>
                <a:cs typeface="PT Bold Heading" panose="02010400000000000000" pitchFamily="2" charset="-78"/>
              </a:rPr>
              <a:t>تايون</a:t>
            </a:r>
            <a:r>
              <a:rPr lang="ar-SA" dirty="0">
                <a:solidFill>
                  <a:srgbClr val="002060"/>
                </a:solidFill>
                <a:cs typeface="PT Bold Heading" panose="02010400000000000000" pitchFamily="2" charset="-78"/>
              </a:rPr>
              <a:t>) لليابان .</a:t>
            </a:r>
            <a:endParaRPr lang="en-US" dirty="0">
              <a:solidFill>
                <a:srgbClr val="002060"/>
              </a:solidFill>
              <a:cs typeface="PT Bold Heading" panose="02010400000000000000" pitchFamily="2" charset="-78"/>
            </a:endParaRPr>
          </a:p>
          <a:p>
            <a:pPr lvl="0"/>
            <a:r>
              <a:rPr lang="ar-SA" dirty="0">
                <a:solidFill>
                  <a:srgbClr val="002060"/>
                </a:solidFill>
                <a:cs typeface="PT Bold Heading" panose="02010400000000000000" pitchFamily="2" charset="-78"/>
              </a:rPr>
              <a:t>تنازل الصين عن ميناء بورت آرثر الواقع على رأس شبة جزيرة "</a:t>
            </a:r>
            <a:r>
              <a:rPr lang="ar-SA" dirty="0" err="1">
                <a:solidFill>
                  <a:srgbClr val="002060"/>
                </a:solidFill>
                <a:cs typeface="PT Bold Heading" panose="02010400000000000000" pitchFamily="2" charset="-78"/>
              </a:rPr>
              <a:t>لياوبنج</a:t>
            </a:r>
            <a:r>
              <a:rPr lang="ar-SA" dirty="0">
                <a:solidFill>
                  <a:srgbClr val="002060"/>
                </a:solidFill>
                <a:cs typeface="PT Bold Heading" panose="02010400000000000000" pitchFamily="2" charset="-78"/>
              </a:rPr>
              <a:t>" وإن كانت اليابان قد اضطرت للتنازل عن هذا الميناء بضغط من الدول الأوروبية ألمانيا ، وفرنسا ، وروسيا .</a:t>
            </a:r>
            <a:endParaRPr lang="en-US" dirty="0">
              <a:solidFill>
                <a:srgbClr val="002060"/>
              </a:solidFill>
              <a:cs typeface="PT Bold Heading" panose="02010400000000000000" pitchFamily="2" charset="-78"/>
            </a:endParaRPr>
          </a:p>
          <a:p>
            <a:pPr lvl="0"/>
            <a:r>
              <a:rPr lang="ar-SA" dirty="0">
                <a:solidFill>
                  <a:srgbClr val="002060"/>
                </a:solidFill>
                <a:cs typeface="PT Bold Heading" panose="02010400000000000000" pitchFamily="2" charset="-78"/>
              </a:rPr>
              <a:t>تدفع الصين لليابان غرامة حربية كبيرة قدرها 200 مليون "</a:t>
            </a:r>
            <a:r>
              <a:rPr lang="ar-SA" dirty="0" err="1">
                <a:solidFill>
                  <a:srgbClr val="002060"/>
                </a:solidFill>
                <a:cs typeface="PT Bold Heading" panose="02010400000000000000" pitchFamily="2" charset="-78"/>
              </a:rPr>
              <a:t>تايل</a:t>
            </a:r>
            <a:r>
              <a:rPr lang="ar-SA" dirty="0">
                <a:solidFill>
                  <a:srgbClr val="002060"/>
                </a:solidFill>
                <a:cs typeface="PT Bold Heading" panose="02010400000000000000" pitchFamily="2" charset="-78"/>
              </a:rPr>
              <a:t>" زيدت بعد تنازل اليابان عن ميناء "بورت آرثر" .</a:t>
            </a:r>
            <a:endParaRPr lang="en-US" dirty="0">
              <a:solidFill>
                <a:srgbClr val="002060"/>
              </a:solidFill>
              <a:cs typeface="PT Bold Heading" panose="02010400000000000000" pitchFamily="2" charset="-78"/>
            </a:endParaRPr>
          </a:p>
          <a:p>
            <a:pPr lvl="0"/>
            <a:r>
              <a:rPr lang="ar-SA" dirty="0">
                <a:solidFill>
                  <a:srgbClr val="002060"/>
                </a:solidFill>
                <a:cs typeface="PT Bold Heading" panose="02010400000000000000" pitchFamily="2" charset="-78"/>
              </a:rPr>
              <a:t>حصول اليابان على امتيازات اقتصادية وتعليمية وقضائية في الصين أسوة بالدول الأوروبية .</a:t>
            </a:r>
            <a:endParaRPr lang="en-US" dirty="0">
              <a:solidFill>
                <a:srgbClr val="002060"/>
              </a:solidFill>
              <a:cs typeface="PT Bold Heading" panose="02010400000000000000" pitchFamily="2" charset="-78"/>
            </a:endParaRPr>
          </a:p>
          <a:p>
            <a:r>
              <a:rPr lang="en-US" dirty="0">
                <a:cs typeface="PT Bold Heading" panose="02010400000000000000" pitchFamily="2" charset="-78"/>
              </a:rPr>
              <a:t> </a:t>
            </a:r>
          </a:p>
          <a:p>
            <a:endParaRPr lang="ar-EG" dirty="0"/>
          </a:p>
        </p:txBody>
      </p:sp>
    </p:spTree>
    <p:extLst>
      <p:ext uri="{BB962C8B-B14F-4D97-AF65-F5344CB8AC3E}">
        <p14:creationId xmlns:p14="http://schemas.microsoft.com/office/powerpoint/2010/main" val="128335507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274638"/>
            <a:ext cx="8933688" cy="274042"/>
          </a:xfrm>
        </p:spPr>
        <p:txBody>
          <a:bodyPr>
            <a:normAutofit fontScale="90000"/>
          </a:bodyPr>
          <a:lstStyle/>
          <a:p>
            <a:pPr algn="r"/>
            <a:r>
              <a:rPr lang="ar-EG" dirty="0" smtClean="0">
                <a:solidFill>
                  <a:srgbClr val="FF0000"/>
                </a:solidFill>
                <a:cs typeface="PT Bold Heading" panose="02010400000000000000" pitchFamily="2" charset="-78"/>
              </a:rPr>
              <a:t>نتائج معاهدة </a:t>
            </a:r>
            <a:r>
              <a:rPr lang="ar-EG" dirty="0" err="1" smtClean="0">
                <a:solidFill>
                  <a:srgbClr val="FF0000"/>
                </a:solidFill>
                <a:cs typeface="PT Bold Heading" panose="02010400000000000000" pitchFamily="2" charset="-78"/>
              </a:rPr>
              <a:t>شيمونسكي</a:t>
            </a:r>
            <a:endParaRPr lang="ar-EG" dirty="0">
              <a:solidFill>
                <a:srgbClr val="FF0000"/>
              </a:solidFill>
              <a:cs typeface="PT Bold Heading" panose="02010400000000000000" pitchFamily="2" charset="-78"/>
            </a:endParaRPr>
          </a:p>
        </p:txBody>
      </p:sp>
      <p:sp>
        <p:nvSpPr>
          <p:cNvPr id="3" name="عنصر نائب للمحتوى 2"/>
          <p:cNvSpPr>
            <a:spLocks noGrp="1"/>
          </p:cNvSpPr>
          <p:nvPr>
            <p:ph idx="1"/>
          </p:nvPr>
        </p:nvSpPr>
        <p:spPr>
          <a:xfrm>
            <a:off x="-252536" y="620688"/>
            <a:ext cx="9721080" cy="6480720"/>
          </a:xfrm>
        </p:spPr>
        <p:txBody>
          <a:bodyPr>
            <a:normAutofit fontScale="70000" lnSpcReduction="20000"/>
          </a:bodyPr>
          <a:lstStyle/>
          <a:p>
            <a:pPr>
              <a:buFont typeface="Wingdings" panose="05000000000000000000" pitchFamily="2" charset="2"/>
              <a:buChar char="q"/>
            </a:pPr>
            <a:r>
              <a:rPr lang="ar-SA" sz="4000" dirty="0">
                <a:solidFill>
                  <a:srgbClr val="002060"/>
                </a:solidFill>
                <a:cs typeface="PT Bold Heading" panose="02010400000000000000" pitchFamily="2" charset="-78"/>
              </a:rPr>
              <a:t> </a:t>
            </a:r>
            <a:r>
              <a:rPr lang="ar-SA" sz="4000" dirty="0" smtClean="0">
                <a:solidFill>
                  <a:srgbClr val="002060"/>
                </a:solidFill>
                <a:cs typeface="PT Bold Heading" panose="02010400000000000000" pitchFamily="2" charset="-78"/>
              </a:rPr>
              <a:t>كان </a:t>
            </a:r>
            <a:r>
              <a:rPr lang="ar-SA" sz="4000" dirty="0">
                <a:solidFill>
                  <a:srgbClr val="002060"/>
                </a:solidFill>
                <a:cs typeface="PT Bold Heading" panose="02010400000000000000" pitchFamily="2" charset="-78"/>
              </a:rPr>
              <a:t>لفرض معاهدة "</a:t>
            </a:r>
            <a:r>
              <a:rPr lang="ar-SA" sz="4000" dirty="0" err="1">
                <a:solidFill>
                  <a:srgbClr val="002060"/>
                </a:solidFill>
                <a:cs typeface="PT Bold Heading" panose="02010400000000000000" pitchFamily="2" charset="-78"/>
              </a:rPr>
              <a:t>شيمونسكي</a:t>
            </a:r>
            <a:r>
              <a:rPr lang="ar-SA" sz="4000" dirty="0">
                <a:solidFill>
                  <a:srgbClr val="002060"/>
                </a:solidFill>
                <a:cs typeface="PT Bold Heading" panose="02010400000000000000" pitchFamily="2" charset="-78"/>
              </a:rPr>
              <a:t>" على الصين نتائج خطيرة ، </a:t>
            </a:r>
            <a:endParaRPr lang="en-US" sz="4000" dirty="0" smtClean="0">
              <a:solidFill>
                <a:srgbClr val="002060"/>
              </a:solidFill>
              <a:cs typeface="PT Bold Heading" panose="02010400000000000000" pitchFamily="2" charset="-78"/>
            </a:endParaRPr>
          </a:p>
          <a:p>
            <a:pPr lvl="1">
              <a:buFont typeface="Wingdings" panose="05000000000000000000" pitchFamily="2" charset="2"/>
              <a:buChar char="v"/>
            </a:pPr>
            <a:r>
              <a:rPr lang="ar-SA" sz="3600" b="1" dirty="0">
                <a:solidFill>
                  <a:srgbClr val="002060"/>
                </a:solidFill>
                <a:cs typeface="PT Bold Heading" panose="02010400000000000000" pitchFamily="2" charset="-78"/>
              </a:rPr>
              <a:t>اعترفت الصين باستقلال كوريا </a:t>
            </a:r>
            <a:r>
              <a:rPr lang="ar-EG" sz="3600" b="1" dirty="0" smtClean="0">
                <a:solidFill>
                  <a:srgbClr val="002060"/>
                </a:solidFill>
                <a:cs typeface="PT Bold Heading" panose="02010400000000000000" pitchFamily="2" charset="-78"/>
              </a:rPr>
              <a:t>.</a:t>
            </a:r>
          </a:p>
          <a:p>
            <a:pPr lvl="1">
              <a:buFont typeface="Wingdings" panose="05000000000000000000" pitchFamily="2" charset="2"/>
              <a:buChar char="v"/>
            </a:pPr>
            <a:r>
              <a:rPr lang="ar-SA" sz="3600" b="1" dirty="0" smtClean="0">
                <a:solidFill>
                  <a:srgbClr val="002060"/>
                </a:solidFill>
                <a:cs typeface="PT Bold Heading" panose="02010400000000000000" pitchFamily="2" charset="-78"/>
              </a:rPr>
              <a:t>تنازلت </a:t>
            </a:r>
            <a:r>
              <a:rPr lang="ar-SA" sz="3600" b="1" dirty="0">
                <a:solidFill>
                  <a:srgbClr val="002060"/>
                </a:solidFill>
                <a:cs typeface="PT Bold Heading" panose="02010400000000000000" pitchFamily="2" charset="-78"/>
              </a:rPr>
              <a:t>الصين عن فرموزا </a:t>
            </a:r>
            <a:r>
              <a:rPr lang="ar-SA" sz="3600" b="1" dirty="0" err="1">
                <a:solidFill>
                  <a:srgbClr val="002060"/>
                </a:solidFill>
                <a:cs typeface="PT Bold Heading" panose="02010400000000000000" pitchFamily="2" charset="-78"/>
              </a:rPr>
              <a:t>وبيكادروس</a:t>
            </a:r>
            <a:r>
              <a:rPr lang="ar-SA" sz="3600" b="1" dirty="0">
                <a:solidFill>
                  <a:srgbClr val="002060"/>
                </a:solidFill>
                <a:cs typeface="PT Bold Heading" panose="02010400000000000000" pitchFamily="2" charset="-78"/>
              </a:rPr>
              <a:t> وشبه جزيرة </a:t>
            </a:r>
            <a:r>
              <a:rPr lang="ar-SA" sz="3600" b="1" dirty="0" err="1">
                <a:solidFill>
                  <a:srgbClr val="002060"/>
                </a:solidFill>
                <a:cs typeface="PT Bold Heading" panose="02010400000000000000" pitchFamily="2" charset="-78"/>
              </a:rPr>
              <a:t>لياوتونج</a:t>
            </a:r>
            <a:r>
              <a:rPr lang="ar-SA" sz="3600" b="1" dirty="0">
                <a:solidFill>
                  <a:srgbClr val="002060"/>
                </a:solidFill>
                <a:cs typeface="PT Bold Heading" panose="02010400000000000000" pitchFamily="2" charset="-78"/>
              </a:rPr>
              <a:t> في </a:t>
            </a:r>
            <a:r>
              <a:rPr lang="ar-SA" sz="3600" b="1" dirty="0" smtClean="0">
                <a:solidFill>
                  <a:srgbClr val="002060"/>
                </a:solidFill>
                <a:cs typeface="PT Bold Heading" panose="02010400000000000000" pitchFamily="2" charset="-78"/>
              </a:rPr>
              <a:t>منشوريا</a:t>
            </a:r>
            <a:r>
              <a:rPr lang="ar-EG" sz="3600" b="1" dirty="0" smtClean="0">
                <a:solidFill>
                  <a:srgbClr val="002060"/>
                </a:solidFill>
                <a:cs typeface="PT Bold Heading" panose="02010400000000000000" pitchFamily="2" charset="-78"/>
              </a:rPr>
              <a:t>.</a:t>
            </a:r>
          </a:p>
          <a:p>
            <a:pPr lvl="1">
              <a:buFont typeface="Wingdings" panose="05000000000000000000" pitchFamily="2" charset="2"/>
              <a:buChar char="v"/>
            </a:pPr>
            <a:r>
              <a:rPr lang="en-US" sz="3600" b="1" dirty="0" smtClean="0">
                <a:solidFill>
                  <a:srgbClr val="002060"/>
                </a:solidFill>
                <a:cs typeface="PT Bold Heading" panose="02010400000000000000" pitchFamily="2" charset="-78"/>
              </a:rPr>
              <a:t> </a:t>
            </a:r>
            <a:r>
              <a:rPr lang="ar-SA" sz="3600" b="1" dirty="0">
                <a:solidFill>
                  <a:srgbClr val="002060"/>
                </a:solidFill>
                <a:cs typeface="PT Bold Heading" panose="02010400000000000000" pitchFamily="2" charset="-78"/>
              </a:rPr>
              <a:t>موافقة الصين على دفع </a:t>
            </a:r>
            <a:r>
              <a:rPr lang="ar-SA" sz="4000" dirty="0">
                <a:solidFill>
                  <a:srgbClr val="002060"/>
                </a:solidFill>
                <a:cs typeface="PT Bold Heading" panose="02010400000000000000" pitchFamily="2" charset="-78"/>
              </a:rPr>
              <a:t>تعويض لليابان </a:t>
            </a:r>
            <a:r>
              <a:rPr lang="ar-EG" sz="4000" dirty="0" smtClean="0">
                <a:solidFill>
                  <a:srgbClr val="002060"/>
                </a:solidFill>
                <a:cs typeface="PT Bold Heading" panose="02010400000000000000" pitchFamily="2" charset="-78"/>
              </a:rPr>
              <a:t>.</a:t>
            </a:r>
            <a:endParaRPr lang="en-US" sz="4000" dirty="0" smtClean="0">
              <a:solidFill>
                <a:srgbClr val="002060"/>
              </a:solidFill>
              <a:cs typeface="PT Bold Heading" panose="02010400000000000000" pitchFamily="2" charset="-78"/>
            </a:endParaRPr>
          </a:p>
          <a:p>
            <a:pPr lvl="1">
              <a:buFont typeface="Wingdings" panose="05000000000000000000" pitchFamily="2" charset="2"/>
              <a:buChar char="v"/>
            </a:pPr>
            <a:r>
              <a:rPr lang="en-US" sz="4000" dirty="0" smtClean="0">
                <a:solidFill>
                  <a:srgbClr val="002060"/>
                </a:solidFill>
                <a:cs typeface="PT Bold Heading" panose="02010400000000000000" pitchFamily="2" charset="-78"/>
              </a:rPr>
              <a:t> </a:t>
            </a:r>
            <a:r>
              <a:rPr lang="ar-SA" sz="4000" dirty="0">
                <a:solidFill>
                  <a:srgbClr val="002060"/>
                </a:solidFill>
                <a:cs typeface="PT Bold Heading" panose="02010400000000000000" pitchFamily="2" charset="-78"/>
              </a:rPr>
              <a:t>أصرت اليابان على الحصول على </a:t>
            </a:r>
            <a:r>
              <a:rPr lang="ar-EG" sz="4000" dirty="0">
                <a:solidFill>
                  <a:srgbClr val="002060"/>
                </a:solidFill>
                <a:cs typeface="PT Bold Heading" panose="02010400000000000000" pitchFamily="2" charset="-78"/>
              </a:rPr>
              <a:t>جميع </a:t>
            </a:r>
            <a:r>
              <a:rPr lang="ar-SA" sz="4000" b="1" dirty="0" smtClean="0">
                <a:solidFill>
                  <a:srgbClr val="002060"/>
                </a:solidFill>
                <a:cs typeface="PT Bold Heading" panose="02010400000000000000" pitchFamily="2" charset="-78"/>
              </a:rPr>
              <a:t>الامتيازات </a:t>
            </a:r>
            <a:r>
              <a:rPr lang="ar-SA" sz="4000" b="1" dirty="0">
                <a:solidFill>
                  <a:srgbClr val="002060"/>
                </a:solidFill>
                <a:cs typeface="PT Bold Heading" panose="02010400000000000000" pitchFamily="2" charset="-78"/>
              </a:rPr>
              <a:t>التي كانت تتمتع بها الدول الأوروبية </a:t>
            </a:r>
            <a:r>
              <a:rPr lang="ar-EG" sz="4000" b="1" dirty="0" smtClean="0">
                <a:solidFill>
                  <a:srgbClr val="002060"/>
                </a:solidFill>
                <a:cs typeface="PT Bold Heading" panose="02010400000000000000" pitchFamily="2" charset="-78"/>
              </a:rPr>
              <a:t>.</a:t>
            </a:r>
          </a:p>
          <a:p>
            <a:pPr lvl="1">
              <a:buFont typeface="Wingdings" panose="05000000000000000000" pitchFamily="2" charset="2"/>
              <a:buChar char="v"/>
            </a:pPr>
            <a:r>
              <a:rPr lang="en-US" sz="4000" b="1" dirty="0" smtClean="0">
                <a:solidFill>
                  <a:srgbClr val="002060"/>
                </a:solidFill>
                <a:cs typeface="PT Bold Heading" panose="02010400000000000000" pitchFamily="2" charset="-78"/>
              </a:rPr>
              <a:t>-</a:t>
            </a:r>
            <a:r>
              <a:rPr lang="ar-SA" sz="4000" b="1" dirty="0">
                <a:solidFill>
                  <a:srgbClr val="002060"/>
                </a:solidFill>
                <a:cs typeface="PT Bold Heading" panose="02010400000000000000" pitchFamily="2" charset="-78"/>
              </a:rPr>
              <a:t>كانت معاهدة </a:t>
            </a:r>
            <a:r>
              <a:rPr lang="ar-SA" sz="4000" b="1" dirty="0" err="1">
                <a:solidFill>
                  <a:srgbClr val="002060"/>
                </a:solidFill>
                <a:cs typeface="PT Bold Heading" panose="02010400000000000000" pitchFamily="2" charset="-78"/>
              </a:rPr>
              <a:t>شيموسكى</a:t>
            </a:r>
            <a:r>
              <a:rPr lang="ar-SA" sz="4000" b="1" dirty="0">
                <a:solidFill>
                  <a:srgbClr val="002060"/>
                </a:solidFill>
                <a:cs typeface="PT Bold Heading" panose="02010400000000000000" pitchFamily="2" charset="-78"/>
              </a:rPr>
              <a:t> نقطة تحول في تاريخ علاقات الصين بالغرب فقد </a:t>
            </a:r>
            <a:r>
              <a:rPr lang="ar-EG" sz="4000" b="1" dirty="0" smtClean="0">
                <a:solidFill>
                  <a:srgbClr val="002060"/>
                </a:solidFill>
                <a:cs typeface="PT Bold Heading" panose="02010400000000000000" pitchFamily="2" charset="-78"/>
              </a:rPr>
              <a:t>أصيبت الصين بحا</a:t>
            </a:r>
            <a:r>
              <a:rPr lang="ar-SA" sz="4000" dirty="0" err="1" smtClean="0">
                <a:solidFill>
                  <a:srgbClr val="002060"/>
                </a:solidFill>
                <a:cs typeface="PT Bold Heading" panose="02010400000000000000" pitchFamily="2" charset="-78"/>
              </a:rPr>
              <a:t>لة</a:t>
            </a:r>
            <a:r>
              <a:rPr lang="ar-SA" sz="4000" dirty="0" smtClean="0">
                <a:solidFill>
                  <a:srgbClr val="002060"/>
                </a:solidFill>
                <a:cs typeface="PT Bold Heading" panose="02010400000000000000" pitchFamily="2" charset="-78"/>
              </a:rPr>
              <a:t> </a:t>
            </a:r>
            <a:r>
              <a:rPr lang="ar-SA" sz="4000" dirty="0">
                <a:solidFill>
                  <a:srgbClr val="002060"/>
                </a:solidFill>
                <a:cs typeface="PT Bold Heading" panose="02010400000000000000" pitchFamily="2" charset="-78"/>
              </a:rPr>
              <a:t>من الضعف الشديد الذي حل بالصين واستمر حوالي خمسين سنة ، وكان هذا الضعف لصالح اليابان وروسيا والدول الغربية التي اهتمت بالاستثمار في الصين وتصدير رأس المال خارج الصين .</a:t>
            </a:r>
            <a:endParaRPr lang="ar-EG" dirty="0">
              <a:solidFill>
                <a:srgbClr val="002060"/>
              </a:solidFill>
              <a:cs typeface="PT Bold Heading" panose="02010400000000000000" pitchFamily="2" charset="-78"/>
            </a:endParaRPr>
          </a:p>
          <a:p>
            <a:endParaRPr lang="ar-EG" sz="4000" b="1" dirty="0" smtClean="0">
              <a:solidFill>
                <a:srgbClr val="002060"/>
              </a:solidFill>
              <a:cs typeface="PT Bold Heading" panose="02010400000000000000" pitchFamily="2" charset="-78"/>
            </a:endParaRPr>
          </a:p>
          <a:p>
            <a:r>
              <a:rPr lang="en-US" sz="4000" b="1" dirty="0" smtClean="0">
                <a:solidFill>
                  <a:srgbClr val="002060"/>
                </a:solidFill>
                <a:cs typeface="PT Bold Heading" panose="02010400000000000000" pitchFamily="2" charset="-78"/>
              </a:rPr>
              <a:t>- </a:t>
            </a:r>
            <a:r>
              <a:rPr lang="ar-SA" sz="4000" b="1" dirty="0">
                <a:solidFill>
                  <a:srgbClr val="002060"/>
                </a:solidFill>
                <a:cs typeface="PT Bold Heading" panose="02010400000000000000" pitchFamily="2" charset="-78"/>
              </a:rPr>
              <a:t>أصبحت الصين تشبه الدولة العثمانية حيث بدأت الدول الأوروبية </a:t>
            </a:r>
            <a:endParaRPr lang="en-US" sz="4000" dirty="0">
              <a:solidFill>
                <a:srgbClr val="002060"/>
              </a:solidFill>
              <a:cs typeface="PT Bold Heading" panose="02010400000000000000" pitchFamily="2" charset="-78"/>
            </a:endParaRPr>
          </a:p>
          <a:p>
            <a:r>
              <a:rPr lang="ar-SA" sz="4000" b="1" dirty="0">
                <a:solidFill>
                  <a:srgbClr val="002060"/>
                </a:solidFill>
                <a:cs typeface="PT Bold Heading" panose="02010400000000000000" pitchFamily="2" charset="-78"/>
              </a:rPr>
              <a:t>تنهش في أوصالها كما فعلت مع الدولة العثمانية </a:t>
            </a:r>
            <a:endParaRPr lang="en-US" sz="4000" dirty="0">
              <a:solidFill>
                <a:srgbClr val="002060"/>
              </a:solidFill>
              <a:cs typeface="PT Bold Heading" panose="02010400000000000000" pitchFamily="2" charset="-78"/>
            </a:endParaRPr>
          </a:p>
          <a:p>
            <a:r>
              <a:rPr lang="ar-SA" sz="4000" dirty="0" smtClean="0">
                <a:solidFill>
                  <a:srgbClr val="002060"/>
                </a:solidFill>
                <a:cs typeface="PT Bold Heading" panose="02010400000000000000" pitchFamily="2" charset="-78"/>
              </a:rPr>
              <a:t>لم </a:t>
            </a:r>
            <a:r>
              <a:rPr lang="ar-SA" sz="4000" dirty="0">
                <a:solidFill>
                  <a:srgbClr val="002060"/>
                </a:solidFill>
                <a:cs typeface="PT Bold Heading" panose="02010400000000000000" pitchFamily="2" charset="-78"/>
              </a:rPr>
              <a:t>تقتصر </a:t>
            </a:r>
            <a:r>
              <a:rPr lang="ar-SA" sz="4000" dirty="0" smtClean="0">
                <a:solidFill>
                  <a:srgbClr val="002060"/>
                </a:solidFill>
                <a:cs typeface="PT Bold Heading" panose="02010400000000000000" pitchFamily="2" charset="-78"/>
              </a:rPr>
              <a:t>الأطماع اليابانية على </a:t>
            </a:r>
            <a:r>
              <a:rPr lang="ar-SA" sz="4000" dirty="0">
                <a:solidFill>
                  <a:srgbClr val="002060"/>
                </a:solidFill>
                <a:cs typeface="PT Bold Heading" panose="02010400000000000000" pitchFamily="2" charset="-78"/>
              </a:rPr>
              <a:t>شبه جزيرة كوريا بل تعدت ذلك إلى </a:t>
            </a:r>
            <a:r>
              <a:rPr lang="ar-SA" sz="4000" dirty="0" smtClean="0">
                <a:solidFill>
                  <a:srgbClr val="002060"/>
                </a:solidFill>
                <a:cs typeface="PT Bold Heading" panose="02010400000000000000" pitchFamily="2" charset="-78"/>
              </a:rPr>
              <a:t>تقسيم الصين إلي مناطق نفوذ مختلفة للدول الأوربية</a:t>
            </a:r>
            <a:endParaRPr lang="ar-EG" dirty="0">
              <a:solidFill>
                <a:srgbClr val="002060"/>
              </a:solidFill>
              <a:cs typeface="PT Bold Heading" panose="02010400000000000000" pitchFamily="2" charset="-78"/>
            </a:endParaRPr>
          </a:p>
        </p:txBody>
      </p:sp>
    </p:spTree>
    <p:extLst>
      <p:ext uri="{BB962C8B-B14F-4D97-AF65-F5344CB8AC3E}">
        <p14:creationId xmlns:p14="http://schemas.microsoft.com/office/powerpoint/2010/main" val="84804151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933688" cy="620688"/>
          </a:xfrm>
        </p:spPr>
        <p:txBody>
          <a:bodyPr>
            <a:normAutofit/>
          </a:bodyPr>
          <a:lstStyle/>
          <a:p>
            <a:pPr algn="r"/>
            <a:r>
              <a:rPr lang="ar-EG" sz="3200" dirty="0" smtClean="0">
                <a:solidFill>
                  <a:srgbClr val="FF0000"/>
                </a:solidFill>
                <a:cs typeface="PT Bold Heading" panose="02010400000000000000" pitchFamily="2" charset="-78"/>
              </a:rPr>
              <a:t>تابع</a:t>
            </a:r>
            <a:r>
              <a:rPr lang="ar-EG" sz="3200" dirty="0" smtClean="0">
                <a:solidFill>
                  <a:srgbClr val="FF0000"/>
                </a:solidFill>
              </a:rPr>
              <a:t> </a:t>
            </a:r>
            <a:r>
              <a:rPr lang="ar-EG" sz="3200" dirty="0">
                <a:solidFill>
                  <a:srgbClr val="FF0000"/>
                </a:solidFill>
                <a:cs typeface="PT Bold Heading" panose="02010400000000000000" pitchFamily="2" charset="-78"/>
              </a:rPr>
              <a:t>نتائج معاهدة </a:t>
            </a:r>
            <a:r>
              <a:rPr lang="ar-EG" sz="3200" dirty="0" err="1" smtClean="0">
                <a:solidFill>
                  <a:srgbClr val="FF0000"/>
                </a:solidFill>
                <a:cs typeface="PT Bold Heading" panose="02010400000000000000" pitchFamily="2" charset="-78"/>
              </a:rPr>
              <a:t>شيمونسكي</a:t>
            </a:r>
            <a:endParaRPr lang="ar-EG" sz="3200" dirty="0">
              <a:solidFill>
                <a:srgbClr val="FF0000"/>
              </a:solidFill>
            </a:endParaRPr>
          </a:p>
        </p:txBody>
      </p:sp>
      <p:sp>
        <p:nvSpPr>
          <p:cNvPr id="3" name="عنصر نائب للمحتوى 2"/>
          <p:cNvSpPr>
            <a:spLocks noGrp="1"/>
          </p:cNvSpPr>
          <p:nvPr>
            <p:ph idx="1"/>
          </p:nvPr>
        </p:nvSpPr>
        <p:spPr>
          <a:xfrm>
            <a:off x="0" y="548680"/>
            <a:ext cx="9324528" cy="6309320"/>
          </a:xfrm>
        </p:spPr>
        <p:txBody>
          <a:bodyPr>
            <a:normAutofit fontScale="25000" lnSpcReduction="20000"/>
          </a:bodyPr>
          <a:lstStyle/>
          <a:p>
            <a:r>
              <a:rPr lang="ar-EG" sz="9600" dirty="0" smtClean="0">
                <a:cs typeface="PT Bold Heading" panose="02010400000000000000" pitchFamily="2" charset="-78"/>
              </a:rPr>
              <a:t>فقد</a:t>
            </a:r>
            <a:r>
              <a:rPr lang="ar-SA" sz="9600" dirty="0" smtClean="0">
                <a:cs typeface="PT Bold Heading" panose="02010400000000000000" pitchFamily="2" charset="-78"/>
              </a:rPr>
              <a:t> </a:t>
            </a:r>
            <a:r>
              <a:rPr lang="ar-SA" sz="9600" b="1" dirty="0" smtClean="0">
                <a:cs typeface="PT Bold Heading" panose="02010400000000000000" pitchFamily="2" charset="-78"/>
              </a:rPr>
              <a:t>أخذت </a:t>
            </a:r>
            <a:r>
              <a:rPr lang="ar-SA" sz="9600" b="1" dirty="0">
                <a:cs typeface="PT Bold Heading" panose="02010400000000000000" pitchFamily="2" charset="-78"/>
              </a:rPr>
              <a:t>الدول الأوروبية تضغط على الصين مطالبة بمنح </a:t>
            </a:r>
            <a:r>
              <a:rPr lang="ar-EG" sz="9600" b="1" dirty="0" smtClean="0">
                <a:cs typeface="PT Bold Heading" panose="02010400000000000000" pitchFamily="2" charset="-78"/>
              </a:rPr>
              <a:t>مزيد </a:t>
            </a:r>
            <a:r>
              <a:rPr lang="ar-SA" sz="9600" b="1" dirty="0" smtClean="0">
                <a:cs typeface="PT Bold Heading" panose="02010400000000000000" pitchFamily="2" charset="-78"/>
              </a:rPr>
              <a:t>من الأرض</a:t>
            </a:r>
            <a:r>
              <a:rPr lang="ar-EG" sz="9600" b="1" dirty="0" smtClean="0">
                <a:cs typeface="PT Bold Heading" panose="02010400000000000000" pitchFamily="2" charset="-78"/>
              </a:rPr>
              <a:t> الصينية وأصبحت الصين مقسمه إلي مناطق نفوذ</a:t>
            </a:r>
          </a:p>
          <a:p>
            <a:r>
              <a:rPr lang="ar-SA" sz="9600" b="1" dirty="0" smtClean="0">
                <a:cs typeface="PT Bold Heading" panose="02010400000000000000" pitchFamily="2" charset="-78"/>
              </a:rPr>
              <a:t> </a:t>
            </a:r>
            <a:r>
              <a:rPr lang="ar-SA" sz="9600" dirty="0" smtClean="0">
                <a:cs typeface="PT Bold Heading" panose="02010400000000000000" pitchFamily="2" charset="-78"/>
              </a:rPr>
              <a:t>وقد أصبحت مناطق </a:t>
            </a:r>
            <a:r>
              <a:rPr lang="ar-SA" sz="9600" dirty="0">
                <a:cs typeface="PT Bold Heading" panose="02010400000000000000" pitchFamily="2" charset="-78"/>
              </a:rPr>
              <a:t>نفوذ الدول الأجنبية في الصين موزعة على النحو الآتي مع نهاية القرن التاسع عشر واستمرت حتى بعد الحرب العالمية </a:t>
            </a:r>
            <a:r>
              <a:rPr lang="ar-SA" sz="9600" dirty="0" smtClean="0">
                <a:cs typeface="PT Bold Heading" panose="02010400000000000000" pitchFamily="2" charset="-78"/>
              </a:rPr>
              <a:t>الثانية</a:t>
            </a:r>
            <a:endParaRPr lang="en-US" sz="9600" dirty="0">
              <a:cs typeface="PT Bold Heading" panose="02010400000000000000" pitchFamily="2" charset="-78"/>
            </a:endParaRPr>
          </a:p>
          <a:p>
            <a:pPr lvl="0"/>
            <a:r>
              <a:rPr lang="ar-SA" sz="9600" dirty="0">
                <a:cs typeface="PT Bold Heading" panose="02010400000000000000" pitchFamily="2" charset="-78"/>
              </a:rPr>
              <a:t>الفرنسيون في الجنوب في مناطق يونان والمقاطعات الجنوبية الثلاث . </a:t>
            </a:r>
            <a:endParaRPr lang="en-US" sz="9600" dirty="0">
              <a:cs typeface="PT Bold Heading" panose="02010400000000000000" pitchFamily="2" charset="-78"/>
            </a:endParaRPr>
          </a:p>
          <a:p>
            <a:pPr lvl="0"/>
            <a:r>
              <a:rPr lang="ar-SA" sz="9600" dirty="0">
                <a:cs typeface="PT Bold Heading" panose="02010400000000000000" pitchFamily="2" charset="-78"/>
              </a:rPr>
              <a:t>البلجيكيون : مناطق بيكين </a:t>
            </a:r>
            <a:r>
              <a:rPr lang="ar-SA" sz="9600" dirty="0" err="1">
                <a:cs typeface="PT Bold Heading" panose="02010400000000000000" pitchFamily="2" charset="-78"/>
              </a:rPr>
              <a:t>وهانكاو</a:t>
            </a:r>
            <a:r>
              <a:rPr lang="ar-SA" sz="9600" dirty="0">
                <a:cs typeface="PT Bold Heading" panose="02010400000000000000" pitchFamily="2" charset="-78"/>
              </a:rPr>
              <a:t> .</a:t>
            </a:r>
            <a:endParaRPr lang="en-US" sz="9600" dirty="0">
              <a:cs typeface="PT Bold Heading" panose="02010400000000000000" pitchFamily="2" charset="-78"/>
            </a:endParaRPr>
          </a:p>
          <a:p>
            <a:pPr lvl="0"/>
            <a:r>
              <a:rPr lang="ar-SA" sz="9600" dirty="0">
                <a:cs typeface="PT Bold Heading" panose="02010400000000000000" pitchFamily="2" charset="-78"/>
              </a:rPr>
              <a:t>الأمريكيون : مناطق </a:t>
            </a:r>
            <a:r>
              <a:rPr lang="ar-SA" sz="9600" dirty="0" err="1">
                <a:cs typeface="PT Bold Heading" panose="02010400000000000000" pitchFamily="2" charset="-78"/>
              </a:rPr>
              <a:t>هانكاو</a:t>
            </a:r>
            <a:r>
              <a:rPr lang="ar-SA" sz="9600" dirty="0">
                <a:cs typeface="PT Bold Heading" panose="02010400000000000000" pitchFamily="2" charset="-78"/>
              </a:rPr>
              <a:t> وكانتون . </a:t>
            </a:r>
            <a:endParaRPr lang="en-US" sz="9600" dirty="0">
              <a:cs typeface="PT Bold Heading" panose="02010400000000000000" pitchFamily="2" charset="-78"/>
            </a:endParaRPr>
          </a:p>
          <a:p>
            <a:pPr lvl="0"/>
            <a:r>
              <a:rPr lang="ar-SA" sz="9600" dirty="0">
                <a:cs typeface="PT Bold Heading" panose="02010400000000000000" pitchFamily="2" charset="-78"/>
              </a:rPr>
              <a:t> الروس : منطقة منشوريا . </a:t>
            </a:r>
            <a:endParaRPr lang="en-US" sz="9600" dirty="0">
              <a:cs typeface="PT Bold Heading" panose="02010400000000000000" pitchFamily="2" charset="-78"/>
            </a:endParaRPr>
          </a:p>
          <a:p>
            <a:pPr lvl="0"/>
            <a:r>
              <a:rPr lang="ar-SA" sz="9600" dirty="0">
                <a:cs typeface="PT Bold Heading" panose="02010400000000000000" pitchFamily="2" charset="-78"/>
              </a:rPr>
              <a:t>البريطانيون : في وادي </a:t>
            </a:r>
            <a:r>
              <a:rPr lang="ar-SA" sz="9600" dirty="0" err="1" smtClean="0">
                <a:cs typeface="PT Bold Heading" panose="02010400000000000000" pitchFamily="2" charset="-78"/>
              </a:rPr>
              <a:t>اليانجتسي</a:t>
            </a:r>
            <a:r>
              <a:rPr lang="ar-SA" sz="9600" dirty="0">
                <a:cs typeface="PT Bold Heading" panose="02010400000000000000" pitchFamily="2" charset="-78"/>
              </a:rPr>
              <a:t>، وتحت ستار شركة بريطانية إيطالية في منطقة "</a:t>
            </a:r>
            <a:r>
              <a:rPr lang="ar-SA" sz="9600" dirty="0" err="1">
                <a:cs typeface="PT Bold Heading" panose="02010400000000000000" pitchFamily="2" charset="-78"/>
              </a:rPr>
              <a:t>شانس</a:t>
            </a:r>
            <a:r>
              <a:rPr lang="ar-SA" sz="9600" dirty="0">
                <a:cs typeface="PT Bold Heading" panose="02010400000000000000" pitchFamily="2" charset="-78"/>
              </a:rPr>
              <a:t>". </a:t>
            </a:r>
            <a:endParaRPr lang="en-US" sz="9600" dirty="0">
              <a:cs typeface="PT Bold Heading" panose="02010400000000000000" pitchFamily="2" charset="-78"/>
            </a:endParaRPr>
          </a:p>
          <a:p>
            <a:pPr lvl="0"/>
            <a:r>
              <a:rPr lang="ar-SA" sz="9600" dirty="0">
                <a:cs typeface="PT Bold Heading" panose="02010400000000000000" pitchFamily="2" charset="-78"/>
              </a:rPr>
              <a:t>و- الألمان : ميناء "</a:t>
            </a:r>
            <a:r>
              <a:rPr lang="ar-SA" sz="9600" dirty="0" err="1">
                <a:cs typeface="PT Bold Heading" panose="02010400000000000000" pitchFamily="2" charset="-78"/>
              </a:rPr>
              <a:t>تسنجتاور</a:t>
            </a:r>
            <a:r>
              <a:rPr lang="ar-SA" sz="9600" dirty="0">
                <a:cs typeface="PT Bold Heading" panose="02010400000000000000" pitchFamily="2" charset="-78"/>
              </a:rPr>
              <a:t>" وتأجير مدينة "</a:t>
            </a:r>
            <a:r>
              <a:rPr lang="ar-SA" sz="9600" dirty="0" err="1">
                <a:cs typeface="PT Bold Heading" panose="02010400000000000000" pitchFamily="2" charset="-78"/>
              </a:rPr>
              <a:t>كياتشاو</a:t>
            </a:r>
            <a:r>
              <a:rPr lang="ar-SA" sz="9600" dirty="0">
                <a:cs typeface="PT Bold Heading" panose="02010400000000000000" pitchFamily="2" charset="-78"/>
              </a:rPr>
              <a:t>" واستغلال المناجم في مدينة "</a:t>
            </a:r>
            <a:r>
              <a:rPr lang="ar-SA" sz="9600" dirty="0" err="1">
                <a:cs typeface="PT Bold Heading" panose="02010400000000000000" pitchFamily="2" charset="-78"/>
              </a:rPr>
              <a:t>شانتونج</a:t>
            </a:r>
            <a:r>
              <a:rPr lang="ar-SA" sz="9600" dirty="0">
                <a:cs typeface="PT Bold Heading" panose="02010400000000000000" pitchFamily="2" charset="-78"/>
              </a:rPr>
              <a:t>" .</a:t>
            </a:r>
            <a:endParaRPr lang="en-US" sz="9600" dirty="0">
              <a:cs typeface="PT Bold Heading" panose="02010400000000000000" pitchFamily="2" charset="-78"/>
            </a:endParaRPr>
          </a:p>
          <a:p>
            <a:r>
              <a:rPr lang="ar-SA" sz="9600" dirty="0">
                <a:cs typeface="PT Bold Heading" panose="02010400000000000000" pitchFamily="2" charset="-78"/>
              </a:rPr>
              <a:t>	وهكذا لم تمض ثلاث سنوات بعد الحرب الصينية اليابانية وخاصة عام 1899م، حتى تقاسمت الدول الأراضي الصينية فعلاً كمناطق نفوذ لها. </a:t>
            </a:r>
            <a:r>
              <a:rPr lang="en-US" sz="9600" dirty="0">
                <a:cs typeface="PT Bold Heading" panose="02010400000000000000" pitchFamily="2" charset="-78"/>
              </a:rPr>
              <a:t/>
            </a:r>
            <a:br>
              <a:rPr lang="en-US" sz="9600" dirty="0">
                <a:cs typeface="PT Bold Heading" panose="02010400000000000000" pitchFamily="2" charset="-78"/>
              </a:rPr>
            </a:br>
            <a:r>
              <a:rPr lang="en-US" sz="9600" b="1" dirty="0">
                <a:cs typeface="PT Bold Heading" panose="02010400000000000000" pitchFamily="2" charset="-78"/>
              </a:rPr>
              <a:t>- </a:t>
            </a:r>
            <a:r>
              <a:rPr lang="ar-SA" sz="9600" b="1" dirty="0">
                <a:cs typeface="PT Bold Heading" panose="02010400000000000000" pitchFamily="2" charset="-78"/>
              </a:rPr>
              <a:t>كانت بريطانيا قد اعترفت رسميا بمبدأ (مناطق النفوذ) عام 1899م وكانت تدعى ان لها سلطة واسعة</a:t>
            </a:r>
            <a:endParaRPr lang="en-US" sz="9600" dirty="0">
              <a:cs typeface="PT Bold Heading" panose="02010400000000000000" pitchFamily="2" charset="-78"/>
            </a:endParaRPr>
          </a:p>
          <a:p>
            <a:endParaRPr lang="en-US" dirty="0">
              <a:cs typeface="PT Bold Heading" panose="02010400000000000000" pitchFamily="2" charset="-78"/>
            </a:endParaRPr>
          </a:p>
          <a:p>
            <a:pPr marL="82296" indent="0">
              <a:buNone/>
            </a:pPr>
            <a:endParaRPr lang="en-US" sz="4000" dirty="0">
              <a:cs typeface="PT Bold Heading" panose="02010400000000000000" pitchFamily="2" charset="-78"/>
            </a:endParaRPr>
          </a:p>
          <a:p>
            <a:endParaRPr lang="ar-EG" dirty="0"/>
          </a:p>
        </p:txBody>
      </p:sp>
    </p:spTree>
    <p:extLst>
      <p:ext uri="{BB962C8B-B14F-4D97-AF65-F5344CB8AC3E}">
        <p14:creationId xmlns:p14="http://schemas.microsoft.com/office/powerpoint/2010/main" val="117486650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933688" cy="836712"/>
          </a:xfrm>
        </p:spPr>
        <p:txBody>
          <a:bodyPr/>
          <a:lstStyle/>
          <a:p>
            <a:pPr algn="r"/>
            <a:r>
              <a:rPr lang="ar-SA" b="1" dirty="0">
                <a:effectLst/>
                <a:cs typeface="PT Bold Heading" panose="02010400000000000000" pitchFamily="2" charset="-78"/>
              </a:rPr>
              <a:t>خامسا</a:t>
            </a:r>
            <a:r>
              <a:rPr lang="en-US" b="1" dirty="0">
                <a:effectLst/>
                <a:cs typeface="PT Bold Heading" panose="02010400000000000000" pitchFamily="2" charset="-78"/>
              </a:rPr>
              <a:t> : </a:t>
            </a:r>
            <a:r>
              <a:rPr lang="ar-SA" b="1" dirty="0">
                <a:effectLst/>
                <a:cs typeface="PT Bold Heading" panose="02010400000000000000" pitchFamily="2" charset="-78"/>
              </a:rPr>
              <a:t>حركة الملاكمين</a:t>
            </a:r>
            <a:r>
              <a:rPr lang="en-US" b="1" dirty="0">
                <a:effectLst/>
              </a:rPr>
              <a:t> : </a:t>
            </a:r>
            <a:endParaRPr lang="ar-EG" dirty="0"/>
          </a:p>
        </p:txBody>
      </p:sp>
      <p:sp>
        <p:nvSpPr>
          <p:cNvPr id="3" name="عنصر نائب للمحتوى 2"/>
          <p:cNvSpPr>
            <a:spLocks noGrp="1"/>
          </p:cNvSpPr>
          <p:nvPr>
            <p:ph idx="1"/>
          </p:nvPr>
        </p:nvSpPr>
        <p:spPr>
          <a:xfrm>
            <a:off x="-180528" y="692696"/>
            <a:ext cx="9505056" cy="6480720"/>
          </a:xfrm>
        </p:spPr>
        <p:txBody>
          <a:bodyPr>
            <a:normAutofit fontScale="85000" lnSpcReduction="20000"/>
          </a:bodyPr>
          <a:lstStyle/>
          <a:p>
            <a:pPr marL="82296" indent="0">
              <a:buNone/>
            </a:pPr>
            <a:r>
              <a:rPr lang="en-US" sz="3400" b="1" dirty="0" smtClean="0">
                <a:solidFill>
                  <a:srgbClr val="002060"/>
                </a:solidFill>
              </a:rPr>
              <a:t> : </a:t>
            </a:r>
            <a:r>
              <a:rPr lang="ar-SA" sz="3400" b="1" dirty="0" err="1" smtClean="0">
                <a:solidFill>
                  <a:srgbClr val="002060"/>
                </a:solidFill>
                <a:cs typeface="PT Bold Heading" panose="02010400000000000000" pitchFamily="2" charset="-78"/>
              </a:rPr>
              <a:t>هى</a:t>
            </a:r>
            <a:r>
              <a:rPr lang="ar-SA" sz="3400" b="1" dirty="0" smtClean="0">
                <a:solidFill>
                  <a:srgbClr val="002060"/>
                </a:solidFill>
                <a:cs typeface="PT Bold Heading" panose="02010400000000000000" pitchFamily="2" charset="-78"/>
              </a:rPr>
              <a:t> حركة عرفت باسم حركة القبضان المتألفة او البوكسر او حركة الملاكمين </a:t>
            </a:r>
            <a:r>
              <a:rPr lang="en-US" sz="3400" dirty="0" smtClean="0">
                <a:solidFill>
                  <a:srgbClr val="002060"/>
                </a:solidFill>
                <a:cs typeface="PT Bold Heading" panose="02010400000000000000" pitchFamily="2" charset="-78"/>
              </a:rPr>
              <a:t/>
            </a:r>
            <a:br>
              <a:rPr lang="en-US" sz="3400" dirty="0" smtClean="0">
                <a:solidFill>
                  <a:srgbClr val="002060"/>
                </a:solidFill>
                <a:cs typeface="PT Bold Heading" panose="02010400000000000000" pitchFamily="2" charset="-78"/>
              </a:rPr>
            </a:br>
            <a:r>
              <a:rPr lang="ar-SA" sz="3400" b="1" dirty="0" smtClean="0">
                <a:solidFill>
                  <a:srgbClr val="002060"/>
                </a:solidFill>
                <a:cs typeface="PT Bold Heading" panose="02010400000000000000" pitchFamily="2" charset="-78"/>
              </a:rPr>
              <a:t>أسباب قيامها</a:t>
            </a:r>
            <a:r>
              <a:rPr lang="en-US" sz="3400" b="1" dirty="0" smtClean="0">
                <a:solidFill>
                  <a:srgbClr val="002060"/>
                </a:solidFill>
                <a:cs typeface="PT Bold Heading" panose="02010400000000000000" pitchFamily="2" charset="-78"/>
              </a:rPr>
              <a:t> :</a:t>
            </a:r>
            <a:r>
              <a:rPr lang="en-US" sz="3400" dirty="0" smtClean="0">
                <a:solidFill>
                  <a:srgbClr val="002060"/>
                </a:solidFill>
                <a:cs typeface="PT Bold Heading" panose="02010400000000000000" pitchFamily="2" charset="-78"/>
              </a:rPr>
              <a:t/>
            </a:r>
            <a:br>
              <a:rPr lang="en-US" sz="3400" dirty="0" smtClean="0">
                <a:solidFill>
                  <a:srgbClr val="002060"/>
                </a:solidFill>
                <a:cs typeface="PT Bold Heading" panose="02010400000000000000" pitchFamily="2" charset="-78"/>
              </a:rPr>
            </a:br>
            <a:r>
              <a:rPr lang="ar-SA" sz="3400" b="1" dirty="0" smtClean="0">
                <a:solidFill>
                  <a:srgbClr val="002060"/>
                </a:solidFill>
                <a:cs typeface="PT Bold Heading" panose="02010400000000000000" pitchFamily="2" charset="-78"/>
              </a:rPr>
              <a:t>قامت هذه الحركة من </a:t>
            </a:r>
            <a:r>
              <a:rPr lang="ar-EG" sz="3400" b="1" dirty="0" smtClean="0">
                <a:solidFill>
                  <a:srgbClr val="002060"/>
                </a:solidFill>
                <a:cs typeface="PT Bold Heading" panose="02010400000000000000" pitchFamily="2" charset="-78"/>
              </a:rPr>
              <a:t>أ</a:t>
            </a:r>
            <a:r>
              <a:rPr lang="ar-SA" sz="3400" b="1" dirty="0" smtClean="0">
                <a:solidFill>
                  <a:srgbClr val="002060"/>
                </a:solidFill>
                <a:cs typeface="PT Bold Heading" panose="02010400000000000000" pitchFamily="2" charset="-78"/>
              </a:rPr>
              <a:t>جل مقاومة الوجود </a:t>
            </a:r>
            <a:r>
              <a:rPr lang="ar-EG" sz="3400" b="1" dirty="0" smtClean="0">
                <a:solidFill>
                  <a:srgbClr val="002060"/>
                </a:solidFill>
                <a:cs typeface="PT Bold Heading" panose="02010400000000000000" pitchFamily="2" charset="-78"/>
              </a:rPr>
              <a:t>والنفوذ </a:t>
            </a:r>
            <a:r>
              <a:rPr lang="ar-SA" sz="3400" b="1" dirty="0" smtClean="0">
                <a:solidFill>
                  <a:srgbClr val="002060"/>
                </a:solidFill>
                <a:cs typeface="PT Bold Heading" panose="02010400000000000000" pitchFamily="2" charset="-78"/>
              </a:rPr>
              <a:t>الأجنبي </a:t>
            </a:r>
            <a:r>
              <a:rPr lang="ar-SA" sz="3400" b="1" dirty="0" err="1" smtClean="0">
                <a:solidFill>
                  <a:srgbClr val="002060"/>
                </a:solidFill>
                <a:cs typeface="PT Bold Heading" panose="02010400000000000000" pitchFamily="2" charset="-78"/>
              </a:rPr>
              <a:t>فى</a:t>
            </a:r>
            <a:r>
              <a:rPr lang="ar-SA" sz="3400" b="1" dirty="0" smtClean="0">
                <a:solidFill>
                  <a:srgbClr val="002060"/>
                </a:solidFill>
                <a:cs typeface="PT Bold Heading" panose="02010400000000000000" pitchFamily="2" charset="-78"/>
              </a:rPr>
              <a:t> الصين</a:t>
            </a:r>
            <a:endParaRPr lang="ar-EG" sz="3400" b="1" dirty="0" smtClean="0">
              <a:solidFill>
                <a:srgbClr val="002060"/>
              </a:solidFill>
              <a:cs typeface="PT Bold Heading" panose="02010400000000000000" pitchFamily="2" charset="-78"/>
            </a:endParaRPr>
          </a:p>
          <a:p>
            <a:pPr marL="82296" indent="0">
              <a:buNone/>
            </a:pPr>
            <a:r>
              <a:rPr lang="ar-EG" sz="3400" b="1" dirty="0" smtClean="0">
                <a:solidFill>
                  <a:srgbClr val="002060"/>
                </a:solidFill>
                <a:cs typeface="PT Bold Heading" panose="02010400000000000000" pitchFamily="2" charset="-78"/>
              </a:rPr>
              <a:t>حيث تزايد النفوذ والهيمنة علي الصين ومواردها.</a:t>
            </a:r>
            <a:r>
              <a:rPr lang="ar-SA" sz="3400" b="1" dirty="0" smtClean="0">
                <a:solidFill>
                  <a:srgbClr val="002060"/>
                </a:solidFill>
                <a:cs typeface="PT Bold Heading" panose="02010400000000000000" pitchFamily="2" charset="-78"/>
              </a:rPr>
              <a:t> </a:t>
            </a:r>
            <a:endParaRPr lang="en-US" sz="3400" b="1" dirty="0" smtClean="0">
              <a:solidFill>
                <a:srgbClr val="002060"/>
              </a:solidFill>
              <a:cs typeface="PT Bold Heading" panose="02010400000000000000" pitchFamily="2" charset="-78"/>
            </a:endParaRPr>
          </a:p>
          <a:p>
            <a:pPr marL="82296" indent="0">
              <a:buNone/>
            </a:pPr>
            <a:r>
              <a:rPr lang="en-US" sz="3400" dirty="0" smtClean="0">
                <a:solidFill>
                  <a:srgbClr val="002060"/>
                </a:solidFill>
                <a:cs typeface="PT Bold Heading" panose="02010400000000000000" pitchFamily="2" charset="-78"/>
              </a:rPr>
              <a:t/>
            </a:r>
            <a:br>
              <a:rPr lang="en-US" sz="3400" dirty="0" smtClean="0">
                <a:solidFill>
                  <a:srgbClr val="002060"/>
                </a:solidFill>
                <a:cs typeface="PT Bold Heading" panose="02010400000000000000" pitchFamily="2" charset="-78"/>
              </a:rPr>
            </a:br>
            <a:r>
              <a:rPr lang="ar-EG" sz="3400" dirty="0" smtClean="0">
                <a:solidFill>
                  <a:srgbClr val="002060"/>
                </a:solidFill>
                <a:cs typeface="PT Bold Heading" panose="02010400000000000000" pitchFamily="2" charset="-78"/>
              </a:rPr>
              <a:t> ما هو </a:t>
            </a:r>
            <a:r>
              <a:rPr lang="ar-SA" sz="3400" b="1" dirty="0" smtClean="0">
                <a:solidFill>
                  <a:srgbClr val="002060"/>
                </a:solidFill>
                <a:cs typeface="PT Bold Heading" panose="02010400000000000000" pitchFamily="2" charset="-78"/>
              </a:rPr>
              <a:t>موقف القصر الملكي الصيني من هذه الحركة</a:t>
            </a:r>
            <a:r>
              <a:rPr lang="ar-EG" sz="3400" b="1" dirty="0" smtClean="0">
                <a:solidFill>
                  <a:srgbClr val="002060"/>
                </a:solidFill>
                <a:cs typeface="PT Bold Heading" panose="02010400000000000000" pitchFamily="2" charset="-78"/>
              </a:rPr>
              <a:t>؟</a:t>
            </a:r>
            <a:r>
              <a:rPr lang="en-US" sz="3400" b="1" dirty="0" smtClean="0">
                <a:solidFill>
                  <a:srgbClr val="002060"/>
                </a:solidFill>
                <a:cs typeface="PT Bold Heading" panose="02010400000000000000" pitchFamily="2" charset="-78"/>
              </a:rPr>
              <a:t> : </a:t>
            </a:r>
            <a:r>
              <a:rPr lang="en-US" sz="3400" dirty="0" smtClean="0">
                <a:solidFill>
                  <a:srgbClr val="002060"/>
                </a:solidFill>
                <a:cs typeface="PT Bold Heading" panose="02010400000000000000" pitchFamily="2" charset="-78"/>
              </a:rPr>
              <a:t/>
            </a:r>
            <a:br>
              <a:rPr lang="en-US" sz="3400" dirty="0" smtClean="0">
                <a:solidFill>
                  <a:srgbClr val="002060"/>
                </a:solidFill>
                <a:cs typeface="PT Bold Heading" panose="02010400000000000000" pitchFamily="2" charset="-78"/>
              </a:rPr>
            </a:br>
            <a:r>
              <a:rPr lang="ar-SA" sz="3400" b="1" dirty="0" smtClean="0">
                <a:solidFill>
                  <a:srgbClr val="002060"/>
                </a:solidFill>
                <a:cs typeface="PT Bold Heading" panose="02010400000000000000" pitchFamily="2" charset="-78"/>
              </a:rPr>
              <a:t>كان القصر الملكي يدعم هذه الحركة سرا </a:t>
            </a:r>
            <a:r>
              <a:rPr lang="en-US" sz="3400" dirty="0" smtClean="0">
                <a:solidFill>
                  <a:srgbClr val="002060"/>
                </a:solidFill>
                <a:cs typeface="PT Bold Heading" panose="02010400000000000000" pitchFamily="2" charset="-78"/>
              </a:rPr>
              <a:t/>
            </a:r>
            <a:br>
              <a:rPr lang="en-US" sz="3400" dirty="0" smtClean="0">
                <a:solidFill>
                  <a:srgbClr val="002060"/>
                </a:solidFill>
                <a:cs typeface="PT Bold Heading" panose="02010400000000000000" pitchFamily="2" charset="-78"/>
              </a:rPr>
            </a:br>
            <a:r>
              <a:rPr lang="ar-SA" sz="3400" b="1" dirty="0" smtClean="0">
                <a:solidFill>
                  <a:srgbClr val="002060"/>
                </a:solidFill>
                <a:cs typeface="PT Bold Heading" panose="02010400000000000000" pitchFamily="2" charset="-78"/>
              </a:rPr>
              <a:t>طريقة مقاومة هذه الحركة للأجانب</a:t>
            </a:r>
            <a:r>
              <a:rPr lang="en-US" sz="3400" b="1" dirty="0" smtClean="0">
                <a:solidFill>
                  <a:srgbClr val="002060"/>
                </a:solidFill>
                <a:cs typeface="PT Bold Heading" panose="02010400000000000000" pitchFamily="2" charset="-78"/>
              </a:rPr>
              <a:t> : </a:t>
            </a:r>
            <a:r>
              <a:rPr lang="en-US" sz="3400" dirty="0" smtClean="0">
                <a:solidFill>
                  <a:srgbClr val="002060"/>
                </a:solidFill>
                <a:cs typeface="PT Bold Heading" panose="02010400000000000000" pitchFamily="2" charset="-78"/>
              </a:rPr>
              <a:t/>
            </a:r>
            <a:br>
              <a:rPr lang="en-US" sz="3400" dirty="0" smtClean="0">
                <a:solidFill>
                  <a:srgbClr val="002060"/>
                </a:solidFill>
                <a:cs typeface="PT Bold Heading" panose="02010400000000000000" pitchFamily="2" charset="-78"/>
              </a:rPr>
            </a:br>
            <a:r>
              <a:rPr lang="ar-SA" sz="3400" b="1" dirty="0" smtClean="0">
                <a:solidFill>
                  <a:srgbClr val="002060"/>
                </a:solidFill>
                <a:cs typeface="PT Bold Heading" panose="02010400000000000000" pitchFamily="2" charset="-78"/>
              </a:rPr>
              <a:t>أثارت هذه الحركة الحقد على الأجانب وخاصة النصارى منهم و</a:t>
            </a:r>
            <a:r>
              <a:rPr lang="ar-EG" sz="3400" b="1" dirty="0" smtClean="0">
                <a:solidFill>
                  <a:srgbClr val="002060"/>
                </a:solidFill>
                <a:cs typeface="PT Bold Heading" panose="02010400000000000000" pitchFamily="2" charset="-78"/>
              </a:rPr>
              <a:t>وقد استفادة هذه</a:t>
            </a:r>
            <a:r>
              <a:rPr lang="ar-SA" sz="3400" b="1" dirty="0" smtClean="0">
                <a:solidFill>
                  <a:srgbClr val="002060"/>
                </a:solidFill>
                <a:cs typeface="PT Bold Heading" panose="02010400000000000000" pitchFamily="2" charset="-78"/>
              </a:rPr>
              <a:t> حركة</a:t>
            </a:r>
            <a:r>
              <a:rPr lang="ar-EG" sz="3400" b="1" dirty="0" smtClean="0">
                <a:solidFill>
                  <a:srgbClr val="002060"/>
                </a:solidFill>
                <a:cs typeface="PT Bold Heading" panose="02010400000000000000" pitchFamily="2" charset="-78"/>
              </a:rPr>
              <a:t> من تزايد كراهية الشعب الصيني للأجانب نتيجة للابتزاز الغربي للصي فقامت</a:t>
            </a:r>
            <a:r>
              <a:rPr lang="en-US" sz="3400" b="1" dirty="0" smtClean="0">
                <a:solidFill>
                  <a:srgbClr val="002060"/>
                </a:solidFill>
                <a:cs typeface="PT Bold Heading" panose="02010400000000000000" pitchFamily="2" charset="-78"/>
              </a:rPr>
              <a:t> </a:t>
            </a:r>
            <a:r>
              <a:rPr lang="ar-EG" sz="3400" b="1" dirty="0" smtClean="0">
                <a:solidFill>
                  <a:srgbClr val="002060"/>
                </a:solidFill>
                <a:cs typeface="PT Bold Heading" panose="02010400000000000000" pitchFamily="2" charset="-78"/>
              </a:rPr>
              <a:t>هذه الحركة من أجل  ا</a:t>
            </a:r>
            <a:r>
              <a:rPr lang="ar-SA" sz="3400" b="1" dirty="0" smtClean="0">
                <a:solidFill>
                  <a:srgbClr val="002060"/>
                </a:solidFill>
                <a:cs typeface="PT Bold Heading" panose="02010400000000000000" pitchFamily="2" charset="-78"/>
              </a:rPr>
              <a:t>لاعتداء على الأوروبيين والسفارات الغربية حتى أنهم نجحوا في قتل السفير الألماني وحاصروا السفارات</a:t>
            </a:r>
            <a:r>
              <a:rPr lang="ar-EG" sz="3400" b="1" dirty="0" smtClean="0">
                <a:solidFill>
                  <a:srgbClr val="002060"/>
                </a:solidFill>
                <a:cs typeface="PT Bold Heading" panose="02010400000000000000" pitchFamily="2" charset="-78"/>
              </a:rPr>
              <a:t>.</a:t>
            </a:r>
            <a:r>
              <a:rPr lang="ar-SA" sz="3400" b="1" dirty="0" smtClean="0">
                <a:solidFill>
                  <a:srgbClr val="002060"/>
                </a:solidFill>
                <a:cs typeface="PT Bold Heading" panose="02010400000000000000" pitchFamily="2" charset="-78"/>
              </a:rPr>
              <a:t> </a:t>
            </a:r>
            <a:r>
              <a:rPr lang="en-US" dirty="0" smtClean="0">
                <a:solidFill>
                  <a:srgbClr val="002060"/>
                </a:solidFill>
              </a:rPr>
              <a:t/>
            </a:r>
            <a:br>
              <a:rPr lang="en-US" dirty="0" smtClean="0">
                <a:solidFill>
                  <a:srgbClr val="002060"/>
                </a:solidFill>
              </a:rPr>
            </a:br>
            <a:r>
              <a:rPr lang="en-US" dirty="0" smtClean="0"/>
              <a:t/>
            </a:r>
            <a:br>
              <a:rPr lang="en-US" dirty="0" smtClean="0"/>
            </a:br>
            <a:endParaRPr lang="ar-EG" dirty="0"/>
          </a:p>
        </p:txBody>
      </p:sp>
    </p:spTree>
    <p:extLst>
      <p:ext uri="{BB962C8B-B14F-4D97-AF65-F5344CB8AC3E}">
        <p14:creationId xmlns:p14="http://schemas.microsoft.com/office/powerpoint/2010/main" val="136536020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822722"/>
          </a:xfrm>
        </p:spPr>
        <p:txBody>
          <a:bodyPr>
            <a:normAutofit/>
          </a:bodyPr>
          <a:lstStyle/>
          <a:p>
            <a:pPr algn="r"/>
            <a:r>
              <a:rPr lang="ar-SA" sz="3200" b="1" dirty="0">
                <a:solidFill>
                  <a:srgbClr val="FF0000"/>
                </a:solidFill>
                <a:effectLst/>
                <a:cs typeface="PT Bold Heading" panose="02010400000000000000" pitchFamily="2" charset="-78"/>
              </a:rPr>
              <a:t>موقف الدول الأوروبية من </a:t>
            </a:r>
            <a:r>
              <a:rPr lang="ar-EG" sz="3200" b="1" dirty="0" smtClean="0">
                <a:solidFill>
                  <a:srgbClr val="FF0000"/>
                </a:solidFill>
                <a:effectLst/>
                <a:cs typeface="PT Bold Heading" panose="02010400000000000000" pitchFamily="2" charset="-78"/>
              </a:rPr>
              <a:t>حركة </a:t>
            </a:r>
            <a:r>
              <a:rPr lang="ar-EG" sz="3200" b="1" dirty="0" err="1" smtClean="0">
                <a:solidFill>
                  <a:srgbClr val="FF0000"/>
                </a:solidFill>
                <a:effectLst/>
                <a:cs typeface="PT Bold Heading" panose="02010400000000000000" pitchFamily="2" charset="-78"/>
              </a:rPr>
              <a:t>البوكسار</a:t>
            </a:r>
            <a:r>
              <a:rPr lang="ar-EG" sz="3200" b="1" dirty="0" smtClean="0">
                <a:solidFill>
                  <a:srgbClr val="FF0000"/>
                </a:solidFill>
                <a:effectLst/>
                <a:cs typeface="PT Bold Heading" panose="02010400000000000000" pitchFamily="2" charset="-78"/>
              </a:rPr>
              <a:t> (الملاكمين</a:t>
            </a:r>
            <a:endParaRPr lang="ar-EG" sz="3200" dirty="0"/>
          </a:p>
        </p:txBody>
      </p:sp>
      <p:sp>
        <p:nvSpPr>
          <p:cNvPr id="3" name="عنصر نائب للمحتوى 2"/>
          <p:cNvSpPr>
            <a:spLocks noGrp="1"/>
          </p:cNvSpPr>
          <p:nvPr>
            <p:ph idx="1"/>
          </p:nvPr>
        </p:nvSpPr>
        <p:spPr>
          <a:xfrm>
            <a:off x="0" y="764704"/>
            <a:ext cx="9144000" cy="6093296"/>
          </a:xfrm>
        </p:spPr>
        <p:txBody>
          <a:bodyPr/>
          <a:lstStyle/>
          <a:p>
            <a:r>
              <a:rPr lang="ar-SA" b="1" dirty="0">
                <a:solidFill>
                  <a:srgbClr val="0070C0"/>
                </a:solidFill>
                <a:cs typeface="PT Bold Heading" panose="02010400000000000000" pitchFamily="2" charset="-78"/>
              </a:rPr>
              <a:t>هبت الدول الأوروبية وقامت بإرسال أساطيلها وجيوشها إلى بكين للدفاع عن رعاياهم في الصين المقيمين في حي السفارات وقد نجحوا في رفع الحصار عن حي السفارات ثم قام الأوروبيين بعد ذلك بارتكاب أعمال وحشية اتجاه الصينيين </a:t>
            </a:r>
            <a:r>
              <a:rPr lang="en-US" dirty="0">
                <a:solidFill>
                  <a:srgbClr val="0070C0"/>
                </a:solidFill>
                <a:cs typeface="PT Bold Heading" panose="02010400000000000000" pitchFamily="2" charset="-78"/>
              </a:rPr>
              <a:t/>
            </a:r>
            <a:br>
              <a:rPr lang="en-US" dirty="0">
                <a:solidFill>
                  <a:srgbClr val="0070C0"/>
                </a:solidFill>
                <a:cs typeface="PT Bold Heading" panose="02010400000000000000" pitchFamily="2" charset="-78"/>
              </a:rPr>
            </a:br>
            <a:r>
              <a:rPr lang="ar-SA" b="1" dirty="0">
                <a:solidFill>
                  <a:srgbClr val="0070C0"/>
                </a:solidFill>
                <a:cs typeface="PT Bold Heading" panose="02010400000000000000" pitchFamily="2" charset="-78"/>
              </a:rPr>
              <a:t>نتائج قضاء الدول الغربية على حركة الملاكمين</a:t>
            </a:r>
            <a:r>
              <a:rPr lang="en-US" b="1" dirty="0">
                <a:solidFill>
                  <a:srgbClr val="0070C0"/>
                </a:solidFill>
                <a:cs typeface="PT Bold Heading" panose="02010400000000000000" pitchFamily="2" charset="-78"/>
              </a:rPr>
              <a:t> : </a:t>
            </a:r>
            <a:r>
              <a:rPr lang="en-US" dirty="0">
                <a:solidFill>
                  <a:srgbClr val="0070C0"/>
                </a:solidFill>
                <a:cs typeface="PT Bold Heading" panose="02010400000000000000" pitchFamily="2" charset="-78"/>
              </a:rPr>
              <a:t/>
            </a:r>
            <a:br>
              <a:rPr lang="en-US" dirty="0">
                <a:solidFill>
                  <a:srgbClr val="0070C0"/>
                </a:solidFill>
                <a:cs typeface="PT Bold Heading" panose="02010400000000000000" pitchFamily="2" charset="-78"/>
              </a:rPr>
            </a:br>
            <a:r>
              <a:rPr lang="en-US" b="1" dirty="0">
                <a:solidFill>
                  <a:srgbClr val="0070C0"/>
                </a:solidFill>
                <a:cs typeface="PT Bold Heading" panose="02010400000000000000" pitchFamily="2" charset="-78"/>
              </a:rPr>
              <a:t>- </a:t>
            </a:r>
            <a:r>
              <a:rPr lang="ar-SA" b="1" dirty="0">
                <a:solidFill>
                  <a:srgbClr val="0070C0"/>
                </a:solidFill>
                <a:cs typeface="PT Bold Heading" panose="02010400000000000000" pitchFamily="2" charset="-78"/>
              </a:rPr>
              <a:t>قام الأوروبيين بارتكاب أعمال وحشية ضد الصينيين</a:t>
            </a:r>
            <a:r>
              <a:rPr lang="en-US" dirty="0">
                <a:solidFill>
                  <a:srgbClr val="0070C0"/>
                </a:solidFill>
                <a:cs typeface="PT Bold Heading" panose="02010400000000000000" pitchFamily="2" charset="-78"/>
              </a:rPr>
              <a:t/>
            </a:r>
            <a:br>
              <a:rPr lang="en-US" dirty="0">
                <a:solidFill>
                  <a:srgbClr val="0070C0"/>
                </a:solidFill>
                <a:cs typeface="PT Bold Heading" panose="02010400000000000000" pitchFamily="2" charset="-78"/>
              </a:rPr>
            </a:br>
            <a:r>
              <a:rPr lang="en-US" b="1" dirty="0">
                <a:solidFill>
                  <a:srgbClr val="0070C0"/>
                </a:solidFill>
                <a:cs typeface="PT Bold Heading" panose="02010400000000000000" pitchFamily="2" charset="-78"/>
              </a:rPr>
              <a:t>-</a:t>
            </a:r>
            <a:r>
              <a:rPr lang="ar-SA" b="1" dirty="0">
                <a:solidFill>
                  <a:srgbClr val="0070C0"/>
                </a:solidFill>
                <a:cs typeface="PT Bold Heading" panose="02010400000000000000" pitchFamily="2" charset="-78"/>
              </a:rPr>
              <a:t>أجبرت الدول الغربية الصين على دفع تعويضات لها</a:t>
            </a:r>
            <a:r>
              <a:rPr lang="en-US" dirty="0">
                <a:solidFill>
                  <a:srgbClr val="0070C0"/>
                </a:solidFill>
                <a:cs typeface="PT Bold Heading" panose="02010400000000000000" pitchFamily="2" charset="-78"/>
              </a:rPr>
              <a:t/>
            </a:r>
            <a:br>
              <a:rPr lang="en-US" dirty="0">
                <a:solidFill>
                  <a:srgbClr val="0070C0"/>
                </a:solidFill>
                <a:cs typeface="PT Bold Heading" panose="02010400000000000000" pitchFamily="2" charset="-78"/>
              </a:rPr>
            </a:br>
            <a:r>
              <a:rPr lang="en-US" b="1" dirty="0">
                <a:solidFill>
                  <a:srgbClr val="0070C0"/>
                </a:solidFill>
                <a:cs typeface="PT Bold Heading" panose="02010400000000000000" pitchFamily="2" charset="-78"/>
              </a:rPr>
              <a:t>- </a:t>
            </a:r>
            <a:r>
              <a:rPr lang="ar-SA" b="1" dirty="0">
                <a:solidFill>
                  <a:srgbClr val="0070C0"/>
                </a:solidFill>
                <a:cs typeface="PT Bold Heading" panose="02010400000000000000" pitchFamily="2" charset="-78"/>
              </a:rPr>
              <a:t>فرضت الدول الأوروبية شروط صلح قاسية مهينة تسمى</a:t>
            </a:r>
            <a:r>
              <a:rPr lang="en-US" b="1" dirty="0">
                <a:solidFill>
                  <a:srgbClr val="0070C0"/>
                </a:solidFill>
                <a:cs typeface="PT Bold Heading" panose="02010400000000000000" pitchFamily="2" charset="-78"/>
              </a:rPr>
              <a:t> </a:t>
            </a:r>
            <a:r>
              <a:rPr lang="en-US" b="1" dirty="0" smtClean="0">
                <a:solidFill>
                  <a:srgbClr val="0070C0"/>
                </a:solidFill>
                <a:cs typeface="PT Bold Heading" panose="02010400000000000000" pitchFamily="2" charset="-78"/>
              </a:rPr>
              <a:t>)</a:t>
            </a:r>
            <a:r>
              <a:rPr lang="ar-SA" b="1" dirty="0" smtClean="0">
                <a:solidFill>
                  <a:srgbClr val="0070C0"/>
                </a:solidFill>
                <a:cs typeface="PT Bold Heading" panose="02010400000000000000" pitchFamily="2" charset="-78"/>
              </a:rPr>
              <a:t>بروتوكول</a:t>
            </a:r>
            <a:r>
              <a:rPr lang="ar-EG" b="1" dirty="0" smtClean="0">
                <a:solidFill>
                  <a:srgbClr val="0070C0"/>
                </a:solidFill>
                <a:cs typeface="PT Bold Heading" panose="02010400000000000000" pitchFamily="2" charset="-78"/>
              </a:rPr>
              <a:t> </a:t>
            </a:r>
            <a:r>
              <a:rPr lang="ar-SA" b="1" dirty="0" smtClean="0">
                <a:solidFill>
                  <a:srgbClr val="0070C0"/>
                </a:solidFill>
                <a:cs typeface="PT Bold Heading" panose="02010400000000000000" pitchFamily="2" charset="-78"/>
              </a:rPr>
              <a:t>البوكسر</a:t>
            </a:r>
            <a:r>
              <a:rPr lang="en-US" b="1" dirty="0" smtClean="0">
                <a:solidFill>
                  <a:srgbClr val="0070C0"/>
                </a:solidFill>
                <a:cs typeface="PT Bold Heading" panose="02010400000000000000" pitchFamily="2" charset="-78"/>
              </a:rPr>
              <a:t>(</a:t>
            </a:r>
            <a:r>
              <a:rPr lang="en-US" dirty="0">
                <a:solidFill>
                  <a:srgbClr val="0070C0"/>
                </a:solidFill>
                <a:cs typeface="PT Bold Heading" panose="02010400000000000000" pitchFamily="2" charset="-78"/>
              </a:rPr>
              <a:t/>
            </a:r>
            <a:br>
              <a:rPr lang="en-US" dirty="0">
                <a:solidFill>
                  <a:srgbClr val="0070C0"/>
                </a:solidFill>
                <a:cs typeface="PT Bold Heading" panose="02010400000000000000" pitchFamily="2" charset="-78"/>
              </a:rPr>
            </a:br>
            <a:r>
              <a:rPr lang="en-US" b="1" dirty="0">
                <a:solidFill>
                  <a:srgbClr val="0070C0"/>
                </a:solidFill>
                <a:cs typeface="PT Bold Heading" panose="02010400000000000000" pitchFamily="2" charset="-78"/>
              </a:rPr>
              <a:t>- </a:t>
            </a:r>
            <a:r>
              <a:rPr lang="ar-SA" b="1" dirty="0">
                <a:solidFill>
                  <a:srgbClr val="0070C0"/>
                </a:solidFill>
                <a:cs typeface="PT Bold Heading" panose="02010400000000000000" pitchFamily="2" charset="-78"/>
              </a:rPr>
              <a:t>طالبوا بإنزال العقاب بالمعتدين</a:t>
            </a:r>
            <a:endParaRPr lang="en-US" dirty="0">
              <a:solidFill>
                <a:srgbClr val="0070C0"/>
              </a:solidFill>
              <a:cs typeface="PT Bold Heading" panose="02010400000000000000" pitchFamily="2" charset="-78"/>
            </a:endParaRPr>
          </a:p>
          <a:p>
            <a:endParaRPr lang="ar-EG" dirty="0"/>
          </a:p>
        </p:txBody>
      </p:sp>
    </p:spTree>
    <p:extLst>
      <p:ext uri="{BB962C8B-B14F-4D97-AF65-F5344CB8AC3E}">
        <p14:creationId xmlns:p14="http://schemas.microsoft.com/office/powerpoint/2010/main" val="21793473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836712"/>
          </a:xfrm>
        </p:spPr>
        <p:txBody>
          <a:bodyPr>
            <a:normAutofit/>
          </a:bodyPr>
          <a:lstStyle/>
          <a:p>
            <a:r>
              <a:rPr lang="ar-SA" sz="3100" b="1" dirty="0">
                <a:effectLst/>
                <a:cs typeface="PT Bold Heading" panose="02010400000000000000" pitchFamily="2" charset="-78"/>
              </a:rPr>
              <a:t>الثورة الصينية ضد الحكم </a:t>
            </a:r>
            <a:r>
              <a:rPr lang="ar-SA" sz="3100" b="1" dirty="0" smtClean="0">
                <a:effectLst/>
                <a:cs typeface="PT Bold Heading" panose="02010400000000000000" pitchFamily="2" charset="-78"/>
              </a:rPr>
              <a:t>الإمبراطوري </a:t>
            </a:r>
            <a:r>
              <a:rPr lang="ar-SA" sz="3100" b="1" dirty="0">
                <a:effectLst/>
                <a:cs typeface="PT Bold Heading" panose="02010400000000000000" pitchFamily="2" charset="-78"/>
              </a:rPr>
              <a:t>عام 1911م</a:t>
            </a:r>
            <a:r>
              <a:rPr lang="ar-SA" b="1" dirty="0">
                <a:effectLst/>
              </a:rPr>
              <a:t> </a:t>
            </a:r>
            <a:r>
              <a:rPr lang="ar-SA" b="1" dirty="0" smtClean="0">
                <a:effectLst/>
              </a:rPr>
              <a:t> </a:t>
            </a:r>
            <a:endParaRPr lang="ar-EG" dirty="0"/>
          </a:p>
        </p:txBody>
      </p:sp>
      <p:sp>
        <p:nvSpPr>
          <p:cNvPr id="3" name="عنصر نائب للمحتوى 2"/>
          <p:cNvSpPr>
            <a:spLocks noGrp="1"/>
          </p:cNvSpPr>
          <p:nvPr>
            <p:ph idx="1"/>
          </p:nvPr>
        </p:nvSpPr>
        <p:spPr>
          <a:xfrm>
            <a:off x="-324544" y="764704"/>
            <a:ext cx="9793088" cy="6336704"/>
          </a:xfrm>
        </p:spPr>
        <p:txBody>
          <a:bodyPr>
            <a:normAutofit/>
          </a:bodyPr>
          <a:lstStyle/>
          <a:p>
            <a:r>
              <a:rPr lang="ar-SA" b="1" dirty="0"/>
              <a:t>قامت الثورة الصينية بتأثير عاملين هما </a:t>
            </a:r>
            <a:r>
              <a:rPr lang="en-US" dirty="0"/>
              <a:t/>
            </a:r>
            <a:br>
              <a:rPr lang="en-US" dirty="0"/>
            </a:br>
            <a:r>
              <a:rPr lang="en-US" b="1" dirty="0">
                <a:solidFill>
                  <a:srgbClr val="FF0000"/>
                </a:solidFill>
                <a:cs typeface="PT Bold Heading" panose="02010400000000000000" pitchFamily="2" charset="-78"/>
              </a:rPr>
              <a:t>-</a:t>
            </a:r>
            <a:r>
              <a:rPr lang="ar-SA" b="1" dirty="0">
                <a:solidFill>
                  <a:srgbClr val="FF0000"/>
                </a:solidFill>
                <a:cs typeface="PT Bold Heading" panose="02010400000000000000" pitchFamily="2" charset="-78"/>
              </a:rPr>
              <a:t>العامل الأول</a:t>
            </a:r>
            <a:r>
              <a:rPr lang="en-US" b="1" dirty="0">
                <a:solidFill>
                  <a:srgbClr val="FF0000"/>
                </a:solidFill>
                <a:cs typeface="PT Bold Heading" panose="02010400000000000000" pitchFamily="2" charset="-78"/>
              </a:rPr>
              <a:t> : </a:t>
            </a:r>
            <a:r>
              <a:rPr lang="ar-SA" b="1" dirty="0">
                <a:solidFill>
                  <a:srgbClr val="FF0000"/>
                </a:solidFill>
                <a:cs typeface="PT Bold Heading" panose="02010400000000000000" pitchFamily="2" charset="-78"/>
              </a:rPr>
              <a:t>الاصلاحات الحكومية </a:t>
            </a:r>
            <a:r>
              <a:rPr lang="ar-SA" b="1" dirty="0" smtClean="0">
                <a:solidFill>
                  <a:srgbClr val="FF0000"/>
                </a:solidFill>
                <a:cs typeface="PT Bold Heading" panose="02010400000000000000" pitchFamily="2" charset="-78"/>
              </a:rPr>
              <a:t>التي </a:t>
            </a:r>
            <a:r>
              <a:rPr lang="ar-SA" b="1" dirty="0">
                <a:solidFill>
                  <a:srgbClr val="FF0000"/>
                </a:solidFill>
                <a:cs typeface="PT Bold Heading" panose="02010400000000000000" pitchFamily="2" charset="-78"/>
              </a:rPr>
              <a:t>قامت بها </a:t>
            </a:r>
            <a:r>
              <a:rPr lang="ar-SA" b="1" dirty="0" smtClean="0">
                <a:solidFill>
                  <a:srgbClr val="FF0000"/>
                </a:solidFill>
                <a:cs typeface="PT Bold Heading" panose="02010400000000000000" pitchFamily="2" charset="-78"/>
              </a:rPr>
              <a:t>الحكومة </a:t>
            </a:r>
            <a:r>
              <a:rPr lang="ar-SA" b="1" dirty="0" smtClean="0">
                <a:solidFill>
                  <a:srgbClr val="FF0000"/>
                </a:solidFill>
                <a:cs typeface="PT Bold Heading" panose="02010400000000000000" pitchFamily="2" charset="-78"/>
              </a:rPr>
              <a:t>الصينية</a:t>
            </a:r>
            <a:endParaRPr lang="en-US" b="1" dirty="0" smtClean="0">
              <a:solidFill>
                <a:srgbClr val="FF0000"/>
              </a:solidFill>
              <a:cs typeface="PT Bold Heading" panose="02010400000000000000" pitchFamily="2" charset="-78"/>
            </a:endParaRPr>
          </a:p>
          <a:p>
            <a:r>
              <a:rPr lang="ar-EG" b="1" dirty="0" smtClean="0">
                <a:solidFill>
                  <a:srgbClr val="7030A0"/>
                </a:solidFill>
                <a:cs typeface="PT Bold Heading" panose="02010400000000000000" pitchFamily="2" charset="-78"/>
              </a:rPr>
              <a:t>فقد </a:t>
            </a:r>
            <a:r>
              <a:rPr lang="ar-SA" b="1" dirty="0" smtClean="0">
                <a:solidFill>
                  <a:srgbClr val="7030A0"/>
                </a:solidFill>
                <a:cs typeface="PT Bold Heading" panose="02010400000000000000" pitchFamily="2" charset="-78"/>
              </a:rPr>
              <a:t>أدت </a:t>
            </a:r>
            <a:r>
              <a:rPr lang="ar-SA" b="1" dirty="0">
                <a:solidFill>
                  <a:srgbClr val="7030A0"/>
                </a:solidFill>
                <a:cs typeface="PT Bold Heading" panose="02010400000000000000" pitchFamily="2" charset="-78"/>
              </a:rPr>
              <a:t>حركة الإصلاحات التي قامت بها الحكومة الصينية من خلال إتباعها </a:t>
            </a:r>
            <a:r>
              <a:rPr lang="ar-SA" b="1" dirty="0" smtClean="0">
                <a:solidFill>
                  <a:srgbClr val="7030A0"/>
                </a:solidFill>
                <a:cs typeface="PT Bold Heading" panose="02010400000000000000" pitchFamily="2" charset="-78"/>
              </a:rPr>
              <a:t>للأساليب </a:t>
            </a:r>
            <a:r>
              <a:rPr lang="ar-SA" b="1" dirty="0">
                <a:solidFill>
                  <a:srgbClr val="7030A0"/>
                </a:solidFill>
                <a:cs typeface="PT Bold Heading" panose="02010400000000000000" pitchFamily="2" charset="-78"/>
              </a:rPr>
              <a:t>الغربية في </a:t>
            </a:r>
            <a:r>
              <a:rPr lang="ar-SA" b="1" dirty="0" smtClean="0">
                <a:solidFill>
                  <a:srgbClr val="7030A0"/>
                </a:solidFill>
                <a:cs typeface="PT Bold Heading" panose="02010400000000000000" pitchFamily="2" charset="-78"/>
              </a:rPr>
              <a:t>الصين </a:t>
            </a:r>
            <a:r>
              <a:rPr lang="ar-EG" b="1" dirty="0" smtClean="0">
                <a:solidFill>
                  <a:srgbClr val="7030A0"/>
                </a:solidFill>
                <a:cs typeface="PT Bold Heading" panose="02010400000000000000" pitchFamily="2" charset="-78"/>
              </a:rPr>
              <a:t>إلي حدث نهضة من خلال </a:t>
            </a:r>
            <a:r>
              <a:rPr lang="ar-SA" b="1" dirty="0" smtClean="0">
                <a:solidFill>
                  <a:srgbClr val="7030A0"/>
                </a:solidFill>
                <a:cs typeface="PT Bold Heading" panose="02010400000000000000" pitchFamily="2" charset="-78"/>
              </a:rPr>
              <a:t>إرسال </a:t>
            </a:r>
            <a:r>
              <a:rPr lang="ar-SA" b="1" dirty="0">
                <a:solidFill>
                  <a:srgbClr val="7030A0"/>
                </a:solidFill>
                <a:cs typeface="PT Bold Heading" panose="02010400000000000000" pitchFamily="2" charset="-78"/>
              </a:rPr>
              <a:t>البعثات العلمية إلى </a:t>
            </a:r>
            <a:r>
              <a:rPr lang="ar-SA" b="1" dirty="0" smtClean="0">
                <a:solidFill>
                  <a:srgbClr val="7030A0"/>
                </a:solidFill>
                <a:cs typeface="PT Bold Heading" panose="02010400000000000000" pitchFamily="2" charset="-78"/>
              </a:rPr>
              <a:t>الغرب</a:t>
            </a:r>
            <a:r>
              <a:rPr lang="ar-EG" b="1" dirty="0" smtClean="0">
                <a:solidFill>
                  <a:srgbClr val="7030A0"/>
                </a:solidFill>
                <a:cs typeface="PT Bold Heading" panose="02010400000000000000" pitchFamily="2" charset="-78"/>
              </a:rPr>
              <a:t>، والأخذ بالأساليب الغربية في الاقتصاد</a:t>
            </a:r>
            <a:r>
              <a:rPr lang="ar-SA" b="1" dirty="0" smtClean="0">
                <a:solidFill>
                  <a:srgbClr val="7030A0"/>
                </a:solidFill>
                <a:cs typeface="PT Bold Heading" panose="02010400000000000000" pitchFamily="2" charset="-78"/>
              </a:rPr>
              <a:t> </a:t>
            </a:r>
            <a:r>
              <a:rPr lang="ar-EG" b="1" dirty="0" smtClean="0">
                <a:solidFill>
                  <a:srgbClr val="7030A0"/>
                </a:solidFill>
                <a:cs typeface="PT Bold Heading" panose="02010400000000000000" pitchFamily="2" charset="-78"/>
              </a:rPr>
              <a:t>وقد أدي ذلك </a:t>
            </a:r>
            <a:r>
              <a:rPr lang="ar-SA" b="1" dirty="0" smtClean="0">
                <a:solidFill>
                  <a:srgbClr val="7030A0"/>
                </a:solidFill>
                <a:cs typeface="PT Bold Heading" panose="02010400000000000000" pitchFamily="2" charset="-78"/>
              </a:rPr>
              <a:t>إلى </a:t>
            </a:r>
            <a:r>
              <a:rPr lang="ar-SA" b="1" dirty="0">
                <a:solidFill>
                  <a:srgbClr val="7030A0"/>
                </a:solidFill>
                <a:cs typeface="PT Bold Heading" panose="02010400000000000000" pitchFamily="2" charset="-78"/>
              </a:rPr>
              <a:t>ظهور جماعات من الشباب المتعلم </a:t>
            </a:r>
            <a:r>
              <a:rPr lang="ar-EG" b="1" dirty="0" smtClean="0">
                <a:solidFill>
                  <a:srgbClr val="7030A0"/>
                </a:solidFill>
                <a:cs typeface="PT Bold Heading" panose="02010400000000000000" pitchFamily="2" charset="-78"/>
              </a:rPr>
              <a:t>علي النظم الغربية </a:t>
            </a:r>
            <a:r>
              <a:rPr lang="ar-SA" b="1" dirty="0" smtClean="0">
                <a:solidFill>
                  <a:srgbClr val="7030A0"/>
                </a:solidFill>
                <a:cs typeface="PT Bold Heading" panose="02010400000000000000" pitchFamily="2" charset="-78"/>
              </a:rPr>
              <a:t>ومعظمهم </a:t>
            </a:r>
            <a:r>
              <a:rPr lang="ar-SA" b="1" dirty="0">
                <a:solidFill>
                  <a:srgbClr val="7030A0"/>
                </a:solidFill>
                <a:cs typeface="PT Bold Heading" panose="02010400000000000000" pitchFamily="2" charset="-78"/>
              </a:rPr>
              <a:t>كانوا من كانتون جنوب </a:t>
            </a:r>
            <a:r>
              <a:rPr lang="ar-SA" b="1" dirty="0" smtClean="0">
                <a:solidFill>
                  <a:srgbClr val="7030A0"/>
                </a:solidFill>
                <a:cs typeface="PT Bold Heading" panose="02010400000000000000" pitchFamily="2" charset="-78"/>
              </a:rPr>
              <a:t>الصين</a:t>
            </a:r>
            <a:r>
              <a:rPr lang="ar-EG" b="1" dirty="0" smtClean="0">
                <a:solidFill>
                  <a:srgbClr val="7030A0"/>
                </a:solidFill>
                <a:cs typeface="PT Bold Heading" panose="02010400000000000000" pitchFamily="2" charset="-78"/>
              </a:rPr>
              <a:t>، وعندما توفيت الإمبراطورة الأم، حاولت الإدارة الجديدة التخلي عن سياسة الإصلاح هذه مما دفع هؤلاء الشباب إلي التمرد ضد حكومة </a:t>
            </a:r>
            <a:r>
              <a:rPr lang="ar-EG" b="1" dirty="0" err="1" smtClean="0">
                <a:solidFill>
                  <a:srgbClr val="7030A0"/>
                </a:solidFill>
                <a:cs typeface="PT Bold Heading" panose="02010400000000000000" pitchFamily="2" charset="-78"/>
              </a:rPr>
              <a:t>المانشو</a:t>
            </a:r>
            <a:r>
              <a:rPr lang="ar-EG" b="1" dirty="0" smtClean="0">
                <a:solidFill>
                  <a:srgbClr val="7030A0"/>
                </a:solidFill>
                <a:cs typeface="PT Bold Heading" panose="02010400000000000000" pitchFamily="2" charset="-78"/>
              </a:rPr>
              <a:t>.</a:t>
            </a:r>
            <a:endParaRPr lang="ar-EG" dirty="0">
              <a:solidFill>
                <a:srgbClr val="7030A0"/>
              </a:solidFill>
              <a:cs typeface="PT Bold Heading" panose="02010400000000000000" pitchFamily="2" charset="-78"/>
            </a:endParaRPr>
          </a:p>
        </p:txBody>
      </p:sp>
    </p:spTree>
    <p:extLst>
      <p:ext uri="{BB962C8B-B14F-4D97-AF65-F5344CB8AC3E}">
        <p14:creationId xmlns:p14="http://schemas.microsoft.com/office/powerpoint/2010/main" val="167626496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04664"/>
            <a:ext cx="9144000" cy="315416"/>
          </a:xfrm>
        </p:spPr>
        <p:txBody>
          <a:bodyPr>
            <a:normAutofit fontScale="90000"/>
          </a:bodyPr>
          <a:lstStyle/>
          <a:p>
            <a:pPr algn="r"/>
            <a:r>
              <a:rPr lang="ar-SA" sz="3100" b="1" dirty="0">
                <a:solidFill>
                  <a:srgbClr val="FF0000"/>
                </a:solidFill>
                <a:cs typeface="PT Bold Heading" panose="02010400000000000000" pitchFamily="2" charset="-78"/>
              </a:rPr>
              <a:t>العامل الثاني</a:t>
            </a:r>
            <a:r>
              <a:rPr lang="en-US" sz="3100" b="1" dirty="0">
                <a:solidFill>
                  <a:srgbClr val="FF0000"/>
                </a:solidFill>
                <a:cs typeface="PT Bold Heading" panose="02010400000000000000" pitchFamily="2" charset="-78"/>
              </a:rPr>
              <a:t> : </a:t>
            </a:r>
            <a:r>
              <a:rPr lang="ar-SA" sz="3100" b="1" dirty="0">
                <a:solidFill>
                  <a:srgbClr val="FF0000"/>
                </a:solidFill>
                <a:cs typeface="PT Bold Heading" panose="02010400000000000000" pitchFamily="2" charset="-78"/>
              </a:rPr>
              <a:t>قيادة الزعيم صن </a:t>
            </a:r>
            <a:r>
              <a:rPr lang="ar-SA" sz="3100" b="1" dirty="0" err="1">
                <a:solidFill>
                  <a:srgbClr val="FF0000"/>
                </a:solidFill>
                <a:cs typeface="PT Bold Heading" panose="02010400000000000000" pitchFamily="2" charset="-78"/>
              </a:rPr>
              <a:t>يات</a:t>
            </a:r>
            <a:r>
              <a:rPr lang="ar-SA" sz="3100" b="1" dirty="0">
                <a:solidFill>
                  <a:srgbClr val="FF0000"/>
                </a:solidFill>
                <a:cs typeface="PT Bold Heading" panose="02010400000000000000" pitchFamily="2" charset="-78"/>
              </a:rPr>
              <a:t> صن للثورة الصينية </a:t>
            </a:r>
            <a:r>
              <a:rPr lang="ar-EG" b="1" dirty="0">
                <a:solidFill>
                  <a:srgbClr val="FF0000"/>
                </a:solidFill>
                <a:cs typeface="PT Bold Heading" panose="02010400000000000000" pitchFamily="2" charset="-78"/>
              </a:rPr>
              <a:t/>
            </a:r>
            <a:br>
              <a:rPr lang="ar-EG" b="1" dirty="0">
                <a:solidFill>
                  <a:srgbClr val="FF0000"/>
                </a:solidFill>
                <a:cs typeface="PT Bold Heading" panose="02010400000000000000" pitchFamily="2" charset="-78"/>
              </a:rPr>
            </a:br>
            <a:endParaRPr lang="ar-EG" dirty="0"/>
          </a:p>
        </p:txBody>
      </p:sp>
      <p:sp>
        <p:nvSpPr>
          <p:cNvPr id="3" name="عنصر نائب للمحتوى 2"/>
          <p:cNvSpPr>
            <a:spLocks noGrp="1"/>
          </p:cNvSpPr>
          <p:nvPr>
            <p:ph idx="1"/>
          </p:nvPr>
        </p:nvSpPr>
        <p:spPr>
          <a:xfrm>
            <a:off x="-180528" y="764704"/>
            <a:ext cx="9324528" cy="6093296"/>
          </a:xfrm>
        </p:spPr>
        <p:txBody>
          <a:bodyPr>
            <a:normAutofit/>
          </a:bodyPr>
          <a:lstStyle/>
          <a:p>
            <a:pPr marL="82296" indent="0">
              <a:buNone/>
            </a:pPr>
            <a:r>
              <a:rPr lang="ar-SA" b="1" dirty="0" smtClean="0">
                <a:cs typeface="PT Bold Heading" panose="02010400000000000000" pitchFamily="2" charset="-78"/>
              </a:rPr>
              <a:t>كان </a:t>
            </a:r>
            <a:r>
              <a:rPr lang="ar-SA" b="1" dirty="0">
                <a:cs typeface="PT Bold Heading" panose="02010400000000000000" pitchFamily="2" charset="-78"/>
              </a:rPr>
              <a:t>الهدف الحقيقي الذي كان يرمى إليه صن </a:t>
            </a:r>
            <a:r>
              <a:rPr lang="ar-SA" b="1" dirty="0" err="1">
                <a:cs typeface="PT Bold Heading" panose="02010400000000000000" pitchFamily="2" charset="-78"/>
              </a:rPr>
              <a:t>يات</a:t>
            </a:r>
            <a:r>
              <a:rPr lang="ar-SA" b="1" dirty="0">
                <a:cs typeface="PT Bold Heading" panose="02010400000000000000" pitchFamily="2" charset="-78"/>
              </a:rPr>
              <a:t> هو إقامة جمهورية ديمقراطية اشتراكية تقوم على الديمقراطية والمساواة </a:t>
            </a:r>
            <a:r>
              <a:rPr lang="ar-SA" b="1" dirty="0" smtClean="0">
                <a:cs typeface="PT Bold Heading" panose="02010400000000000000" pitchFamily="2" charset="-78"/>
              </a:rPr>
              <a:t>الوطنية</a:t>
            </a:r>
            <a:r>
              <a:rPr lang="ar-EG" b="1" dirty="0" smtClean="0">
                <a:cs typeface="PT Bold Heading" panose="02010400000000000000" pitchFamily="2" charset="-78"/>
              </a:rPr>
              <a:t>، فقد كانت أغلب طبقات المجتمع الصيني تأن من الأوضاع الاقتصادية المتردية، وكان الأمل في وجود عدالة اجتماعية، وتقليل الضغط الاجنبي، كان كل ذلك من الآمال التي حملها صن لذلك فقد التفت حوله الجماهير الصينية. </a:t>
            </a:r>
          </a:p>
          <a:p>
            <a:pPr marL="82296" indent="0">
              <a:buNone/>
            </a:pPr>
            <a:r>
              <a:rPr lang="ar-SA" b="1" dirty="0">
                <a:cs typeface="PT Bold Heading" panose="02010400000000000000" pitchFamily="2" charset="-78"/>
              </a:rPr>
              <a:t>الشرارة الأولى لقيام الثورة الصينية </a:t>
            </a:r>
            <a:r>
              <a:rPr lang="en-US" dirty="0">
                <a:cs typeface="PT Bold Heading" panose="02010400000000000000" pitchFamily="2" charset="-78"/>
              </a:rPr>
              <a:t/>
            </a:r>
            <a:br>
              <a:rPr lang="en-US" dirty="0">
                <a:cs typeface="PT Bold Heading" panose="02010400000000000000" pitchFamily="2" charset="-78"/>
              </a:rPr>
            </a:br>
            <a:r>
              <a:rPr lang="ar-SA" b="1" dirty="0">
                <a:cs typeface="PT Bold Heading" panose="02010400000000000000" pitchFamily="2" charset="-78"/>
              </a:rPr>
              <a:t>كانت الشرارة الأولى التي أدت لقيام الثورة الصينية هو محاولة الحكومة بناء الخط الحديدي الذي كان ينشأ بين </a:t>
            </a:r>
            <a:r>
              <a:rPr lang="ar-SA" b="1" dirty="0" err="1" smtClean="0">
                <a:cs typeface="PT Bold Heading" panose="02010400000000000000" pitchFamily="2" charset="-78"/>
              </a:rPr>
              <a:t>هانكرو</a:t>
            </a:r>
            <a:r>
              <a:rPr lang="ar-EG" b="1" dirty="0" smtClean="0">
                <a:cs typeface="PT Bold Heading" panose="02010400000000000000" pitchFamily="2" charset="-78"/>
              </a:rPr>
              <a:t> </a:t>
            </a:r>
            <a:r>
              <a:rPr lang="ar-SA" b="1" dirty="0" smtClean="0">
                <a:cs typeface="PT Bold Heading" panose="02010400000000000000" pitchFamily="2" charset="-78"/>
              </a:rPr>
              <a:t>كانتون </a:t>
            </a:r>
            <a:r>
              <a:rPr lang="ar-SA" b="1" dirty="0">
                <a:cs typeface="PT Bold Heading" panose="02010400000000000000" pitchFamily="2" charset="-78"/>
              </a:rPr>
              <a:t>لحسابها فرفضت الشركة الوطنية التي تعمل ببنائه ذلك </a:t>
            </a:r>
            <a:r>
              <a:rPr lang="ar-SA" b="1" dirty="0" smtClean="0">
                <a:cs typeface="PT Bold Heading" panose="02010400000000000000" pitchFamily="2" charset="-78"/>
              </a:rPr>
              <a:t>وحركة</a:t>
            </a:r>
            <a:r>
              <a:rPr lang="ar-EG" b="1" dirty="0" smtClean="0">
                <a:cs typeface="PT Bold Heading" panose="02010400000000000000" pitchFamily="2" charset="-78"/>
              </a:rPr>
              <a:t> العمال مما أدي إلي</a:t>
            </a:r>
            <a:r>
              <a:rPr lang="ar-SA" b="1" dirty="0" smtClean="0">
                <a:cs typeface="PT Bold Heading" panose="02010400000000000000" pitchFamily="2" charset="-78"/>
              </a:rPr>
              <a:t> </a:t>
            </a:r>
            <a:r>
              <a:rPr lang="ar-SA" b="1" dirty="0">
                <a:cs typeface="PT Bold Heading" panose="02010400000000000000" pitchFamily="2" charset="-78"/>
              </a:rPr>
              <a:t>الاضطرابات التي قامت في الصين </a:t>
            </a:r>
            <a:r>
              <a:rPr lang="ar-EG" b="1" dirty="0" smtClean="0">
                <a:cs typeface="PT Bold Heading" panose="02010400000000000000" pitchFamily="2" charset="-78"/>
              </a:rPr>
              <a:t>مما أدي إلي إشعال الثورة </a:t>
            </a:r>
            <a:r>
              <a:rPr lang="ar-SA" b="1" dirty="0" smtClean="0">
                <a:cs typeface="PT Bold Heading" panose="02010400000000000000" pitchFamily="2" charset="-78"/>
              </a:rPr>
              <a:t>الصينية</a:t>
            </a:r>
            <a:r>
              <a:rPr lang="ar-EG" b="1" dirty="0" smtClean="0">
                <a:cs typeface="PT Bold Heading" panose="02010400000000000000" pitchFamily="2" charset="-78"/>
              </a:rPr>
              <a:t> في عام 1911.</a:t>
            </a:r>
            <a:endParaRPr lang="ar-EG" b="1" dirty="0">
              <a:solidFill>
                <a:srgbClr val="FF0000"/>
              </a:solidFill>
              <a:cs typeface="PT Bold Heading" panose="02010400000000000000" pitchFamily="2" charset="-78"/>
            </a:endParaRPr>
          </a:p>
          <a:p>
            <a:endParaRPr lang="ar-EG" b="1" dirty="0" smtClean="0">
              <a:solidFill>
                <a:srgbClr val="FF0000"/>
              </a:solidFill>
              <a:cs typeface="PT Bold Heading" panose="02010400000000000000" pitchFamily="2" charset="-78"/>
            </a:endParaRPr>
          </a:p>
          <a:p>
            <a:endParaRPr lang="ar-EG" b="1" dirty="0">
              <a:solidFill>
                <a:srgbClr val="FF0000"/>
              </a:solidFill>
              <a:cs typeface="PT Bold Heading" panose="02010400000000000000" pitchFamily="2" charset="-78"/>
            </a:endParaRPr>
          </a:p>
          <a:p>
            <a:endParaRPr lang="en-US" dirty="0">
              <a:solidFill>
                <a:srgbClr val="FF0000"/>
              </a:solidFill>
              <a:cs typeface="PT Bold Heading" panose="02010400000000000000" pitchFamily="2" charset="-78"/>
            </a:endParaRPr>
          </a:p>
          <a:p>
            <a:endParaRPr lang="ar-EG" dirty="0"/>
          </a:p>
          <a:p>
            <a:endParaRPr lang="ar-EG" dirty="0"/>
          </a:p>
        </p:txBody>
      </p:sp>
    </p:spTree>
    <p:extLst>
      <p:ext uri="{BB962C8B-B14F-4D97-AF65-F5344CB8AC3E}">
        <p14:creationId xmlns:p14="http://schemas.microsoft.com/office/powerpoint/2010/main" val="96252075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933688" cy="980728"/>
          </a:xfrm>
        </p:spPr>
        <p:txBody>
          <a:bodyPr>
            <a:normAutofit fontScale="90000"/>
          </a:bodyPr>
          <a:lstStyle/>
          <a:p>
            <a:r>
              <a:rPr lang="ar-SA" b="1" dirty="0">
                <a:solidFill>
                  <a:srgbClr val="FF0000"/>
                </a:solidFill>
                <a:effectLst/>
                <a:cs typeface="PT Bold Heading" panose="02010400000000000000" pitchFamily="2" charset="-78"/>
              </a:rPr>
              <a:t>أعلن </a:t>
            </a:r>
            <a:r>
              <a:rPr lang="ar-SA" b="1" dirty="0" smtClean="0">
                <a:solidFill>
                  <a:srgbClr val="FF0000"/>
                </a:solidFill>
                <a:effectLst/>
                <a:cs typeface="PT Bold Heading" panose="02010400000000000000" pitchFamily="2" charset="-78"/>
              </a:rPr>
              <a:t>صن</a:t>
            </a:r>
            <a:r>
              <a:rPr lang="ar-EG" b="1" dirty="0" smtClean="0">
                <a:solidFill>
                  <a:srgbClr val="FF0000"/>
                </a:solidFill>
                <a:effectLst/>
                <a:cs typeface="PT Bold Heading" panose="02010400000000000000" pitchFamily="2" charset="-78"/>
              </a:rPr>
              <a:t> </a:t>
            </a:r>
            <a:r>
              <a:rPr lang="ar-SA" b="1" dirty="0" err="1" smtClean="0">
                <a:solidFill>
                  <a:srgbClr val="FF0000"/>
                </a:solidFill>
                <a:effectLst/>
                <a:cs typeface="PT Bold Heading" panose="02010400000000000000" pitchFamily="2" charset="-78"/>
              </a:rPr>
              <a:t>يات</a:t>
            </a:r>
            <a:r>
              <a:rPr lang="ar-SA" b="1" dirty="0" smtClean="0">
                <a:solidFill>
                  <a:srgbClr val="FF0000"/>
                </a:solidFill>
                <a:effectLst/>
                <a:cs typeface="PT Bold Heading" panose="02010400000000000000" pitchFamily="2" charset="-78"/>
              </a:rPr>
              <a:t> </a:t>
            </a:r>
            <a:r>
              <a:rPr lang="ar-SA" b="1" dirty="0">
                <a:solidFill>
                  <a:srgbClr val="FF0000"/>
                </a:solidFill>
                <a:effectLst/>
                <a:cs typeface="PT Bold Heading" panose="02010400000000000000" pitchFamily="2" charset="-78"/>
              </a:rPr>
              <a:t>نفسه رئيسا للجمهورية الصينية</a:t>
            </a:r>
            <a:endParaRPr lang="ar-EG" dirty="0">
              <a:solidFill>
                <a:srgbClr val="FF0000"/>
              </a:solidFill>
              <a:cs typeface="PT Bold Heading" panose="02010400000000000000" pitchFamily="2" charset="-78"/>
            </a:endParaRPr>
          </a:p>
        </p:txBody>
      </p:sp>
      <p:sp>
        <p:nvSpPr>
          <p:cNvPr id="3" name="عنصر نائب للمحتوى 2"/>
          <p:cNvSpPr>
            <a:spLocks noGrp="1"/>
          </p:cNvSpPr>
          <p:nvPr>
            <p:ph idx="1"/>
          </p:nvPr>
        </p:nvSpPr>
        <p:spPr>
          <a:xfrm>
            <a:off x="0" y="908720"/>
            <a:ext cx="9144000" cy="5949280"/>
          </a:xfrm>
        </p:spPr>
        <p:txBody>
          <a:bodyPr>
            <a:normAutofit fontScale="77500" lnSpcReduction="20000"/>
          </a:bodyPr>
          <a:lstStyle/>
          <a:p>
            <a:r>
              <a:rPr lang="ar-SA" b="1" dirty="0" err="1" smtClean="0">
                <a:cs typeface="PT Bold Heading" panose="02010400000000000000" pitchFamily="2" charset="-78"/>
              </a:rPr>
              <a:t>فى</a:t>
            </a:r>
            <a:r>
              <a:rPr lang="ar-SA" b="1" dirty="0" smtClean="0">
                <a:cs typeface="PT Bold Heading" panose="02010400000000000000" pitchFamily="2" charset="-78"/>
              </a:rPr>
              <a:t> </a:t>
            </a:r>
            <a:r>
              <a:rPr lang="ar-SA" b="1" dirty="0">
                <a:cs typeface="PT Bold Heading" panose="02010400000000000000" pitchFamily="2" charset="-78"/>
              </a:rPr>
              <a:t>نهاية عام 1911م أعلن </a:t>
            </a:r>
            <a:r>
              <a:rPr lang="ar-SA" b="1" dirty="0" smtClean="0">
                <a:cs typeface="PT Bold Heading" panose="02010400000000000000" pitchFamily="2" charset="-78"/>
              </a:rPr>
              <a:t>صن</a:t>
            </a:r>
            <a:r>
              <a:rPr lang="ar-EG" b="1" dirty="0" smtClean="0">
                <a:cs typeface="PT Bold Heading" panose="02010400000000000000" pitchFamily="2" charset="-78"/>
              </a:rPr>
              <a:t> </a:t>
            </a:r>
            <a:r>
              <a:rPr lang="ar-SA" b="1" dirty="0" err="1" smtClean="0">
                <a:cs typeface="PT Bold Heading" panose="02010400000000000000" pitchFamily="2" charset="-78"/>
              </a:rPr>
              <a:t>يات</a:t>
            </a:r>
            <a:r>
              <a:rPr lang="ar-SA" b="1" dirty="0" smtClean="0">
                <a:cs typeface="PT Bold Heading" panose="02010400000000000000" pitchFamily="2" charset="-78"/>
              </a:rPr>
              <a:t> </a:t>
            </a:r>
            <a:r>
              <a:rPr lang="ar-SA" b="1" dirty="0">
                <a:cs typeface="PT Bold Heading" panose="02010400000000000000" pitchFamily="2" charset="-78"/>
              </a:rPr>
              <a:t>نفسه رئيسا للجمهورية الصينية</a:t>
            </a:r>
            <a:r>
              <a:rPr lang="ar-EG" b="1" dirty="0">
                <a:cs typeface="PT Bold Heading" panose="02010400000000000000" pitchFamily="2" charset="-78"/>
              </a:rPr>
              <a:t>، وأتخذ من</a:t>
            </a:r>
            <a:r>
              <a:rPr lang="ar-SA" b="1" dirty="0">
                <a:cs typeface="PT Bold Heading" panose="02010400000000000000" pitchFamily="2" charset="-78"/>
              </a:rPr>
              <a:t> </a:t>
            </a:r>
            <a:r>
              <a:rPr lang="ar-SA" b="1" dirty="0" err="1">
                <a:cs typeface="PT Bold Heading" panose="02010400000000000000" pitchFamily="2" charset="-78"/>
              </a:rPr>
              <a:t>نانكين</a:t>
            </a:r>
            <a:r>
              <a:rPr lang="ar-SA" b="1" dirty="0">
                <a:cs typeface="PT Bold Heading" panose="02010400000000000000" pitchFamily="2" charset="-78"/>
              </a:rPr>
              <a:t> </a:t>
            </a:r>
            <a:r>
              <a:rPr lang="ar-EG" b="1" dirty="0">
                <a:cs typeface="PT Bold Heading" panose="02010400000000000000" pitchFamily="2" charset="-78"/>
              </a:rPr>
              <a:t>عاصمة له </a:t>
            </a:r>
            <a:r>
              <a:rPr lang="ar-EG" b="1" dirty="0" smtClean="0">
                <a:cs typeface="PT Bold Heading" panose="02010400000000000000" pitchFamily="2" charset="-78"/>
              </a:rPr>
              <a:t>.</a:t>
            </a:r>
            <a:endParaRPr lang="ar-EG" b="1" dirty="0">
              <a:cs typeface="PT Bold Heading" panose="02010400000000000000" pitchFamily="2" charset="-78"/>
            </a:endParaRPr>
          </a:p>
          <a:p>
            <a:pPr marL="82296" indent="0">
              <a:buNone/>
            </a:pPr>
            <a:endParaRPr lang="ar-EG" b="1" dirty="0">
              <a:cs typeface="PT Bold Heading" panose="02010400000000000000" pitchFamily="2" charset="-78"/>
            </a:endParaRPr>
          </a:p>
          <a:p>
            <a:r>
              <a:rPr lang="ar-SA" b="1" dirty="0" smtClean="0">
                <a:cs typeface="PT Bold Heading" panose="02010400000000000000" pitchFamily="2" charset="-78"/>
              </a:rPr>
              <a:t>ثم </a:t>
            </a:r>
            <a:r>
              <a:rPr lang="ar-SA" b="1" dirty="0">
                <a:cs typeface="PT Bold Heading" panose="02010400000000000000" pitchFamily="2" charset="-78"/>
              </a:rPr>
              <a:t>تدخل الجيش الصيني الذي حاول التفاوض مع الثوار وقد نجحت قيادات الجيش في إقناع الإمبراطور بالاستقالة عام 1912م </a:t>
            </a:r>
            <a:endParaRPr lang="ar-EG" b="1" dirty="0" smtClean="0">
              <a:cs typeface="PT Bold Heading" panose="02010400000000000000" pitchFamily="2" charset="-78"/>
            </a:endParaRPr>
          </a:p>
          <a:p>
            <a:r>
              <a:rPr lang="ar-SA" b="1" dirty="0">
                <a:cs typeface="PT Bold Heading" panose="02010400000000000000" pitchFamily="2" charset="-78"/>
              </a:rPr>
              <a:t>في مقابل انسحاب صن </a:t>
            </a:r>
            <a:r>
              <a:rPr lang="ar-SA" b="1" dirty="0" err="1">
                <a:cs typeface="PT Bold Heading" panose="02010400000000000000" pitchFamily="2" charset="-78"/>
              </a:rPr>
              <a:t>يات</a:t>
            </a:r>
            <a:r>
              <a:rPr lang="ar-SA" b="1" dirty="0">
                <a:cs typeface="PT Bold Heading" panose="02010400000000000000" pitchFamily="2" charset="-78"/>
              </a:rPr>
              <a:t> صن وانتخب قائد الجيش </a:t>
            </a:r>
            <a:r>
              <a:rPr lang="ar-SA" b="1" dirty="0" smtClean="0">
                <a:cs typeface="PT Bold Heading" panose="02010400000000000000" pitchFamily="2" charset="-78"/>
              </a:rPr>
              <a:t>الصين</a:t>
            </a:r>
            <a:r>
              <a:rPr lang="ar-EG" b="1" dirty="0">
                <a:cs typeface="PT Bold Heading" panose="02010400000000000000" pitchFamily="2" charset="-78"/>
              </a:rPr>
              <a:t>ي</a:t>
            </a:r>
            <a:r>
              <a:rPr lang="en-US" b="1" dirty="0" smtClean="0">
                <a:cs typeface="PT Bold Heading" panose="02010400000000000000" pitchFamily="2" charset="-78"/>
              </a:rPr>
              <a:t> </a:t>
            </a:r>
            <a:r>
              <a:rPr lang="ar-SA" b="1" dirty="0" smtClean="0">
                <a:cs typeface="PT Bold Heading" panose="02010400000000000000" pitchFamily="2" charset="-78"/>
              </a:rPr>
              <a:t>يوان</a:t>
            </a:r>
            <a:r>
              <a:rPr lang="ar-EG" b="1" dirty="0" smtClean="0">
                <a:cs typeface="PT Bold Heading" panose="02010400000000000000" pitchFamily="2" charset="-78"/>
              </a:rPr>
              <a:t> </a:t>
            </a:r>
            <a:r>
              <a:rPr lang="ar-SA" b="1" dirty="0" smtClean="0">
                <a:cs typeface="PT Bold Heading" panose="02010400000000000000" pitchFamily="2" charset="-78"/>
              </a:rPr>
              <a:t>ش</a:t>
            </a:r>
            <a:r>
              <a:rPr lang="ar-EG" b="1" dirty="0" smtClean="0">
                <a:cs typeface="PT Bold Heading" panose="02010400000000000000" pitchFamily="2" charset="-78"/>
              </a:rPr>
              <a:t>ي</a:t>
            </a:r>
            <a:r>
              <a:rPr lang="ar-SA" b="1" dirty="0" err="1" smtClean="0">
                <a:cs typeface="PT Bold Heading" panose="02010400000000000000" pitchFamily="2" charset="-78"/>
              </a:rPr>
              <a:t>كاى</a:t>
            </a:r>
            <a:r>
              <a:rPr lang="en-US" b="1" dirty="0" smtClean="0">
                <a:cs typeface="PT Bold Heading" panose="02010400000000000000" pitchFamily="2" charset="-78"/>
              </a:rPr>
              <a:t> </a:t>
            </a:r>
            <a:r>
              <a:rPr lang="ar-SA" b="1" dirty="0" smtClean="0">
                <a:cs typeface="PT Bold Heading" panose="02010400000000000000" pitchFamily="2" charset="-78"/>
              </a:rPr>
              <a:t>رئيسا للجمهور</a:t>
            </a:r>
            <a:r>
              <a:rPr lang="ar-EG" b="1" dirty="0" err="1" smtClean="0">
                <a:cs typeface="PT Bold Heading" panose="02010400000000000000" pitchFamily="2" charset="-78"/>
              </a:rPr>
              <a:t>ية</a:t>
            </a:r>
            <a:r>
              <a:rPr lang="ar-EG" b="1" dirty="0" smtClean="0">
                <a:cs typeface="PT Bold Heading" panose="02010400000000000000" pitchFamily="2" charset="-78"/>
              </a:rPr>
              <a:t> حيث حكم البلاد </a:t>
            </a:r>
            <a:r>
              <a:rPr lang="ar-EG" b="1" dirty="0">
                <a:cs typeface="PT Bold Heading" panose="02010400000000000000" pitchFamily="2" charset="-78"/>
              </a:rPr>
              <a:t>حكماً </a:t>
            </a:r>
            <a:r>
              <a:rPr lang="en-US" b="1" dirty="0">
                <a:cs typeface="PT Bold Heading" panose="02010400000000000000" pitchFamily="2" charset="-78"/>
              </a:rPr>
              <a:t> </a:t>
            </a:r>
            <a:r>
              <a:rPr lang="ar-SA" b="1" dirty="0">
                <a:cs typeface="PT Bold Heading" panose="02010400000000000000" pitchFamily="2" charset="-78"/>
              </a:rPr>
              <a:t>ديكتاتور</a:t>
            </a:r>
            <a:r>
              <a:rPr lang="ar-EG" b="1" dirty="0" err="1">
                <a:cs typeface="PT Bold Heading" panose="02010400000000000000" pitchFamily="2" charset="-78"/>
              </a:rPr>
              <a:t>يناً</a:t>
            </a:r>
            <a:r>
              <a:rPr lang="ar-EG" b="1" dirty="0" smtClean="0">
                <a:cs typeface="PT Bold Heading" panose="02010400000000000000" pitchFamily="2" charset="-78"/>
              </a:rPr>
              <a:t>.</a:t>
            </a:r>
          </a:p>
          <a:p>
            <a:endParaRPr lang="ar-EG" b="1" dirty="0" smtClean="0">
              <a:cs typeface="PT Bold Heading" panose="02010400000000000000" pitchFamily="2" charset="-78"/>
            </a:endParaRPr>
          </a:p>
          <a:p>
            <a:r>
              <a:rPr lang="ar-SA" b="1" dirty="0">
                <a:cs typeface="PT Bold Heading" panose="02010400000000000000" pitchFamily="2" charset="-78"/>
              </a:rPr>
              <a:t>بعد وفاة يوان في 1916 ، يقام شكلياً نظام برلماني ، إلا أن الصين قد دخلت فترة أمراء الحرب : الجيش ينقسم والسلطة الحقيقية تكمن في يد الجنرالات الذين يحكمون المقاطعات كحكام محليين. موجة التصنيع تنتشر وتتسارع : مكننة زراعة الأرز في العديد من المصانع، وتزدهر صناعة القطن (الغزل والنسيج) في الأقاليم الساحلية (وخاصة شنغهاي). تشرع </a:t>
            </a:r>
            <a:r>
              <a:rPr lang="ar-SA" b="1" dirty="0" err="1">
                <a:cs typeface="PT Bold Heading" panose="02010400000000000000" pitchFamily="2" charset="-78"/>
              </a:rPr>
              <a:t>البروليتاريا</a:t>
            </a:r>
            <a:r>
              <a:rPr lang="ar-SA" b="1" dirty="0">
                <a:cs typeface="PT Bold Heading" panose="02010400000000000000" pitchFamily="2" charset="-78"/>
              </a:rPr>
              <a:t> </a:t>
            </a:r>
            <a:r>
              <a:rPr lang="ar-SA" b="1" dirty="0" smtClean="0">
                <a:cs typeface="PT Bold Heading" panose="02010400000000000000" pitchFamily="2" charset="-78"/>
              </a:rPr>
              <a:t>بالظهور</a:t>
            </a:r>
            <a:r>
              <a:rPr lang="ar-EG" b="1" dirty="0" smtClean="0">
                <a:cs typeface="PT Bold Heading" panose="02010400000000000000" pitchFamily="2" charset="-78"/>
              </a:rPr>
              <a:t>، مما يوجه الصين في الاتجاه الشيوعي خاصة مع قيام الثورة </a:t>
            </a:r>
            <a:r>
              <a:rPr lang="ar-EG" b="1" dirty="0" err="1" smtClean="0">
                <a:cs typeface="PT Bold Heading" panose="02010400000000000000" pitchFamily="2" charset="-78"/>
              </a:rPr>
              <a:t>البلشيفية</a:t>
            </a:r>
            <a:r>
              <a:rPr lang="ar-EG" b="1" dirty="0" smtClean="0">
                <a:cs typeface="PT Bold Heading" panose="02010400000000000000" pitchFamily="2" charset="-78"/>
              </a:rPr>
              <a:t> في روسيا في عام 1917.</a:t>
            </a:r>
          </a:p>
          <a:p>
            <a:r>
              <a:rPr lang="ar-EG" b="1" dirty="0" smtClean="0">
                <a:cs typeface="PT Bold Heading" panose="02010400000000000000" pitchFamily="2" charset="-78"/>
              </a:rPr>
              <a:t>حيث يتشكل  الحزب الشيوعي الصيني  في عام 1920.</a:t>
            </a:r>
            <a:r>
              <a:rPr lang="en-US" dirty="0"/>
              <a:t/>
            </a:r>
            <a:br>
              <a:rPr lang="en-US" dirty="0"/>
            </a:br>
            <a:endParaRPr lang="ar-EG" dirty="0"/>
          </a:p>
        </p:txBody>
      </p:sp>
    </p:spTree>
    <p:extLst>
      <p:ext uri="{BB962C8B-B14F-4D97-AF65-F5344CB8AC3E}">
        <p14:creationId xmlns:p14="http://schemas.microsoft.com/office/powerpoint/2010/main" val="301112552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3752" y="0"/>
            <a:ext cx="9144000" cy="764704"/>
          </a:xfrm>
        </p:spPr>
        <p:txBody>
          <a:bodyPr>
            <a:normAutofit/>
          </a:bodyPr>
          <a:lstStyle/>
          <a:p>
            <a:pPr algn="r"/>
            <a:r>
              <a:rPr lang="ar-SA" sz="2800" b="1" dirty="0">
                <a:solidFill>
                  <a:srgbClr val="FF0000"/>
                </a:solidFill>
                <a:effectLst/>
                <a:cs typeface="PT Bold Heading" panose="02010400000000000000" pitchFamily="2" charset="-78"/>
              </a:rPr>
              <a:t>اوضاع الصين فيما بين الحربين العالميتين 1918-1939م</a:t>
            </a:r>
            <a:r>
              <a:rPr lang="ar-SA" sz="2800" b="1" dirty="0">
                <a:effectLst/>
                <a:cs typeface="PT Bold Heading" panose="02010400000000000000" pitchFamily="2" charset="-78"/>
              </a:rPr>
              <a:t> </a:t>
            </a:r>
            <a:endParaRPr lang="ar-EG" sz="2800" dirty="0">
              <a:cs typeface="PT Bold Heading" panose="02010400000000000000" pitchFamily="2" charset="-78"/>
            </a:endParaRPr>
          </a:p>
        </p:txBody>
      </p:sp>
      <p:sp>
        <p:nvSpPr>
          <p:cNvPr id="3" name="عنصر نائب للمحتوى 2"/>
          <p:cNvSpPr>
            <a:spLocks noGrp="1"/>
          </p:cNvSpPr>
          <p:nvPr>
            <p:ph idx="1"/>
          </p:nvPr>
        </p:nvSpPr>
        <p:spPr>
          <a:xfrm>
            <a:off x="0" y="836712"/>
            <a:ext cx="9144000" cy="6021288"/>
          </a:xfrm>
        </p:spPr>
        <p:txBody>
          <a:bodyPr>
            <a:normAutofit fontScale="85000" lnSpcReduction="20000"/>
          </a:bodyPr>
          <a:lstStyle/>
          <a:p>
            <a:r>
              <a:rPr lang="ar-SA" b="1" dirty="0">
                <a:cs typeface="PT Bold Heading" panose="02010400000000000000" pitchFamily="2" charset="-78"/>
              </a:rPr>
              <a:t>كان موقف الصين من الحرب العالمية الأولى</a:t>
            </a:r>
            <a:r>
              <a:rPr lang="ar-SA" dirty="0">
                <a:cs typeface="PT Bold Heading" panose="02010400000000000000" pitchFamily="2" charset="-78"/>
              </a:rPr>
              <a:t> </a:t>
            </a:r>
            <a:r>
              <a:rPr lang="ar-SA" b="1" dirty="0">
                <a:cs typeface="PT Bold Heading" panose="02010400000000000000" pitchFamily="2" charset="-78"/>
              </a:rPr>
              <a:t>موقفا حياديا غير أن الدول المتحاربة في الحرب العالمية الأولى لم تحترم حياد الصين وقامت اليابان وبريطانيا بالنزول على الأراضي الصينية ثم حرضت فرنسا وانجلترا الصين من اجل القضاء على النفوذ </a:t>
            </a:r>
            <a:r>
              <a:rPr lang="ar-SA" b="1" dirty="0" smtClean="0">
                <a:cs typeface="PT Bold Heading" panose="02010400000000000000" pitchFamily="2" charset="-78"/>
              </a:rPr>
              <a:t>الألماني </a:t>
            </a:r>
            <a:r>
              <a:rPr lang="ar-SA" b="1" dirty="0">
                <a:cs typeface="PT Bold Heading" panose="02010400000000000000" pitchFamily="2" charset="-78"/>
              </a:rPr>
              <a:t>والاستيلاء على الممتلكات الألمانية وتم ذلك بالفعل ثم أعلنت الصين الحرب على </a:t>
            </a:r>
            <a:r>
              <a:rPr lang="ar-SA" b="1" dirty="0" smtClean="0">
                <a:cs typeface="PT Bold Heading" panose="02010400000000000000" pitchFamily="2" charset="-78"/>
              </a:rPr>
              <a:t>ألمانيا</a:t>
            </a:r>
            <a:r>
              <a:rPr lang="ar-EG" b="1" dirty="0" smtClean="0">
                <a:cs typeface="PT Bold Heading" panose="02010400000000000000" pitchFamily="2" charset="-78"/>
              </a:rPr>
              <a:t>.</a:t>
            </a:r>
            <a:r>
              <a:rPr lang="ar-SA" b="1" dirty="0" smtClean="0">
                <a:cs typeface="PT Bold Heading" panose="02010400000000000000" pitchFamily="2" charset="-78"/>
              </a:rPr>
              <a:t> </a:t>
            </a:r>
            <a:endParaRPr lang="ar-EG" b="1" dirty="0" smtClean="0">
              <a:cs typeface="PT Bold Heading" panose="02010400000000000000" pitchFamily="2" charset="-78"/>
            </a:endParaRPr>
          </a:p>
          <a:p>
            <a:endParaRPr lang="ar-EG" b="1" dirty="0" smtClean="0">
              <a:cs typeface="PT Bold Heading" panose="02010400000000000000" pitchFamily="2" charset="-78"/>
            </a:endParaRPr>
          </a:p>
          <a:p>
            <a:r>
              <a:rPr lang="ar-SA" b="1" dirty="0">
                <a:solidFill>
                  <a:srgbClr val="FF0000"/>
                </a:solidFill>
                <a:cs typeface="PT Bold Heading" panose="02010400000000000000" pitchFamily="2" charset="-78"/>
              </a:rPr>
              <a:t>دور الحركة القومية في القضاء على الامتيازات الأجنبية في الصين </a:t>
            </a:r>
            <a:endParaRPr lang="ar-EG" b="1" dirty="0" smtClean="0">
              <a:solidFill>
                <a:srgbClr val="FF0000"/>
              </a:solidFill>
              <a:cs typeface="PT Bold Heading" panose="02010400000000000000" pitchFamily="2" charset="-78"/>
            </a:endParaRPr>
          </a:p>
          <a:p>
            <a:r>
              <a:rPr lang="en-US" dirty="0">
                <a:cs typeface="PT Bold Heading" panose="02010400000000000000" pitchFamily="2" charset="-78"/>
              </a:rPr>
              <a:t/>
            </a:r>
            <a:br>
              <a:rPr lang="en-US" dirty="0">
                <a:cs typeface="PT Bold Heading" panose="02010400000000000000" pitchFamily="2" charset="-78"/>
              </a:rPr>
            </a:br>
            <a:r>
              <a:rPr lang="ar-EG" dirty="0" smtClean="0">
                <a:cs typeface="PT Bold Heading" panose="02010400000000000000" pitchFamily="2" charset="-78"/>
              </a:rPr>
              <a:t>وقد </a:t>
            </a:r>
            <a:r>
              <a:rPr lang="ar-SA" b="1" dirty="0" smtClean="0">
                <a:cs typeface="PT Bold Heading" panose="02010400000000000000" pitchFamily="2" charset="-78"/>
              </a:rPr>
              <a:t>لعبت </a:t>
            </a:r>
            <a:r>
              <a:rPr lang="ar-SA" b="1" dirty="0">
                <a:cs typeface="PT Bold Heading" panose="02010400000000000000" pitchFamily="2" charset="-78"/>
              </a:rPr>
              <a:t>الحركة القومية الصينية دورا بارزا في التخلص من الامتيازات والمعاهدات الجائرة التي حصل عليها الغرب في الصين فقد طالبت الصين بعد انتهاء الحرب العالمية الأولى في مؤتمر السلام في فرساي بفرنسا 1919 بإلغاء المعاهدات الجائرة التي يتمتع بها الغرب في الصين فأحيلت هذه القضية إلى عصبة </a:t>
            </a:r>
            <a:r>
              <a:rPr lang="ar-SA" b="1" dirty="0" smtClean="0">
                <a:cs typeface="PT Bold Heading" panose="02010400000000000000" pitchFamily="2" charset="-78"/>
              </a:rPr>
              <a:t>الأمم</a:t>
            </a:r>
            <a:endParaRPr lang="ar-EG" b="1" dirty="0" smtClean="0">
              <a:cs typeface="PT Bold Heading" panose="02010400000000000000" pitchFamily="2" charset="-78"/>
            </a:endParaRPr>
          </a:p>
          <a:p>
            <a:r>
              <a:rPr lang="ar-SA" b="1" dirty="0">
                <a:cs typeface="PT Bold Heading" panose="02010400000000000000" pitchFamily="2" charset="-78"/>
              </a:rPr>
              <a:t>وقد نجحت الصين بعد حركة احتجاجات كبيره في الصين وموقف الولايات المتحدة المؤيد للصين إلى تخلص الصين بصورة كبيرة من الامتيازات الأجنبية</a:t>
            </a:r>
            <a:endParaRPr lang="ar-EG" dirty="0">
              <a:cs typeface="PT Bold Heading" panose="02010400000000000000" pitchFamily="2" charset="-78"/>
            </a:endParaRPr>
          </a:p>
        </p:txBody>
      </p:sp>
    </p:spTree>
    <p:extLst>
      <p:ext uri="{BB962C8B-B14F-4D97-AF65-F5344CB8AC3E}">
        <p14:creationId xmlns:p14="http://schemas.microsoft.com/office/powerpoint/2010/main" val="30606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933688" cy="620688"/>
          </a:xfrm>
        </p:spPr>
        <p:txBody>
          <a:bodyPr>
            <a:normAutofit fontScale="90000"/>
          </a:bodyPr>
          <a:lstStyle/>
          <a:p>
            <a:pPr algn="r"/>
            <a:r>
              <a:rPr lang="ar-SA" sz="4400" b="1" dirty="0">
                <a:solidFill>
                  <a:srgbClr val="C00000"/>
                </a:solidFill>
                <a:effectLst/>
                <a:cs typeface="PT Bold Heading" panose="02010400000000000000" pitchFamily="2" charset="-78"/>
              </a:rPr>
              <a:t>الصين والحرب العالمية الثانية </a:t>
            </a:r>
            <a:endParaRPr lang="ar-EG" dirty="0">
              <a:solidFill>
                <a:srgbClr val="C00000"/>
              </a:solidFill>
            </a:endParaRPr>
          </a:p>
        </p:txBody>
      </p:sp>
      <p:sp>
        <p:nvSpPr>
          <p:cNvPr id="3" name="عنصر نائب للمحتوى 2"/>
          <p:cNvSpPr>
            <a:spLocks noGrp="1"/>
          </p:cNvSpPr>
          <p:nvPr>
            <p:ph idx="1"/>
          </p:nvPr>
        </p:nvSpPr>
        <p:spPr>
          <a:xfrm>
            <a:off x="0" y="692696"/>
            <a:ext cx="9144000" cy="6165304"/>
          </a:xfrm>
        </p:spPr>
        <p:txBody>
          <a:bodyPr/>
          <a:lstStyle/>
          <a:p>
            <a:r>
              <a:rPr lang="ar-SA" b="1" dirty="0">
                <a:cs typeface="PT Bold Heading" panose="02010400000000000000" pitchFamily="2" charset="-78"/>
              </a:rPr>
              <a:t>كانت الولايات المتحدة والاتحاد السوفيتي تدعمان المشروعات الاقتصادية الكبرى في الصين ونظرا لتلقى الصين مساعدات من الاتحاد السوفيتي إبان الحرب العالمية الثانية فقد أدى </a:t>
            </a:r>
            <a:r>
              <a:rPr lang="ar-SA" b="1" dirty="0" smtClean="0">
                <a:cs typeface="PT Bold Heading" panose="02010400000000000000" pitchFamily="2" charset="-78"/>
              </a:rPr>
              <a:t>ذلك لتقوية </a:t>
            </a:r>
            <a:r>
              <a:rPr lang="ar-SA" b="1" dirty="0">
                <a:cs typeface="PT Bold Heading" panose="02010400000000000000" pitchFamily="2" charset="-78"/>
              </a:rPr>
              <a:t>سلطة الشيوعيين في البلاد الذين سيطروا على مقاليد الأمور في كامل الأراضي الصينية فيما عدا جزيرة فرموزا (تايوان)حاليا </a:t>
            </a:r>
            <a:r>
              <a:rPr lang="ar-SA" b="1" dirty="0" smtClean="0">
                <a:cs typeface="PT Bold Heading" panose="02010400000000000000" pitchFamily="2" charset="-78"/>
              </a:rPr>
              <a:t>التي </a:t>
            </a:r>
            <a:r>
              <a:rPr lang="ar-SA" b="1" dirty="0">
                <a:cs typeface="PT Bold Heading" panose="02010400000000000000" pitchFamily="2" charset="-78"/>
              </a:rPr>
              <a:t>كانت تدعمها الدول الغربية بزعامة الولايات المتحدة واصبح في الصين منذ ذلك الوقت حكومتان احداهما شيوعية تسيطر على كامل الأراضي الصينية ماعدا (مكاو) التي تخضع</a:t>
            </a:r>
            <a:r>
              <a:rPr lang="ar-SA" dirty="0">
                <a:cs typeface="PT Bold Heading" panose="02010400000000000000" pitchFamily="2" charset="-78"/>
              </a:rPr>
              <a:t> </a:t>
            </a:r>
            <a:r>
              <a:rPr lang="ar-SA" b="1" dirty="0">
                <a:cs typeface="PT Bold Heading" panose="02010400000000000000" pitchFamily="2" charset="-78"/>
              </a:rPr>
              <a:t>للبرتغاليين وجزيرة (هونج كونج) </a:t>
            </a:r>
            <a:r>
              <a:rPr lang="ar-SA" b="1" dirty="0" smtClean="0">
                <a:cs typeface="PT Bold Heading" panose="02010400000000000000" pitchFamily="2" charset="-78"/>
              </a:rPr>
              <a:t>التي </a:t>
            </a:r>
            <a:r>
              <a:rPr lang="ar-SA" b="1" dirty="0">
                <a:cs typeface="PT Bold Heading" panose="02010400000000000000" pitchFamily="2" charset="-78"/>
              </a:rPr>
              <a:t>تخضع للإنجليز والحكومة الثانية </a:t>
            </a:r>
            <a:r>
              <a:rPr lang="ar-SA" b="1" dirty="0" smtClean="0">
                <a:cs typeface="PT Bold Heading" panose="02010400000000000000" pitchFamily="2" charset="-78"/>
              </a:rPr>
              <a:t>في </a:t>
            </a:r>
            <a:r>
              <a:rPr lang="ar-SA" b="1" dirty="0">
                <a:cs typeface="PT Bold Heading" panose="02010400000000000000" pitchFamily="2" charset="-78"/>
              </a:rPr>
              <a:t>تايوان وتدعى حكومة الصين الوطنية </a:t>
            </a:r>
            <a:r>
              <a:rPr lang="ar-EG" b="1" dirty="0" smtClean="0">
                <a:cs typeface="PT Bold Heading" panose="02010400000000000000" pitchFamily="2" charset="-78"/>
              </a:rPr>
              <a:t>.</a:t>
            </a:r>
            <a:endParaRPr lang="ar-EG" dirty="0">
              <a:cs typeface="PT Bold Heading" panose="02010400000000000000" pitchFamily="2" charset="-78"/>
            </a:endParaRPr>
          </a:p>
        </p:txBody>
      </p:sp>
    </p:spTree>
    <p:extLst>
      <p:ext uri="{BB962C8B-B14F-4D97-AF65-F5344CB8AC3E}">
        <p14:creationId xmlns:p14="http://schemas.microsoft.com/office/powerpoint/2010/main" val="804505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274638"/>
            <a:ext cx="8933688" cy="778098"/>
          </a:xfrm>
        </p:spPr>
        <p:txBody>
          <a:bodyPr/>
          <a:lstStyle/>
          <a:p>
            <a:pPr algn="r"/>
            <a:r>
              <a:rPr lang="ar-EG" dirty="0" smtClean="0">
                <a:cs typeface="PT Bold Heading" panose="02010400000000000000" pitchFamily="2" charset="-78"/>
              </a:rPr>
              <a:t>استيلاء الحزب الشيوعي علي السلطة 1947</a:t>
            </a:r>
            <a:endParaRPr lang="ar-EG" dirty="0">
              <a:cs typeface="PT Bold Heading" panose="02010400000000000000" pitchFamily="2" charset="-78"/>
            </a:endParaRPr>
          </a:p>
        </p:txBody>
      </p:sp>
      <p:sp>
        <p:nvSpPr>
          <p:cNvPr id="3" name="عنصر نائب للمحتوى 2"/>
          <p:cNvSpPr>
            <a:spLocks noGrp="1"/>
          </p:cNvSpPr>
          <p:nvPr>
            <p:ph idx="1"/>
          </p:nvPr>
        </p:nvSpPr>
        <p:spPr>
          <a:xfrm>
            <a:off x="0" y="1052736"/>
            <a:ext cx="9144000" cy="5805264"/>
          </a:xfrm>
        </p:spPr>
        <p:txBody>
          <a:bodyPr>
            <a:normAutofit fontScale="92500" lnSpcReduction="10000"/>
          </a:bodyPr>
          <a:lstStyle/>
          <a:p>
            <a:r>
              <a:rPr lang="ar-EG" dirty="0" smtClean="0">
                <a:cs typeface="PT Bold Heading" panose="02010400000000000000" pitchFamily="2" charset="-78"/>
              </a:rPr>
              <a:t>وضع </a:t>
            </a:r>
            <a:r>
              <a:rPr lang="ar-EG" dirty="0">
                <a:cs typeface="PT Bold Heading" panose="02010400000000000000" pitchFamily="2" charset="-78"/>
              </a:rPr>
              <a:t>الحزب </a:t>
            </a:r>
            <a:r>
              <a:rPr lang="ar-EG" dirty="0" smtClean="0">
                <a:cs typeface="PT Bold Heading" panose="02010400000000000000" pitchFamily="2" charset="-78"/>
              </a:rPr>
              <a:t>الشيوعي خطة </a:t>
            </a:r>
            <a:r>
              <a:rPr lang="ar-EG" dirty="0">
                <a:cs typeface="PT Bold Heading" panose="02010400000000000000" pitchFamily="2" charset="-78"/>
              </a:rPr>
              <a:t>بطيئة التقدم للاستيلاء على الحكم وبعد أن </a:t>
            </a:r>
            <a:r>
              <a:rPr lang="ar-EG" dirty="0" err="1">
                <a:cs typeface="PT Bold Heading" panose="02010400000000000000" pitchFamily="2" charset="-78"/>
              </a:rPr>
              <a:t>أغتيل</a:t>
            </a:r>
            <a:r>
              <a:rPr lang="ar-EG" dirty="0">
                <a:cs typeface="PT Bold Heading" panose="02010400000000000000" pitchFamily="2" charset="-78"/>
              </a:rPr>
              <a:t> عدة قادة شيوعيون أصبح ماو القائد الوحيد </a:t>
            </a:r>
            <a:r>
              <a:rPr lang="ar-EG" dirty="0" smtClean="0">
                <a:cs typeface="PT Bold Heading" panose="02010400000000000000" pitchFamily="2" charset="-78"/>
              </a:rPr>
              <a:t>للحزب وفي </a:t>
            </a:r>
            <a:r>
              <a:rPr lang="ar-EG" dirty="0">
                <a:cs typeface="PT Bold Heading" panose="02010400000000000000" pitchFamily="2" charset="-78"/>
              </a:rPr>
              <a:t>عام 1947 بدأ التحرك لقلب نظام الحكم بزعامة </a:t>
            </a:r>
            <a:r>
              <a:rPr lang="ar-EG" dirty="0" err="1">
                <a:cs typeface="PT Bold Heading" panose="02010400000000000000" pitchFamily="2" charset="-78"/>
              </a:rPr>
              <a:t>شيانج</a:t>
            </a:r>
            <a:r>
              <a:rPr lang="ar-EG" dirty="0">
                <a:cs typeface="PT Bold Heading" panose="02010400000000000000" pitchFamily="2" charset="-78"/>
              </a:rPr>
              <a:t> </a:t>
            </a:r>
            <a:r>
              <a:rPr lang="ar-EG" dirty="0" err="1">
                <a:cs typeface="PT Bold Heading" panose="02010400000000000000" pitchFamily="2" charset="-78"/>
              </a:rPr>
              <a:t>كاي</a:t>
            </a:r>
            <a:r>
              <a:rPr lang="ar-EG" dirty="0">
                <a:cs typeface="PT Bold Heading" panose="02010400000000000000" pitchFamily="2" charset="-78"/>
              </a:rPr>
              <a:t> شيك، وفي 1949 انتصرت القوات الشيوعية، كان </a:t>
            </a:r>
            <a:r>
              <a:rPr lang="ar-EG" dirty="0" err="1" smtClean="0">
                <a:cs typeface="PT Bold Heading" panose="02010400000000000000" pitchFamily="2" charset="-78"/>
              </a:rPr>
              <a:t>ماوتسي</a:t>
            </a:r>
            <a:r>
              <a:rPr lang="ar-EG" dirty="0" smtClean="0">
                <a:cs typeface="PT Bold Heading" panose="02010400000000000000" pitchFamily="2" charset="-78"/>
              </a:rPr>
              <a:t> </a:t>
            </a:r>
            <a:r>
              <a:rPr lang="ar-EG" dirty="0" err="1" smtClean="0">
                <a:cs typeface="PT Bold Heading" panose="02010400000000000000" pitchFamily="2" charset="-78"/>
              </a:rPr>
              <a:t>تونغ</a:t>
            </a:r>
            <a:r>
              <a:rPr lang="ar-EG" dirty="0" smtClean="0">
                <a:cs typeface="PT Bold Heading" panose="02010400000000000000" pitchFamily="2" charset="-78"/>
              </a:rPr>
              <a:t> في </a:t>
            </a:r>
            <a:r>
              <a:rPr lang="ar-EG" dirty="0">
                <a:cs typeface="PT Bold Heading" panose="02010400000000000000" pitchFamily="2" charset="-78"/>
              </a:rPr>
              <a:t>السادسة والخمسين، اما بلاده فكانت قد انهكتها الصراعات والحروب في حال من الفقر والتخلف والجهل، وهرب </a:t>
            </a:r>
            <a:r>
              <a:rPr lang="ar-EG" dirty="0" err="1">
                <a:cs typeface="PT Bold Heading" panose="02010400000000000000" pitchFamily="2" charset="-78"/>
              </a:rPr>
              <a:t>شيانج</a:t>
            </a:r>
            <a:r>
              <a:rPr lang="ar-EG" dirty="0">
                <a:cs typeface="PT Bold Heading" panose="02010400000000000000" pitchFamily="2" charset="-78"/>
              </a:rPr>
              <a:t> إلى تايوان. استخدم ماو اساليب عنيفة ليحكم قبضة الحزب على السلطة في الصين فقتل العديد من أعداء الثورة بعضهم من قادة الثورة المعادية له وآخرين من </a:t>
            </a:r>
            <a:r>
              <a:rPr lang="ar-EG" dirty="0" smtClean="0">
                <a:cs typeface="PT Bold Heading" panose="02010400000000000000" pitchFamily="2" charset="-78"/>
              </a:rPr>
              <a:t>المعارضين لسياسته.</a:t>
            </a:r>
          </a:p>
          <a:p>
            <a:r>
              <a:rPr lang="ar-EG" dirty="0" smtClean="0">
                <a:cs typeface="PT Bold Heading" panose="02010400000000000000" pitchFamily="2" charset="-78"/>
              </a:rPr>
              <a:t>مما دعم من قبضته علي السلطة، وسرعان ما فرض هيمنته علي جميع أجزاء الصين .</a:t>
            </a:r>
          </a:p>
          <a:p>
            <a:r>
              <a:rPr lang="ar-EG" dirty="0" smtClean="0">
                <a:cs typeface="PT Bold Heading" panose="02010400000000000000" pitchFamily="2" charset="-78"/>
              </a:rPr>
              <a:t> </a:t>
            </a:r>
            <a:endParaRPr lang="ar-EG" dirty="0">
              <a:cs typeface="PT Bold Heading" panose="02010400000000000000" pitchFamily="2" charset="-78"/>
            </a:endParaRPr>
          </a:p>
        </p:txBody>
      </p:sp>
    </p:spTree>
    <p:extLst>
      <p:ext uri="{BB962C8B-B14F-4D97-AF65-F5344CB8AC3E}">
        <p14:creationId xmlns:p14="http://schemas.microsoft.com/office/powerpoint/2010/main" val="976075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274638"/>
            <a:ext cx="8933688" cy="490066"/>
          </a:xfrm>
        </p:spPr>
        <p:txBody>
          <a:bodyPr>
            <a:normAutofit fontScale="90000"/>
          </a:bodyPr>
          <a:lstStyle/>
          <a:p>
            <a:pPr algn="r"/>
            <a:r>
              <a:rPr lang="ar-EG" dirty="0" err="1" smtClean="0">
                <a:solidFill>
                  <a:srgbClr val="FF0000"/>
                </a:solidFill>
                <a:cs typeface="PT Bold Heading" panose="02010400000000000000" pitchFamily="2" charset="-78"/>
              </a:rPr>
              <a:t>ماوتسي</a:t>
            </a:r>
            <a:r>
              <a:rPr lang="ar-EG" dirty="0" smtClean="0">
                <a:solidFill>
                  <a:srgbClr val="FF0000"/>
                </a:solidFill>
                <a:cs typeface="PT Bold Heading" panose="02010400000000000000" pitchFamily="2" charset="-78"/>
              </a:rPr>
              <a:t> </a:t>
            </a:r>
            <a:r>
              <a:rPr lang="ar-EG" dirty="0" err="1" smtClean="0">
                <a:solidFill>
                  <a:srgbClr val="FF0000"/>
                </a:solidFill>
                <a:cs typeface="PT Bold Heading" panose="02010400000000000000" pitchFamily="2" charset="-78"/>
              </a:rPr>
              <a:t>تانغ</a:t>
            </a:r>
            <a:r>
              <a:rPr lang="ar-EG" dirty="0" smtClean="0">
                <a:solidFill>
                  <a:srgbClr val="FF0000"/>
                </a:solidFill>
                <a:cs typeface="PT Bold Heading" panose="02010400000000000000" pitchFamily="2" charset="-78"/>
              </a:rPr>
              <a:t> أو ماو  1949 ـ 1976  </a:t>
            </a:r>
            <a:r>
              <a:rPr lang="ar-EG" dirty="0" smtClean="0">
                <a:cs typeface="PT Bold Heading" panose="02010400000000000000" pitchFamily="2" charset="-78"/>
              </a:rPr>
              <a:t> </a:t>
            </a:r>
            <a:endParaRPr lang="ar-EG" dirty="0">
              <a:cs typeface="PT Bold Heading" panose="02010400000000000000" pitchFamily="2" charset="-78"/>
            </a:endParaRPr>
          </a:p>
        </p:txBody>
      </p:sp>
      <p:sp>
        <p:nvSpPr>
          <p:cNvPr id="3" name="عنصر نائب للمحتوى 2"/>
          <p:cNvSpPr>
            <a:spLocks noGrp="1"/>
          </p:cNvSpPr>
          <p:nvPr>
            <p:ph idx="1"/>
          </p:nvPr>
        </p:nvSpPr>
        <p:spPr>
          <a:xfrm>
            <a:off x="0" y="836712"/>
            <a:ext cx="9144000" cy="6021288"/>
          </a:xfrm>
        </p:spPr>
        <p:txBody>
          <a:bodyPr>
            <a:normAutofit lnSpcReduction="10000"/>
          </a:bodyPr>
          <a:lstStyle/>
          <a:p>
            <a:r>
              <a:rPr lang="ar-EG" dirty="0">
                <a:cs typeface="PT Bold Heading" panose="02010400000000000000" pitchFamily="2" charset="-78"/>
              </a:rPr>
              <a:t>الحزب على قيادة الصين نتيجة انتصار ماو تسي </a:t>
            </a:r>
            <a:r>
              <a:rPr lang="ar-EG" dirty="0" err="1">
                <a:cs typeface="PT Bold Heading" panose="02010400000000000000" pitchFamily="2" charset="-78"/>
              </a:rPr>
              <a:t>تونغ</a:t>
            </a:r>
            <a:r>
              <a:rPr lang="ar-EG" dirty="0">
                <a:cs typeface="PT Bold Heading" panose="02010400000000000000" pitchFamily="2" charset="-78"/>
              </a:rPr>
              <a:t> في الحرب الأهلية في الصين وتأسيس جمهورية الصين الشعبية عام 1949.</a:t>
            </a:r>
          </a:p>
          <a:p>
            <a:r>
              <a:rPr lang="ar-EG" dirty="0" smtClean="0">
                <a:cs typeface="PT Bold Heading" panose="02010400000000000000" pitchFamily="2" charset="-78"/>
              </a:rPr>
              <a:t>أخذ </a:t>
            </a:r>
            <a:r>
              <a:rPr lang="ar-EG" dirty="0">
                <a:cs typeface="PT Bold Heading" panose="02010400000000000000" pitchFamily="2" charset="-78"/>
              </a:rPr>
              <a:t>ماو على عاتقه تمدن الصين وتحويلها إلى أمة عصرية قوية، بدأ بالعناية بالتعليم والتصنيع والصحة. حول النظام الاقتصادي من رأسمالية إلى اشتراكية، وسيطر ماو على كل أجهزة الدولة واستخدمها </a:t>
            </a:r>
            <a:r>
              <a:rPr lang="ar-EG" dirty="0" smtClean="0">
                <a:cs typeface="PT Bold Heading" panose="02010400000000000000" pitchFamily="2" charset="-78"/>
              </a:rPr>
              <a:t>للدعاية.</a:t>
            </a:r>
          </a:p>
          <a:p>
            <a:r>
              <a:rPr lang="ar-EG" dirty="0" smtClean="0">
                <a:cs typeface="PT Bold Heading" panose="02010400000000000000" pitchFamily="2" charset="-78"/>
              </a:rPr>
              <a:t>وأخذ  ماو في تنمية الصناعة عن طريق </a:t>
            </a:r>
            <a:r>
              <a:rPr lang="ar-EG" dirty="0">
                <a:cs typeface="PT Bold Heading" panose="02010400000000000000" pitchFamily="2" charset="-78"/>
              </a:rPr>
              <a:t>مشروع </a:t>
            </a:r>
            <a:r>
              <a:rPr lang="ar-EG" dirty="0" smtClean="0">
                <a:cs typeface="PT Bold Heading" panose="02010400000000000000" pitchFamily="2" charset="-78"/>
              </a:rPr>
              <a:t> </a:t>
            </a:r>
            <a:r>
              <a:rPr lang="ar-EG" dirty="0">
                <a:cs typeface="PT Bold Heading" panose="02010400000000000000" pitchFamily="2" charset="-78"/>
              </a:rPr>
              <a:t>القفزة الكبرى إلى </a:t>
            </a:r>
            <a:r>
              <a:rPr lang="ar-EG" dirty="0" smtClean="0">
                <a:cs typeface="PT Bold Heading" panose="02010400000000000000" pitchFamily="2" charset="-78"/>
              </a:rPr>
              <a:t>الأمام، عن طريق تنمية المشروعات الحرفية الصغيرة. </a:t>
            </a:r>
            <a:endParaRPr lang="ar-EG" dirty="0">
              <a:cs typeface="PT Bold Heading" panose="02010400000000000000" pitchFamily="2" charset="-78"/>
            </a:endParaRPr>
          </a:p>
          <a:p>
            <a:r>
              <a:rPr lang="ar-EG" dirty="0" smtClean="0">
                <a:cs typeface="PT Bold Heading" panose="02010400000000000000" pitchFamily="2" charset="-78"/>
              </a:rPr>
              <a:t>أخذ ماو بنظام الخطط الخمسية من أجل الارتقاء بالصين  </a:t>
            </a:r>
            <a:r>
              <a:rPr lang="ar-EG" dirty="0">
                <a:cs typeface="PT Bold Heading" panose="02010400000000000000" pitchFamily="2" charset="-78"/>
              </a:rPr>
              <a:t>وقد بدأت الخطة الخمسية الأولى من عام 1953</a:t>
            </a:r>
          </a:p>
          <a:p>
            <a:endParaRPr lang="ar-EG" dirty="0">
              <a:cs typeface="PT Bold Heading" panose="02010400000000000000" pitchFamily="2" charset="-78"/>
            </a:endParaRPr>
          </a:p>
        </p:txBody>
      </p:sp>
    </p:spTree>
    <p:extLst>
      <p:ext uri="{BB962C8B-B14F-4D97-AF65-F5344CB8AC3E}">
        <p14:creationId xmlns:p14="http://schemas.microsoft.com/office/powerpoint/2010/main" val="1492696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55576" y="0"/>
            <a:ext cx="7498080" cy="822722"/>
          </a:xfrm>
        </p:spPr>
        <p:txBody>
          <a:bodyPr>
            <a:normAutofit/>
          </a:bodyPr>
          <a:lstStyle/>
          <a:p>
            <a:pPr algn="r"/>
            <a:r>
              <a:rPr lang="ar-EG" dirty="0" err="1">
                <a:solidFill>
                  <a:srgbClr val="FF0000"/>
                </a:solidFill>
                <a:cs typeface="PT Bold Heading" panose="02010400000000000000" pitchFamily="2" charset="-78"/>
              </a:rPr>
              <a:t>ماوتسي</a:t>
            </a:r>
            <a:r>
              <a:rPr lang="ar-EG" dirty="0">
                <a:solidFill>
                  <a:srgbClr val="FF0000"/>
                </a:solidFill>
                <a:cs typeface="PT Bold Heading" panose="02010400000000000000" pitchFamily="2" charset="-78"/>
              </a:rPr>
              <a:t> </a:t>
            </a:r>
            <a:r>
              <a:rPr lang="ar-EG" dirty="0" err="1">
                <a:solidFill>
                  <a:srgbClr val="FF0000"/>
                </a:solidFill>
                <a:cs typeface="PT Bold Heading" panose="02010400000000000000" pitchFamily="2" charset="-78"/>
              </a:rPr>
              <a:t>تانغ</a:t>
            </a:r>
            <a:r>
              <a:rPr lang="ar-EG" dirty="0">
                <a:solidFill>
                  <a:srgbClr val="FF0000"/>
                </a:solidFill>
                <a:cs typeface="PT Bold Heading" panose="02010400000000000000" pitchFamily="2" charset="-78"/>
              </a:rPr>
              <a:t> أو ماو  1949 ـ 1976 </a:t>
            </a:r>
            <a:endParaRPr lang="ar-SA" dirty="0">
              <a:solidFill>
                <a:srgbClr val="FF0000"/>
              </a:solidFill>
            </a:endParaRPr>
          </a:p>
        </p:txBody>
      </p:sp>
      <p:sp>
        <p:nvSpPr>
          <p:cNvPr id="3" name="عنصر نائب للمحتوى 2"/>
          <p:cNvSpPr>
            <a:spLocks noGrp="1"/>
          </p:cNvSpPr>
          <p:nvPr>
            <p:ph idx="1"/>
          </p:nvPr>
        </p:nvSpPr>
        <p:spPr>
          <a:xfrm>
            <a:off x="0" y="836712"/>
            <a:ext cx="9036496" cy="6021288"/>
          </a:xfrm>
        </p:spPr>
        <p:txBody>
          <a:bodyPr>
            <a:normAutofit/>
          </a:bodyPr>
          <a:lstStyle/>
          <a:p>
            <a:r>
              <a:rPr lang="ar-EG" dirty="0">
                <a:cs typeface="PT Bold Heading" panose="02010400000000000000" pitchFamily="2" charset="-78"/>
              </a:rPr>
              <a:t>في 30 يونيو 1950 أعلن "قانون الإصلاح الزراعي لجمهورية الصين الشعبية" الذي قرر إلغاء النظام الإقطاعي لملكية الأراضي، </a:t>
            </a:r>
          </a:p>
          <a:p>
            <a:r>
              <a:rPr lang="ar-EG" dirty="0">
                <a:cs typeface="PT Bold Heading" panose="02010400000000000000" pitchFamily="2" charset="-78"/>
              </a:rPr>
              <a:t>نجح الصينيون في اختبار قنبلتهم الذرية الأولى في عام  1964،</a:t>
            </a:r>
          </a:p>
          <a:p>
            <a:r>
              <a:rPr lang="ar-EG" dirty="0">
                <a:cs typeface="PT Bold Heading" panose="02010400000000000000" pitchFamily="2" charset="-78"/>
              </a:rPr>
              <a:t>نجحت الصين في تفجير القنبلة الهيدروجينية 1966.</a:t>
            </a:r>
          </a:p>
          <a:p>
            <a:r>
              <a:rPr lang="ar-EG" dirty="0">
                <a:cs typeface="PT Bold Heading" panose="02010400000000000000" pitchFamily="2" charset="-78"/>
              </a:rPr>
              <a:t>في 24 إبريل 1970 أطلقت الصين أول قمر صناعي </a:t>
            </a:r>
          </a:p>
          <a:p>
            <a:r>
              <a:rPr lang="ar-EG" dirty="0">
                <a:cs typeface="PT Bold Heading" panose="02010400000000000000" pitchFamily="2" charset="-78"/>
              </a:rPr>
              <a:t>في عام 1971 استعادة الصين مقعدها الدائم في الأمم المتحدة.</a:t>
            </a:r>
          </a:p>
          <a:p>
            <a:pPr marL="82296" indent="0">
              <a:buNone/>
            </a:pPr>
            <a:r>
              <a:rPr lang="ar-EG" dirty="0">
                <a:cs typeface="PT Bold Heading" panose="02010400000000000000" pitchFamily="2" charset="-78"/>
              </a:rPr>
              <a:t>في 9 سبتمبر ١٩٧٦ توفي الزعيم الصيني ماو عن عمر ناهز (82) عام.</a:t>
            </a:r>
          </a:p>
          <a:p>
            <a:endParaRPr lang="ar-SA" dirty="0"/>
          </a:p>
        </p:txBody>
      </p:sp>
    </p:spTree>
    <p:extLst>
      <p:ext uri="{BB962C8B-B14F-4D97-AF65-F5344CB8AC3E}">
        <p14:creationId xmlns:p14="http://schemas.microsoft.com/office/powerpoint/2010/main" val="367000897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933688" cy="620688"/>
          </a:xfrm>
        </p:spPr>
        <p:txBody>
          <a:bodyPr>
            <a:normAutofit fontScale="90000"/>
          </a:bodyPr>
          <a:lstStyle/>
          <a:p>
            <a:pPr algn="r"/>
            <a:r>
              <a:rPr lang="ar-EG" dirty="0" smtClean="0">
                <a:solidFill>
                  <a:srgbClr val="FF0000"/>
                </a:solidFill>
                <a:cs typeface="PT Bold Heading" panose="02010400000000000000" pitchFamily="2" charset="-78"/>
              </a:rPr>
              <a:t>الصين اليوم </a:t>
            </a:r>
            <a:endParaRPr lang="ar-EG" dirty="0">
              <a:solidFill>
                <a:srgbClr val="FF0000"/>
              </a:solidFill>
              <a:cs typeface="PT Bold Heading" panose="02010400000000000000" pitchFamily="2" charset="-78"/>
            </a:endParaRPr>
          </a:p>
        </p:txBody>
      </p:sp>
      <p:sp>
        <p:nvSpPr>
          <p:cNvPr id="3" name="عنصر نائب للمحتوى 2"/>
          <p:cNvSpPr>
            <a:spLocks noGrp="1"/>
          </p:cNvSpPr>
          <p:nvPr>
            <p:ph idx="1"/>
          </p:nvPr>
        </p:nvSpPr>
        <p:spPr>
          <a:xfrm>
            <a:off x="-324544" y="548680"/>
            <a:ext cx="9577064" cy="6552728"/>
          </a:xfrm>
        </p:spPr>
        <p:txBody>
          <a:bodyPr>
            <a:normAutofit/>
          </a:bodyPr>
          <a:lstStyle/>
          <a:p>
            <a:pPr marL="82296" indent="0">
              <a:buNone/>
            </a:pPr>
            <a:r>
              <a:rPr lang="ar-SA" b="1" dirty="0">
                <a:cs typeface="PT Bold Heading" panose="02010400000000000000" pitchFamily="2" charset="-78"/>
              </a:rPr>
              <a:t> </a:t>
            </a:r>
            <a:r>
              <a:rPr lang="ar-SA" b="1" dirty="0" smtClean="0">
                <a:cs typeface="PT Bold Heading" panose="02010400000000000000" pitchFamily="2" charset="-78"/>
              </a:rPr>
              <a:t>ولقد </a:t>
            </a:r>
            <a:r>
              <a:rPr lang="ar-SA" b="1" dirty="0">
                <a:cs typeface="PT Bold Heading" panose="02010400000000000000" pitchFamily="2" charset="-78"/>
              </a:rPr>
              <a:t>عزز النمو المذهل لاقتصاد " الصين الكبرى " منذ منتصف ثمانينات القرن العشرين من عملية التكامل الاقتصادي الإقليمي في آسيا. ويمول ثلاثة أرباع الشركات الصينية ذات أسهم راس المال الأجنبية وعدها 2800شركة؛ أشخاص من أصول صينية لا يعيشون في جمهورية الصين الشعبية، ويذكر أحد</a:t>
            </a:r>
            <a:r>
              <a:rPr lang="ar-EG" b="1" dirty="0">
                <a:cs typeface="PT Bold Heading" panose="02010400000000000000" pitchFamily="2" charset="-78"/>
              </a:rPr>
              <a:t> التقارير</a:t>
            </a:r>
            <a:r>
              <a:rPr lang="ar-SA" b="1" dirty="0">
                <a:cs typeface="PT Bold Heading" panose="02010400000000000000" pitchFamily="2" charset="-78"/>
              </a:rPr>
              <a:t> أن عدد الصينيين في الغربة يبلغ 4</a:t>
            </a:r>
            <a:r>
              <a:rPr lang="ar-EG" b="1" dirty="0">
                <a:cs typeface="PT Bold Heading" panose="02010400000000000000" pitchFamily="2" charset="-78"/>
              </a:rPr>
              <a:t>%</a:t>
            </a:r>
            <a:r>
              <a:rPr lang="ar-SA" b="1" dirty="0">
                <a:cs typeface="PT Bold Heading" panose="02010400000000000000" pitchFamily="2" charset="-78"/>
              </a:rPr>
              <a:t> فقط من عدد سكان الصين غير انه يقدر أن دخلهم " الوطني" الافتراضي يصل إلى ثلثي الناتج القومي الإجمالي الصيني. </a:t>
            </a:r>
            <a:endParaRPr lang="ar-SA" b="1" dirty="0" smtClean="0">
              <a:cs typeface="PT Bold Heading" panose="02010400000000000000" pitchFamily="2" charset="-78"/>
            </a:endParaRPr>
          </a:p>
          <a:p>
            <a:pPr marL="82296" indent="0">
              <a:buNone/>
            </a:pPr>
            <a:endParaRPr lang="ar-SA" b="1" dirty="0">
              <a:cs typeface="PT Bold Heading" panose="02010400000000000000" pitchFamily="2" charset="-78"/>
            </a:endParaRPr>
          </a:p>
          <a:p>
            <a:pPr marL="82296" indent="0">
              <a:buNone/>
            </a:pPr>
            <a:r>
              <a:rPr lang="ar-SA" b="1" dirty="0" smtClean="0">
                <a:cs typeface="PT Bold Heading" panose="02010400000000000000" pitchFamily="2" charset="-78"/>
              </a:rPr>
              <a:t>وعلى </a:t>
            </a:r>
            <a:r>
              <a:rPr lang="ar-SA" b="1" dirty="0">
                <a:cs typeface="PT Bold Heading" panose="02010400000000000000" pitchFamily="2" charset="-78"/>
              </a:rPr>
              <a:t>الصعيد العالمي، يمتلك الصينيون فيما وراء البحار أصولا سائلة تقدر بمبلغ 2تريليون دولار</a:t>
            </a:r>
            <a:r>
              <a:rPr lang="ar-EG" b="1" dirty="0">
                <a:cs typeface="PT Bold Heading" panose="02010400000000000000" pitchFamily="2" charset="-78"/>
              </a:rPr>
              <a:t>.</a:t>
            </a:r>
            <a:endParaRPr lang="en-US" dirty="0">
              <a:cs typeface="PT Bold Heading" panose="02010400000000000000" pitchFamily="2" charset="-78"/>
            </a:endParaRPr>
          </a:p>
          <a:p>
            <a:r>
              <a:rPr lang="ar-EG" b="1" dirty="0">
                <a:cs typeface="PT Bold Heading" panose="02010400000000000000" pitchFamily="2" charset="-78"/>
              </a:rPr>
              <a:t> </a:t>
            </a:r>
            <a:endParaRPr lang="en-US" dirty="0">
              <a:cs typeface="PT Bold Heading" panose="02010400000000000000" pitchFamily="2" charset="-78"/>
            </a:endParaRPr>
          </a:p>
        </p:txBody>
      </p:sp>
    </p:spTree>
    <p:extLst>
      <p:ext uri="{BB962C8B-B14F-4D97-AF65-F5344CB8AC3E}">
        <p14:creationId xmlns:p14="http://schemas.microsoft.com/office/powerpoint/2010/main" val="20332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741368"/>
          </a:xfrm>
        </p:spPr>
        <p:txBody>
          <a:bodyPr>
            <a:normAutofit lnSpcReduction="10000"/>
          </a:bodyPr>
          <a:lstStyle/>
          <a:p>
            <a:r>
              <a:rPr lang="ar-EG" b="1" dirty="0">
                <a:cs typeface="PT Bold Heading" panose="02010400000000000000" pitchFamily="2" charset="-78"/>
              </a:rPr>
              <a:t>	و</a:t>
            </a:r>
            <a:r>
              <a:rPr lang="ar-SA" b="1" dirty="0">
                <a:cs typeface="PT Bold Heading" panose="02010400000000000000" pitchFamily="2" charset="-78"/>
              </a:rPr>
              <a:t>في عامي 1992 و 1993 بلغ معدل نمو الصين 13</a:t>
            </a:r>
            <a:r>
              <a:rPr lang="ar-EG" b="1" dirty="0">
                <a:cs typeface="PT Bold Heading" panose="02010400000000000000" pitchFamily="2" charset="-78"/>
              </a:rPr>
              <a:t>%</a:t>
            </a:r>
            <a:r>
              <a:rPr lang="ar-SA" b="1" dirty="0">
                <a:cs typeface="PT Bold Heading" panose="02010400000000000000" pitchFamily="2" charset="-78"/>
              </a:rPr>
              <a:t>، و باستخدام إجمالي الناتج القومي كمقياس، أصبح الاقتصاد الصيني ثاني أو على الأقل ثالث أكبر اقتصاد في العالم، ووفقا لبعض التقديرات فإنه سيتجاوز اقتصاد الولايات المتحدة في بدايات القرن الحادي والعشرين. ومع نمو اقتصاد الصين و ما لحقها من التصنيع، فإن مكانتها الاقتصادية في المنطقة، وبصفة عامة في الاقتصاد العالمي أصبحت تفرض نفسها أكثر و أكثر. </a:t>
            </a:r>
            <a:endParaRPr lang="ar-SA" b="1" dirty="0" smtClean="0">
              <a:cs typeface="PT Bold Heading" panose="02010400000000000000" pitchFamily="2" charset="-78"/>
            </a:endParaRPr>
          </a:p>
          <a:p>
            <a:endParaRPr lang="ar-SA" b="1" dirty="0">
              <a:cs typeface="PT Bold Heading" panose="02010400000000000000" pitchFamily="2" charset="-78"/>
            </a:endParaRPr>
          </a:p>
          <a:p>
            <a:r>
              <a:rPr lang="ar-SA" b="1" dirty="0" smtClean="0">
                <a:cs typeface="PT Bold Heading" panose="02010400000000000000" pitchFamily="2" charset="-78"/>
              </a:rPr>
              <a:t>و </a:t>
            </a:r>
            <a:r>
              <a:rPr lang="ar-SA" b="1" dirty="0">
                <a:cs typeface="PT Bold Heading" panose="02010400000000000000" pitchFamily="2" charset="-78"/>
              </a:rPr>
              <a:t>بالإضافة إلى هذا فإن "الصين العظمى " (أو ما يضم الاقتصاديات التي يتزايد ترابطها مع الصين الأم: هونج كونج ، تايوان ،و المجتمعات الصينية المغتربة في جنوب شرق آسيا ) أصبحت أيضا قوة اقتصادية مهمة في جميع أرجاء </a:t>
            </a:r>
            <a:r>
              <a:rPr lang="ar-SA" b="1" dirty="0" err="1">
                <a:cs typeface="PT Bold Heading" panose="02010400000000000000" pitchFamily="2" charset="-78"/>
              </a:rPr>
              <a:t>المنط</a:t>
            </a:r>
            <a:r>
              <a:rPr lang="ar-EG" b="1" dirty="0">
                <a:cs typeface="PT Bold Heading" panose="02010400000000000000" pitchFamily="2" charset="-78"/>
              </a:rPr>
              <a:t>ق</a:t>
            </a:r>
            <a:r>
              <a:rPr lang="ar-SA" b="1" dirty="0">
                <a:cs typeface="PT Bold Heading" panose="02010400000000000000" pitchFamily="2" charset="-78"/>
              </a:rPr>
              <a:t>ة . </a:t>
            </a:r>
            <a:endParaRPr lang="ar-SA" dirty="0"/>
          </a:p>
        </p:txBody>
      </p:sp>
    </p:spTree>
    <p:extLst>
      <p:ext uri="{BB962C8B-B14F-4D97-AF65-F5344CB8AC3E}">
        <p14:creationId xmlns:p14="http://schemas.microsoft.com/office/powerpoint/2010/main" val="2220251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heel(1)">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540552" cy="7029400"/>
          </a:xfrm>
        </p:spPr>
        <p:txBody>
          <a:bodyPr>
            <a:normAutofit/>
          </a:bodyPr>
          <a:lstStyle/>
          <a:p>
            <a:endParaRPr lang="ar-SA" b="1" dirty="0" smtClean="0">
              <a:cs typeface="PT Bold Heading" panose="02010400000000000000" pitchFamily="2" charset="-78"/>
            </a:endParaRPr>
          </a:p>
          <a:p>
            <a:r>
              <a:rPr lang="ar-SA" b="1" dirty="0">
                <a:cs typeface="PT Bold Heading" panose="02010400000000000000" pitchFamily="2" charset="-78"/>
              </a:rPr>
              <a:t>و مع ازدياد القدرات العسكرية الصينية، و انحدار الوجود العسكري لروسيا في شرق آسيا يبدو أن الصين ستظهر باعتبارها القوة العسكرية الآسيوية المسيطرة.</a:t>
            </a:r>
            <a:endParaRPr lang="en-US" dirty="0">
              <a:cs typeface="PT Bold Heading" panose="02010400000000000000" pitchFamily="2" charset="-78"/>
            </a:endParaRPr>
          </a:p>
          <a:p>
            <a:endParaRPr lang="ar-SA" b="1" dirty="0">
              <a:cs typeface="PT Bold Heading" panose="02010400000000000000" pitchFamily="2" charset="-78"/>
            </a:endParaRPr>
          </a:p>
          <a:p>
            <a:r>
              <a:rPr lang="ar-SA" b="1" dirty="0" smtClean="0">
                <a:cs typeface="PT Bold Heading" panose="02010400000000000000" pitchFamily="2" charset="-78"/>
              </a:rPr>
              <a:t>وبصفة </a:t>
            </a:r>
            <a:r>
              <a:rPr lang="ar-SA" b="1" dirty="0">
                <a:cs typeface="PT Bold Heading" panose="02010400000000000000" pitchFamily="2" charset="-78"/>
              </a:rPr>
              <a:t>عامة فإن جيران الصين من دول الآسيان روعهم أن الصين </a:t>
            </a:r>
            <a:r>
              <a:rPr lang="ar-EG" b="1" dirty="0">
                <a:cs typeface="PT Bold Heading" panose="02010400000000000000" pitchFamily="2" charset="-78"/>
              </a:rPr>
              <a:t>أصبحت</a:t>
            </a:r>
            <a:r>
              <a:rPr lang="ar-SA" b="1" dirty="0">
                <a:cs typeface="PT Bold Heading" panose="02010400000000000000" pitchFamily="2" charset="-78"/>
              </a:rPr>
              <a:t> تستوعب الاستثمار الأجنبي المباشر الذي كان سيتوجه إليهم لو لم تكن الصين موجودة</a:t>
            </a:r>
            <a:r>
              <a:rPr lang="ar-EG" b="1" dirty="0">
                <a:cs typeface="PT Bold Heading" panose="02010400000000000000" pitchFamily="2" charset="-78"/>
              </a:rPr>
              <a:t> كقوة اقتصادية كبيرة</a:t>
            </a:r>
            <a:r>
              <a:rPr lang="ar-SA" b="1" dirty="0">
                <a:cs typeface="PT Bold Heading" panose="02010400000000000000" pitchFamily="2" charset="-78"/>
              </a:rPr>
              <a:t>،</a:t>
            </a:r>
            <a:r>
              <a:rPr lang="ar-EG" b="1" dirty="0">
                <a:cs typeface="PT Bold Heading" panose="02010400000000000000" pitchFamily="2" charset="-78"/>
              </a:rPr>
              <a:t> كما أن الحركة التصنيعية الصينية الهائلة قد استخدمت كما هائلاً من الموارد العالمية ويتوقع في الأعوام القادمة أن يتزايد استخدام الصين للطاقة ( البترول!! )</a:t>
            </a:r>
            <a:r>
              <a:rPr lang="ar-SA" b="1" dirty="0" smtClean="0">
                <a:cs typeface="PT Bold Heading" panose="02010400000000000000" pitchFamily="2" charset="-78"/>
              </a:rPr>
              <a:t>.</a:t>
            </a:r>
            <a:endParaRPr lang="en-US" dirty="0">
              <a:cs typeface="PT Bold Heading" panose="02010400000000000000" pitchFamily="2" charset="-78"/>
            </a:endParaRPr>
          </a:p>
        </p:txBody>
      </p:sp>
    </p:spTree>
    <p:extLst>
      <p:ext uri="{BB962C8B-B14F-4D97-AF65-F5344CB8AC3E}">
        <p14:creationId xmlns:p14="http://schemas.microsoft.com/office/powerpoint/2010/main" val="1598572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down)">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188640"/>
            <a:ext cx="8964488" cy="6059760"/>
          </a:xfrm>
        </p:spPr>
        <p:txBody>
          <a:bodyPr>
            <a:normAutofit/>
          </a:bodyPr>
          <a:lstStyle/>
          <a:p>
            <a:r>
              <a:rPr lang="ar-EG" b="1" dirty="0">
                <a:cs typeface="PT Bold Heading" panose="02010400000000000000" pitchFamily="2" charset="-78"/>
              </a:rPr>
              <a:t>وقد حرصت الصين علي استخدام ناتج الانطلاقة الاقتصادية في دعم وتمويل المجال العسكري، وبناء ترسانة عسكرية قوية تضمن للصين مكانتها كقوة عظمي، وذلك علي عكس اتجاه عدد من الدول الأخرى إلي تقليل ميزانيتها </a:t>
            </a:r>
            <a:r>
              <a:rPr lang="ar-EG" b="1" dirty="0" smtClean="0">
                <a:cs typeface="PT Bold Heading" panose="02010400000000000000" pitchFamily="2" charset="-78"/>
              </a:rPr>
              <a:t>العسكرية</a:t>
            </a:r>
            <a:r>
              <a:rPr lang="ar-SA" b="1" dirty="0">
                <a:cs typeface="PT Bold Heading" panose="02010400000000000000" pitchFamily="2" charset="-78"/>
              </a:rPr>
              <a:t>.</a:t>
            </a:r>
            <a:endParaRPr lang="ar-SA" b="1" dirty="0" smtClean="0">
              <a:cs typeface="PT Bold Heading" panose="02010400000000000000" pitchFamily="2" charset="-78"/>
            </a:endParaRPr>
          </a:p>
          <a:p>
            <a:r>
              <a:rPr lang="ar-EG" b="1" dirty="0" smtClean="0">
                <a:cs typeface="PT Bold Heading" panose="02010400000000000000" pitchFamily="2" charset="-78"/>
              </a:rPr>
              <a:t>وهنا </a:t>
            </a:r>
            <a:r>
              <a:rPr lang="ar-EG" b="1" dirty="0">
                <a:cs typeface="PT Bold Heading" panose="02010400000000000000" pitchFamily="2" charset="-78"/>
              </a:rPr>
              <a:t>يجب أن نشير إلي أن الميزانية الرسمية غير حقيقية لأهداف </a:t>
            </a:r>
            <a:r>
              <a:rPr lang="ar-EG" b="1" dirty="0" smtClean="0">
                <a:cs typeface="PT Bold Heading" panose="02010400000000000000" pitchFamily="2" charset="-78"/>
              </a:rPr>
              <a:t>استراتيجية </a:t>
            </a:r>
            <a:r>
              <a:rPr lang="ar-EG" b="1" dirty="0">
                <a:cs typeface="PT Bold Heading" panose="02010400000000000000" pitchFamily="2" charset="-78"/>
              </a:rPr>
              <a:t>صينية ورغم ذلك فإن هذه الميزانية تضاعفت في الفترة من 1980م إلي نتصف التسعينيات لتصل </a:t>
            </a:r>
            <a:r>
              <a:rPr lang="ar-EG" b="1" dirty="0" smtClean="0">
                <a:cs typeface="PT Bold Heading" panose="02010400000000000000" pitchFamily="2" charset="-78"/>
              </a:rPr>
              <a:t>إلي70م</a:t>
            </a:r>
            <a:r>
              <a:rPr lang="ar-SA" b="1" dirty="0" err="1" smtClean="0">
                <a:cs typeface="PT Bold Heading" panose="02010400000000000000" pitchFamily="2" charset="-78"/>
              </a:rPr>
              <a:t>ليار</a:t>
            </a:r>
            <a:r>
              <a:rPr lang="ar-EG" b="1" dirty="0" smtClean="0">
                <a:cs typeface="PT Bold Heading" panose="02010400000000000000" pitchFamily="2" charset="-78"/>
              </a:rPr>
              <a:t> </a:t>
            </a:r>
            <a:r>
              <a:rPr lang="ar-EG" b="1" dirty="0">
                <a:cs typeface="PT Bold Heading" panose="02010400000000000000" pitchFamily="2" charset="-78"/>
              </a:rPr>
              <a:t>دولار ثم بلغت عام 2000م بليون دولار، وهو ما جعلها بين مصاف أعلي ميزانيات الإنفاق العسكري في العالم.</a:t>
            </a:r>
            <a:r>
              <a:rPr lang="ar-SA" b="1" dirty="0">
                <a:cs typeface="PT Bold Heading" panose="02010400000000000000" pitchFamily="2" charset="-78"/>
              </a:rPr>
              <a:t>  </a:t>
            </a:r>
            <a:endParaRPr lang="en-US" dirty="0">
              <a:cs typeface="PT Bold Heading" panose="02010400000000000000" pitchFamily="2" charset="-78"/>
            </a:endParaRPr>
          </a:p>
          <a:p>
            <a:endParaRPr lang="ar-SA" dirty="0"/>
          </a:p>
        </p:txBody>
      </p:sp>
    </p:spTree>
    <p:extLst>
      <p:ext uri="{BB962C8B-B14F-4D97-AF65-F5344CB8AC3E}">
        <p14:creationId xmlns:p14="http://schemas.microsoft.com/office/powerpoint/2010/main" val="4056473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a:bodyPr>
          <a:lstStyle/>
          <a:p>
            <a:r>
              <a:rPr lang="ar-EG" b="1" dirty="0">
                <a:cs typeface="PT Bold Heading" panose="02010400000000000000" pitchFamily="2" charset="-78"/>
              </a:rPr>
              <a:t>كل ذلك وغيره يتأكد أن القرن القادم هو قرن آسيوي بالدرجة الأولي، والغرب يري في مفهوم صراع الحضارات أن صراعه مستقبلاً ضد الشرق الأقصى والأدنى، الصين والهند والعالم العربي </a:t>
            </a:r>
            <a:r>
              <a:rPr lang="ar-EG" b="1" dirty="0" smtClean="0">
                <a:cs typeface="PT Bold Heading" panose="02010400000000000000" pitchFamily="2" charset="-78"/>
              </a:rPr>
              <a:t>والإسلامي</a:t>
            </a:r>
            <a:r>
              <a:rPr lang="ar-SA" b="1" dirty="0" smtClean="0">
                <a:cs typeface="PT Bold Heading" panose="02010400000000000000" pitchFamily="2" charset="-78"/>
              </a:rPr>
              <a:t>.</a:t>
            </a:r>
          </a:p>
          <a:p>
            <a:endParaRPr lang="ar-SA" b="1" dirty="0" smtClean="0">
              <a:cs typeface="PT Bold Heading" panose="02010400000000000000" pitchFamily="2" charset="-78"/>
            </a:endParaRPr>
          </a:p>
          <a:p>
            <a:r>
              <a:rPr lang="ar-EG" b="1" dirty="0" smtClean="0">
                <a:cs typeface="PT Bold Heading" panose="02010400000000000000" pitchFamily="2" charset="-78"/>
              </a:rPr>
              <a:t>وإذا </a:t>
            </a:r>
            <a:r>
              <a:rPr lang="ar-EG" b="1" dirty="0">
                <a:cs typeface="PT Bold Heading" panose="02010400000000000000" pitchFamily="2" charset="-78"/>
              </a:rPr>
              <a:t>كان الشرق الأقصى (اليابان والصين والهند وماليزيا وغيرها) قد قبلوا التحدي ويبذلوا الجهد مضاعفاً في مجال الإنتاج والفكر ليستردوا السيادة، وينتزعوا الريادة، فما هو دورنا نحن العرب، وما هو منهجنا للسير علي طريق الصعود وبناء مجتمع المعرفة والإبداع العلمي؟؟؟!!!</a:t>
            </a:r>
            <a:endParaRPr lang="en-US" dirty="0">
              <a:cs typeface="PT Bold Heading" panose="02010400000000000000" pitchFamily="2" charset="-78"/>
            </a:endParaRPr>
          </a:p>
          <a:p>
            <a:endParaRPr lang="ar-SA" dirty="0"/>
          </a:p>
        </p:txBody>
      </p:sp>
    </p:spTree>
    <p:extLst>
      <p:ext uri="{BB962C8B-B14F-4D97-AF65-F5344CB8AC3E}">
        <p14:creationId xmlns:p14="http://schemas.microsoft.com/office/powerpoint/2010/main" val="2895195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1026" name="Picture 2" descr="http://www.arab-ency.com/servers/gallery/2052-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136525"/>
            <a:ext cx="9530457" cy="7524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912322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4098" name="Picture 2" descr="C:\Users\123\Downloads\خريطة الصين_files\15_034835_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8640"/>
            <a:ext cx="8964488" cy="6408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785968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dirty="0"/>
          </a:p>
        </p:txBody>
      </p:sp>
      <p:pic>
        <p:nvPicPr>
          <p:cNvPr id="2050" name="Picture 2" descr="http://www.drinking-water.org/assets_ar/400x/000002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0"/>
            <a:ext cx="896448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478565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1026" name="Picture 2" descr="C:\Users\123\Downloads\chin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528" y="0"/>
            <a:ext cx="932452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376841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10242" name="Picture 2" descr="http://im17.gulfup.com/y54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28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194465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274638"/>
            <a:ext cx="9144000" cy="1930226"/>
          </a:xfrm>
        </p:spPr>
        <p:txBody>
          <a:bodyPr>
            <a:noAutofit/>
          </a:bodyPr>
          <a:lstStyle/>
          <a:p>
            <a:pPr algn="r"/>
            <a:r>
              <a:rPr lang="ar-EG" sz="3200" dirty="0">
                <a:solidFill>
                  <a:prstClr val="black"/>
                </a:solidFill>
                <a:effectLst/>
              </a:rPr>
              <a:t>عام 1908 توفيت الإمبراطورة الأم تسي </a:t>
            </a:r>
            <a:r>
              <a:rPr lang="ar-EG" sz="3200" dirty="0" err="1">
                <a:solidFill>
                  <a:prstClr val="black"/>
                </a:solidFill>
                <a:effectLst/>
              </a:rPr>
              <a:t>شي</a:t>
            </a:r>
            <a:r>
              <a:rPr lang="ar-EG" sz="3200" dirty="0">
                <a:solidFill>
                  <a:prstClr val="black"/>
                </a:solidFill>
                <a:effectLst/>
              </a:rPr>
              <a:t> </a:t>
            </a:r>
            <a:r>
              <a:rPr lang="ar-EG" sz="3200" dirty="0" smtClean="0">
                <a:solidFill>
                  <a:prstClr val="black"/>
                </a:solidFill>
                <a:effectLst/>
              </a:rPr>
              <a:t>أو </a:t>
            </a:r>
            <a:r>
              <a:rPr lang="ar-EG" sz="3200" dirty="0">
                <a:solidFill>
                  <a:prstClr val="black"/>
                </a:solidFill>
                <a:effectLst/>
              </a:rPr>
              <a:t>الإمبراطورة الأرملة سيشي (29 نوفمبر 1835 - 15 نوفمبر 1908) كانت قوية الشخصية، أخذت الوصاية على الحكم الفعلي لسلالة </a:t>
            </a:r>
            <a:r>
              <a:rPr lang="ar-EG" sz="3200" dirty="0" err="1">
                <a:solidFill>
                  <a:prstClr val="black"/>
                </a:solidFill>
                <a:effectLst/>
              </a:rPr>
              <a:t>تشينغ</a:t>
            </a:r>
            <a:r>
              <a:rPr lang="ar-EG" sz="3200" dirty="0">
                <a:solidFill>
                  <a:prstClr val="black"/>
                </a:solidFill>
                <a:effectLst/>
              </a:rPr>
              <a:t> وحكمت الصين </a:t>
            </a:r>
            <a:r>
              <a:rPr lang="ar-EG" sz="3200" dirty="0" smtClean="0">
                <a:solidFill>
                  <a:prstClr val="black"/>
                </a:solidFill>
                <a:effectLst/>
              </a:rPr>
              <a:t>لأكثر </a:t>
            </a:r>
            <a:r>
              <a:rPr lang="ar-EG" sz="3200" dirty="0">
                <a:solidFill>
                  <a:prstClr val="black"/>
                </a:solidFill>
                <a:effectLst/>
              </a:rPr>
              <a:t>من 47 عاما في الفترة من 1861 إلى وفاتها في 1908</a:t>
            </a:r>
            <a:endParaRPr lang="ar-EG" sz="3200" dirty="0"/>
          </a:p>
        </p:txBody>
      </p:sp>
      <p:sp>
        <p:nvSpPr>
          <p:cNvPr id="3" name="عنصر نائب للمحتوى 2"/>
          <p:cNvSpPr>
            <a:spLocks noGrp="1"/>
          </p:cNvSpPr>
          <p:nvPr>
            <p:ph idx="1"/>
          </p:nvPr>
        </p:nvSpPr>
        <p:spPr>
          <a:xfrm>
            <a:off x="-163326" y="2348880"/>
            <a:ext cx="9324528" cy="5417840"/>
          </a:xfrm>
        </p:spPr>
        <p:txBody>
          <a:bodyPr/>
          <a:lstStyle/>
          <a:p>
            <a:r>
              <a:rPr lang="ar-EG" sz="2000" dirty="0" smtClean="0"/>
              <a:t>.</a:t>
            </a:r>
            <a:r>
              <a:rPr lang="ar-EG" dirty="0"/>
              <a:t/>
            </a:r>
            <a:br>
              <a:rPr lang="ar-EG" dirty="0"/>
            </a:br>
            <a:endParaRPr lang="ar-EG" dirty="0"/>
          </a:p>
        </p:txBody>
      </p:sp>
      <p:pic>
        <p:nvPicPr>
          <p:cNvPr id="1026" name="Picture 2" descr="https://encrypted-tbn3.gstatic.com/images?q=tbn:ANd9GcSpKGwZRNTCUYs0NXCecPrEcFplM9m80Bb7DX3zxIkpNic3nHpt">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348880"/>
            <a:ext cx="8964488" cy="4509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553536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9218" name="Picture 2" descr="http://www.mo3alem.com/vb/images/uploads/1_1650647a1d1efe46d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30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470012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5122" name="Picture 2" descr="http://www.mexat.com/vb/attachment.php?attachmentid=1240883&amp;stc=1&amp;d=128265774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1399"/>
            <a:ext cx="9144000" cy="702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346460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dirty="0"/>
          </a:p>
        </p:txBody>
      </p:sp>
      <p:pic>
        <p:nvPicPr>
          <p:cNvPr id="4098" name="Picture 2" descr="http://files.fatakat.com/2010/6/127672909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2656"/>
            <a:ext cx="8964488" cy="6525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772561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3074" name="Picture 2" descr="http://www.israj.net/arabic/images/Maps/Asia/20_16827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34537"/>
            <a:ext cx="8496944" cy="6523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911723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dirty="0"/>
          </a:p>
        </p:txBody>
      </p:sp>
      <p:pic>
        <p:nvPicPr>
          <p:cNvPr id="2050" name="Picture 2" descr="C:\Users\123\Downloads\خريطة الصين_files\15_034835_5F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12" y="0"/>
            <a:ext cx="925551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3496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22114"/>
          </a:xfrm>
        </p:spPr>
        <p:txBody>
          <a:bodyPr/>
          <a:lstStyle/>
          <a:p>
            <a:r>
              <a:rPr lang="ar-EG" dirty="0" smtClean="0"/>
              <a:t>أحدي معارك حرب الأفيون </a:t>
            </a:r>
            <a:endParaRPr lang="ar-EG" dirty="0"/>
          </a:p>
        </p:txBody>
      </p:sp>
      <p:sp>
        <p:nvSpPr>
          <p:cNvPr id="3" name="عنصر نائب للمحتوى 2"/>
          <p:cNvSpPr>
            <a:spLocks noGrp="1"/>
          </p:cNvSpPr>
          <p:nvPr>
            <p:ph idx="1"/>
          </p:nvPr>
        </p:nvSpPr>
        <p:spPr/>
        <p:txBody>
          <a:bodyPr/>
          <a:lstStyle/>
          <a:p>
            <a:endParaRPr lang="ar-EG"/>
          </a:p>
        </p:txBody>
      </p:sp>
      <p:pic>
        <p:nvPicPr>
          <p:cNvPr id="12290" name="Picture 2" descr="http://upload.wikimedia.org/wikipedia/commons/thumb/8/89/Destroying_Chinese_war_junks%2C_by_E._Duncan_%281843%29.jpg/280px-Destroying_Chinese_war_junks%2C_by_E._Duncan_%281843%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80728"/>
            <a:ext cx="9144000" cy="8037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324165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3074" name="Picture 2" descr="C:\Users\123\Downloads\خريطة الصين_files\15_034835_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640"/>
            <a:ext cx="9144000" cy="6669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856480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14338" name="Picture 2" descr="نقرتين لعرض الصورة في صفحة مستقلة"/>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77594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dirty="0"/>
          </a:p>
        </p:txBody>
      </p:sp>
      <p:pic>
        <p:nvPicPr>
          <p:cNvPr id="1026" name="Picture 2" descr="http://upload.wikimedia.org/wikipedia/commons/thumb/e/e8/Mao_Zedong_portrait.jpg/220px-Mao_Zedong_portrait.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2084091"/>
            <a:ext cx="2520280" cy="415322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o.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3928" y="2084091"/>
            <a:ext cx="3116972" cy="415322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upload.wikimedia.org/wikipedia/commons/thumb/4/4a/Mao1939.jpg/220px-Mao1939.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48500" y="1988840"/>
            <a:ext cx="2095500" cy="4153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676170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34082"/>
          </a:xfrm>
        </p:spPr>
        <p:txBody>
          <a:bodyPr>
            <a:normAutofit fontScale="90000"/>
          </a:bodyPr>
          <a:lstStyle/>
          <a:p>
            <a:r>
              <a:rPr lang="ar-EG" dirty="0" smtClean="0"/>
              <a:t>معاهدة تسليم </a:t>
            </a:r>
            <a:r>
              <a:rPr lang="ar-EG" dirty="0" err="1" smtClean="0"/>
              <a:t>هنج</a:t>
            </a:r>
            <a:r>
              <a:rPr lang="ar-EG" dirty="0" smtClean="0"/>
              <a:t> كونج للصين من بريطانيا 1984.</a:t>
            </a:r>
            <a:endParaRPr lang="ar-EG" dirty="0"/>
          </a:p>
        </p:txBody>
      </p:sp>
      <p:sp>
        <p:nvSpPr>
          <p:cNvPr id="3" name="عنصر نائب للمحتوى 2"/>
          <p:cNvSpPr>
            <a:spLocks noGrp="1"/>
          </p:cNvSpPr>
          <p:nvPr>
            <p:ph idx="1"/>
          </p:nvPr>
        </p:nvSpPr>
        <p:spPr/>
        <p:txBody>
          <a:bodyPr/>
          <a:lstStyle/>
          <a:p>
            <a:endParaRPr lang="ar-EG" dirty="0"/>
          </a:p>
        </p:txBody>
      </p:sp>
      <p:pic>
        <p:nvPicPr>
          <p:cNvPr id="13314" name="Picture 2" descr="http://upload.wikimedia.org/wikipedia/commons/thumb/a/a2/Zhao_ziyang_with_Baroness_Thatcher.jpg/260px-Zhao_ziyang_with_Baroness_Thatch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52736"/>
            <a:ext cx="9144000" cy="5688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899811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spTree>
    <p:extLst>
      <p:ext uri="{BB962C8B-B14F-4D97-AF65-F5344CB8AC3E}">
        <p14:creationId xmlns:p14="http://schemas.microsoft.com/office/powerpoint/2010/main" val="173329393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2167</TotalTime>
  <Words>6561</Words>
  <Application>Microsoft Office PowerPoint</Application>
  <PresentationFormat>عرض على الشاشة (3:4)‏</PresentationFormat>
  <Paragraphs>378</Paragraphs>
  <Slides>86</Slides>
  <Notes>2</Notes>
  <HiddenSlides>0</HiddenSlides>
  <MMClips>0</MMClips>
  <ScaleCrop>false</ScaleCrop>
  <HeadingPairs>
    <vt:vector size="4" baseType="variant">
      <vt:variant>
        <vt:lpstr>نسق</vt:lpstr>
      </vt:variant>
      <vt:variant>
        <vt:i4>2</vt:i4>
      </vt:variant>
      <vt:variant>
        <vt:lpstr>عناوين الشرائح</vt:lpstr>
      </vt:variant>
      <vt:variant>
        <vt:i4>86</vt:i4>
      </vt:variant>
    </vt:vector>
  </HeadingPairs>
  <TitlesOfParts>
    <vt:vector size="88" baseType="lpstr">
      <vt:lpstr>انقلاب</vt:lpstr>
      <vt:lpstr>سمة Office</vt:lpstr>
      <vt:lpstr>عرض تقديمي في PowerPoint</vt:lpstr>
      <vt:lpstr>عرض تقديمي في PowerPoint</vt:lpstr>
      <vt:lpstr>عرض تقديمي في PowerPoint</vt:lpstr>
      <vt:lpstr>لمحة جغرافية عن الصين</vt:lpstr>
      <vt:lpstr> لمحة تاريخية عن الصين </vt:lpstr>
      <vt:lpstr>النظام الديني في الصين</vt:lpstr>
      <vt:lpstr>النظام السياسي في الصين</vt:lpstr>
      <vt:lpstr>النظام الاجتماعي في الصين</vt:lpstr>
      <vt:lpstr>انتشار الاسلام في الصين</vt:lpstr>
      <vt:lpstr>الاستعمار البرتغالي والصين</vt:lpstr>
      <vt:lpstr>تابع الاستعمار البرتغالي والصين.</vt:lpstr>
      <vt:lpstr>الاستعمار الإسباني والصين</vt:lpstr>
      <vt:lpstr>الهولنديين والصين </vt:lpstr>
      <vt:lpstr>الاستعمار الهولندي والصين </vt:lpstr>
      <vt:lpstr>الاستعمار البريطاني والصين  </vt:lpstr>
      <vt:lpstr>الوصول البريطاني إلي الصين</vt:lpstr>
      <vt:lpstr> تابع التجارة البريطانية مع الصين </vt:lpstr>
      <vt:lpstr>دور شركة الهند الشرقية البريطانية في الصين 1750 ـ 1858</vt:lpstr>
      <vt:lpstr>الوضع في الصين خلال القرن الثامن عشر</vt:lpstr>
      <vt:lpstr>التغيرات العالمية في النصف الأول من ق19</vt:lpstr>
      <vt:lpstr>عرض تقديمي في PowerPoint</vt:lpstr>
      <vt:lpstr>عرض تقديمي في PowerPoint</vt:lpstr>
      <vt:lpstr>عرض تقديمي في PowerPoint</vt:lpstr>
      <vt:lpstr>حرب الأفيون الأولي 1840ـ  1842</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فرنسا والولايات المتحدة والحصول علي امتيازات مماثلة للإنجليز</vt:lpstr>
      <vt:lpstr>نتائج معاهدة نانكنج علي الصين</vt:lpstr>
      <vt:lpstr>عرض تقديمي في PowerPoint</vt:lpstr>
      <vt:lpstr>حرب الأفيون الثانية </vt:lpstr>
      <vt:lpstr>معاهدة تيان تسن 1858</vt:lpstr>
      <vt:lpstr>عرض تقديمي في PowerPoint</vt:lpstr>
      <vt:lpstr>عرض تقديمي في PowerPoint</vt:lpstr>
      <vt:lpstr>تطور الصين علي النمط الأوربي </vt:lpstr>
      <vt:lpstr>تابع تطور الصين علي النمط الأوربي </vt:lpstr>
      <vt:lpstr>المحاضرة الثالثة  عن الصين    الدول الأوربية والامتيازات الأجنبية في الصين 1858 ــ 1914 </vt:lpstr>
      <vt:lpstr>نتائج المعاهدات مع الأوربيين علي الصين  </vt:lpstr>
      <vt:lpstr>ثورة التايبنج </vt:lpstr>
      <vt:lpstr>تسنج كيوفان</vt:lpstr>
      <vt:lpstr>ثورة المسلمين في الصين بقيادة يعقوب بك 1864ـ 1878</vt:lpstr>
      <vt:lpstr>سياسة الدول الأوربية تجاه الصين وظهور المستوطنات الأوربية بعد عام  1860</vt:lpstr>
      <vt:lpstr>سياسة الدول الأوربية تجاه الصين وظهور المستوطنات الأوربية بعد عام  1860</vt:lpstr>
      <vt:lpstr>السيطرة الأوربية علي الممرات المائية في الصين</vt:lpstr>
      <vt:lpstr>الامتيازات الأجنبية في الصين</vt:lpstr>
      <vt:lpstr>الحرب الصينية – اليابانية (1894 – 1895)،</vt:lpstr>
      <vt:lpstr>تابع الحرب الصينية – اليابانية (1894 – 1895 </vt:lpstr>
      <vt:lpstr>نتائج معاهدة شيمونسكي</vt:lpstr>
      <vt:lpstr>تابع نتائج معاهدة شيمونسكي</vt:lpstr>
      <vt:lpstr>خامسا : حركة الملاكمين : </vt:lpstr>
      <vt:lpstr>موقف الدول الأوروبية من حركة البوكسار (الملاكمين</vt:lpstr>
      <vt:lpstr>الثورة الصينية ضد الحكم الإمبراطوري عام 1911م  </vt:lpstr>
      <vt:lpstr>العامل الثاني : قيادة الزعيم صن يات صن للثورة الصينية  </vt:lpstr>
      <vt:lpstr>أعلن صن يات نفسه رئيسا للجمهورية الصينية</vt:lpstr>
      <vt:lpstr>اوضاع الصين فيما بين الحربين العالميتين 1918-1939م </vt:lpstr>
      <vt:lpstr>الصين والحرب العالمية الثانية </vt:lpstr>
      <vt:lpstr>استيلاء الحزب الشيوعي علي السلطة 1947</vt:lpstr>
      <vt:lpstr>ماوتسي تانغ أو ماو  1949 ـ 1976   </vt:lpstr>
      <vt:lpstr>ماوتسي تانغ أو ماو  1949 ـ 1976 </vt:lpstr>
      <vt:lpstr>الصين اليوم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عام 1908 توفيت الإمبراطورة الأم تسي شي أو الإمبراطورة الأرملة سيشي (29 نوفمبر 1835 - 15 نوفمبر 1908) كانت قوية الشخصية، أخذت الوصاية على الحكم الفعلي لسلالة تشينغ وحكمت الصين لأكثر من 47 عاما في الفترة من 1861 إلى وفاتها في 1908</vt:lpstr>
      <vt:lpstr>عرض تقديمي في PowerPoint</vt:lpstr>
      <vt:lpstr>عرض تقديمي في PowerPoint</vt:lpstr>
      <vt:lpstr>عرض تقديمي في PowerPoint</vt:lpstr>
      <vt:lpstr>عرض تقديمي في PowerPoint</vt:lpstr>
      <vt:lpstr>عرض تقديمي في PowerPoint</vt:lpstr>
      <vt:lpstr>أحدي معارك حرب الأفيون </vt:lpstr>
      <vt:lpstr>عرض تقديمي في PowerPoint</vt:lpstr>
      <vt:lpstr>عرض تقديمي في PowerPoint</vt:lpstr>
      <vt:lpstr>عرض تقديمي في PowerPoint</vt:lpstr>
      <vt:lpstr>معاهدة تسليم هنج كونج للصين من بريطانيا 1984.</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123</dc:creator>
  <cp:lastModifiedBy>user</cp:lastModifiedBy>
  <cp:revision>143</cp:revision>
  <dcterms:created xsi:type="dcterms:W3CDTF">2013-09-20T07:14:21Z</dcterms:created>
  <dcterms:modified xsi:type="dcterms:W3CDTF">2014-03-17T08:42:34Z</dcterms:modified>
</cp:coreProperties>
</file>