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332" r:id="rId4"/>
    <p:sldId id="333" r:id="rId5"/>
    <p:sldId id="299" r:id="rId6"/>
    <p:sldId id="340" r:id="rId7"/>
    <p:sldId id="300" r:id="rId8"/>
    <p:sldId id="301" r:id="rId9"/>
    <p:sldId id="342" r:id="rId10"/>
    <p:sldId id="323" r:id="rId11"/>
    <p:sldId id="351" r:id="rId12"/>
    <p:sldId id="358" r:id="rId13"/>
    <p:sldId id="359" r:id="rId14"/>
    <p:sldId id="324" r:id="rId15"/>
    <p:sldId id="352" r:id="rId16"/>
    <p:sldId id="353" r:id="rId17"/>
    <p:sldId id="360" r:id="rId18"/>
    <p:sldId id="355" r:id="rId19"/>
    <p:sldId id="343" r:id="rId20"/>
    <p:sldId id="344" r:id="rId21"/>
    <p:sldId id="345" r:id="rId22"/>
    <p:sldId id="346" r:id="rId23"/>
    <p:sldId id="347" r:id="rId24"/>
    <p:sldId id="348" r:id="rId25"/>
    <p:sldId id="349" r:id="rId26"/>
    <p:sldId id="302" r:id="rId27"/>
    <p:sldId id="322" r:id="rId28"/>
    <p:sldId id="266" r:id="rId2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p:scale>
          <a:sx n="59" d="100"/>
          <a:sy n="59" d="100"/>
        </p:scale>
        <p:origin x="-1242" y="-33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2/8/2012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تاريخ الخليج العربي الحديث والمعاصر</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احمد جودة</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pc="-150" dirty="0" smtClean="0">
                <a:solidFill>
                  <a:srgbClr val="376092"/>
                </a:solidFill>
                <a:latin typeface="ae_AlMateen" pitchFamily="2" charset="-78"/>
                <a:cs typeface="ae_AlMateen" pitchFamily="2" charset="-78"/>
              </a:rPr>
              <a:t>المحاضرة الخامسة</a:t>
            </a:r>
            <a:endParaRPr lang="en-US" spc="-150" dirty="0" smtClean="0">
              <a:solidFill>
                <a:srgbClr val="376092"/>
              </a:solidFill>
              <a:latin typeface="ae_AlMateen" pitchFamily="2" charset="-78"/>
              <a:cs typeface="ae_AlMateen" pitchFamily="2" charset="-78"/>
            </a:endParaRPr>
          </a:p>
        </p:txBody>
      </p:sp>
      <p:sp>
        <p:nvSpPr>
          <p:cNvPr id="4" name="مستطيل 3"/>
          <p:cNvSpPr/>
          <p:nvPr/>
        </p:nvSpPr>
        <p:spPr>
          <a:xfrm>
            <a:off x="1580023" y="3834825"/>
            <a:ext cx="6649577" cy="584775"/>
          </a:xfrm>
          <a:prstGeom prst="rect">
            <a:avLst/>
          </a:prstGeom>
        </p:spPr>
        <p:txBody>
          <a:bodyPr wrap="none">
            <a:spAutoFit/>
          </a:bodyPr>
          <a:lstStyle/>
          <a:p>
            <a:r>
              <a:rPr lang="ar-SA" sz="3200" b="1" dirty="0" smtClean="0">
                <a:solidFill>
                  <a:srgbClr val="7F7F7F"/>
                </a:solidFill>
                <a:latin typeface="Calibri" pitchFamily="34" charset="0"/>
                <a:cs typeface="Times New Roman" pitchFamily="18" charset="0"/>
              </a:rPr>
              <a:t>الأطماع الاستعمارية في الخليج العربي ( انجلترا )</a:t>
            </a:r>
            <a:endParaRPr lang="ar-SA"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57200" y="1493837"/>
            <a:ext cx="8915400" cy="4525963"/>
          </a:xfrm>
        </p:spPr>
        <p:txBody>
          <a:bodyPr/>
          <a:lstStyle/>
          <a:p>
            <a:pPr rtl="1"/>
            <a:r>
              <a:rPr lang="ar-SA" dirty="0" smtClean="0"/>
              <a:t>كانت الثورة الصناعية التي اجتاحت أوروبا المحرك الأساسي لتصارع الدول وظهور سياسة الاستعمار التي كانت تسمى بالاستعمار الاقتصادي والتجاري، إلى جانب ضعف الدولة العثمانية الذي أتاح المجال لتكالب دول الاستعمار الأوروبي على المنطقة، مما ترتب عليه تغير سياسة بعض الدول تجاه الدولة العثمانية، وأكبر هذه الدول هي بريطانيا التي غيرت سياستها من المحافظة على وحدة الدولة العثمانية إلى التسابق لاقتسامها وتفتيت أراضيها، ومن ثم بدأ الصراع الدولي للسيطرة على المنطقة. </a:t>
            </a:r>
          </a:p>
          <a:p>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وكان هذا الصراع صراعاً سياسياً واقتصادياً ودينياً من أجل امتلاك أكبر جزء من ممتلكات الدولة العثمانية، وخاصة الخليج العربي، ليصبح بذلك منطقة إستراتيجية مهمة للإنجليز حيث يقع في الطريق إلى الهند</a:t>
            </a:r>
            <a:r>
              <a:rPr lang="en-US" dirty="0" smtClean="0"/>
              <a:t>.</a:t>
            </a:r>
            <a:br>
              <a:rPr lang="en-US" dirty="0" smtClean="0"/>
            </a:b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4" name="مستطيل 3"/>
          <p:cNvSpPr/>
          <p:nvPr/>
        </p:nvSpPr>
        <p:spPr>
          <a:xfrm>
            <a:off x="609600" y="1676400"/>
            <a:ext cx="8763000" cy="3581400"/>
          </a:xfrm>
          <a:prstGeom prst="rect">
            <a:avLst/>
          </a:prstGeom>
        </p:spPr>
        <p:txBody>
          <a:bodyPr wrap="square">
            <a:spAutoFit/>
          </a:bodyPr>
          <a:lstStyle/>
          <a:p>
            <a:r>
              <a:rPr lang="ar-SA" sz="3200" dirty="0" smtClean="0"/>
              <a:t>وقد بدأت محاولات الانجليز للوصول إلى الشرق في النصف الثاني من القرن السادس عشر لرغبتهم الشديدة للمشاركة في التجارة الشرقية, ولكن تخوفهم من القوة البرتغالية في البحار الشرقية في ذلك الوقت دفعهم إلى البحث عن طرق أخرى لا يسلكها البرتغاليون, فبدئوا بالمتاجرة مع الشرق عن طريق روسيا وبحر قزوين ثم أرسلوا عدة حملات تجارية ولكنها لم تحقق نجاحا ملحوظا. </a:t>
            </a:r>
            <a:endParaRPr lang="ar-SA" sz="3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algn="r" rtl="1"/>
            <a:r>
              <a:rPr lang="ar-SA" dirty="0" smtClean="0"/>
              <a:t>واستمر الوجود البرتغالي في مناطق الخليج العربي لأكثر من مائة عام وعانت منه عُمان ومنطقة </a:t>
            </a:r>
            <a:r>
              <a:rPr lang="ar-SA" dirty="0" err="1" smtClean="0"/>
              <a:t>جلفار</a:t>
            </a:r>
            <a:r>
              <a:rPr lang="ar-SA" dirty="0" smtClean="0"/>
              <a:t> (رأس </a:t>
            </a:r>
            <a:r>
              <a:rPr lang="ar-SA" dirty="0" smtClean="0"/>
              <a:t>الخيمة</a:t>
            </a:r>
            <a:r>
              <a:rPr lang="en-US" dirty="0" smtClean="0"/>
              <a:t> ( </a:t>
            </a:r>
            <a:r>
              <a:rPr lang="ar-SA" dirty="0" smtClean="0"/>
              <a:t>حتى البحرين، حيث كان للقاعدتين العسكريتين في مسقط (قلعة الأدميرال وسانت </a:t>
            </a:r>
            <a:r>
              <a:rPr lang="ar-SA" dirty="0" smtClean="0"/>
              <a:t>جوا</a:t>
            </a:r>
            <a:r>
              <a:rPr lang="en-US" dirty="0" smtClean="0"/>
              <a:t>( </a:t>
            </a:r>
            <a:r>
              <a:rPr lang="ar-SA" dirty="0" smtClean="0"/>
              <a:t> دوراً </a:t>
            </a:r>
            <a:r>
              <a:rPr lang="ar-SA" dirty="0" smtClean="0"/>
              <a:t>كبيراً مع القاعدة البحرية في هرمز في السيطرة على المنطقة. وبقي الحال على هذا لمدة أكثر من مائة عام، حتى بدأت كل من (هولندا وبريطانيا) الحصول على مكاسب في الخليج . وفي عام 1622م تمكن الشاه عباس </a:t>
            </a:r>
            <a:r>
              <a:rPr lang="ar-SA" dirty="0" err="1" smtClean="0"/>
              <a:t>الصفوي</a:t>
            </a:r>
            <a:r>
              <a:rPr lang="ar-SA" dirty="0" smtClean="0"/>
              <a:t> بمساعدة أسطول بريطاني تابع لشركة الهند الشرقية الإنجليزية من الانقضاض على القاعدة البرتغالية في هرمز وطرد </a:t>
            </a:r>
            <a:r>
              <a:rPr lang="ar-SA" dirty="0" smtClean="0"/>
              <a:t>البرتغاليين</a:t>
            </a:r>
            <a:r>
              <a:rPr lang="ar-SA" dirty="0" smtClean="0"/>
              <a:t>.</a:t>
            </a:r>
            <a:r>
              <a:rPr lang="en-US" dirty="0" smtClean="0"/>
              <a:t/>
            </a:r>
            <a:br>
              <a:rPr lang="en-US" dirty="0" smtClean="0"/>
            </a:b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4" name="مستطيل 3"/>
          <p:cNvSpPr/>
          <p:nvPr/>
        </p:nvSpPr>
        <p:spPr>
          <a:xfrm>
            <a:off x="381001" y="1524000"/>
            <a:ext cx="8915400" cy="3539430"/>
          </a:xfrm>
          <a:prstGeom prst="rect">
            <a:avLst/>
          </a:prstGeom>
        </p:spPr>
        <p:txBody>
          <a:bodyPr wrap="square">
            <a:spAutoFit/>
          </a:bodyPr>
          <a:lstStyle/>
          <a:p>
            <a:r>
              <a:rPr lang="ar-SA" sz="3200" dirty="0" smtClean="0"/>
              <a:t>وأيضا كان لانتشار البروتستنتية في أوروبا نتائج بالغة الأهمية في العلاقات بين الشرق والغرب في القرن السادس عشر, فقد رفضت الشعوب الأوروبية البروتستنتية الاعتراف بمنحة البابا للبرتغال باحتكار التجارة الشرقية في عام 1454م . وتمكنت انجلترا في نهاية القرن السادس عشر من هزيمة الأسطول الاسباني ( </a:t>
            </a:r>
            <a:r>
              <a:rPr lang="ar-SA" sz="3200" dirty="0" err="1" smtClean="0"/>
              <a:t>الأرمادا</a:t>
            </a:r>
            <a:r>
              <a:rPr lang="ar-SA" sz="3200" dirty="0" smtClean="0"/>
              <a:t> ) وأصبح في مقدورهم الوصول إلى المياه الشرقية ومنافسة البرتغال واسبانيا في الأسواق الشرقية .</a:t>
            </a:r>
            <a:endParaRPr lang="ar-SA" sz="3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4" name="مستطيل 3"/>
          <p:cNvSpPr/>
          <p:nvPr/>
        </p:nvSpPr>
        <p:spPr>
          <a:xfrm>
            <a:off x="228601" y="1676400"/>
            <a:ext cx="9296400" cy="3539430"/>
          </a:xfrm>
          <a:prstGeom prst="rect">
            <a:avLst/>
          </a:prstGeom>
        </p:spPr>
        <p:txBody>
          <a:bodyPr wrap="square">
            <a:spAutoFit/>
          </a:bodyPr>
          <a:lstStyle/>
          <a:p>
            <a:r>
              <a:rPr lang="ar-SA" sz="3200" dirty="0" smtClean="0"/>
              <a:t>وبدأ الانجليز في إنشاء مراكز تجارية لهم وسط معارضة شديدة من البرتغاليين مستغلين رغبة السكان المحليين في التخلص من الحكم البرتغالي </a:t>
            </a:r>
            <a:r>
              <a:rPr lang="ar-SA" sz="3200" dirty="0" err="1" smtClean="0"/>
              <a:t>بلاضافة</a:t>
            </a:r>
            <a:r>
              <a:rPr lang="ar-SA" sz="3200" dirty="0" smtClean="0"/>
              <a:t> إلى عداء الفرس والهنود والعرب للبرتغاليين, وتمكنوا من إلحاق الهزيمة بهم في منطقة الخليج العربي</a:t>
            </a:r>
            <a:r>
              <a:rPr lang="ar-SA" sz="3200" dirty="0" smtClean="0"/>
              <a:t>.</a:t>
            </a:r>
          </a:p>
          <a:p>
            <a:r>
              <a:rPr lang="ar-SA" sz="3200" dirty="0" smtClean="0"/>
              <a:t>وأصبح المجال ممهدا لانجلترا </a:t>
            </a:r>
            <a:r>
              <a:rPr lang="ar-SA" sz="3200" dirty="0" err="1" smtClean="0"/>
              <a:t>التى</a:t>
            </a:r>
            <a:r>
              <a:rPr lang="ar-SA" sz="3200" dirty="0" smtClean="0"/>
              <a:t> أسست شركة الهند الشرقية على غرار الشركة البرتغالية لتسير على نفس الخط الاستعماري من خلال السيطرة على التجارة.</a:t>
            </a:r>
            <a:endParaRPr lang="ar-SA" sz="3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دور شركة الهند الشرقية البريطانية</a:t>
            </a:r>
            <a:endParaRPr lang="ar-SA" dirty="0"/>
          </a:p>
        </p:txBody>
      </p:sp>
      <p:sp>
        <p:nvSpPr>
          <p:cNvPr id="3" name="عنصر نائب للمحتوى 2"/>
          <p:cNvSpPr>
            <a:spLocks noGrp="1"/>
          </p:cNvSpPr>
          <p:nvPr>
            <p:ph idx="1"/>
          </p:nvPr>
        </p:nvSpPr>
        <p:spPr/>
        <p:txBody>
          <a:bodyPr/>
          <a:lstStyle/>
          <a:p>
            <a:pPr rtl="1"/>
            <a:r>
              <a:rPr lang="ar-SA" dirty="0" smtClean="0"/>
              <a:t>وقد صدر </a:t>
            </a:r>
            <a:r>
              <a:rPr lang="ar-SA" dirty="0" smtClean="0"/>
              <a:t>قرار ملكي في 31 ديسمبر سنة 1600م من ملكة بريطانيا إليزابيث بتأسيس شركة الهند الشرقية، ومنحت الملكة هذه الشركة امتياز التجارة في الهند والشرق، وكان لهذه الشركة دور كبير في النفوذ والسيطرة الانجليزية ليس فقط على الخليج العربي ولكن على المنطقة بأسرها</a:t>
            </a:r>
            <a:r>
              <a:rPr lang="ar-SA" dirty="0" smtClean="0"/>
              <a:t>.</a:t>
            </a:r>
          </a:p>
          <a:p>
            <a:pPr rtl="1"/>
            <a:r>
              <a:rPr lang="ar-SA" dirty="0" smtClean="0"/>
              <a:t>وتعود </a:t>
            </a:r>
            <a:r>
              <a:rPr lang="ar-SA" dirty="0" smtClean="0"/>
              <a:t>العَلاقة بين شركة الهند الشرقية ومنطقة الخليج العربي إلى بدايات تواجدها في الهند، حينما حدثت زيادة في الإنتاج وفائض من الأقمشة الصوفية الإنجليزية لديها ووجدوا لها سوق في إيران.</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524000"/>
            <a:ext cx="9410700" cy="4495800"/>
          </a:xfrm>
        </p:spPr>
        <p:txBody>
          <a:bodyPr/>
          <a:lstStyle/>
          <a:p>
            <a:pPr rtl="1"/>
            <a:r>
              <a:rPr lang="ar-SA" sz="3000" dirty="0" smtClean="0"/>
              <a:t>وحصل </a:t>
            </a:r>
            <a:r>
              <a:rPr lang="ar-SA" sz="3000" dirty="0" smtClean="0"/>
              <a:t>رجال الشركة على فرمان من الشاه عباس </a:t>
            </a:r>
            <a:r>
              <a:rPr lang="ar-SA" sz="3000" dirty="0" err="1" smtClean="0"/>
              <a:t>الصفوي</a:t>
            </a:r>
            <a:r>
              <a:rPr lang="ar-SA" sz="3000" dirty="0" smtClean="0"/>
              <a:t> في عام 1619م بفتح وكالة للشركة في ميناء </a:t>
            </a:r>
            <a:r>
              <a:rPr lang="ar-SA" sz="3000" dirty="0" err="1" smtClean="0"/>
              <a:t>جاسك</a:t>
            </a:r>
            <a:r>
              <a:rPr lang="ar-SA" sz="3000" dirty="0" smtClean="0"/>
              <a:t> عند مدخل الخليج العربي بعيداً عن مضايقات البرتغاليين في مضيق هرمز، وبعد ذلك كان فتح وكالة في شيراز وأخرى في مدينة أصفهان وكان ذلك في عام 1617م. </a:t>
            </a:r>
            <a:endParaRPr lang="ar-SA" sz="3000" dirty="0" smtClean="0"/>
          </a:p>
          <a:p>
            <a:pPr rtl="1"/>
            <a:r>
              <a:rPr lang="ar-SA" sz="3000" dirty="0" smtClean="0"/>
              <a:t>وفي </a:t>
            </a:r>
            <a:r>
              <a:rPr lang="ar-SA" sz="3000" dirty="0" smtClean="0"/>
              <a:t>عام 1620م منع البرتغال سفن شركة الهند الشرقية من دخول ميناء </a:t>
            </a:r>
            <a:r>
              <a:rPr lang="ar-SA" sz="3000" dirty="0" err="1" smtClean="0"/>
              <a:t>جاسك</a:t>
            </a:r>
            <a:r>
              <a:rPr lang="ar-SA" sz="3000" dirty="0" smtClean="0"/>
              <a:t>، وحدث الصدام بين السفن الإنجليزية والسفن البريطانية، وساعدت شركة الهند الشرقية الشاه عباس </a:t>
            </a:r>
            <a:r>
              <a:rPr lang="ar-SA" sz="3000" dirty="0" err="1" smtClean="0"/>
              <a:t>الصفوي</a:t>
            </a:r>
            <a:r>
              <a:rPr lang="ar-SA" sz="3000" dirty="0" smtClean="0"/>
              <a:t> على طرد البرتغاليين بشكل نهائي من جزيرة هرمز عام 1622م وبعد تلك الأحداث نقلت الشركة وكالتها من </a:t>
            </a:r>
            <a:r>
              <a:rPr lang="ar-SA" sz="3000" dirty="0" err="1" smtClean="0"/>
              <a:t>جاسك</a:t>
            </a:r>
            <a:r>
              <a:rPr lang="ar-SA" sz="3000" dirty="0" smtClean="0"/>
              <a:t> إلى ميناء بندر عباس.</a:t>
            </a:r>
          </a:p>
          <a:p>
            <a:pPr rtl="1"/>
            <a:r>
              <a:rPr lang="ar-SA" dirty="0" smtClean="0"/>
              <a:t/>
            </a:r>
            <a:br>
              <a:rPr lang="ar-SA" dirty="0" smtClean="0"/>
            </a:br>
            <a:r>
              <a:rPr lang="ar-SA" dirty="0" smtClean="0"/>
              <a:t/>
            </a:r>
            <a:br>
              <a:rPr lang="ar-SA" dirty="0" smtClean="0"/>
            </a:b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وفي </a:t>
            </a:r>
            <a:r>
              <a:rPr lang="ar-SA" dirty="0" smtClean="0"/>
              <a:t>عام 1763م نجح رجال شركة الهند الشرقية في الحصول على الموافقة من </a:t>
            </a:r>
            <a:r>
              <a:rPr lang="ar-SA" dirty="0" err="1" smtClean="0"/>
              <a:t>الايرانيين</a:t>
            </a:r>
            <a:r>
              <a:rPr lang="ar-SA" dirty="0" smtClean="0"/>
              <a:t> من أجل فتح وكالة جديدة لهم في منطقة </a:t>
            </a:r>
            <a:r>
              <a:rPr lang="ar-SA" dirty="0" err="1" smtClean="0"/>
              <a:t>بوشهر</a:t>
            </a:r>
            <a:r>
              <a:rPr lang="ar-SA" dirty="0" smtClean="0"/>
              <a:t>، وهذا العمل نقل مركز نشاط الشركة في أواخر القرن الثامن عشر من مدخل الخليج العربي عند </a:t>
            </a:r>
            <a:r>
              <a:rPr lang="ar-SA" dirty="0" err="1" smtClean="0"/>
              <a:t>جاسك</a:t>
            </a:r>
            <a:r>
              <a:rPr lang="ar-SA" dirty="0" smtClean="0"/>
              <a:t> وبندر عباس إلى أعلاه في البصرة </a:t>
            </a:r>
            <a:r>
              <a:rPr lang="ar-SA" dirty="0" err="1" smtClean="0"/>
              <a:t>وبوشهر</a:t>
            </a:r>
            <a:r>
              <a:rPr lang="ar-SA" dirty="0" smtClean="0"/>
              <a:t>، وبذلك أصبحت بريطانية صاحبة السيادة التجارية في هذه المنطقة بلا منازع وجعلت حكومة بومباي من ميناء </a:t>
            </a:r>
            <a:r>
              <a:rPr lang="ar-SA" dirty="0" err="1" smtClean="0"/>
              <a:t>بوشهر</a:t>
            </a:r>
            <a:r>
              <a:rPr lang="ar-SA" dirty="0" smtClean="0"/>
              <a:t> المقر الرئيسي لها في الخليج العربي. </a:t>
            </a:r>
            <a:br>
              <a:rPr lang="ar-SA" dirty="0" smtClean="0"/>
            </a:br>
            <a:r>
              <a:rPr lang="ar-SA" dirty="0" smtClean="0"/>
              <a:t/>
            </a:r>
            <a:br>
              <a:rPr lang="ar-SA" dirty="0" smtClean="0"/>
            </a:b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وفي بداية عام 1813م توقف النشاط التجاري للمعتمد البريطاني في </a:t>
            </a:r>
            <a:r>
              <a:rPr lang="ar-SA" dirty="0" err="1" smtClean="0"/>
              <a:t>بوشهر</a:t>
            </a:r>
            <a:r>
              <a:rPr lang="ar-SA" dirty="0" smtClean="0"/>
              <a:t> وتحول عمله إلى الجانب السياسي، كما حرصت حكومة بومباي على فتح وكالة لها في مسقط والتي كان يصل نفوذها من جزيرة كشم حتى ساحل أفريقيا الشرقي والتي تسيطر على مدخل طريق تجاري وبريدي له أهمية، غير أنّ حكام دولة </a:t>
            </a:r>
            <a:r>
              <a:rPr lang="ar-SA" dirty="0" err="1" smtClean="0"/>
              <a:t>البوسعيد</a:t>
            </a:r>
            <a:r>
              <a:rPr lang="ar-SA" dirty="0" smtClean="0"/>
              <a:t> </a:t>
            </a:r>
            <a:r>
              <a:rPr lang="ar-SA" dirty="0" err="1" smtClean="0"/>
              <a:t>فى</a:t>
            </a:r>
            <a:r>
              <a:rPr lang="ar-SA" dirty="0" smtClean="0"/>
              <a:t> عمان كانوا لا يشجعون عملاً مثل هذا، وعندما تقدمت شركة الهند الشرقية عام 1785م إلى حاكم عُمان السيد حمد بن سعيد تطلب منه فتح وكالة لها، تم رفض هذا الطلب. </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57200" y="1341437"/>
            <a:ext cx="8915400" cy="4525963"/>
          </a:xfrm>
        </p:spPr>
        <p:txBody>
          <a:bodyPr/>
          <a:lstStyle/>
          <a:p>
            <a:pPr rtl="1"/>
            <a:r>
              <a:rPr lang="ar-SA" dirty="0" smtClean="0"/>
              <a:t>وكانت عمان من خلال ميناء مسقط تقوم بعملية توزيع تجارة الهند القادمة إلى الخليج العربي، في حين ميناء البصرة كان يقوم بتوزيع تجارة أوروبا الآتية عبر الطريق الصحراوي، وقد شاركت سفن عُمان السفن البريطانية والهندية في عملية النقل البحري</a:t>
            </a:r>
            <a:r>
              <a:rPr lang="ar-SA" dirty="0" smtClean="0"/>
              <a:t>.</a:t>
            </a:r>
          </a:p>
          <a:p>
            <a:pPr rtl="1"/>
            <a:r>
              <a:rPr lang="ar-SA" dirty="0" smtClean="0"/>
              <a:t>وفي </a:t>
            </a:r>
            <a:r>
              <a:rPr lang="ar-SA" dirty="0" smtClean="0"/>
              <a:t>عام 1643م عرفت شركة الهند الشرقية بريد الصحراء بين البصرة وحلب منذ افتتاح وكالة البصرة فيها، حيث كانت تخرج القوافل من غرب الفرات ثم تعبر بادية الشام نحو حلب حيث تتولى الوكالة البريطانية التابعة لشركة شرق البحر الأبيض المتوسط عملية نقل البضائع والبريد بسفنها إلى الجزر البريطانية.</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وكان </a:t>
            </a:r>
            <a:r>
              <a:rPr lang="ar-SA" dirty="0" smtClean="0"/>
              <a:t>يستغرق وصول البريد ما بين الهند وبريطانيا عبر ذلك الطريق خمسة أشهر بينما كان يستغرق من طريق رأس الرجاء الصالح 11 شهراً. وكان كل مقيم سياسي بريطاني في البصرة قد عمل على توثيق عَلاقاته مع شيوخ القبائل في البادية</a:t>
            </a:r>
            <a:r>
              <a:rPr lang="ar-SA" dirty="0" smtClean="0"/>
              <a:t>.</a:t>
            </a:r>
          </a:p>
          <a:p>
            <a:pPr rtl="1"/>
            <a:r>
              <a:rPr lang="ar-SA" dirty="0" smtClean="0"/>
              <a:t>إن تأسيس شركة الهند الشرقية جاء نتيجة للتوسع التجاري الذي </a:t>
            </a:r>
            <a:r>
              <a:rPr lang="ar-SA" dirty="0" err="1" smtClean="0"/>
              <a:t>شهدته</a:t>
            </a:r>
            <a:r>
              <a:rPr lang="ar-SA" dirty="0" smtClean="0"/>
              <a:t> إنجلترا في النصف الأخير من القرن السادس عشر بعد انتصار الإنجليز على الأسطول الإسباني في معركة أرمادا عام 1588، حيث اندفع الإنجليز للبحث عن أسواق جديدة لتجارتهم المتنامية. </a:t>
            </a:r>
            <a:r>
              <a:rPr lang="ar-SA" dirty="0" smtClean="0"/>
              <a:t/>
            </a:r>
            <a:br>
              <a:rPr lang="ar-SA" dirty="0" smtClean="0"/>
            </a:br>
            <a:r>
              <a:rPr lang="ar-SA" dirty="0" smtClean="0"/>
              <a:t/>
            </a:r>
            <a:br>
              <a:rPr lang="ar-SA" dirty="0" smtClean="0"/>
            </a:br>
            <a:r>
              <a:rPr lang="ar-SA" dirty="0" smtClean="0"/>
              <a:t/>
            </a:r>
            <a:br>
              <a:rPr lang="ar-SA" dirty="0" smtClean="0"/>
            </a:b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وكانت </a:t>
            </a:r>
            <a:r>
              <a:rPr lang="ar-SA" dirty="0" smtClean="0"/>
              <a:t>عمليات الاستغلال الناجحة التي قام </a:t>
            </a:r>
            <a:r>
              <a:rPr lang="ar-SA" dirty="0" err="1" smtClean="0"/>
              <a:t>بها</a:t>
            </a:r>
            <a:r>
              <a:rPr lang="ar-SA" dirty="0" smtClean="0"/>
              <a:t> البرتغاليون في الشرق قد هيأت المزيد من الدوافع والمحفزات للإنجليز لأن يستغلوا </a:t>
            </a:r>
            <a:r>
              <a:rPr lang="ar-SA" dirty="0" smtClean="0"/>
              <a:t>فرص </a:t>
            </a:r>
            <a:r>
              <a:rPr lang="ar-SA" dirty="0" smtClean="0"/>
              <a:t>توسيع تجارتهم</a:t>
            </a:r>
            <a:r>
              <a:rPr lang="ar-SA" dirty="0" smtClean="0"/>
              <a:t>.</a:t>
            </a:r>
          </a:p>
          <a:p>
            <a:pPr rtl="1"/>
            <a:r>
              <a:rPr lang="ar-SA" dirty="0" smtClean="0"/>
              <a:t>وقد ازدهر مركز الشركة هذا حيث أصبحت تدار جميع العمليات التجارية من خلاله، ولا </a:t>
            </a:r>
            <a:r>
              <a:rPr lang="ar-SA" dirty="0" err="1" smtClean="0"/>
              <a:t>سيما</a:t>
            </a:r>
            <a:r>
              <a:rPr lang="ar-SA" dirty="0" smtClean="0"/>
              <a:t> في فترة انتقال مركز الشركة من بندر عباس للبصرة بصورة مؤقتة على أثر التهديد الهولندي للشركة.</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371600"/>
            <a:ext cx="9410700" cy="4419599"/>
          </a:xfrm>
        </p:spPr>
        <p:txBody>
          <a:bodyPr/>
          <a:lstStyle/>
          <a:p>
            <a:pPr rtl="1"/>
            <a:r>
              <a:rPr lang="fr-FR" dirty="0" smtClean="0"/>
              <a:t>	</a:t>
            </a:r>
            <a:r>
              <a:rPr lang="ar-SA" dirty="0" smtClean="0"/>
              <a:t>ولكن </a:t>
            </a:r>
            <a:r>
              <a:rPr lang="ar-SA" dirty="0" smtClean="0"/>
              <a:t>شركة الهند الشرقية التي احتكرت تجارة الشرق لهذه الفترة جوبهت بمنافسة لم تكن متوقعة من قبل شركة إنجليزية جديدة برئاسة وليم </a:t>
            </a:r>
            <a:r>
              <a:rPr lang="ar-SA" dirty="0" err="1" smtClean="0"/>
              <a:t>كورتين</a:t>
            </a:r>
            <a:r>
              <a:rPr lang="ar-SA" dirty="0" smtClean="0"/>
              <a:t> الذي أفلح في الحصول على ترخيص من الملك تشارلس الأول للقيام بالعمليات التجارية في الشرق.وكان لابد من احتدام الصراع بين الشركتين البريطانيتين ولكن توصلتا معا إلى دمج أعمالهما عام 1649 ليصبحا شركة موحدة تتقاسمان الأرباح مناصفة</a:t>
            </a:r>
            <a:r>
              <a:rPr lang="ar-SA" baseline="30000" dirty="0" smtClean="0"/>
              <a:t>.</a:t>
            </a:r>
          </a:p>
          <a:p>
            <a:pPr rtl="1"/>
            <a:r>
              <a:rPr lang="ar-SA" dirty="0" smtClean="0"/>
              <a:t>أما انعكاسات تلك التطورات على منطقة الخليج العربي، فقد هيأت الظروف للشركة الموحدة مناخاً ”إيجابياً“ لتوسيع نشاطها لا على فارس وحدها، بل على معظم السواحل العربية في الخليج العربي.</a:t>
            </a:r>
            <a:endParaRPr lang="fr-FR" dirty="0" smtClean="0"/>
          </a:p>
          <a:p>
            <a:pPr rtl="1"/>
            <a:endParaRPr lang="fr-FR" dirty="0" smtClean="0"/>
          </a:p>
          <a:p>
            <a:pPr rtl="1"/>
            <a:r>
              <a:rPr lang="ar-SA" dirty="0" smtClean="0"/>
              <a:t>	</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570037"/>
            <a:ext cx="8915400" cy="4525963"/>
          </a:xfrm>
        </p:spPr>
        <p:txBody>
          <a:bodyPr/>
          <a:lstStyle/>
          <a:p>
            <a:pPr rtl="1"/>
            <a:r>
              <a:rPr lang="ar-SA" dirty="0" smtClean="0"/>
              <a:t>	وعلى الرغم من مقاومة التجار الفرس لشركة الهند الشرقية ومنافسة الهولنديين ثم الفرنسيين لها، فإنها استطاعت أن تتفوق وتبسط نفوذها بقوة في المنطقة، وذلك بفضل الدعم الذي حصلت عليه الشركة من خلال المرسوم </a:t>
            </a:r>
            <a:r>
              <a:rPr lang="ar-SA" dirty="0" smtClean="0"/>
              <a:t>الذي </a:t>
            </a:r>
            <a:r>
              <a:rPr lang="ar-SA" dirty="0" smtClean="0"/>
              <a:t>حصلت عليه </a:t>
            </a:r>
            <a:r>
              <a:rPr lang="ar-SA" dirty="0" smtClean="0"/>
              <a:t>في </a:t>
            </a:r>
            <a:r>
              <a:rPr lang="ar-SA" dirty="0" smtClean="0"/>
              <a:t>عام 1657 </a:t>
            </a:r>
            <a:r>
              <a:rPr lang="ar-SA" dirty="0" smtClean="0"/>
              <a:t>والذي </a:t>
            </a:r>
            <a:r>
              <a:rPr lang="ar-SA" dirty="0" smtClean="0"/>
              <a:t>يعطيها الحق </a:t>
            </a:r>
            <a:r>
              <a:rPr lang="ar-SA" dirty="0" smtClean="0"/>
              <a:t>في </a:t>
            </a:r>
            <a:r>
              <a:rPr lang="ar-SA" dirty="0" smtClean="0"/>
              <a:t>التجارة مع الشرق. وقد استمر دعم استمر دعم الحكومة البريطانية للشركة وأصدر الملك </a:t>
            </a:r>
            <a:r>
              <a:rPr lang="ar-SA" dirty="0" smtClean="0"/>
              <a:t>شارل </a:t>
            </a:r>
            <a:r>
              <a:rPr lang="ar-SA" dirty="0" smtClean="0"/>
              <a:t>الثاني مرسوماً عام 1661 أعطى الشركة امتيازاً أعظم بكثير مما كانت قد حصلت عليه في الفترات السابقة.</a:t>
            </a:r>
            <a:endParaRPr lang="fr-FR" dirty="0" smtClean="0"/>
          </a:p>
          <a:p>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52400" y="1676400"/>
            <a:ext cx="9525000" cy="4419600"/>
          </a:xfrm>
        </p:spPr>
        <p:txBody>
          <a:bodyPr/>
          <a:lstStyle/>
          <a:p>
            <a:pPr rtl="1"/>
            <a:r>
              <a:rPr lang="ar-SA" sz="3100" dirty="0" smtClean="0"/>
              <a:t>كذلك استطاعت الشركة القضاء على المنافسة الأخرى لها، سواء الهولندية أو الفرنسية .وهكذا أصبح الميزان التجاري في منطقة الخليج العربي لصالح شركة الهند الشرقية الإنجليزية، وأصبحت المناطق المطلة على الخليج العربي من الأسواق الرئيسة للشركة، وصارت العملات الذهبية تخرج من مناطق الخليج العربي دون قيود بما فيها اللؤلؤ.</a:t>
            </a:r>
            <a:endParaRPr lang="fr-FR" sz="3100" dirty="0" smtClean="0"/>
          </a:p>
          <a:p>
            <a:pPr rtl="1"/>
            <a:r>
              <a:rPr lang="ar-SA" sz="3100" dirty="0" smtClean="0"/>
              <a:t>	وغدت شركة الهند الشرقية في النصف الثاني من القرن الثامن عشر دون أيّ منافسة أجنبية تذكر في الخليج. وقد حلت البصرة محل "بندر عباس" مركزاً رئيساً للشركة في الخليج العربي اعتباراً من عام 1763. </a:t>
            </a:r>
            <a:endParaRPr lang="fr-FR" sz="3100" dirty="0" smtClean="0"/>
          </a:p>
          <a:p>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والحقيقة أن المنافسة للنفوذ الانجليزي في المنطقة لم تكن من قبل البرتغاليين فقط وإنما كانت هناك قوى أخرى تعمل على إضعاف الوجود الانجليزي في الخليج العربي ومن أهمها ألمانيا وفرنسا وروسيا. وعلى الرغم من المواثيق والمعاهدات التي كانت تعقد بين بريطانيا وغيرها من الدول الكبرى، إلا أن بريطانيا كانت في أغلب الأحيان تتحايل من أجل خرق تلك التعهدات لتستأثر بالخليج وحدها، وقد نجحت في إبعاد فرنسا عن طريقها، كما نجحت في إحباط مشروع ألمانيا الذي عرف تاريخياً بخط حديد برلين</a:t>
            </a:r>
            <a:r>
              <a:rPr lang="en-US" dirty="0" smtClean="0"/>
              <a:t> –</a:t>
            </a:r>
            <a:r>
              <a:rPr lang="ar-SA" dirty="0" smtClean="0"/>
              <a:t>بغداد لينافس النفوذ البريطاني في المنطقة.</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t>
            </a:r>
            <a:r>
              <a:rPr lang="ar-SA" dirty="0" smtClean="0"/>
              <a:t> المنافسة الألمانية والروسية والفرنسية:</a:t>
            </a:r>
            <a:endParaRPr lang="ar-SA" dirty="0"/>
          </a:p>
        </p:txBody>
      </p:sp>
      <p:sp>
        <p:nvSpPr>
          <p:cNvPr id="3" name="عنصر نائب للمحتوى 2"/>
          <p:cNvSpPr>
            <a:spLocks noGrp="1"/>
          </p:cNvSpPr>
          <p:nvPr>
            <p:ph idx="1"/>
          </p:nvPr>
        </p:nvSpPr>
        <p:spPr>
          <a:xfrm>
            <a:off x="190500" y="1447800"/>
            <a:ext cx="9410700" cy="4343400"/>
          </a:xfrm>
        </p:spPr>
        <p:txBody>
          <a:bodyPr/>
          <a:lstStyle/>
          <a:p>
            <a:pPr rtl="1"/>
            <a:r>
              <a:rPr lang="ar-SA" dirty="0" smtClean="0"/>
              <a:t>وكانت ألمانيا وليدة الثورة الصناعية التي جعلت منها دولة قوية وخاصة بعد أن توحدت على يد بسمارك، وقد اتخذ الصراع الألماني البريطاني طابعاً تجارياً عن طريق نشر البضائع الألمانية المشهورة بجودتها وكفاءتها التي لا تنافس، مما شكل خطراً هدد الوجود الاقتصادي البريطاني في المنطقة، ومن ثم كان دخول روسيا دولة معارضة لإتمام مشروع خط حديد برلين</a:t>
            </a:r>
            <a:r>
              <a:rPr lang="en-US" dirty="0" smtClean="0"/>
              <a:t> – </a:t>
            </a:r>
            <a:r>
              <a:rPr lang="ar-SA" dirty="0" smtClean="0"/>
              <a:t>بغداد الذي كان يشكل خطورة على سير الخطوط الحديدية الروسية في القوقاز وبقية المناطق، بل إن النفوذ الألماني سيحول دون وصول روسيا إلى المياه الدافئة في الخليج العربي والبحر الأبيض المتوسط</a:t>
            </a:r>
            <a:r>
              <a:rPr lang="en-US" dirty="0" smtClean="0"/>
              <a:t>.</a:t>
            </a:r>
            <a:br>
              <a:rPr lang="en-US" dirty="0" smtClean="0"/>
            </a:br>
            <a:endParaRPr lang="en-US" dirty="0" smtClean="0"/>
          </a:p>
          <a:p>
            <a:pPr rtl="1"/>
            <a:r>
              <a:rPr lang="en-US" dirty="0" smtClean="0"/>
              <a:t/>
            </a:r>
            <a:br>
              <a:rPr lang="en-US" dirty="0" smtClean="0"/>
            </a:b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ولذا كان الصراع صراعاً دولياً لتحدي الوجود البريطاني المهيمن على الخليج، وهو ما دفع روسيا لتنفيذ محاولتها للوصول إلى الخليج، ورغبتها في إنشاء ميناء وقاعدة حربية في الخليج، فاختارت روسيا فارس بحكم الجوار الجغرافي والحدود الطويلة المشتركة بينهما، لتكون قاعدة انطلاق نحو طموحها للبحار المفتوحة والمياه الدافئة، فأصبحت فارس محوراً أساسياً للوصول إلى الخليج العربي. </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ولم يقتصر نشاط روسيا على الأمور العسكرية فقط للنفوذ إلى فارس والسيطرة عليها، بل بدأت تخوض مجالات أخرى تمثلت في إرسال القناصل بصورة مستمرة، وإقامة شبكة من خطوط السكك الحديدية والخطوط الملاحية والشركات التجارية والبعثات الروسية على هيئة ضباط عسكريين وزيارات مسئولين وأطباء للبحث عن منفذ لهم على الخليج العربي، فكان التركيز على فتح القنصليات في مدن فارس والخليج يشكل نشاطاً دبلوماسياً مهماً اعتمدت روسيا عليه لرعاية مصالحها</a:t>
            </a:r>
            <a:r>
              <a:rPr lang="en-US" dirty="0" smtClean="0"/>
              <a:t>.</a:t>
            </a:r>
            <a:r>
              <a:rPr lang="ar-SA" dirty="0" smtClean="0"/>
              <a:t> </a:t>
            </a:r>
          </a:p>
          <a:p>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وسعت روسيا أيضاً لإنشاء خط ملاحي روسي لربط موانئ روسيا بالخليج لتقوية التبادل التجاري بين المنطقتين، بالإضافة إلى الطب الذي استخدمته روسيا ذريعة للتدخل في شؤون فارس والخليج، فأصبحت هذه المهنة مرتبطة بأمور سياسية للتأثير في سكان المنطقة، مما أثار حفيظة بريطانيا وقلقها، بخاصة أن الأطباء كانوا يرسلون التقارير السياسية الرسمية إلى الحكومة الروسية، وكان الهدف هو مضايقة الإنجليز وعرقلة الطريق البري التجاري بين الهند وخراسان للحد من انتشار التجارة الإنجليزية</a:t>
            </a:r>
            <a:r>
              <a:rPr lang="en-US" dirty="0" smtClean="0"/>
              <a:t>.</a:t>
            </a:r>
            <a:br>
              <a:rPr lang="en-US" dirty="0" smtClean="0"/>
            </a:br>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والجدير بالذكر أن بريطانيا هدفت إلى إضعاف فارس تمهيداً لزيادة السيطرة عليها، والتدخل في شؤونها، وبخاصة أن الخطر الروسي ليس خطراً عسكرياً فحسب، بل هو استعمار اقتصادي لمنطقة الشرق الأدنى، فبدأت المناورات العسكرية البحرية الإنجليزية، لاستعراض قوة البحرية البريطانية لوقف النشاط الروسي، كما بدأت في إثارة القلاقل في وجه الروس في العراق وداخل روسيا الوسطى، لتشتيت القوات الروسية، ومنعها من الاقتراب من الخليج </a:t>
            </a:r>
            <a:r>
              <a:rPr lang="en-US" dirty="0" smtClean="0"/>
              <a:t>.</a:t>
            </a:r>
            <a:br>
              <a:rPr lang="en-US" dirty="0" smtClean="0"/>
            </a:br>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وقد أسفر الصراع الروسي الإنجليزي للسيطرة على المنطقة عن فشل محاولات روسيا في تحقيق أهدافها في مختلف مناطق الخليج بما فيها المحمرة، وعن اقتسام النفوذ في فارس</a:t>
            </a:r>
            <a:r>
              <a:rPr lang="en-US" dirty="0" smtClean="0"/>
              <a:t>: </a:t>
            </a:r>
            <a:r>
              <a:rPr lang="ar-SA" dirty="0" smtClean="0"/>
              <a:t>شمال فارس لروسيا وجنوبها لبريطانيا.</a:t>
            </a:r>
          </a:p>
          <a:p>
            <a:pPr rtl="1"/>
            <a:r>
              <a:rPr lang="ar-SA" dirty="0" smtClean="0"/>
              <a:t>وهكذا امتازت العلاقة بين روسيا وبريطانيا بالتصادم، وكانت الأراضي العربية مجالاً واسعاً لهذا التصادم.</a:t>
            </a:r>
          </a:p>
          <a:p>
            <a:pPr rtl="1"/>
            <a:r>
              <a:rPr lang="ar-SA" dirty="0" smtClean="0"/>
              <a:t>وبسيطرة بريطانيا على الخليج ضمنت لنفسها امتلاك الطريق التجاري الكبير المتمثل في الخليج، وفي منطقة ما بين النهرين.</a:t>
            </a:r>
          </a:p>
          <a:p>
            <a:endParaRPr lang="ar-S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en-US" dirty="0" smtClean="0"/>
              <a:t/>
            </a:r>
            <a:br>
              <a:rPr lang="en-US" dirty="0" smtClean="0"/>
            </a:br>
            <a:r>
              <a:rPr lang="en-US" dirty="0" smtClean="0"/>
              <a:t/>
            </a:r>
            <a:br>
              <a:rPr lang="en-US" dirty="0" smtClean="0"/>
            </a:br>
            <a:endParaRPr lang="ar-SA" dirty="0"/>
          </a:p>
        </p:txBody>
      </p:sp>
      <p:sp>
        <p:nvSpPr>
          <p:cNvPr id="4" name="مستطيل 3"/>
          <p:cNvSpPr/>
          <p:nvPr/>
        </p:nvSpPr>
        <p:spPr>
          <a:xfrm>
            <a:off x="533400" y="1601212"/>
            <a:ext cx="8915400" cy="3046988"/>
          </a:xfrm>
          <a:prstGeom prst="rect">
            <a:avLst/>
          </a:prstGeom>
        </p:spPr>
        <p:txBody>
          <a:bodyPr wrap="square">
            <a:spAutoFit/>
          </a:bodyPr>
          <a:lstStyle/>
          <a:p>
            <a:r>
              <a:rPr lang="ar-SA" sz="3200" dirty="0" smtClean="0"/>
              <a:t>أما فرنسا التي أنشأت شركة الهند الشرقية الفرنسية سنة 1664م للتجارة، وأقامت علاقات جيدة مع العمانيين من خلال معاهدة تجارية مع سلطان مسقط سمحت لها بإقامة وكالة فرنسية تشرف على تجارة فرنسا في الشرق، كما أقامت محطة لتزويد الأسطول الفرنسي بالمياه، وفي أثناء وجود نابليون في مصر عام 1798م حاول الاتصال بسلطان مسقط إلا أن الإنجليز عرقلوا جهوده</a:t>
            </a:r>
            <a:r>
              <a:rPr lang="en-US" sz="3200" dirty="0" smtClean="0"/>
              <a:t>. </a:t>
            </a:r>
            <a:endParaRPr lang="ar-SA" sz="3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endParaRPr lang="ar-SA" dirty="0"/>
          </a:p>
        </p:txBody>
      </p:sp>
      <p:sp>
        <p:nvSpPr>
          <p:cNvPr id="3" name="عنصر نائب للمحتوى 2"/>
          <p:cNvSpPr>
            <a:spLocks noGrp="1"/>
          </p:cNvSpPr>
          <p:nvPr>
            <p:ph idx="1"/>
          </p:nvPr>
        </p:nvSpPr>
        <p:spPr>
          <a:xfrm>
            <a:off x="495300" y="1371600"/>
            <a:ext cx="8915400" cy="4525963"/>
          </a:xfrm>
        </p:spPr>
        <p:txBody>
          <a:bodyPr/>
          <a:lstStyle/>
          <a:p>
            <a:pPr algn="r" rtl="1"/>
            <a:r>
              <a:rPr lang="ar-SA" dirty="0" smtClean="0"/>
              <a:t>وجاءت خسارة فرنسا لأسطولها البحري في الإسكندرية عام 1799 كبداية لنهاية المنافسة بينهما لصالح بريطانية وسيطرتها الاستعمارية على جميع الطرق البحرية في بحر العرب, خاصة  بعد سقوط جزر موريشيوس عام 1818 وطرد الفرنسيين منها كليا, وتمثلت الإستراتيجية البريطانية الاستعمارية على المنطقة بالتحالف مع شيوخ المنطقة مقابل استمرار نفوذ بريطانيا وتجارتها فيها, . لقد رسمت الإستراتيجية البحرية البريطانية قوسا بحريا كانت الهند مركزه للسيطرة المطلقة على المحيط الهندي وبحر العرب للحيلولة دون دخول أي منافس استعماري يهدد مصالحها.</a:t>
            </a:r>
          </a:p>
          <a:p>
            <a:pPr algn="r" rtl="1"/>
            <a:r>
              <a:rPr lang="ar-SA" dirty="0" smtClean="0"/>
              <a:t>                                              ------------</a:t>
            </a:r>
            <a:endParaRPr lang="ar-SA"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3216</TotalTime>
  <Words>1747</Words>
  <Application>Microsoft Office PowerPoint</Application>
  <PresentationFormat>A4 Paper (210x297 mm)‎</PresentationFormat>
  <Paragraphs>57</Paragraphs>
  <Slides>28</Slides>
  <Notes>1</Notes>
  <HiddenSlides>0</HiddenSlides>
  <MMClips>0</MMClips>
  <ScaleCrop>false</ScaleCrop>
  <HeadingPairs>
    <vt:vector size="4" baseType="variant">
      <vt:variant>
        <vt:lpstr>سمة</vt:lpstr>
      </vt:variant>
      <vt:variant>
        <vt:i4>1</vt:i4>
      </vt:variant>
      <vt:variant>
        <vt:lpstr>عناوين الشرائح</vt:lpstr>
      </vt:variant>
      <vt:variant>
        <vt:i4>28</vt:i4>
      </vt:variant>
    </vt:vector>
  </HeadingPairs>
  <TitlesOfParts>
    <vt:vector size="29" baseType="lpstr">
      <vt:lpstr>Office Theme</vt:lpstr>
      <vt:lpstr>الشريحة 1</vt:lpstr>
      <vt:lpstr>المحاضرة الخامسة</vt:lpstr>
      <vt:lpstr>الشريحة 3</vt:lpstr>
      <vt:lpstr>الشريحة 4</vt:lpstr>
      <vt:lpstr>الشريحة 5</vt:lpstr>
      <vt:lpstr>الشريحة 6</vt:lpstr>
      <vt:lpstr>الشريحة 7</vt:lpstr>
      <vt:lpstr>الشريحة 8</vt:lpstr>
      <vt:lpstr>دور شركة الهند الشرقية البريطانية</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   المنافسة الألمانية والروسية والفرنسية:</vt:lpstr>
      <vt:lpstr>الشريحة 21</vt:lpstr>
      <vt:lpstr>الشريحة 22</vt:lpstr>
      <vt:lpstr>الشريحة 23</vt:lpstr>
      <vt:lpstr>الشريحة 24</vt:lpstr>
      <vt:lpstr>الشريحة 25</vt:lpstr>
      <vt:lpstr>الشريحة 26</vt:lpstr>
      <vt:lpstr> </vt:lpstr>
      <vt:lpstr>الشريحة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274</cp:revision>
  <dcterms:created xsi:type="dcterms:W3CDTF">2009-10-14T19:14:34Z</dcterms:created>
  <dcterms:modified xsi:type="dcterms:W3CDTF">2012-02-08T17:54:19Z</dcterms:modified>
</cp:coreProperties>
</file>