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99" r:id="rId4"/>
    <p:sldId id="300" r:id="rId5"/>
    <p:sldId id="301" r:id="rId6"/>
    <p:sldId id="302" r:id="rId7"/>
    <p:sldId id="303" r:id="rId8"/>
    <p:sldId id="304" r:id="rId9"/>
    <p:sldId id="305" r:id="rId10"/>
    <p:sldId id="306" r:id="rId11"/>
    <p:sldId id="329" r:id="rId12"/>
    <p:sldId id="322" r:id="rId13"/>
    <p:sldId id="326" r:id="rId14"/>
    <p:sldId id="324" r:id="rId15"/>
    <p:sldId id="323" r:id="rId16"/>
    <p:sldId id="327" r:id="rId17"/>
    <p:sldId id="308" r:id="rId18"/>
    <p:sldId id="331" r:id="rId19"/>
    <p:sldId id="330" r:id="rId20"/>
    <p:sldId id="310" r:id="rId21"/>
    <p:sldId id="325" r:id="rId22"/>
    <p:sldId id="311"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2/15/2012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a:t>
            </a:r>
            <a:r>
              <a:rPr lang="ar-SA" b="1" spc="-150" dirty="0" smtClean="0">
                <a:solidFill>
                  <a:srgbClr val="376092"/>
                </a:solidFill>
                <a:latin typeface="ae_AlMateen" pitchFamily="2" charset="-78"/>
                <a:cs typeface="ae_AlMateen" pitchFamily="2" charset="-78"/>
              </a:rPr>
              <a:t>السادسة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1427673" y="3810000"/>
            <a:ext cx="6801927" cy="1323439"/>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دور القوى المحلية في الخليج العربي في مقاومة الاستعمار</a:t>
            </a:r>
          </a:p>
          <a:p>
            <a:pPr algn="ctr"/>
            <a:r>
              <a:rPr lang="en-US" sz="4000" b="1" spc="-150" dirty="0" smtClean="0">
                <a:solidFill>
                  <a:srgbClr val="376092"/>
                </a:solidFill>
                <a:cs typeface="ae_AlMateen" pitchFamily="2" charset="-78"/>
              </a:rPr>
              <a:t>)</a:t>
            </a:r>
            <a:r>
              <a:rPr lang="ar-SA" sz="4000" b="1" spc="-150" dirty="0" err="1" smtClean="0">
                <a:solidFill>
                  <a:srgbClr val="376092"/>
                </a:solidFill>
                <a:cs typeface="ae_AlMateen" pitchFamily="2" charset="-78"/>
              </a:rPr>
              <a:t>اليعاربة</a:t>
            </a:r>
            <a:r>
              <a:rPr lang="ar-SA" sz="4000" b="1" spc="-150" dirty="0" smtClean="0">
                <a:solidFill>
                  <a:srgbClr val="376092"/>
                </a:solidFill>
                <a:cs typeface="ae_AlMateen" pitchFamily="2" charset="-78"/>
              </a:rPr>
              <a:t> </a:t>
            </a:r>
            <a:r>
              <a:rPr lang="ar-SA" sz="4000" b="1" spc="-150" dirty="0" err="1" smtClean="0">
                <a:solidFill>
                  <a:srgbClr val="376092"/>
                </a:solidFill>
                <a:cs typeface="ae_AlMateen" pitchFamily="2" charset="-78"/>
              </a:rPr>
              <a:t>والبوسعيد</a:t>
            </a:r>
            <a:r>
              <a:rPr lang="en-US" sz="4000" b="1" spc="-150" dirty="0" smtClean="0">
                <a:solidFill>
                  <a:srgbClr val="376092"/>
                </a:solidFill>
                <a:cs typeface="ae_AlMateen" pitchFamily="2" charset="-78"/>
              </a:rPr>
              <a:t>(</a:t>
            </a:r>
            <a:endParaRPr lang="ar-SA"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اليعاربة</a:t>
            </a:r>
            <a:r>
              <a:rPr lang="ar-SA" dirty="0" smtClean="0"/>
              <a:t> وكفاحهم ضد الاستعمار البرتغالي</a:t>
            </a:r>
            <a:endParaRPr lang="ar-SA" dirty="0"/>
          </a:p>
        </p:txBody>
      </p:sp>
      <p:sp>
        <p:nvSpPr>
          <p:cNvPr id="3" name="عنصر نائب للمحتوى 2"/>
          <p:cNvSpPr>
            <a:spLocks noGrp="1"/>
          </p:cNvSpPr>
          <p:nvPr>
            <p:ph idx="1"/>
          </p:nvPr>
        </p:nvSpPr>
        <p:spPr/>
        <p:txBody>
          <a:bodyPr/>
          <a:lstStyle/>
          <a:p>
            <a:pPr rtl="1"/>
            <a:r>
              <a:rPr lang="ar-SA" dirty="0" smtClean="0"/>
              <a:t>كان العمانيون إحدى القوى الرئيسية التي لعبت دورا كبيرا في الصراع الدولي في منطقة الخليج العربي خلال الحقبة التاريخية ابتدأ من القرن الخامس عشر وحتى منتصف القرن التاسع عشر.</a:t>
            </a:r>
          </a:p>
          <a:p>
            <a:pPr rtl="1"/>
            <a:r>
              <a:rPr lang="ar-SA" dirty="0" smtClean="0"/>
              <a:t>وكان لموقع عمان الحساس والهام اثر كبير في هذا الدور, فمن الناحية الجغرافية تطل عمان بسواحلها الطويلة على البحر العربي وخليجي عمان والخليج العربي, ولذلك كان اتصالهم مباشرا بالمحيط الهندي والسواحل الإفريقية والأسيوية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وكان للعمانيين دور كبير في حركة التجارة والنقل بين الشرق والغرب. وقد انعكس هذا الدور على السياسة العمانية تجاه القوى الاستعمارية بشكل مختلف من قوى لأخرى كما ذكرنا من قبل.</a:t>
            </a:r>
          </a:p>
          <a:p>
            <a:pPr rtl="1"/>
            <a:r>
              <a:rPr lang="ar-SA" dirty="0" smtClean="0"/>
              <a:t>وبسبب موقع عمان على مدخل الخليج العربي فكانوا هم أول من تلقى صدمة الاستعمار البرتغالي الشرسة في عهد القائد البرتغالي البوكر, الذي مارس أعمال السلب والتدمير والخراب في المنطقة كما سبق وذكرنا. ولم يستطع العمانيون في ذلك الوقت الدفاع عن بلادهم لأن سرعة الهدم كانت أكبر من سرعة تجميع القوى وتنظيم المقاومة فوقع عليهم هذا العدوان كالصاعقة.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وبعد أن سقطت معظم المدن العمانية الساحلية في أيدي البرتغاليين في بداية القرن السادس عشر, بدأ العمانيون في تنظيم جهودهم لإخراج البرتغاليين وقد بذلوا في ذلك جهودا كبيرة. وقد حاول العمانيون تحقيق هذا الهدف بمفردهم تارة وبمساعدة الأتراك تارة أخرى ولكن دون جدوى بسبب التفوق الكاسح للبرتغاليين في ذلك الوقت طوال القرن السادس عشر. ثم بدأ العمانيون في الاستفادة من الاحتكاك بالبرتغاليين في صناعة السفن واستخدام المدفعية وبدأت المقاومة تؤتى أثارها بالتدريج منذ أواخر القرن السادس عشر على أيدي الأئمة </a:t>
            </a:r>
            <a:r>
              <a:rPr lang="ar-SA" dirty="0" err="1" smtClean="0"/>
              <a:t>اليعاربة</a:t>
            </a:r>
            <a:r>
              <a:rPr lang="ar-SA" dirty="0" smtClean="0"/>
              <a:t>.</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1"/>
            <a:ext cx="9410700" cy="4419600"/>
          </a:xfrm>
        </p:spPr>
        <p:txBody>
          <a:bodyPr/>
          <a:lstStyle/>
          <a:p>
            <a:pPr rtl="1"/>
            <a:r>
              <a:rPr lang="ar-SA" dirty="0" smtClean="0"/>
              <a:t>وكانت قبيلة </a:t>
            </a:r>
            <a:r>
              <a:rPr lang="ar-SA" dirty="0" err="1" smtClean="0"/>
              <a:t>اليعاربة</a:t>
            </a:r>
            <a:r>
              <a:rPr lang="ar-SA" dirty="0" smtClean="0"/>
              <a:t> كغيرها من القبائل العربية التي استقلت كل واحدة بمنطقتها بعد ضعف الإمامة بعمان وتغلب بني </a:t>
            </a:r>
            <a:r>
              <a:rPr lang="ar-SA" dirty="0" err="1" smtClean="0"/>
              <a:t>نبهان</a:t>
            </a:r>
            <a:r>
              <a:rPr lang="ar-SA" dirty="0" smtClean="0"/>
              <a:t> عليها. وقد اشتهر رؤساء وحكام </a:t>
            </a:r>
            <a:r>
              <a:rPr lang="ar-SA" dirty="0" err="1" smtClean="0"/>
              <a:t>اليعاربة</a:t>
            </a:r>
            <a:r>
              <a:rPr lang="ar-SA" dirty="0" smtClean="0"/>
              <a:t> بسمعتهم الدينية واهتمامهم بقضية بعث الإمامة وإعادتها إلى سابق عهدها على أساس المذهب </a:t>
            </a:r>
            <a:r>
              <a:rPr lang="ar-SA" dirty="0" err="1" smtClean="0"/>
              <a:t>الأباضى</a:t>
            </a:r>
            <a:r>
              <a:rPr lang="ar-SA" dirty="0" smtClean="0"/>
              <a:t>, وتولى ناصر بن مرشد بن مالك أبى العرب الحكم بداية من عام 1624م ولذلك سمي حكمهم </a:t>
            </a:r>
            <a:r>
              <a:rPr lang="ar-SA" dirty="0" err="1" smtClean="0"/>
              <a:t>باليعاربة</a:t>
            </a:r>
            <a:r>
              <a:rPr lang="ar-SA" dirty="0" smtClean="0"/>
              <a:t> والذي دام حتى عام 1743م.وكانت عودة الإمامة </a:t>
            </a:r>
            <a:r>
              <a:rPr lang="ar-SA" dirty="0" err="1" smtClean="0"/>
              <a:t>لليعاربة</a:t>
            </a:r>
            <a:r>
              <a:rPr lang="ar-SA" dirty="0" smtClean="0"/>
              <a:t> نقطة هامة في تاريخ عمان حيث أصبحت في زمنهم أقوى دولة في المحيط الهندي والخليج العربي ولها أملاك في سواحل الهند والجزيرة العربية وشرق أفريقيا وسواحل إيران.</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66700" y="1371600"/>
            <a:ext cx="9182100" cy="4343400"/>
          </a:xfrm>
        </p:spPr>
        <p:txBody>
          <a:bodyPr/>
          <a:lstStyle/>
          <a:p>
            <a:r>
              <a:rPr lang="ar-SA" dirty="0" smtClean="0"/>
              <a:t>نشر </a:t>
            </a:r>
            <a:r>
              <a:rPr lang="ar-SA" dirty="0" err="1" smtClean="0"/>
              <a:t>اليعاربة</a:t>
            </a:r>
            <a:r>
              <a:rPr lang="ar-SA" dirty="0" smtClean="0"/>
              <a:t> الأمن في سواحل المنطقة وكانت أساطيلهم مصدر الرعب للقراصنة. وقد أدى الاستقرار الذي نعمت </a:t>
            </a:r>
            <a:r>
              <a:rPr lang="ar-SA" dirty="0" err="1" smtClean="0"/>
              <a:t>به</a:t>
            </a:r>
            <a:r>
              <a:rPr lang="ar-SA" dirty="0" smtClean="0"/>
              <a:t> المنطقة إلى زيادة الإنتاج ووفرة المحاصيل وساهم في ذلك توقف الهجمات الاستعمارية وسيل المغامرين الأوربيين من هولندا والبرتغال وانجلترا مؤقتا بسبب الحروب التي كانت دائرة في أوروبا في ذلك الوقت. أما الجانب السلبي فقد تمثل في الأتراك والإيرانيين الذين كانوا يحاولون إضعاف أي قوة عربية وكان </a:t>
            </a:r>
            <a:r>
              <a:rPr lang="ar-SA" dirty="0" err="1" smtClean="0"/>
              <a:t>اليعاربة</a:t>
            </a:r>
            <a:r>
              <a:rPr lang="ar-SA" dirty="0" smtClean="0"/>
              <a:t> هم من وقع على عاتقهم الصمود أمام القوى الطامعة الخارجية وتعتبر دولة </a:t>
            </a:r>
            <a:r>
              <a:rPr lang="ar-SA" dirty="0" err="1" smtClean="0"/>
              <a:t>اليعاربة</a:t>
            </a:r>
            <a:r>
              <a:rPr lang="ar-SA" dirty="0" smtClean="0"/>
              <a:t> والعهود الأولى من دولة </a:t>
            </a:r>
            <a:r>
              <a:rPr lang="ar-SA" dirty="0" err="1" smtClean="0"/>
              <a:t>البوسعيد</a:t>
            </a:r>
            <a:r>
              <a:rPr lang="ar-SA" dirty="0" smtClean="0"/>
              <a:t> من أزهى عصور عمان.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حروب </a:t>
            </a:r>
            <a:r>
              <a:rPr lang="ar-SA" dirty="0" err="1" smtClean="0"/>
              <a:t>اليعاربة</a:t>
            </a:r>
            <a:r>
              <a:rPr lang="ar-SA" dirty="0" smtClean="0"/>
              <a:t> ضد البرتغاليين</a:t>
            </a:r>
            <a:endParaRPr lang="ar-SA" dirty="0"/>
          </a:p>
        </p:txBody>
      </p:sp>
      <p:sp>
        <p:nvSpPr>
          <p:cNvPr id="3" name="عنصر نائب للمحتوى 2"/>
          <p:cNvSpPr>
            <a:spLocks noGrp="1"/>
          </p:cNvSpPr>
          <p:nvPr>
            <p:ph idx="1"/>
          </p:nvPr>
        </p:nvSpPr>
        <p:spPr>
          <a:xfrm>
            <a:off x="381000" y="1295400"/>
            <a:ext cx="8915400" cy="4525963"/>
          </a:xfrm>
        </p:spPr>
        <p:txBody>
          <a:bodyPr/>
          <a:lstStyle/>
          <a:p>
            <a:pPr rtl="1"/>
            <a:r>
              <a:rPr lang="ar-SA" sz="3100" dirty="0" smtClean="0"/>
              <a:t>تصدى الإمام ناصر بن مرشد لاستعمار الأجنبي المتمثل في القوات البرتغالية التي كانت تحتل السواحل العمانية وقواعدهم في مسقط وصحار ورأس الخيمة تسيطر على مدخل الخليج العربي والإيرانيون </a:t>
            </a:r>
            <a:r>
              <a:rPr lang="ar-SA" sz="3100" dirty="0" err="1" smtClean="0"/>
              <a:t>فى</a:t>
            </a:r>
            <a:r>
              <a:rPr lang="ar-SA" sz="3100" dirty="0" smtClean="0"/>
              <a:t> عونهم. واستطاع الإمام أحمد توحيد الجبهة الداخلية وقضى على المعارضة وواجه البرتغاليين واستولى منهم على رأس الخيمة وكانت ضربة قاسمة ثم استسلم البرتغاليون أمامه في مسقط وصحار عام 1649م على أن يدفعوا الجزية مقابل استمرارهم </a:t>
            </a:r>
            <a:r>
              <a:rPr lang="ar-SA" sz="3100" dirty="0" err="1" smtClean="0"/>
              <a:t>فى</a:t>
            </a:r>
            <a:r>
              <a:rPr lang="ar-SA" sz="3100" dirty="0" smtClean="0"/>
              <a:t> المنطقة. وبعد وفاته واصل ابن عمه الإمام سلطان بن سيف مقاومته للوجود البرتغالي حتى استطاع في 1650م أن يرغم البرتغاليون على تسليم قلعتهم التي لا تقهر ثم الرحيل عن البلاد. </a:t>
            </a:r>
            <a:endParaRPr lang="ar-SA" sz="3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1"/>
            <a:ext cx="9410700" cy="4419600"/>
          </a:xfrm>
        </p:spPr>
        <p:txBody>
          <a:bodyPr/>
          <a:lstStyle/>
          <a:p>
            <a:pPr rtl="1"/>
            <a:r>
              <a:rPr lang="ar-SA" dirty="0" smtClean="0"/>
              <a:t>وقد ساهم انتصار العثمانيين على البرتغاليين في جلاء البرتغاليين عن  باقي مراكزهم في الخليج العربي. </a:t>
            </a:r>
            <a:r>
              <a:rPr lang="ar-SA" dirty="0" smtClean="0"/>
              <a:t>ولم </a:t>
            </a:r>
            <a:r>
              <a:rPr lang="ar-SA" dirty="0" smtClean="0"/>
              <a:t>يكتفي الإمام </a:t>
            </a:r>
            <a:r>
              <a:rPr lang="ar-SA" dirty="0" smtClean="0"/>
              <a:t>سلطان </a:t>
            </a:r>
            <a:r>
              <a:rPr lang="ar-SA" dirty="0" smtClean="0"/>
              <a:t>بهذه الانتصارات التي تحققت له على البرتغاليين وإنما أخذ في مهاجمتهم </a:t>
            </a:r>
            <a:r>
              <a:rPr lang="ar-SA" dirty="0" err="1" smtClean="0"/>
              <a:t>فى</a:t>
            </a:r>
            <a:r>
              <a:rPr lang="ar-SA" dirty="0" smtClean="0"/>
              <a:t> سواحل الهند أيضا, وبعد وفاته واصل خلفاؤه بمواصلة القتال ضد البرتغاليين وكذلك الإيرانيين الذين اتفقوا مع البرتغاليين على الحرب ضد العرب. ونتيجة هذه الانتصارات فقد اتصل </a:t>
            </a:r>
            <a:r>
              <a:rPr lang="ar-SA" dirty="0" err="1" smtClean="0"/>
              <a:t>باليعاربة</a:t>
            </a:r>
            <a:r>
              <a:rPr lang="ar-SA" dirty="0" smtClean="0"/>
              <a:t> سكان شرق أفريقيا الذين كانوا يعانون من بطش الاستعمار البرتغالي, يطلبون منهم النجدة لتخليصهم من البرتغاليين, وبالفعل قام العمانيون بمساعدتهم ونجحوا في طرد البرتغاليين من شرق أفريقيا.</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البوسعيد</a:t>
            </a:r>
            <a:endParaRPr lang="ar-SA" dirty="0"/>
          </a:p>
        </p:txBody>
      </p:sp>
      <p:sp>
        <p:nvSpPr>
          <p:cNvPr id="3" name="عنصر نائب للمحتوى 2"/>
          <p:cNvSpPr>
            <a:spLocks noGrp="1"/>
          </p:cNvSpPr>
          <p:nvPr>
            <p:ph idx="1"/>
          </p:nvPr>
        </p:nvSpPr>
        <p:spPr/>
        <p:txBody>
          <a:bodyPr/>
          <a:lstStyle/>
          <a:p>
            <a:pPr rtl="1"/>
            <a:r>
              <a:rPr lang="ar-SA" dirty="0" smtClean="0"/>
              <a:t>تنسب أسرة </a:t>
            </a:r>
            <a:r>
              <a:rPr lang="ar-SA" dirty="0" err="1" smtClean="0"/>
              <a:t>البوسعيد</a:t>
            </a:r>
            <a:r>
              <a:rPr lang="ar-SA" dirty="0" smtClean="0"/>
              <a:t> </a:t>
            </a:r>
            <a:r>
              <a:rPr lang="ar-SA" dirty="0" err="1" smtClean="0"/>
              <a:t>الى</a:t>
            </a:r>
            <a:r>
              <a:rPr lang="ar-SA" dirty="0" smtClean="0"/>
              <a:t> احمد بن سعيد مستشار </a:t>
            </a:r>
            <a:r>
              <a:rPr lang="ar-SA" dirty="0" err="1" smtClean="0"/>
              <a:t>الامام</a:t>
            </a:r>
            <a:r>
              <a:rPr lang="ar-SA" dirty="0" smtClean="0"/>
              <a:t> سيف بن سلطان, </a:t>
            </a:r>
            <a:r>
              <a:rPr lang="ar-SA" dirty="0" err="1" smtClean="0"/>
              <a:t>الذى</a:t>
            </a:r>
            <a:r>
              <a:rPr lang="ar-SA" dirty="0" smtClean="0"/>
              <a:t> كان يعانى من كثرة الدسائس والاضطرابات </a:t>
            </a:r>
            <a:r>
              <a:rPr lang="ar-SA" dirty="0" err="1" smtClean="0"/>
              <a:t>فى</a:t>
            </a:r>
            <a:r>
              <a:rPr lang="ar-SA" dirty="0" smtClean="0"/>
              <a:t> </a:t>
            </a:r>
            <a:r>
              <a:rPr lang="ar-SA" dirty="0" err="1" smtClean="0"/>
              <a:t>اخر</a:t>
            </a:r>
            <a:r>
              <a:rPr lang="ar-SA" dirty="0" smtClean="0"/>
              <a:t> أيامه فاعتمد على احمد بن سعيد </a:t>
            </a:r>
            <a:r>
              <a:rPr lang="ar-SA" dirty="0" err="1" smtClean="0"/>
              <a:t>فى</a:t>
            </a:r>
            <a:r>
              <a:rPr lang="ar-SA" dirty="0" smtClean="0"/>
              <a:t> </a:t>
            </a:r>
            <a:r>
              <a:rPr lang="ar-SA" dirty="0" err="1" smtClean="0"/>
              <a:t>ادارة</a:t>
            </a:r>
            <a:r>
              <a:rPr lang="ar-SA" dirty="0" smtClean="0"/>
              <a:t> البلاد وتميزت </a:t>
            </a:r>
            <a:r>
              <a:rPr lang="ar-SA" dirty="0" err="1" smtClean="0"/>
              <a:t>ادارته</a:t>
            </a:r>
            <a:r>
              <a:rPr lang="ar-SA" dirty="0" smtClean="0"/>
              <a:t> بالحزم والقوة واليقظة. وبسبب النزاعات الداخلية بين مدعى </a:t>
            </a:r>
            <a:r>
              <a:rPr lang="ar-SA" dirty="0" err="1" smtClean="0"/>
              <a:t>الامامة</a:t>
            </a:r>
            <a:r>
              <a:rPr lang="ar-SA" dirty="0" smtClean="0"/>
              <a:t> وبين </a:t>
            </a:r>
            <a:r>
              <a:rPr lang="ar-SA" dirty="0" err="1" smtClean="0"/>
              <a:t>الامام</a:t>
            </a:r>
            <a:r>
              <a:rPr lang="ar-SA" dirty="0" smtClean="0"/>
              <a:t> سيف بن سلطان تدخلت </a:t>
            </a:r>
            <a:r>
              <a:rPr lang="ar-SA" dirty="0" err="1" smtClean="0"/>
              <a:t>ايران</a:t>
            </a:r>
            <a:r>
              <a:rPr lang="ar-SA" dirty="0" smtClean="0"/>
              <a:t> من خلال المساعدة </a:t>
            </a:r>
            <a:r>
              <a:rPr lang="ar-SA" dirty="0" err="1" smtClean="0"/>
              <a:t>التى</a:t>
            </a:r>
            <a:r>
              <a:rPr lang="ar-SA" dirty="0" smtClean="0"/>
              <a:t> طلبها سيف بن سلطان منهم ضد خصومه فكانت فرصة </a:t>
            </a:r>
            <a:r>
              <a:rPr lang="ar-SA" dirty="0" err="1" smtClean="0"/>
              <a:t>لايران</a:t>
            </a:r>
            <a:r>
              <a:rPr lang="ar-SA" dirty="0" smtClean="0"/>
              <a:t> للتدخل </a:t>
            </a:r>
            <a:r>
              <a:rPr lang="ar-SA" dirty="0" err="1" smtClean="0"/>
              <a:t>فى</a:t>
            </a:r>
            <a:r>
              <a:rPr lang="ar-SA" dirty="0" smtClean="0"/>
              <a:t> عمان وأيضا السيطرة على بعض المدن العمانية الهامة مثل مسقط والمدن المحيطة </a:t>
            </a:r>
            <a:r>
              <a:rPr lang="ar-SA" dirty="0" err="1" smtClean="0"/>
              <a:t>بها</a:t>
            </a:r>
            <a:r>
              <a:rPr lang="ar-SA" dirty="0" smtClean="0"/>
              <a:t>. وقد ازداد هذا التدخل والنفوذ </a:t>
            </a:r>
            <a:r>
              <a:rPr lang="ar-SA" dirty="0" err="1" smtClean="0"/>
              <a:t>الايرانى</a:t>
            </a:r>
            <a:r>
              <a:rPr lang="ar-SA" dirty="0" smtClean="0"/>
              <a:t> بعد وفاة </a:t>
            </a:r>
            <a:r>
              <a:rPr lang="ar-SA" dirty="0" err="1" smtClean="0"/>
              <a:t>الامام</a:t>
            </a:r>
            <a:r>
              <a:rPr lang="ar-SA" dirty="0" smtClean="0"/>
              <a:t> سيف بن سلطان.</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البوسعيد</a:t>
            </a:r>
            <a:r>
              <a:rPr lang="ar-SA" dirty="0" smtClean="0"/>
              <a:t> و الفرس</a:t>
            </a:r>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في تلك الفترة الصعبة والحرجة تمكن احمد بن سعيد من الصمود أمام الهجوم الفارسي رغم نفاد إمداداته حتى انتهى الأمر بالصلح مقابل رحيل الفرس حتى مسقط. ثم استطاع احمد بن سعيد من محاصرة الفرس في مسقط واستطاع في النهاية طرد الفرس من مسقط وأصبح بعدها المخلص الوحيد للبلاد من شر الفرس الذين تم طردهم نهائيا في 1744م مؤسسا بذلك أسرته الحاكمة التي عرفت بأسرة </a:t>
            </a:r>
            <a:r>
              <a:rPr lang="ar-SA" dirty="0" err="1" smtClean="0"/>
              <a:t>البوسعيد</a:t>
            </a:r>
            <a:r>
              <a:rPr lang="ar-SA" dirty="0" smtClean="0"/>
              <a:t>. وبعد أن استقر الوضع في عمان بدأ احمد بن سعيد </a:t>
            </a:r>
            <a:r>
              <a:rPr lang="ar-SA" dirty="0" err="1" smtClean="0"/>
              <a:t>فى</a:t>
            </a:r>
            <a:r>
              <a:rPr lang="ar-SA" dirty="0" smtClean="0"/>
              <a:t> تأسيس جيش دائم وتأسيس قواعد قضائية واقتصادية وإدارية كان لها دور كبير في ازدهار وقوة عمان آن ذاك.</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اتسمت </a:t>
            </a:r>
            <a:r>
              <a:rPr lang="ar-SA" dirty="0" smtClean="0"/>
              <a:t>العلاقات الفارسية بالدولة </a:t>
            </a:r>
            <a:r>
              <a:rPr lang="ar-SA" dirty="0" err="1" smtClean="0"/>
              <a:t>البوسعيدية</a:t>
            </a:r>
            <a:r>
              <a:rPr lang="ar-SA" dirty="0" smtClean="0"/>
              <a:t> بالتنافس من أجل الحصول على السيادة البحرية , فمن المعروف إن فارس قد سعت ومن خلال فترات مختلفة من تاريخها نحو تحجيم القوة البحرية العمانية . لقد واجه الأسطول الفارسي في عهد نادر شاه مشاكل عديدة منها اعتماده بالدرجة الأولى على المساعدات الأجنبية في بنائه , وكذلك افتقاره إلى وجود الخبرات المحلية المتمرسة في فنون الملاحة مما دفع بقيادة الفرس إلى الاستعانة بالبحارة العرب لقيادة هذا </a:t>
            </a:r>
            <a:r>
              <a:rPr lang="ar-SA" dirty="0" smtClean="0"/>
              <a:t>الأسطول.</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وبعد </a:t>
            </a:r>
            <a:r>
              <a:rPr lang="ar-SA" dirty="0" smtClean="0"/>
              <a:t>وفاة نادر شاه خلفه في الحكم كريم خان زند الذي حاول السير على نهج سلفه نادر شاه التوسعي في منطقة الخليج العربي , ومن هذا المنطلق بعث كريم خان برسالة </a:t>
            </a:r>
            <a:r>
              <a:rPr lang="ar-SA" dirty="0" err="1" smtClean="0"/>
              <a:t>الى</a:t>
            </a:r>
            <a:r>
              <a:rPr lang="ar-SA" dirty="0" smtClean="0"/>
              <a:t> الإمام </a:t>
            </a:r>
            <a:r>
              <a:rPr lang="ar-SA" dirty="0" smtClean="0"/>
              <a:t>أحمد طالبا منه دفع الجزية السنوية ,متعللا بما يدعيه بتبعية عمان إلى فارس , ولكن الإمام أحمد بن سعيد رفض المطالب الفارسية </a:t>
            </a:r>
            <a:r>
              <a:rPr lang="ar-SA" dirty="0" err="1" smtClean="0"/>
              <a:t>باسلوب</a:t>
            </a:r>
            <a:r>
              <a:rPr lang="ar-SA" dirty="0" smtClean="0"/>
              <a:t> رجال السياسة المتمرسين الذين يعرفون كيفية مخاطبة التطلعات الاستعمارية, وذلك برفض المطالب الفارسية جملا وتفصيلا. </a:t>
            </a:r>
            <a:br>
              <a:rPr lang="ar-SA" dirty="0" smtClean="0"/>
            </a:b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وبدء الإمام في التخطيط لاستخدام القوة التي قد يلجأ إليها عدوه وقام بالتحاف مع خصوم الفرس وخاصة الأتراك ,وبسبب ضعف منافسي الإمام وموت كريم خان , استطاع الإمام أحمد بن سعيد استعادة مركز عمان القوي في منطقة الخليج العربي , لذلك نفهم من السطور السابقة أن العلاقة ما بين الدولة </a:t>
            </a:r>
            <a:r>
              <a:rPr lang="ar-SA" dirty="0" err="1" smtClean="0"/>
              <a:t>البوسعيدية</a:t>
            </a:r>
            <a:r>
              <a:rPr lang="ar-SA" dirty="0" smtClean="0"/>
              <a:t> وفارس , علاقة عدائية من قبل الفرس الذين كانوا يطمعون في خيرات عمان , خصوصا وأن عمان أصبحت لها في ذلك الوقت قوة بحرية كبيرة. </a:t>
            </a:r>
            <a:br>
              <a:rPr lang="ar-SA" dirty="0" smtClean="0"/>
            </a:br>
            <a:r>
              <a:rPr lang="ar-SA" dirty="0" smtClean="0"/>
              <a:t/>
            </a:r>
            <a:br>
              <a:rPr lang="ar-SA" dirty="0" smtClean="0"/>
            </a:b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ومع </a:t>
            </a:r>
            <a:r>
              <a:rPr lang="ar-SA" dirty="0" smtClean="0"/>
              <a:t>مطلع عام 1189هـ/1775م قام الفرس بالهجوم على البصرة بحجة سوء المعاملة التي يلقاها ‏الفرس والضرائب التي تفرض عليهم وهم في طريقهم إلى الأماكن المقدسة في النجف ‏</a:t>
            </a:r>
            <a:r>
              <a:rPr lang="ar-SA" dirty="0" smtClean="0"/>
              <a:t>وكربلاء.</a:t>
            </a:r>
          </a:p>
          <a:p>
            <a:pPr rtl="1"/>
            <a:r>
              <a:rPr lang="ar-SA" dirty="0" smtClean="0"/>
              <a:t> </a:t>
            </a:r>
            <a:r>
              <a:rPr lang="ar-SA" dirty="0" smtClean="0"/>
              <a:t>ولم تجد القبائل العربية في البصرة حرجاً من </a:t>
            </a:r>
            <a:r>
              <a:rPr lang="ar-SA" dirty="0" smtClean="0"/>
              <a:t>الاستنجاد </a:t>
            </a:r>
            <a:r>
              <a:rPr lang="ar-SA" dirty="0" smtClean="0"/>
              <a:t>بالإمام احمد بن سعيد الذي ‏وضع إمكانات بلاده تلبية لنداء أخوانه في البصرة وأعد أسطولاً . وعلى الرغم من نيران المدفعية الفارسية التي صوبت نحو العمانيين إلا أنهم قد تمكنوا ‏من دخول شط العرب في منتصف عام 1775م .‏</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لقد حقق </a:t>
            </a:r>
            <a:r>
              <a:rPr lang="ar-SA" dirty="0" err="1" smtClean="0"/>
              <a:t>الإسطول</a:t>
            </a:r>
            <a:r>
              <a:rPr lang="ar-SA" dirty="0" smtClean="0"/>
              <a:t> العماني الحماية الكاملة لمنطقة شط العرب وأمن المساعدات القادمة ‏من عمان وفي أوائل عام 1776م </a:t>
            </a:r>
            <a:r>
              <a:rPr lang="ar-SA" dirty="0" err="1" smtClean="0"/>
              <a:t>إنسحب</a:t>
            </a:r>
            <a:r>
              <a:rPr lang="ar-SA" dirty="0" smtClean="0"/>
              <a:t> </a:t>
            </a:r>
            <a:r>
              <a:rPr lang="ar-SA" dirty="0" err="1" smtClean="0"/>
              <a:t>الإسطول</a:t>
            </a:r>
            <a:r>
              <a:rPr lang="ar-SA" dirty="0" smtClean="0"/>
              <a:t> العماني عائداً إلى بلاده خوفاً من ‏أن تكون فارس تعد العدة للهجوم على عمان </a:t>
            </a:r>
            <a:r>
              <a:rPr lang="ar-SA" dirty="0" smtClean="0"/>
              <a:t>.</a:t>
            </a:r>
          </a:p>
          <a:p>
            <a:pPr rtl="1"/>
            <a:r>
              <a:rPr lang="ar-SA" dirty="0" smtClean="0"/>
              <a:t>لقد كان إنقاذ البصرة وأهلها من الهجوم الفارسي سبباً كافياً لتقدير العثمانيين الدور ‏العماني لذا فقد تقرر أن تمنح عمان مكافأة سنوية من خزانة البصرة وقد </a:t>
            </a:r>
            <a:r>
              <a:rPr lang="ar-SA" dirty="0" err="1" smtClean="0"/>
              <a:t>إستمرت</a:t>
            </a:r>
            <a:r>
              <a:rPr lang="ar-SA" dirty="0" smtClean="0"/>
              <a:t> هذه ‏المكافأة منذ عهد الإمام أحمد بن سعيد وحتى عهد السيد سعيد بن سلطان .‏</a:t>
            </a:r>
            <a:br>
              <a:rPr lang="ar-SA" dirty="0" smtClean="0"/>
            </a:b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علاقة </a:t>
            </a:r>
            <a:r>
              <a:rPr lang="ar-SA" dirty="0" err="1" smtClean="0"/>
              <a:t>البوسعيد</a:t>
            </a:r>
            <a:r>
              <a:rPr lang="ar-SA" dirty="0" smtClean="0"/>
              <a:t> مع القوى الأوروبية</a:t>
            </a:r>
            <a:endParaRPr lang="ar-SA" dirty="0"/>
          </a:p>
        </p:txBody>
      </p:sp>
      <p:sp>
        <p:nvSpPr>
          <p:cNvPr id="3" name="عنصر نائب للمحتوى 2"/>
          <p:cNvSpPr>
            <a:spLocks noGrp="1"/>
          </p:cNvSpPr>
          <p:nvPr>
            <p:ph idx="1"/>
          </p:nvPr>
        </p:nvSpPr>
        <p:spPr>
          <a:xfrm>
            <a:off x="228600" y="1371601"/>
            <a:ext cx="9410700" cy="4495800"/>
          </a:xfrm>
        </p:spPr>
        <p:txBody>
          <a:bodyPr/>
          <a:lstStyle/>
          <a:p>
            <a:pPr rtl="1"/>
            <a:r>
              <a:rPr lang="ar-SA" dirty="0" smtClean="0"/>
              <a:t>وقد كان </a:t>
            </a:r>
            <a:r>
              <a:rPr lang="ar-SA" dirty="0" smtClean="0"/>
              <a:t>الصراع الدولي في تلك الفترة صراعا من أجل الحصول على مناطق النفوذ والامتيازات، وبذلك نجد الصراع الذي قام بين بريطانيا وفرنسا حول عمان ذات الموقع الاستراتيجي المميز، ومحاولة كلا منها ضمها إلى مناطق نفوذها، ولقد فطن الإمام احمد بن سعيد إلى التطلعات الاستعمارية الأوروبية ورسم سياسة خارجية لعمان ارتكزت على مبدأ الحياد وتميزت العلاقة الفرنسية البريطانية بالاستقرار، إلا أن هذا الاستقرار تعرض لبعض الهزات وخاصة عندما نشبت حرب السنوات السبع (1756-1763م) بين البلدين، في هذه الفترة حدث نوع من الاضطراب في المياه العمانية . </a:t>
            </a:r>
            <a:r>
              <a:rPr lang="ar-SA" b="1" dirty="0" smtClean="0"/>
              <a:t/>
            </a:r>
            <a:br>
              <a:rPr lang="ar-SA" b="1"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والجدير بالذكر أن الإمام احمد بن سعيد كان أول من بدأ بالتعامل التجاري مع فرنسا في جزيرة </a:t>
            </a:r>
            <a:r>
              <a:rPr lang="ar-SA" dirty="0" err="1" smtClean="0"/>
              <a:t>مورشيوس</a:t>
            </a:r>
            <a:r>
              <a:rPr lang="ar-SA" dirty="0" smtClean="0"/>
              <a:t> التابعة للسلطة الفرنسية وبعض المستعمرات الفرنسية الأخرى حيث كانت السفن العمانية تذهب محملة بالسكر وتعود محملة بالسمك المملح والبن، ونتيجة للتطورات التجارية بين عمان والمستعمرات الفرنسية في المحيط الهندي في تلك الفترة، أبدى الإمام أحمد بن سعيد رغبته في أن ينشئ الفرنسيون وكالة تجارية في ميناء مسقط دون مقابل .</a:t>
            </a:r>
            <a:br>
              <a:rPr lang="ar-SA" dirty="0" smtClean="0"/>
            </a:br>
            <a:r>
              <a:rPr lang="ar-SA" dirty="0" smtClean="0"/>
              <a:t/>
            </a:r>
            <a:br>
              <a:rPr lang="ar-SA" dirty="0" smtClean="0"/>
            </a:b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410700" cy="4495799"/>
          </a:xfrm>
        </p:spPr>
        <p:txBody>
          <a:bodyPr/>
          <a:lstStyle/>
          <a:p>
            <a:pPr rtl="1"/>
            <a:r>
              <a:rPr lang="ar-SA" dirty="0" smtClean="0"/>
              <a:t>وكانت طبيعة العلاقة بين فرنسا وعمان طبيعة تجارية, وقد أدرك الإمام احمد بن سعيد أهمية الصداقة الفرنسية, ورغم تعرض هذه العلاقات إلى التوتر في عهد سعيد بن ناصر بسبب بعض أعمال القرصنة من قبل السفن الفرنسية. وقد بلغت العلاقات الفرنسية العمانية ذروتها عندما اقترحت فرنسا  تعيين وكيل دائم لها في مسقط, ولكن لم ينفذ هذا الاتفاق رغم ترحيب الجانب العماني بسبب الثورة الفرنسية التي قضت على النفوذ الفرنسي في الشرق الأدنى. ثم أصدرت فرنسا بعد مرور الثورة مرسوم بتأسيس قنصلية في مسقط ولكن وقفت انجلترا بالمرصاد لإفشال كل المساعي الفرنسية الهادفة للتقارب مع العمانيين.</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10700" cy="4495800"/>
          </a:xfrm>
        </p:spPr>
        <p:txBody>
          <a:bodyPr/>
          <a:lstStyle/>
          <a:p>
            <a:pPr rtl="1"/>
            <a:r>
              <a:rPr lang="ar-SA" dirty="0" smtClean="0"/>
              <a:t>أما على الصعيد البريطاني، فعندما نزلت حملة نابليون بونابرت على مصر وكانت تستهدف الإنجليز في الهند</a:t>
            </a:r>
            <a:r>
              <a:rPr lang="ar-SA" dirty="0" smtClean="0"/>
              <a:t>،</a:t>
            </a:r>
            <a:r>
              <a:rPr lang="ar-SA" dirty="0" smtClean="0"/>
              <a:t> </a:t>
            </a:r>
            <a:r>
              <a:rPr lang="ar-SA" dirty="0" smtClean="0"/>
              <a:t>استغلت بريطانيا </a:t>
            </a:r>
            <a:r>
              <a:rPr lang="ar-SA" dirty="0" smtClean="0"/>
              <a:t>مشاعر المسلمين ضد الحملة الفرنسية على مصر لمنع فرنسا من التغلغل </a:t>
            </a:r>
            <a:r>
              <a:rPr lang="ar-SA" dirty="0" smtClean="0"/>
              <a:t>في </a:t>
            </a:r>
            <a:r>
              <a:rPr lang="ar-SA" dirty="0" smtClean="0"/>
              <a:t>عمان والخليج</a:t>
            </a:r>
            <a:r>
              <a:rPr lang="ar-SA" dirty="0" smtClean="0"/>
              <a:t> </a:t>
            </a:r>
            <a:r>
              <a:rPr lang="ar-SA" dirty="0" smtClean="0"/>
              <a:t>وبالفعل تمكن الانجليز من توقيع معاهدة بين سلطان بن احمد حاكم مسقط وبين شركة الهند الشرقية الانجليزية </a:t>
            </a:r>
            <a:r>
              <a:rPr lang="ar-SA" dirty="0" smtClean="0"/>
              <a:t>في </a:t>
            </a:r>
            <a:r>
              <a:rPr lang="ar-SA" dirty="0" smtClean="0"/>
              <a:t>1798م. وقد تضمنت هذه المعاهدة نصوص من شأنها تقوية العلاقات بين عمان وبريطانيا للقضاء على النفوذ </a:t>
            </a:r>
            <a:r>
              <a:rPr lang="ar-SA" dirty="0" smtClean="0"/>
              <a:t>الفرنسي والهولندي. </a:t>
            </a:r>
            <a:r>
              <a:rPr lang="ar-SA" dirty="0" smtClean="0"/>
              <a:t>وأهمية هذه المعاهدة أنها أول معاهدة تعقدها انجلترا مع حكام عرب الخليج وتتسم بالطابع السياسي .   </a:t>
            </a:r>
            <a:endParaRPr lang="ar-SA" dirty="0" smtClean="0"/>
          </a:p>
          <a:p>
            <a:pPr rtl="1"/>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وتحت حجة منع تجارة الرقيق أبرمت بريطانيا مع </a:t>
            </a:r>
            <a:r>
              <a:rPr lang="ar-SA" dirty="0" err="1" smtClean="0"/>
              <a:t>البو</a:t>
            </a:r>
            <a:r>
              <a:rPr lang="ar-SA" dirty="0" smtClean="0"/>
              <a:t> سعيد معاهدة أخرى في 1802م تعهد فيها بإيقاف تجارة الرقيق، ثم معاهدة تجارية في </a:t>
            </a:r>
            <a:r>
              <a:rPr lang="ar-SA" dirty="0" smtClean="0"/>
              <a:t>عام </a:t>
            </a:r>
            <a:r>
              <a:rPr lang="ar-SA" dirty="0" smtClean="0"/>
              <a:t>1839م</a:t>
            </a:r>
            <a:r>
              <a:rPr lang="ar-SA" dirty="0" smtClean="0"/>
              <a:t>.</a:t>
            </a:r>
          </a:p>
          <a:p>
            <a:pPr rtl="1"/>
            <a:r>
              <a:rPr lang="ar-SA" dirty="0" smtClean="0"/>
              <a:t>وفيما يبدو أن الأوضاع الداخلية كانت وراء قبول العمانيين للموافقة على هذه المعاهدات رغبة في العون البريطاني المدعم لفريق على حساب الأخر أثناء الصراع الداخلي العماني. وقد ثار الشعب العماني في 1808م ضد هذه المعاهدات مع بريطانيا وحقق قدر من النجاح بتقليص هذه العلاقات ولكنها لم تكن بالقوة التي تستطيع أن تقطع تلك العلاقات نهائيا.</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ورغم المعاهدات </a:t>
            </a:r>
            <a:r>
              <a:rPr lang="ar-SA" dirty="0" err="1" smtClean="0"/>
              <a:t>التى</a:t>
            </a:r>
            <a:r>
              <a:rPr lang="ar-SA" dirty="0" smtClean="0"/>
              <a:t> أبرمها العمانيون مع القوى الاستعمارية المختلفة </a:t>
            </a:r>
            <a:r>
              <a:rPr lang="ar-SA" dirty="0" err="1" smtClean="0"/>
              <a:t>الا</a:t>
            </a:r>
            <a:r>
              <a:rPr lang="ar-SA" dirty="0" smtClean="0"/>
              <a:t> أن أبرز هذه المعاهدات وأكثرها فاعلية </a:t>
            </a:r>
            <a:r>
              <a:rPr lang="ar-SA" dirty="0" err="1" smtClean="0"/>
              <a:t>هى</a:t>
            </a:r>
            <a:r>
              <a:rPr lang="ar-SA" dirty="0" smtClean="0"/>
              <a:t> المعاهدات مع فرنسا </a:t>
            </a:r>
            <a:r>
              <a:rPr lang="ar-SA" dirty="0" err="1" smtClean="0"/>
              <a:t>التى</a:t>
            </a:r>
            <a:r>
              <a:rPr lang="ar-SA" dirty="0" smtClean="0"/>
              <a:t> كانت تعكس سياسة عمان </a:t>
            </a:r>
            <a:r>
              <a:rPr lang="ar-SA" dirty="0" err="1" smtClean="0"/>
              <a:t>فى</a:t>
            </a:r>
            <a:r>
              <a:rPr lang="ar-SA" dirty="0" smtClean="0"/>
              <a:t> الحفاظ على علاقات طيبة مع فرنسا </a:t>
            </a:r>
            <a:r>
              <a:rPr lang="ar-SA" dirty="0" err="1" smtClean="0"/>
              <a:t>لاضعاف</a:t>
            </a:r>
            <a:r>
              <a:rPr lang="ar-SA" dirty="0" smtClean="0"/>
              <a:t> ومواجهة النفوذ </a:t>
            </a:r>
            <a:r>
              <a:rPr lang="ar-SA" dirty="0" err="1" smtClean="0"/>
              <a:t>البريطانى</a:t>
            </a:r>
            <a:r>
              <a:rPr lang="ar-SA" dirty="0" smtClean="0"/>
              <a:t> </a:t>
            </a:r>
            <a:r>
              <a:rPr lang="ar-SA" dirty="0" err="1" smtClean="0"/>
              <a:t>الذى</a:t>
            </a:r>
            <a:r>
              <a:rPr lang="ar-SA" dirty="0" smtClean="0"/>
              <a:t> كان واضحا قوته وتركيزه على منطقة الخليج . ولكن بعد هزائم فرنسا أمام انجلترا فقد انفردت بريطانيا </a:t>
            </a:r>
            <a:r>
              <a:rPr lang="ar-SA" dirty="0" err="1" smtClean="0"/>
              <a:t>فى</a:t>
            </a:r>
            <a:r>
              <a:rPr lang="ar-SA" dirty="0" smtClean="0"/>
              <a:t> الميدان دون منازع فكان </a:t>
            </a:r>
            <a:r>
              <a:rPr lang="ar-SA" dirty="0" err="1" smtClean="0"/>
              <a:t>السعى</a:t>
            </a:r>
            <a:r>
              <a:rPr lang="ar-SA" dirty="0" smtClean="0"/>
              <a:t> للتقرب </a:t>
            </a:r>
            <a:r>
              <a:rPr lang="ar-SA" dirty="0" err="1" smtClean="0"/>
              <a:t>العمانى</a:t>
            </a:r>
            <a:r>
              <a:rPr lang="ar-SA" dirty="0" smtClean="0"/>
              <a:t> مع انجلترا من أجل حاجة </a:t>
            </a:r>
            <a:r>
              <a:rPr lang="ar-SA" dirty="0" err="1" smtClean="0"/>
              <a:t>البوسعيد</a:t>
            </a:r>
            <a:r>
              <a:rPr lang="ar-SA" dirty="0" smtClean="0"/>
              <a:t> </a:t>
            </a:r>
            <a:r>
              <a:rPr lang="ar-SA" dirty="0" err="1" smtClean="0"/>
              <a:t>الى</a:t>
            </a:r>
            <a:r>
              <a:rPr lang="ar-SA" dirty="0" smtClean="0"/>
              <a:t> قوة كبيرة تسانده </a:t>
            </a:r>
            <a:r>
              <a:rPr lang="ar-SA" dirty="0" err="1" smtClean="0"/>
              <a:t>فى</a:t>
            </a:r>
            <a:r>
              <a:rPr lang="ar-SA" dirty="0" smtClean="0"/>
              <a:t> مشاكله الداخلية وتحقيق طموحاته </a:t>
            </a:r>
            <a:r>
              <a:rPr lang="ar-SA" dirty="0" err="1" smtClean="0"/>
              <a:t>فى</a:t>
            </a:r>
            <a:r>
              <a:rPr lang="ar-SA" dirty="0" smtClean="0"/>
              <a:t> السيطرة على الخليج </a:t>
            </a:r>
            <a:r>
              <a:rPr lang="ar-SA" dirty="0" err="1" smtClean="0"/>
              <a:t>العربى</a:t>
            </a:r>
            <a:r>
              <a:rPr lang="ar-SA" dirty="0" smtClean="0"/>
              <a:t> والبحرين.</a:t>
            </a:r>
          </a:p>
          <a:p>
            <a:pPr rtl="1"/>
            <a:r>
              <a:rPr lang="ar-SA" dirty="0" smtClean="0"/>
              <a:t> </a:t>
            </a:r>
            <a:r>
              <a:rPr lang="ar-SA" dirty="0" smtClean="0"/>
              <a:t>                                               ------------</a:t>
            </a:r>
          </a:p>
          <a:p>
            <a:pPr rtl="1"/>
            <a:endParaRPr lang="ar-SA" b="1" dirty="0" smtClean="0"/>
          </a:p>
          <a:p>
            <a:pPr rtl="1"/>
            <a:r>
              <a:rPr lang="ar-SA" b="1" dirty="0" smtClean="0"/>
              <a:t/>
            </a:r>
            <a:br>
              <a:rPr lang="ar-SA" b="1" dirty="0" smtClean="0"/>
            </a:b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2473</TotalTime>
  <Words>1777</Words>
  <Application>Microsoft Office PowerPoint</Application>
  <PresentationFormat>A4 Paper (210x297 mm)‎</PresentationFormat>
  <Paragraphs>48</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السادسة</vt:lpstr>
      <vt:lpstr>اليعاربة وكفاحهم ضد الاستعمار البرتغالي</vt:lpstr>
      <vt:lpstr>الشريحة 4</vt:lpstr>
      <vt:lpstr>الشريحة 5</vt:lpstr>
      <vt:lpstr>الشريحة 6</vt:lpstr>
      <vt:lpstr>الشريحة 7</vt:lpstr>
      <vt:lpstr>حروب اليعاربة ضد البرتغاليين</vt:lpstr>
      <vt:lpstr>الشريحة 9</vt:lpstr>
      <vt:lpstr>البوسعيد</vt:lpstr>
      <vt:lpstr>البوسعيد و الفرس</vt:lpstr>
      <vt:lpstr>الشريحة 12</vt:lpstr>
      <vt:lpstr>الشريحة 13</vt:lpstr>
      <vt:lpstr>الشريحة 14</vt:lpstr>
      <vt:lpstr>الشريحة 15</vt:lpstr>
      <vt:lpstr>الشريحة 16</vt:lpstr>
      <vt:lpstr>علاقة البوسعيد مع القوى الأوروبية</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232</cp:revision>
  <dcterms:created xsi:type="dcterms:W3CDTF">2009-10-14T19:14:34Z</dcterms:created>
  <dcterms:modified xsi:type="dcterms:W3CDTF">2012-02-15T20:43:40Z</dcterms:modified>
</cp:coreProperties>
</file>