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10"/>
  </p:notesMasterIdLst>
  <p:sldIdLst>
    <p:sldId id="257" r:id="rId2"/>
    <p:sldId id="312" r:id="rId3"/>
    <p:sldId id="313" r:id="rId4"/>
    <p:sldId id="258" r:id="rId5"/>
    <p:sldId id="259" r:id="rId6"/>
    <p:sldId id="315" r:id="rId7"/>
    <p:sldId id="316" r:id="rId8"/>
    <p:sldId id="317"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FFCC99"/>
    <a:srgbClr val="FFCCFF"/>
    <a:srgbClr val="663300"/>
    <a:srgbClr val="CC0099"/>
    <a:srgbClr val="00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330"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E5D65CA-5DF3-4711-92A9-E3C3E5FCB4EB}" type="datetimeFigureOut">
              <a:rPr lang="ar-SA" smtClean="0"/>
              <a:pPr/>
              <a:t>4/12/1435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7D79D0C-F554-4EA6-ACB7-113E6DA70ECB}" type="slidenum">
              <a:rPr lang="ar-SA" smtClean="0"/>
              <a:pPr/>
              <a:t>‹#›</a:t>
            </a:fld>
            <a:endParaRPr lang="ar-SA"/>
          </a:p>
        </p:txBody>
      </p:sp>
    </p:spTree>
    <p:extLst>
      <p:ext uri="{BB962C8B-B14F-4D97-AF65-F5344CB8AC3E}">
        <p14:creationId xmlns:p14="http://schemas.microsoft.com/office/powerpoint/2010/main" val="55649083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4/12/1435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4/12/1435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4/12/1435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4/12/1435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E3E988B-FE94-4A75-B603-FBE4D484CC9D}" type="datetimeFigureOut">
              <a:rPr lang="ar-SA" smtClean="0"/>
              <a:pPr/>
              <a:t>4/12/1435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E3E988B-FE94-4A75-B603-FBE4D484CC9D}" type="datetimeFigureOut">
              <a:rPr lang="ar-SA" smtClean="0"/>
              <a:pPr/>
              <a:t>4/12/1435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E3E988B-FE94-4A75-B603-FBE4D484CC9D}" type="datetimeFigureOut">
              <a:rPr lang="ar-SA" smtClean="0"/>
              <a:pPr/>
              <a:t>4/12/1435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4/12/1435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4/12/1435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4/12/1435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4/12/1435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3E988B-FE94-4A75-B603-FBE4D484CC9D}" type="datetimeFigureOut">
              <a:rPr lang="ar-SA" smtClean="0"/>
              <a:pPr/>
              <a:t>4/12/1435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25FBA7A-779F-41AE-8705-086E5DEDA8B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13000"/>
          </a:stretch>
        </a:blipFill>
        <a:effectLst/>
      </p:bgPr>
    </p:bg>
    <p:spTree>
      <p:nvGrpSpPr>
        <p:cNvPr id="1" name=""/>
        <p:cNvGrpSpPr/>
        <p:nvPr/>
      </p:nvGrpSpPr>
      <p:grpSpPr>
        <a:xfrm>
          <a:off x="0" y="0"/>
          <a:ext cx="0" cy="0"/>
          <a:chOff x="0" y="0"/>
          <a:chExt cx="0" cy="0"/>
        </a:xfrm>
      </p:grpSpPr>
      <p:sp>
        <p:nvSpPr>
          <p:cNvPr id="2" name="مستطيل 1"/>
          <p:cNvSpPr/>
          <p:nvPr/>
        </p:nvSpPr>
        <p:spPr>
          <a:xfrm>
            <a:off x="1857356" y="3714752"/>
            <a:ext cx="6215106"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JO"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اللياقة البدنية</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فرقع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071538" y="692696"/>
            <a:ext cx="764380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JO" sz="2400" b="1" dirty="0" smtClean="0">
                <a:latin typeface="Arial" pitchFamily="34" charset="0"/>
                <a:cs typeface="Arial" pitchFamily="34" charset="0"/>
              </a:rPr>
              <a:t>الهدف من اللياقة البدنية </a:t>
            </a:r>
          </a:p>
          <a:p>
            <a:pPr marL="0" marR="0" lvl="0" indent="0" algn="justLow" defTabSz="914400" rtl="1" eaLnBrk="1" fontAlgn="base" latinLnBrk="0" hangingPunct="1">
              <a:lnSpc>
                <a:spcPct val="100000"/>
              </a:lnSpc>
              <a:spcBef>
                <a:spcPct val="0"/>
              </a:spcBef>
              <a:spcAft>
                <a:spcPct val="0"/>
              </a:spcAft>
              <a:buClrTx/>
              <a:buSzTx/>
              <a:buFontTx/>
              <a:buNone/>
              <a:tabLst/>
            </a:pPr>
            <a:endParaRPr lang="ar-JO" sz="2400" dirty="0" smtClean="0">
              <a:latin typeface="Arial" pitchFamily="34"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-الاشخاص المتمتعين باللياقة البدنية يشعرون شعورا افضل ويمتلكون الصفات الجيدة اللازمة لحياة سعيدة ممتلئة بالنشاط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 ان فقدان اللياقة البدنية هو نتيجة لاسلوب حياتنا الخاملة التي تميل الى جعلنا كسوليين متراخيين ومفتقدين للياقة بااضافة لذلك نحن ناكل الاطعمة الغنية بالكوليسترول والدهون والسعرات الحرارية وهذه الوجبة الغنية بالسعرات الحرارية ستتحول الى طبقات بشعة من الشحوم .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 لكن برنامج اللياقة البدنية المعتمد على الرغبات والاحتياجات الشخصية هو الحل المنطقي للتغلب على التاثيرات السيئة من العيش في المجتمعات الصناعية والتقنية المتطورة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99468" y="548680"/>
            <a:ext cx="8072430"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R="0" lvl="0" algn="justLow" defTabSz="914400" rtl="1" eaLnBrk="1" fontAlgn="base" latinLnBrk="0" hangingPunct="1">
              <a:lnSpc>
                <a:spcPct val="100000"/>
              </a:lnSpc>
              <a:spcBef>
                <a:spcPct val="0"/>
              </a:spcBef>
              <a:spcAft>
                <a:spcPct val="0"/>
              </a:spcAft>
              <a:buClrTx/>
              <a:buSzTx/>
              <a:tabLst/>
            </a:pPr>
            <a:r>
              <a:rPr kumimoji="0" lang="ar-JO" sz="2400" i="0" u="none" strike="noStrike" cap="none" normalizeH="0" dirty="0" smtClean="0">
                <a:ln>
                  <a:noFill/>
                </a:ln>
                <a:solidFill>
                  <a:schemeClr val="tx1"/>
                </a:solidFill>
                <a:effectLst/>
                <a:latin typeface="Arial" pitchFamily="34" charset="0"/>
                <a:ea typeface="Times New Roman" pitchFamily="18" charset="0"/>
                <a:cs typeface="Arial" pitchFamily="34" charset="0"/>
              </a:rPr>
              <a:t>- الوقت الافضل لتكوين عادات اللياقة البدنية هو زمن الطفوله ويبدأ الاحساس باهمية اللياقة البدنية في بداية العشرينايت ففي هذه المرحلة عندما يصل الجسم للنضوج يكون الجسم في قمة نشاطه الفسيولوجي الصحي .  </a:t>
            </a:r>
            <a:endPar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b="1" dirty="0" smtClean="0">
                <a:latin typeface="Arial" pitchFamily="34" charset="0"/>
                <a:ea typeface="Times New Roman" pitchFamily="18" charset="0"/>
                <a:cs typeface="Arial" pitchFamily="34" charset="0"/>
              </a:rPr>
              <a:t>- </a:t>
            </a:r>
            <a:r>
              <a:rPr lang="ar-JO" sz="2400" dirty="0" smtClean="0">
                <a:latin typeface="Arial" pitchFamily="34" charset="0"/>
                <a:ea typeface="Times New Roman" pitchFamily="18" charset="0"/>
                <a:cs typeface="Arial" pitchFamily="34" charset="0"/>
              </a:rPr>
              <a:t>لكننا نلاحظ اختفاء قمة النشاط الحيوي لدى العديد من الاشخاض اليافعين نتيجة لظهور التاثيرات السلبية لاسلوب الحياة الخاملة فزيادة الدهون في الجسم وفقدان نشاط العضلات وضعف التنفس هي علامات واضحة على الانتكاس الفسيولوجي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ea typeface="Times New Roman" pitchFamily="18" charset="0"/>
                <a:cs typeface="Arial" pitchFamily="34" charset="0"/>
              </a:rPr>
              <a:t>- الاشخاص المتمتعون باللياقة يكونون اقل عرضة للحاجة الى زيارة الطبيب او الدخول للمستشفى مقارنة مع غيرهم .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اننا نحتاج يومياً الى التمارين الشديدة للمحافظة على قدراتنا البدنية كحاجتنا الى الطعام والراحة والنوم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صورة 2" descr="542010-031025AM-1.jpg"/>
          <p:cNvPicPr>
            <a:picLocks noChangeAspect="1"/>
          </p:cNvPicPr>
          <p:nvPr/>
        </p:nvPicPr>
        <p:blipFill>
          <a:blip r:embed="rId2"/>
          <a:stretch>
            <a:fillRect/>
          </a:stretch>
        </p:blipFill>
        <p:spPr>
          <a:xfrm>
            <a:off x="799468" y="4735827"/>
            <a:ext cx="2871128" cy="212217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07704" y="1476078"/>
            <a:ext cx="6879106" cy="3539430"/>
          </a:xfrm>
          <a:prstGeom prst="rect">
            <a:avLst/>
          </a:prstGeom>
          <a:noFill/>
        </p:spPr>
        <p:txBody>
          <a:bodyPr wrap="square" lIns="91440" tIns="45720" rIns="91440" bIns="45720">
            <a:spAutoFit/>
          </a:bodyPr>
          <a:lstStyle/>
          <a:p>
            <a:pPr algn="just"/>
            <a:r>
              <a:rPr lang="ar-JO" sz="2800" dirty="0"/>
              <a:t>- لتحقيق اللياقة البدنية نحتاج الى تمارين قاسية لكل الجسم </a:t>
            </a:r>
          </a:p>
          <a:p>
            <a:pPr algn="just"/>
            <a:r>
              <a:rPr lang="ar-JO" sz="2800" dirty="0"/>
              <a:t>التمارين البدنية تحسن من مستوى اللياقة البدنية وتلعب دوراً مهماً في  تقليل الامراض المزمنة ومن ثم تقلل اسباب الوفاة المبكرة . </a:t>
            </a:r>
          </a:p>
          <a:p>
            <a:pPr algn="just"/>
            <a:r>
              <a:rPr lang="ar-JO" sz="2800" dirty="0"/>
              <a:t>كما ثؤثر التمارين المنتظمة على تعديل أ نظمة الاوعية القلبية والعضلات الهيكلية  وهذا سيعزز طاقة العمل مع معدل ضغط الدم وضربات قلب منخفضة أثناء التمارين الرياضية . </a:t>
            </a:r>
            <a:endParaRPr lang="ar-SA" sz="2800" dirty="0"/>
          </a:p>
        </p:txBody>
      </p:sp>
      <p:pic>
        <p:nvPicPr>
          <p:cNvPr id="5" name="Picture 2" descr="http://img2.immage.de/1109654olympicsporticons.jpg"/>
          <p:cNvPicPr>
            <a:picLocks noChangeAspect="1" noChangeArrowheads="1"/>
          </p:cNvPicPr>
          <p:nvPr/>
        </p:nvPicPr>
        <p:blipFill>
          <a:blip r:embed="rId3" cstate="print"/>
          <a:srcRect/>
          <a:stretch>
            <a:fillRect/>
          </a:stretch>
        </p:blipFill>
        <p:spPr bwMode="auto">
          <a:xfrm>
            <a:off x="0" y="0"/>
            <a:ext cx="1907704" cy="6858000"/>
          </a:xfrm>
          <a:prstGeom prst="rect">
            <a:avLst/>
          </a:prstGeom>
          <a:noFill/>
        </p:spPr>
      </p:pic>
      <p:sp>
        <p:nvSpPr>
          <p:cNvPr id="28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8673" name="Picture 1" descr="J0282747"/>
          <p:cNvPicPr>
            <a:picLocks noChangeAspect="1" noChangeArrowheads="1" noCrop="1"/>
          </p:cNvPicPr>
          <p:nvPr/>
        </p:nvPicPr>
        <p:blipFill>
          <a:blip r:embed="rId4" cstate="print"/>
          <a:srcRect/>
          <a:stretch>
            <a:fillRect/>
          </a:stretch>
        </p:blipFill>
        <p:spPr bwMode="auto">
          <a:xfrm>
            <a:off x="7072330" y="357166"/>
            <a:ext cx="1714480" cy="11189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pic>
        <p:nvPicPr>
          <p:cNvPr id="15362" name="Picture 2" descr="http://tradeback.com/wp-content/uploads/2009/06/sport-betting.jpg"/>
          <p:cNvPicPr>
            <a:picLocks noChangeAspect="1" noChangeArrowheads="1"/>
          </p:cNvPicPr>
          <p:nvPr/>
        </p:nvPicPr>
        <p:blipFill>
          <a:blip r:embed="rId4" cstate="print"/>
          <a:srcRect/>
          <a:stretch>
            <a:fillRect/>
          </a:stretch>
        </p:blipFill>
        <p:spPr bwMode="auto">
          <a:xfrm>
            <a:off x="214282" y="357166"/>
            <a:ext cx="2928958" cy="6215106"/>
          </a:xfrm>
          <a:prstGeom prst="rect">
            <a:avLst/>
          </a:prstGeom>
          <a:noFill/>
        </p:spPr>
      </p:pic>
      <p:sp>
        <p:nvSpPr>
          <p:cNvPr id="3" name="مستطيل 2"/>
          <p:cNvSpPr/>
          <p:nvPr/>
        </p:nvSpPr>
        <p:spPr>
          <a:xfrm>
            <a:off x="3428097" y="2214554"/>
            <a:ext cx="5423281"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للرياضة </a:t>
            </a:r>
            <a:r>
              <a:rPr lang="ar-JO"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فوائد عديدة على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أجهزة جسم الإنسان ومنها :  </a:t>
            </a: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sndAc>
      <p:stSnd>
        <p:snd r:embed="rId2" name="بلشة ما أدري وش اسمه.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3">
                                            <p:txEl>
                                              <p:pRg st="0" end="0"/>
                                            </p:txEl>
                                          </p:spTgt>
                                        </p:tgtEl>
                                        <p:attrNameLst>
                                          <p:attrName>style.color</p:attrName>
                                        </p:attrNameLst>
                                      </p:cBhvr>
                                      <p:by>
                                        <p:hsl h="0" s="-12549" l="-25098"/>
                                      </p:by>
                                    </p:animClr>
                                    <p:animClr clrSpc="hsl" dir="cw">
                                      <p:cBhvr>
                                        <p:cTn id="7" dur="500" fill="hold"/>
                                        <p:tgtEl>
                                          <p:spTgt spid="3">
                                            <p:txEl>
                                              <p:pRg st="0" end="0"/>
                                            </p:txEl>
                                          </p:spTgt>
                                        </p:tgtEl>
                                        <p:attrNameLst>
                                          <p:attrName>fillcolor</p:attrName>
                                        </p:attrNameLst>
                                      </p:cBhvr>
                                      <p:by>
                                        <p:hsl h="0" s="-12549" l="-25098"/>
                                      </p:by>
                                    </p:animClr>
                                    <p:animClr clrSpc="hsl" dir="cw">
                                      <p:cBhvr>
                                        <p:cTn id="8" dur="500" fill="hold"/>
                                        <p:tgtEl>
                                          <p:spTgt spid="3">
                                            <p:txEl>
                                              <p:pRg st="0" end="0"/>
                                            </p:txEl>
                                          </p:spTgt>
                                        </p:tgtEl>
                                        <p:attrNameLst>
                                          <p:attrName>stroke.color</p:attrName>
                                        </p:attrNameLst>
                                      </p:cBhvr>
                                      <p:by>
                                        <p:hsl h="0" s="-12549" l="-25098"/>
                                      </p:by>
                                    </p:animClr>
                                    <p:set>
                                      <p:cBhvr>
                                        <p:cTn id="9"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4708981"/>
          </a:xfrm>
          <a:prstGeom prst="rect">
            <a:avLst/>
          </a:prstGeom>
        </p:spPr>
        <p:txBody>
          <a:bodyPr wrap="square">
            <a:spAutoFit/>
          </a:bodyPr>
          <a:lstStyle/>
          <a:p>
            <a:r>
              <a:rPr lang="ar-SA" sz="2400" b="1" dirty="0"/>
              <a:t/>
            </a:r>
            <a:br>
              <a:rPr lang="ar-SA" sz="2400" b="1" dirty="0"/>
            </a:br>
            <a:r>
              <a:rPr lang="ar-SA" sz="2400" b="1" dirty="0"/>
              <a:t>1. </a:t>
            </a:r>
            <a:r>
              <a:rPr lang="ar-JO" sz="2400" b="1" dirty="0" smtClean="0"/>
              <a:t>زيادة القوة </a:t>
            </a:r>
          </a:p>
          <a:p>
            <a:r>
              <a:rPr lang="ar-SA" sz="2400" b="1" dirty="0" smtClean="0"/>
              <a:t>2</a:t>
            </a:r>
            <a:r>
              <a:rPr lang="ar-SA" sz="2400" b="1" dirty="0"/>
              <a:t>. </a:t>
            </a:r>
            <a:r>
              <a:rPr lang="ar-JO" sz="2400" b="1" dirty="0" smtClean="0"/>
              <a:t>زيادة المرونة</a:t>
            </a:r>
            <a:r>
              <a:rPr lang="ar-SA" sz="2400" b="1" dirty="0"/>
              <a:t/>
            </a:r>
            <a:br>
              <a:rPr lang="ar-SA" sz="2400" b="1" dirty="0"/>
            </a:br>
            <a:r>
              <a:rPr lang="ar-SA" sz="2400" b="1" dirty="0"/>
              <a:t>3. </a:t>
            </a:r>
            <a:r>
              <a:rPr lang="ar-JO" sz="2400" b="1" dirty="0" smtClean="0"/>
              <a:t>زيادة الوزن العضلي للجسم</a:t>
            </a:r>
            <a:r>
              <a:rPr lang="ar-SA" sz="2400" b="1" dirty="0"/>
              <a:t/>
            </a:r>
            <a:br>
              <a:rPr lang="ar-SA" sz="2400" b="1" dirty="0"/>
            </a:br>
            <a:r>
              <a:rPr lang="ar-SA" sz="2400" b="1" dirty="0"/>
              <a:t>4. </a:t>
            </a:r>
            <a:r>
              <a:rPr lang="ar-JO" sz="2400" b="1" dirty="0" smtClean="0"/>
              <a:t>زيادة السعة الحيوية للرئتين </a:t>
            </a:r>
          </a:p>
          <a:p>
            <a:r>
              <a:rPr lang="ar-SA" sz="2400" b="1" dirty="0" smtClean="0"/>
              <a:t>5</a:t>
            </a:r>
            <a:r>
              <a:rPr lang="ar-SA" sz="2400" b="1" dirty="0"/>
              <a:t>. </a:t>
            </a:r>
            <a:r>
              <a:rPr lang="ar-JO" sz="2400" b="1" dirty="0" smtClean="0"/>
              <a:t>تقليل دهون الجسم </a:t>
            </a:r>
            <a:r>
              <a:rPr lang="ar-SA" sz="2400" b="1" dirty="0"/>
              <a:t/>
            </a:r>
            <a:br>
              <a:rPr lang="ar-SA" sz="2400" b="1" dirty="0"/>
            </a:br>
            <a:r>
              <a:rPr lang="ar-SA" sz="2400" b="1" dirty="0"/>
              <a:t>6. </a:t>
            </a:r>
            <a:r>
              <a:rPr lang="ar-JO" sz="2400" b="1" dirty="0" smtClean="0"/>
              <a:t>زيادة تبادل الاوكسجين بفعالية </a:t>
            </a:r>
          </a:p>
          <a:p>
            <a:r>
              <a:rPr lang="ar-SA" sz="2400" b="1" dirty="0" smtClean="0"/>
              <a:t>7</a:t>
            </a:r>
            <a:r>
              <a:rPr lang="ar-SA" sz="2400" b="1" dirty="0"/>
              <a:t>. </a:t>
            </a:r>
            <a:r>
              <a:rPr lang="ar-JO" sz="2400" b="1" dirty="0" smtClean="0"/>
              <a:t>تقليل ضغط الدم </a:t>
            </a:r>
            <a:r>
              <a:rPr lang="ar-SA" sz="2400" b="1" dirty="0"/>
              <a:t/>
            </a:r>
            <a:br>
              <a:rPr lang="ar-SA" sz="2400" b="1" dirty="0"/>
            </a:br>
            <a:r>
              <a:rPr lang="ar-SA" sz="2400" b="1" dirty="0"/>
              <a:t>8. </a:t>
            </a:r>
            <a:r>
              <a:rPr lang="ar-JO" sz="2400" b="1" dirty="0" smtClean="0"/>
              <a:t>تقليل معدل ضربات القلب في وقت الراحة </a:t>
            </a:r>
            <a:r>
              <a:rPr lang="ar-SA" sz="2400" b="1" dirty="0"/>
              <a:t/>
            </a:r>
            <a:br>
              <a:rPr lang="ar-SA" sz="2400" b="1" dirty="0"/>
            </a:br>
            <a:r>
              <a:rPr lang="ar-SA" sz="2400" b="1" dirty="0"/>
              <a:t>9. </a:t>
            </a:r>
            <a:r>
              <a:rPr lang="ar-JO" sz="2400" b="1" dirty="0" smtClean="0"/>
              <a:t>تحسين أنظمة تخثر الدم </a:t>
            </a:r>
          </a:p>
          <a:p>
            <a:r>
              <a:rPr lang="ar-SA" sz="2400" b="1" dirty="0" smtClean="0"/>
              <a:t>10</a:t>
            </a:r>
            <a:r>
              <a:rPr lang="ar-SA" sz="2400" b="1" dirty="0"/>
              <a:t>. </a:t>
            </a:r>
            <a:r>
              <a:rPr lang="ar-JO" sz="2400" b="1" dirty="0" smtClean="0"/>
              <a:t>تقلل نسبة الاصابة بسرطان القولون او المستقيم </a:t>
            </a:r>
            <a:r>
              <a:rPr lang="ar-SA" b="1" dirty="0"/>
              <a:t/>
            </a:r>
            <a:br>
              <a:rPr lang="ar-SA" b="1" dirty="0"/>
            </a:br>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4708981"/>
          </a:xfrm>
          <a:prstGeom prst="rect">
            <a:avLst/>
          </a:prstGeom>
        </p:spPr>
        <p:txBody>
          <a:bodyPr wrap="square">
            <a:spAutoFit/>
          </a:bodyPr>
          <a:lstStyle/>
          <a:p>
            <a:r>
              <a:rPr lang="ar-SA" sz="2400" b="1" dirty="0"/>
              <a:t/>
            </a:r>
            <a:br>
              <a:rPr lang="ar-SA" sz="2400" b="1" dirty="0"/>
            </a:br>
            <a:r>
              <a:rPr lang="ar-JO" sz="2400" b="1" dirty="0" smtClean="0"/>
              <a:t>11</a:t>
            </a:r>
            <a:r>
              <a:rPr lang="ar-SA" sz="2400" b="1" dirty="0" smtClean="0"/>
              <a:t>. </a:t>
            </a:r>
            <a:r>
              <a:rPr lang="ar-JO" sz="2400" b="1" dirty="0" smtClean="0"/>
              <a:t>تحسن التعامل مع الاجهاد </a:t>
            </a:r>
            <a:r>
              <a:rPr lang="ar-SA" sz="2400" b="1" dirty="0"/>
              <a:t/>
            </a:r>
            <a:br>
              <a:rPr lang="ar-SA" sz="2400" b="1" dirty="0"/>
            </a:br>
            <a:r>
              <a:rPr lang="ar-JO" sz="2400" b="1" dirty="0" smtClean="0"/>
              <a:t>12</a:t>
            </a:r>
            <a:r>
              <a:rPr lang="ar-SA" sz="2400" b="1" dirty="0" smtClean="0"/>
              <a:t>. </a:t>
            </a:r>
            <a:r>
              <a:rPr lang="ar-JO" sz="2400" b="1" dirty="0" smtClean="0"/>
              <a:t>تحسن الصورة الذاتية </a:t>
            </a:r>
            <a:r>
              <a:rPr lang="ar-SA" sz="2400" b="1" dirty="0"/>
              <a:t/>
            </a:r>
            <a:br>
              <a:rPr lang="ar-SA" sz="2400" b="1" dirty="0"/>
            </a:br>
            <a:r>
              <a:rPr lang="ar-JO" sz="2400" b="1" dirty="0" smtClean="0"/>
              <a:t>13</a:t>
            </a:r>
            <a:r>
              <a:rPr lang="ar-SA" sz="2400" b="1" dirty="0" smtClean="0"/>
              <a:t>. </a:t>
            </a:r>
            <a:r>
              <a:rPr lang="ar-JO" sz="2400" b="1" dirty="0" smtClean="0"/>
              <a:t>تحسن نوعية الحياة</a:t>
            </a:r>
            <a:r>
              <a:rPr lang="ar-SA" sz="2400" b="1" dirty="0"/>
              <a:t/>
            </a:r>
            <a:br>
              <a:rPr lang="ar-SA" sz="2400" b="1" dirty="0"/>
            </a:br>
            <a:r>
              <a:rPr lang="ar-JO" sz="2400" b="1" dirty="0" smtClean="0"/>
              <a:t>14</a:t>
            </a:r>
            <a:r>
              <a:rPr lang="ar-SA" sz="2400" b="1" dirty="0" smtClean="0"/>
              <a:t>. </a:t>
            </a:r>
            <a:r>
              <a:rPr lang="ar-JO" sz="2400" b="1" dirty="0" smtClean="0"/>
              <a:t>زيادة حجم القلب وقوته</a:t>
            </a:r>
            <a:r>
              <a:rPr lang="ar-SA" sz="2400" b="1" dirty="0"/>
              <a:t/>
            </a:r>
            <a:br>
              <a:rPr lang="ar-SA" sz="2400" b="1" dirty="0"/>
            </a:br>
            <a:r>
              <a:rPr lang="ar-JO" sz="2400" b="1" dirty="0" smtClean="0"/>
              <a:t>15</a:t>
            </a:r>
            <a:r>
              <a:rPr lang="ar-SA" sz="2400" b="1" dirty="0" smtClean="0"/>
              <a:t>. </a:t>
            </a:r>
            <a:r>
              <a:rPr lang="ar-JO" sz="2400" b="1" dirty="0" smtClean="0"/>
              <a:t>زيادة حجم الاوعية الدموية وقوتها</a:t>
            </a:r>
          </a:p>
          <a:p>
            <a:r>
              <a:rPr lang="ar-JO" sz="2400" b="1" dirty="0" smtClean="0"/>
              <a:t>16</a:t>
            </a:r>
            <a:r>
              <a:rPr lang="ar-SA" sz="2400" b="1" dirty="0" smtClean="0"/>
              <a:t>. </a:t>
            </a:r>
            <a:r>
              <a:rPr lang="ar-JO" sz="2400" b="1" dirty="0" smtClean="0"/>
              <a:t>زيادة حجم الدم الواصل للقلب </a:t>
            </a:r>
          </a:p>
          <a:p>
            <a:r>
              <a:rPr lang="ar-JO" sz="2400" b="1" dirty="0" smtClean="0"/>
              <a:t>17</a:t>
            </a:r>
            <a:r>
              <a:rPr lang="ar-SA" sz="2400" b="1" dirty="0" smtClean="0"/>
              <a:t>. </a:t>
            </a:r>
            <a:r>
              <a:rPr lang="ar-JO" sz="2400" b="1" dirty="0" smtClean="0"/>
              <a:t>زيادة حجم الدم </a:t>
            </a:r>
            <a:r>
              <a:rPr lang="ar-SA" sz="2400" b="1" dirty="0"/>
              <a:t/>
            </a:r>
            <a:br>
              <a:rPr lang="ar-SA" sz="2400" b="1" dirty="0"/>
            </a:br>
            <a:r>
              <a:rPr lang="ar-JO" sz="2400" b="1" dirty="0" smtClean="0"/>
              <a:t>18</a:t>
            </a:r>
            <a:r>
              <a:rPr lang="ar-SA" sz="2400" b="1" dirty="0" smtClean="0"/>
              <a:t>. </a:t>
            </a:r>
            <a:r>
              <a:rPr lang="ar-JO" sz="2400" b="1" dirty="0" smtClean="0"/>
              <a:t>زيادة عدد الكريات الحمراء </a:t>
            </a:r>
          </a:p>
          <a:p>
            <a:r>
              <a:rPr lang="ar-SA" sz="2400" b="1" dirty="0" smtClean="0"/>
              <a:t>1</a:t>
            </a:r>
            <a:r>
              <a:rPr lang="ar-JO" sz="2400" b="1" dirty="0" smtClean="0"/>
              <a:t>9</a:t>
            </a:r>
            <a:r>
              <a:rPr lang="ar-SA" sz="2400" b="1" dirty="0" smtClean="0"/>
              <a:t>. </a:t>
            </a:r>
            <a:r>
              <a:rPr lang="ar-JO" sz="2400" b="1" dirty="0" smtClean="0"/>
              <a:t>تقليل دهون </a:t>
            </a:r>
            <a:r>
              <a:rPr lang="ar-JO" sz="2400" b="1" dirty="0" smtClean="0"/>
              <a:t>الدم </a:t>
            </a:r>
            <a:r>
              <a:rPr lang="ar-JO" sz="2400" b="1" dirty="0" smtClean="0"/>
              <a:t>( الكوليسترول وثلاثي الغليسريد ) </a:t>
            </a:r>
          </a:p>
          <a:p>
            <a:r>
              <a:rPr lang="ar-JO" sz="2400" b="1" dirty="0" smtClean="0"/>
              <a:t>20. زيادة كثافة الكوليسترول الحميد </a:t>
            </a:r>
            <a:r>
              <a:rPr lang="ar-SA" b="1" dirty="0"/>
              <a:t/>
            </a:r>
            <a:br>
              <a:rPr lang="ar-SA" b="1" dirty="0"/>
            </a:br>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183011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3970318"/>
          </a:xfrm>
          <a:prstGeom prst="rect">
            <a:avLst/>
          </a:prstGeom>
        </p:spPr>
        <p:txBody>
          <a:bodyPr wrap="square">
            <a:spAutoFit/>
          </a:bodyPr>
          <a:lstStyle/>
          <a:p>
            <a:r>
              <a:rPr lang="ar-SA" sz="2400" b="1" dirty="0"/>
              <a:t/>
            </a:r>
            <a:br>
              <a:rPr lang="ar-SA" sz="2400" b="1" dirty="0"/>
            </a:br>
            <a:r>
              <a:rPr lang="ar-JO" sz="2400" b="1" dirty="0" smtClean="0"/>
              <a:t>21</a:t>
            </a:r>
            <a:r>
              <a:rPr lang="ar-SA" sz="2400" b="1" dirty="0" smtClean="0"/>
              <a:t>. </a:t>
            </a:r>
            <a:r>
              <a:rPr lang="ar-JO" sz="2400" b="1" dirty="0" smtClean="0"/>
              <a:t>تقليل كثافة الكوليسترول الخبيث </a:t>
            </a:r>
            <a:r>
              <a:rPr lang="ar-SA" sz="2400" b="1" dirty="0"/>
              <a:t/>
            </a:r>
            <a:br>
              <a:rPr lang="ar-SA" sz="2400" b="1" dirty="0"/>
            </a:br>
            <a:r>
              <a:rPr lang="ar-JO" sz="2400" b="1" dirty="0" smtClean="0"/>
              <a:t>22</a:t>
            </a:r>
            <a:r>
              <a:rPr lang="ar-SA" sz="2400" b="1" dirty="0" smtClean="0"/>
              <a:t>. </a:t>
            </a:r>
            <a:r>
              <a:rPr lang="ar-JO" sz="2400" b="1" dirty="0" smtClean="0"/>
              <a:t>تحسين نقاهة الجسم بعد التمرين </a:t>
            </a:r>
          </a:p>
          <a:p>
            <a:r>
              <a:rPr lang="ar-JO" sz="2400" b="1" dirty="0" smtClean="0"/>
              <a:t>23</a:t>
            </a:r>
            <a:r>
              <a:rPr lang="ar-SA" sz="2400" b="1" dirty="0" smtClean="0"/>
              <a:t>. </a:t>
            </a:r>
            <a:r>
              <a:rPr lang="ar-JO" sz="2400" b="1" dirty="0" smtClean="0"/>
              <a:t>تقليل الم العضلات بعد التمرين</a:t>
            </a:r>
          </a:p>
          <a:p>
            <a:r>
              <a:rPr lang="ar-JO" sz="2400" b="1" dirty="0" smtClean="0"/>
              <a:t>24</a:t>
            </a:r>
            <a:r>
              <a:rPr lang="ar-SA" sz="2400" b="1" dirty="0" smtClean="0"/>
              <a:t>. </a:t>
            </a:r>
            <a:r>
              <a:rPr lang="ar-JO" sz="2400" b="1" dirty="0" smtClean="0"/>
              <a:t>تقليل نسبة الاصابة بالم الظهر </a:t>
            </a:r>
            <a:r>
              <a:rPr lang="ar-SA" sz="2400" b="1" dirty="0"/>
              <a:t/>
            </a:r>
            <a:br>
              <a:rPr lang="ar-SA" sz="2400" b="1" dirty="0"/>
            </a:br>
            <a:r>
              <a:rPr lang="ar-JO" sz="2400" b="1" dirty="0" smtClean="0"/>
              <a:t>25</a:t>
            </a:r>
            <a:r>
              <a:rPr lang="ar-SA" sz="2400" b="1" dirty="0" smtClean="0"/>
              <a:t>. </a:t>
            </a:r>
            <a:r>
              <a:rPr lang="ar-JO" sz="2400" b="1" dirty="0" smtClean="0"/>
              <a:t>تحسين تنظيم الهرمونات </a:t>
            </a:r>
          </a:p>
          <a:p>
            <a:r>
              <a:rPr lang="ar-JO" sz="2400" b="1" dirty="0" smtClean="0"/>
              <a:t>26</a:t>
            </a:r>
            <a:r>
              <a:rPr lang="ar-SA" sz="2400" b="1" dirty="0" smtClean="0"/>
              <a:t>. </a:t>
            </a:r>
            <a:r>
              <a:rPr lang="ar-JO" sz="2400" b="1" dirty="0" smtClean="0"/>
              <a:t>تحسين التناغم الكهربائي للقلب</a:t>
            </a:r>
          </a:p>
          <a:p>
            <a:r>
              <a:rPr lang="ar-JO" sz="2400" b="1" dirty="0" smtClean="0"/>
              <a:t>27</a:t>
            </a:r>
            <a:r>
              <a:rPr lang="ar-SA" sz="2400" b="1" dirty="0" smtClean="0"/>
              <a:t>. </a:t>
            </a:r>
            <a:r>
              <a:rPr lang="ar-JO" sz="2400" b="1" dirty="0" smtClean="0"/>
              <a:t>تحسين النظام السكري</a:t>
            </a:r>
            <a:r>
              <a:rPr lang="ar-SA" sz="2400" b="1" dirty="0"/>
              <a:t/>
            </a:r>
            <a:br>
              <a:rPr lang="ar-SA" sz="2400" b="1" dirty="0"/>
            </a:br>
            <a:r>
              <a:rPr lang="ar-JO" sz="2400" b="1" dirty="0" smtClean="0"/>
              <a:t>28</a:t>
            </a:r>
            <a:r>
              <a:rPr lang="ar-SA" sz="2400" b="1" dirty="0" smtClean="0"/>
              <a:t>. </a:t>
            </a:r>
            <a:r>
              <a:rPr lang="ar-JO" sz="2400" b="1" dirty="0" smtClean="0"/>
              <a:t>زيادة فعالية ضربات القلب </a:t>
            </a:r>
          </a:p>
          <a:p>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165129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591</TotalTime>
  <Words>266</Words>
  <Application>Microsoft Office PowerPoint</Application>
  <PresentationFormat>On-screen Show (4:3)</PresentationFormat>
  <Paragraphs>35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Microsoft</dc:creator>
  <cp:lastModifiedBy>Ayat</cp:lastModifiedBy>
  <cp:revision>209</cp:revision>
  <dcterms:created xsi:type="dcterms:W3CDTF">2010-11-08T04:34:32Z</dcterms:created>
  <dcterms:modified xsi:type="dcterms:W3CDTF">2014-02-12T08:01:03Z</dcterms:modified>
</cp:coreProperties>
</file>