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17"/>
  </p:notesMasterIdLst>
  <p:sldIdLst>
    <p:sldId id="261" r:id="rId2"/>
    <p:sldId id="262" r:id="rId3"/>
    <p:sldId id="256" r:id="rId4"/>
    <p:sldId id="259" r:id="rId5"/>
    <p:sldId id="284" r:id="rId6"/>
    <p:sldId id="285" r:id="rId7"/>
    <p:sldId id="260" r:id="rId8"/>
    <p:sldId id="280" r:id="rId9"/>
    <p:sldId id="286" r:id="rId10"/>
    <p:sldId id="265" r:id="rId11"/>
    <p:sldId id="266" r:id="rId12"/>
    <p:sldId id="282" r:id="rId13"/>
    <p:sldId id="267" r:id="rId14"/>
    <p:sldId id="268" r:id="rId15"/>
    <p:sldId id="269" r:id="rId16"/>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3399"/>
    <a:srgbClr val="800080"/>
    <a:srgbClr val="8A0C69"/>
    <a:srgbClr val="FA8E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6" d="100"/>
          <a:sy n="66" d="100"/>
        </p:scale>
        <p:origin x="-1494"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5E50AB93-C6D6-4343-BDE8-946CB8BA8265}" type="datetimeFigureOut">
              <a:rPr lang="ar-SA" smtClean="0"/>
              <a:pPr/>
              <a:t>05/02/35</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094E19FF-43D0-46A9-9B61-EB6E0A0DAC44}" type="slidenum">
              <a:rPr lang="ar-SA" smtClean="0"/>
              <a:pPr/>
              <a:t>‹#›</a:t>
            </a:fld>
            <a:endParaRPr lang="ar-SA"/>
          </a:p>
        </p:txBody>
      </p:sp>
    </p:spTree>
    <p:extLst>
      <p:ext uri="{BB962C8B-B14F-4D97-AF65-F5344CB8AC3E}">
        <p14:creationId xmlns:p14="http://schemas.microsoft.com/office/powerpoint/2010/main" val="4007388637"/>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ACBEA1B8-7D3C-4DEA-A3A9-851E3745392A}" type="datetimeFigureOut">
              <a:rPr lang="ar-SA" smtClean="0"/>
              <a:pPr/>
              <a:t>05/02/35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2C3455D3-ACA2-4554-8AED-84FC31306AB2}"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ACBEA1B8-7D3C-4DEA-A3A9-851E3745392A}" type="datetimeFigureOut">
              <a:rPr lang="ar-SA" smtClean="0"/>
              <a:pPr/>
              <a:t>05/02/35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2C3455D3-ACA2-4554-8AED-84FC31306AB2}"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ACBEA1B8-7D3C-4DEA-A3A9-851E3745392A}" type="datetimeFigureOut">
              <a:rPr lang="ar-SA" smtClean="0"/>
              <a:pPr/>
              <a:t>05/02/35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2C3455D3-ACA2-4554-8AED-84FC31306AB2}"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ACBEA1B8-7D3C-4DEA-A3A9-851E3745392A}" type="datetimeFigureOut">
              <a:rPr lang="ar-SA" smtClean="0"/>
              <a:pPr/>
              <a:t>05/02/35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2C3455D3-ACA2-4554-8AED-84FC31306AB2}"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ACBEA1B8-7D3C-4DEA-A3A9-851E3745392A}" type="datetimeFigureOut">
              <a:rPr lang="ar-SA" smtClean="0"/>
              <a:pPr/>
              <a:t>05/02/35</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2C3455D3-ACA2-4554-8AED-84FC31306AB2}"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ACBEA1B8-7D3C-4DEA-A3A9-851E3745392A}" type="datetimeFigureOut">
              <a:rPr lang="ar-SA" smtClean="0"/>
              <a:pPr/>
              <a:t>05/02/35</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2C3455D3-ACA2-4554-8AED-84FC31306AB2}"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ACBEA1B8-7D3C-4DEA-A3A9-851E3745392A}" type="datetimeFigureOut">
              <a:rPr lang="ar-SA" smtClean="0"/>
              <a:pPr/>
              <a:t>05/02/35</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2C3455D3-ACA2-4554-8AED-84FC31306AB2}"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ACBEA1B8-7D3C-4DEA-A3A9-851E3745392A}" type="datetimeFigureOut">
              <a:rPr lang="ar-SA" smtClean="0"/>
              <a:pPr/>
              <a:t>05/02/35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2C3455D3-ACA2-4554-8AED-84FC31306AB2}"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ACBEA1B8-7D3C-4DEA-A3A9-851E3745392A}" type="datetimeFigureOut">
              <a:rPr lang="ar-SA" smtClean="0"/>
              <a:pPr/>
              <a:t>05/02/35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2C3455D3-ACA2-4554-8AED-84FC31306AB2}"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ACBEA1B8-7D3C-4DEA-A3A9-851E3745392A}" type="datetimeFigureOut">
              <a:rPr lang="ar-SA" smtClean="0"/>
              <a:pPr/>
              <a:t>05/02/35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2C3455D3-ACA2-4554-8AED-84FC31306AB2}"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ACBEA1B8-7D3C-4DEA-A3A9-851E3745392A}" type="datetimeFigureOut">
              <a:rPr lang="ar-SA" smtClean="0"/>
              <a:pPr/>
              <a:t>05/02/35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2C3455D3-ACA2-4554-8AED-84FC31306AB2}"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ACBEA1B8-7D3C-4DEA-A3A9-851E3745392A}" type="datetimeFigureOut">
              <a:rPr lang="ar-SA" smtClean="0"/>
              <a:pPr/>
              <a:t>05/02/35</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2C3455D3-ACA2-4554-8AED-84FC31306AB2}"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gif"/><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gif"/><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gif"/><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gif"/><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gif"/><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gif"/><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gif"/><Relationship Id="rId1" Type="http://schemas.openxmlformats.org/officeDocument/2006/relationships/slideLayout" Target="../slideLayouts/slideLayout1.xml"/><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gif"/><Relationship Id="rId1" Type="http://schemas.openxmlformats.org/officeDocument/2006/relationships/slideLayout" Target="../slideLayouts/slideLayout1.xml"/><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gif"/><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gif"/><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6.jpeg"/><Relationship Id="rId2" Type="http://schemas.openxmlformats.org/officeDocument/2006/relationships/image" Target="../media/image4.gif"/><Relationship Id="rId1" Type="http://schemas.openxmlformats.org/officeDocument/2006/relationships/slideLayout" Target="../slideLayouts/slideLayout1.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gif"/></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gif"/><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gif"/><Relationship Id="rId1" Type="http://schemas.openxmlformats.org/officeDocument/2006/relationships/slideLayout" Target="../slideLayouts/slideLayout1.xml"/><Relationship Id="rId4" Type="http://schemas.openxmlformats.org/officeDocument/2006/relationships/image" Target="../media/image1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مخطط انسيابي: بطاقة 5"/>
          <p:cNvSpPr/>
          <p:nvPr/>
        </p:nvSpPr>
        <p:spPr>
          <a:xfrm>
            <a:off x="251520" y="260648"/>
            <a:ext cx="8496944" cy="6336704"/>
          </a:xfrm>
          <a:prstGeom prst="flowChartPunchedCard">
            <a:avLst/>
          </a:prstGeom>
        </p:spPr>
        <p:style>
          <a:lnRef idx="1">
            <a:schemeClr val="accent2"/>
          </a:lnRef>
          <a:fillRef idx="2">
            <a:schemeClr val="accent2"/>
          </a:fillRef>
          <a:effectRef idx="1">
            <a:schemeClr val="accent2"/>
          </a:effectRef>
          <a:fontRef idx="minor">
            <a:schemeClr val="dk1"/>
          </a:fontRef>
        </p:style>
        <p:txBody>
          <a:bodyPr rtlCol="1" anchor="ctr"/>
          <a:lstStyle/>
          <a:p>
            <a:pPr algn="ctr"/>
            <a:endParaRPr lang="ar-SA" dirty="0">
              <a:solidFill>
                <a:srgbClr val="FA8EF2"/>
              </a:solidFill>
              <a:cs typeface="(1)Fonts44-Net" pitchFamily="2" charset="-78"/>
            </a:endParaRPr>
          </a:p>
        </p:txBody>
      </p:sp>
      <p:sp>
        <p:nvSpPr>
          <p:cNvPr id="5" name="مخطط انسيابي: معالجة متعاقبة 4"/>
          <p:cNvSpPr/>
          <p:nvPr/>
        </p:nvSpPr>
        <p:spPr>
          <a:xfrm>
            <a:off x="2798201" y="3152123"/>
            <a:ext cx="3708412" cy="1376812"/>
          </a:xfrm>
          <a:prstGeom prst="flowChartAlternateProcess">
            <a:avLst/>
          </a:prstGeom>
        </p:spPr>
        <p:style>
          <a:lnRef idx="2">
            <a:schemeClr val="accent2"/>
          </a:lnRef>
          <a:fillRef idx="1">
            <a:schemeClr val="lt1"/>
          </a:fillRef>
          <a:effectRef idx="0">
            <a:schemeClr val="accent2"/>
          </a:effectRef>
          <a:fontRef idx="minor">
            <a:schemeClr val="dk1"/>
          </a:fontRef>
        </p:style>
        <p:txBody>
          <a:bodyPr rtlCol="1" anchor="ctr"/>
          <a:lstStyle/>
          <a:p>
            <a:pPr algn="ctr"/>
            <a:endParaRPr lang="ar-SA"/>
          </a:p>
        </p:txBody>
      </p:sp>
      <p:sp>
        <p:nvSpPr>
          <p:cNvPr id="2" name="عنوان 1"/>
          <p:cNvSpPr>
            <a:spLocks noGrp="1"/>
          </p:cNvSpPr>
          <p:nvPr>
            <p:ph type="ctrTitle"/>
          </p:nvPr>
        </p:nvSpPr>
        <p:spPr>
          <a:xfrm rot="20722283">
            <a:off x="436074" y="3316095"/>
            <a:ext cx="8415867" cy="1449946"/>
          </a:xfrm>
        </p:spPr>
        <p:txBody>
          <a:bodyPr>
            <a:normAutofit/>
          </a:bodyPr>
          <a:lstStyle/>
          <a:p>
            <a:r>
              <a:rPr lang="ar-SA" b="1" dirty="0" smtClean="0">
                <a:ln w="1905"/>
                <a:solidFill>
                  <a:srgbClr val="FA8EF2"/>
                </a:solidFill>
                <a:effectLst>
                  <a:glow rad="139700">
                    <a:schemeClr val="accent2">
                      <a:satMod val="175000"/>
                      <a:alpha val="40000"/>
                    </a:schemeClr>
                  </a:glow>
                  <a:innerShdw blurRad="69850" dist="43180" dir="5400000">
                    <a:srgbClr val="000000">
                      <a:alpha val="65000"/>
                    </a:srgbClr>
                  </a:innerShdw>
                </a:effectLst>
              </a:rPr>
              <a:t>مرض السكري</a:t>
            </a:r>
            <a:r>
              <a:rPr lang="en-US" b="1" dirty="0">
                <a:ln w="1905"/>
                <a:solidFill>
                  <a:srgbClr val="FA8EF2"/>
                </a:solidFill>
                <a:effectLst>
                  <a:glow rad="139700">
                    <a:schemeClr val="accent2">
                      <a:satMod val="175000"/>
                      <a:alpha val="40000"/>
                    </a:schemeClr>
                  </a:glow>
                  <a:innerShdw blurRad="69850" dist="43180" dir="5400000">
                    <a:srgbClr val="000000">
                      <a:alpha val="65000"/>
                    </a:srgbClr>
                  </a:innerShdw>
                </a:effectLst>
              </a:rPr>
              <a:t/>
            </a:r>
            <a:br>
              <a:rPr lang="en-US" b="1" dirty="0">
                <a:ln w="1905"/>
                <a:solidFill>
                  <a:srgbClr val="FA8EF2"/>
                </a:solidFill>
                <a:effectLst>
                  <a:glow rad="139700">
                    <a:schemeClr val="accent2">
                      <a:satMod val="175000"/>
                      <a:alpha val="40000"/>
                    </a:schemeClr>
                  </a:glow>
                  <a:innerShdw blurRad="69850" dist="43180" dir="5400000">
                    <a:srgbClr val="000000">
                      <a:alpha val="65000"/>
                    </a:srgbClr>
                  </a:innerShdw>
                </a:effectLst>
              </a:rPr>
            </a:br>
            <a:endParaRPr lang="ar-SA" b="1" dirty="0">
              <a:ln w="1905"/>
              <a:solidFill>
                <a:srgbClr val="FA8EF2"/>
              </a:solidFill>
              <a:effectLst>
                <a:glow rad="139700">
                  <a:schemeClr val="accent2">
                    <a:satMod val="175000"/>
                    <a:alpha val="40000"/>
                  </a:schemeClr>
                </a:glow>
                <a:innerShdw blurRad="69850" dist="43180" dir="5400000">
                  <a:srgbClr val="000000">
                    <a:alpha val="65000"/>
                  </a:srgbClr>
                </a:innerShdw>
              </a:effectLst>
            </a:endParaRPr>
          </a:p>
        </p:txBody>
      </p:sp>
      <p:sp>
        <p:nvSpPr>
          <p:cNvPr id="3" name="عنوان فرعي 2"/>
          <p:cNvSpPr>
            <a:spLocks noGrp="1"/>
          </p:cNvSpPr>
          <p:nvPr>
            <p:ph type="subTitle" idx="1"/>
          </p:nvPr>
        </p:nvSpPr>
        <p:spPr>
          <a:xfrm>
            <a:off x="1371600" y="3573016"/>
            <a:ext cx="6728792" cy="2065784"/>
          </a:xfrm>
        </p:spPr>
        <p:txBody>
          <a:bodyPr>
            <a:normAutofit/>
          </a:bodyPr>
          <a:lstStyle/>
          <a:p>
            <a:endParaRPr lang="ar-SA" dirty="0"/>
          </a:p>
        </p:txBody>
      </p:sp>
      <p:pic>
        <p:nvPicPr>
          <p:cNvPr id="4" name="صورة 3" descr="مقدمة.gif"/>
          <p:cNvPicPr>
            <a:picLocks noChangeAspect="1"/>
          </p:cNvPicPr>
          <p:nvPr/>
        </p:nvPicPr>
        <p:blipFill>
          <a:blip r:embed="rId2" cstate="print"/>
          <a:stretch>
            <a:fillRect/>
          </a:stretch>
        </p:blipFill>
        <p:spPr>
          <a:xfrm>
            <a:off x="1397244" y="692696"/>
            <a:ext cx="6886041" cy="1136472"/>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grpId="0" nodeType="withEffect">
                                  <p:stCondLst>
                                    <p:cond delay="0"/>
                                  </p:stCondLst>
                                  <p:childTnLst>
                                    <p:animScale>
                                      <p:cBhvr>
                                        <p:cTn id="6" dur="2000" fill="hold"/>
                                        <p:tgtEl>
                                          <p:spTgt spid="5"/>
                                        </p:tgtEl>
                                      </p:cBhvr>
                                      <p:by x="150000" y="150000"/>
                                    </p:animScale>
                                  </p:childTnLst>
                                </p:cTn>
                              </p:par>
                              <p:par>
                                <p:cTn id="7" presetID="6" presetClass="emph" presetSubtype="0" fill="hold" grpId="0" nodeType="withEffect">
                                  <p:stCondLst>
                                    <p:cond delay="0"/>
                                  </p:stCondLst>
                                  <p:childTnLst>
                                    <p:animScale>
                                      <p:cBhvr>
                                        <p:cTn id="8" dur="2000" fill="hold"/>
                                        <p:tgtEl>
                                          <p:spTgt spid="2"/>
                                        </p:tgtEl>
                                      </p:cBhvr>
                                      <p:by x="150000" y="150000"/>
                                    </p:animScale>
                                  </p:childTnLst>
                                </p:cTn>
                              </p:par>
                            </p:childTnLst>
                          </p:cTn>
                        </p:par>
                      </p:childTnLst>
                    </p:cTn>
                  </p:par>
                  <p:par>
                    <p:cTn id="9" fill="hold">
                      <p:stCondLst>
                        <p:cond delay="indefinite"/>
                      </p:stCondLst>
                      <p:childTnLst>
                        <p:par>
                          <p:cTn id="10" fill="hold">
                            <p:stCondLst>
                              <p:cond delay="0"/>
                            </p:stCondLst>
                            <p:childTnLst>
                              <p:par>
                                <p:cTn id="11" presetID="45" presetClass="entr" presetSubtype="0" fill="hold" grpId="1"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2000"/>
                                        <p:tgtEl>
                                          <p:spTgt spid="2"/>
                                        </p:tgtEl>
                                      </p:cBhvr>
                                    </p:animEffect>
                                    <p:anim calcmode="lin" valueType="num">
                                      <p:cBhvr>
                                        <p:cTn id="14" dur="2000" fill="hold"/>
                                        <p:tgtEl>
                                          <p:spTgt spid="2"/>
                                        </p:tgtEl>
                                        <p:attrNameLst>
                                          <p:attrName>ppt_w</p:attrName>
                                        </p:attrNameLst>
                                      </p:cBhvr>
                                      <p:tavLst>
                                        <p:tav tm="0" fmla="#ppt_w*sin(2.5*pi*$)">
                                          <p:val>
                                            <p:fltVal val="0"/>
                                          </p:val>
                                        </p:tav>
                                        <p:tav tm="100000">
                                          <p:val>
                                            <p:fltVal val="1"/>
                                          </p:val>
                                        </p:tav>
                                      </p:tavLst>
                                    </p:anim>
                                    <p:anim calcmode="lin" valueType="num">
                                      <p:cBhvr>
                                        <p:cTn id="15" dur="20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p:bldP spid="2"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9" name="عنصر نائب للمحتوى 8" descr="ننن.jpeg"/>
          <p:cNvPicPr>
            <a:picLocks noGrp="1" noChangeAspect="1"/>
          </p:cNvPicPr>
          <p:nvPr>
            <p:ph idx="1"/>
          </p:nvPr>
        </p:nvPicPr>
        <p:blipFill>
          <a:blip r:embed="rId2" cstate="print"/>
          <a:stretch>
            <a:fillRect/>
          </a:stretch>
        </p:blipFill>
        <p:spPr>
          <a:xfrm>
            <a:off x="457200" y="1600200"/>
            <a:ext cx="8229600" cy="4525963"/>
          </a:xfrm>
        </p:spPr>
      </p:pic>
      <p:sp>
        <p:nvSpPr>
          <p:cNvPr id="5" name="مستطيل مخدوش من كلا الطرفين 4"/>
          <p:cNvSpPr/>
          <p:nvPr/>
        </p:nvSpPr>
        <p:spPr>
          <a:xfrm>
            <a:off x="539552" y="476672"/>
            <a:ext cx="8136904" cy="5688632"/>
          </a:xfrm>
          <a:prstGeom prst="snip2SameRect">
            <a:avLst/>
          </a:prstGeom>
          <a:ln/>
        </p:spPr>
        <p:style>
          <a:lnRef idx="1">
            <a:schemeClr val="accent2"/>
          </a:lnRef>
          <a:fillRef idx="2">
            <a:schemeClr val="accent2"/>
          </a:fillRef>
          <a:effectRef idx="1">
            <a:schemeClr val="accent2"/>
          </a:effectRef>
          <a:fontRef idx="minor">
            <a:schemeClr val="dk1"/>
          </a:fontRef>
        </p:style>
        <p:txBody>
          <a:bodyPr rtlCol="1" anchor="ctr"/>
          <a:lstStyle/>
          <a:p>
            <a:pPr algn="ctr"/>
            <a:endParaRPr lang="ar-SA" dirty="0">
              <a:solidFill>
                <a:schemeClr val="accent1">
                  <a:lumMod val="50000"/>
                </a:schemeClr>
              </a:solidFill>
            </a:endParaRPr>
          </a:p>
        </p:txBody>
      </p:sp>
      <p:pic>
        <p:nvPicPr>
          <p:cNvPr id="6" name="صورة 5" descr="مقدمة.gif"/>
          <p:cNvPicPr>
            <a:picLocks noChangeAspect="1"/>
          </p:cNvPicPr>
          <p:nvPr/>
        </p:nvPicPr>
        <p:blipFill>
          <a:blip r:embed="rId3" cstate="print"/>
          <a:stretch>
            <a:fillRect/>
          </a:stretch>
        </p:blipFill>
        <p:spPr>
          <a:xfrm>
            <a:off x="1475655" y="1412776"/>
            <a:ext cx="6886041" cy="1531615"/>
          </a:xfrm>
          <a:prstGeom prst="rect">
            <a:avLst/>
          </a:prstGeom>
        </p:spPr>
      </p:pic>
      <p:sp>
        <p:nvSpPr>
          <p:cNvPr id="7" name="مربع نص 6"/>
          <p:cNvSpPr txBox="1"/>
          <p:nvPr/>
        </p:nvSpPr>
        <p:spPr>
          <a:xfrm>
            <a:off x="1259632" y="764704"/>
            <a:ext cx="5112568" cy="646331"/>
          </a:xfrm>
          <a:prstGeom prst="rect">
            <a:avLst/>
          </a:prstGeom>
          <a:noFill/>
        </p:spPr>
        <p:txBody>
          <a:bodyPr wrap="square" rtlCol="1">
            <a:spAutoFit/>
            <a:scene3d>
              <a:camera prst="orthographicFront"/>
              <a:lightRig rig="soft" dir="t">
                <a:rot lat="0" lon="0" rev="10800000"/>
              </a:lightRig>
            </a:scene3d>
            <a:sp3d>
              <a:bevelT w="27940" h="12700"/>
              <a:contourClr>
                <a:srgbClr val="DDDDDD"/>
              </a:contourClr>
            </a:sp3d>
          </a:bodyPr>
          <a:lstStyle/>
          <a:p>
            <a:pPr algn="l"/>
            <a:r>
              <a:rPr lang="ar-SA" sz="3600" b="1" spc="150" dirty="0" smtClean="0">
                <a:ln w="11430">
                  <a:solidFill>
                    <a:schemeClr val="tx1"/>
                  </a:solidFill>
                </a:ln>
                <a:solidFill>
                  <a:srgbClr val="CC3399"/>
                </a:solidFill>
                <a:effectLst>
                  <a:outerShdw blurRad="25400" algn="tl" rotWithShape="0">
                    <a:srgbClr val="000000">
                      <a:alpha val="43000"/>
                    </a:srgbClr>
                  </a:outerShdw>
                </a:effectLst>
                <a:latin typeface="ae_Petra" pitchFamily="18" charset="-78"/>
                <a:cs typeface="ae_Petra" pitchFamily="18" charset="-78"/>
              </a:rPr>
              <a:t>تعريف مرض السكري</a:t>
            </a:r>
            <a:endParaRPr lang="ar-SA" sz="3600" b="1" spc="150" dirty="0">
              <a:ln w="11430">
                <a:solidFill>
                  <a:schemeClr val="tx1"/>
                </a:solidFill>
              </a:ln>
              <a:solidFill>
                <a:srgbClr val="CC3399"/>
              </a:solidFill>
              <a:effectLst>
                <a:outerShdw blurRad="25400" algn="tl" rotWithShape="0">
                  <a:srgbClr val="000000">
                    <a:alpha val="43000"/>
                  </a:srgbClr>
                </a:outerShdw>
              </a:effectLst>
              <a:latin typeface="ae_Petra" pitchFamily="18" charset="-78"/>
              <a:cs typeface="ae_Petra" pitchFamily="18" charset="-78"/>
            </a:endParaRPr>
          </a:p>
        </p:txBody>
      </p:sp>
      <p:sp>
        <p:nvSpPr>
          <p:cNvPr id="8" name="مربع نص 7"/>
          <p:cNvSpPr txBox="1"/>
          <p:nvPr/>
        </p:nvSpPr>
        <p:spPr>
          <a:xfrm>
            <a:off x="539552" y="2348881"/>
            <a:ext cx="7822144" cy="2677656"/>
          </a:xfrm>
          <a:prstGeom prst="rect">
            <a:avLst/>
          </a:prstGeom>
          <a:noFill/>
        </p:spPr>
        <p:txBody>
          <a:bodyPr wrap="square" rtlCol="1">
            <a:spAutoFit/>
          </a:bodyPr>
          <a:lstStyle/>
          <a:p>
            <a:r>
              <a:rPr lang="ar-JO" sz="2800" b="1" i="1" dirty="0" smtClean="0">
                <a:ln w="3175">
                  <a:solidFill>
                    <a:schemeClr val="tx1">
                      <a:lumMod val="95000"/>
                      <a:lumOff val="5000"/>
                    </a:schemeClr>
                  </a:solidFill>
                </a:ln>
                <a:cs typeface="Arabic Transparent" pitchFamily="2" charset="-78"/>
              </a:rPr>
              <a:t>هو ارتفاع نسبة السكر في الدم  اما بسبب نقص هرمون الانسولين جزئياً او كلياً او بسبب نقص استجابة خلايا الجسم لهذا الهرمون مما يؤدي الى ارتفاع سكر الدم . </a:t>
            </a:r>
          </a:p>
          <a:p>
            <a:r>
              <a:rPr lang="ar-JO" sz="2800" b="1" i="1" dirty="0" smtClean="0">
                <a:ln w="3175">
                  <a:solidFill>
                    <a:schemeClr val="tx1">
                      <a:lumMod val="95000"/>
                      <a:lumOff val="5000"/>
                    </a:schemeClr>
                  </a:solidFill>
                </a:ln>
                <a:cs typeface="Arabic Transparent" pitchFamily="2" charset="-78"/>
              </a:rPr>
              <a:t>الانسولين هو هرمون تفرزه خلايا متخصصة في البنكرياس تسمى خلايا بيتا في الجزء المسمى جزر لانغرهانس  ووظيفته انقاص سكر الدم . </a:t>
            </a:r>
            <a:endParaRPr lang="ar-SA" sz="2800" b="1" i="1" dirty="0">
              <a:ln w="3175">
                <a:solidFill>
                  <a:schemeClr val="tx1">
                    <a:lumMod val="95000"/>
                    <a:lumOff val="5000"/>
                  </a:schemeClr>
                </a:solidFill>
              </a:ln>
              <a:cs typeface="Arabic Transparent" pitchFamily="2" charset="-78"/>
            </a:endParaRPr>
          </a:p>
        </p:txBody>
      </p:sp>
      <p:pic>
        <p:nvPicPr>
          <p:cNvPr id="3" name="صورة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9939189">
            <a:off x="6920745" y="302144"/>
            <a:ext cx="1649651" cy="157531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grpId="0" nodeType="withEffect">
                                  <p:stCondLst>
                                    <p:cond delay="0"/>
                                  </p:stCondLst>
                                  <p:childTnLst>
                                    <p:animMotion origin="layout" path="M -0.28542 0.11111 C -0.28004 0.08148 -0.28733 0.11574 -0.279 0.09074 C -0.27049 0.06528 -0.28004 0.08056 -0.26806 0.06458 C -0.26597 0.0588 -0.26406 0.05278 -0.26163 0.04722 C -0.25816 0.03935 -0.2507 0.02407 -0.2507 0.02431 C -0.24601 0.00463 -0.23941 -0.01296 -0.229 -0.02801 C -0.22413 -0.03518 -0.21372 -0.04838 -0.21372 -0.04815 C -0.21302 -0.05139 -0.21372 -0.05579 -0.21163 -0.05718 C -0.20677 -0.06042 -0.19479 -0.0419 -0.19202 -0.03958 C -0.16893 -0.01921 -0.1875 -0.03843 -0.1724 -0.02801 C -0.1632 -0.02176 -0.15417 -0.01528 -0.14427 -0.01065 C -0.13924 -0.01296 -0.12257 -0.01898 -0.11597 -0.02523 C -0.10191 -0.03843 -0.11754 -0.03102 -0.1007 -0.0368 C -0.0915 -0.04398 -0.08438 -0.04676 -0.07466 -0.05139 C -0.0625 -0.04583 -0.05781 -0.02731 -0.0507 -0.01366 C -0.04775 -0.00787 -0.0467 0.0007 -0.04202 0.0037 C -0.03455 0.0088 -0.02726 0.01204 -0.02031 0.01829 C -0.0066 0.01597 -0.00052 0.0162 0.01007 0.00671 C 0.0158 -0.0044 0.02257 -0.01574 0.02969 -0.02523 L 0.09062 -0.02222 " pathEditMode="relative" rAng="0" ptsTypes="ffffffffffffffffffAA">
                                      <p:cBhvr>
                                        <p:cTn id="6" dur="2000" fill="hold"/>
                                        <p:tgtEl>
                                          <p:spTgt spid="7"/>
                                        </p:tgtEl>
                                        <p:attrNameLst>
                                          <p:attrName>ppt_x</p:attrName>
                                          <p:attrName>ppt_y</p:attrName>
                                        </p:attrNameLst>
                                      </p:cBhvr>
                                      <p:rCtr x="18700" y="-8400"/>
                                    </p:animMotion>
                                  </p:childTnLst>
                                </p:cTn>
                              </p:par>
                              <p:par>
                                <p:cTn id="7" presetID="8" presetClass="emph" presetSubtype="0" fill="hold" nodeType="withEffect">
                                  <p:stCondLst>
                                    <p:cond delay="0"/>
                                  </p:stCondLst>
                                  <p:childTnLst>
                                    <p:animRot by="21600000">
                                      <p:cBhvr>
                                        <p:cTn id="8" dur="2000" fill="hold"/>
                                        <p:tgtEl>
                                          <p:spTgt spid="3"/>
                                        </p:tgtEl>
                                        <p:attrNameLst>
                                          <p:attrName>r</p:attrName>
                                        </p:attrNameLst>
                                      </p:cBhvr>
                                    </p:animRot>
                                  </p:childTnLst>
                                </p:cTn>
                              </p:par>
                              <p:par>
                                <p:cTn id="9" presetID="31" presetClass="entr" presetSubtype="0" fill="hold" nodeType="with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 calcmode="lin" valueType="num">
                                      <p:cBhvr>
                                        <p:cTn id="11" dur="1000" fill="hold"/>
                                        <p:tgtEl>
                                          <p:spTgt spid="8">
                                            <p:txEl>
                                              <p:pRg st="0" end="0"/>
                                            </p:txEl>
                                          </p:spTgt>
                                        </p:tgtEl>
                                        <p:attrNameLst>
                                          <p:attrName>ppt_w</p:attrName>
                                        </p:attrNameLst>
                                      </p:cBhvr>
                                      <p:tavLst>
                                        <p:tav tm="0">
                                          <p:val>
                                            <p:fltVal val="0"/>
                                          </p:val>
                                        </p:tav>
                                        <p:tav tm="100000">
                                          <p:val>
                                            <p:strVal val="#ppt_w"/>
                                          </p:val>
                                        </p:tav>
                                      </p:tavLst>
                                    </p:anim>
                                    <p:anim calcmode="lin" valueType="num">
                                      <p:cBhvr>
                                        <p:cTn id="12" dur="1000" fill="hold"/>
                                        <p:tgtEl>
                                          <p:spTgt spid="8">
                                            <p:txEl>
                                              <p:pRg st="0" end="0"/>
                                            </p:txEl>
                                          </p:spTgt>
                                        </p:tgtEl>
                                        <p:attrNameLst>
                                          <p:attrName>ppt_h</p:attrName>
                                        </p:attrNameLst>
                                      </p:cBhvr>
                                      <p:tavLst>
                                        <p:tav tm="0">
                                          <p:val>
                                            <p:fltVal val="0"/>
                                          </p:val>
                                        </p:tav>
                                        <p:tav tm="100000">
                                          <p:val>
                                            <p:strVal val="#ppt_h"/>
                                          </p:val>
                                        </p:tav>
                                      </p:tavLst>
                                    </p:anim>
                                    <p:anim calcmode="lin" valueType="num">
                                      <p:cBhvr>
                                        <p:cTn id="13" dur="1000" fill="hold"/>
                                        <p:tgtEl>
                                          <p:spTgt spid="8">
                                            <p:txEl>
                                              <p:pRg st="0" end="0"/>
                                            </p:txEl>
                                          </p:spTgt>
                                        </p:tgtEl>
                                        <p:attrNameLst>
                                          <p:attrName>style.rotation</p:attrName>
                                        </p:attrNameLst>
                                      </p:cBhvr>
                                      <p:tavLst>
                                        <p:tav tm="0">
                                          <p:val>
                                            <p:fltVal val="90"/>
                                          </p:val>
                                        </p:tav>
                                        <p:tav tm="100000">
                                          <p:val>
                                            <p:fltVal val="0"/>
                                          </p:val>
                                        </p:tav>
                                      </p:tavLst>
                                    </p:anim>
                                    <p:animEffect transition="in" filter="fade">
                                      <p:cBhvr>
                                        <p:cTn id="14" dur="1000"/>
                                        <p:tgtEl>
                                          <p:spTgt spid="8">
                                            <p:txEl>
                                              <p:pRg st="0" end="0"/>
                                            </p:txEl>
                                          </p:spTgt>
                                        </p:tgtEl>
                                      </p:cBhvr>
                                    </p:animEffect>
                                  </p:childTnLst>
                                </p:cTn>
                              </p:par>
                              <p:par>
                                <p:cTn id="15" presetID="31" presetClass="entr" presetSubtype="0" fill="hold" nodeType="withEffect">
                                  <p:stCondLst>
                                    <p:cond delay="0"/>
                                  </p:stCondLst>
                                  <p:childTnLst>
                                    <p:set>
                                      <p:cBhvr>
                                        <p:cTn id="16" dur="1" fill="hold">
                                          <p:stCondLst>
                                            <p:cond delay="0"/>
                                          </p:stCondLst>
                                        </p:cTn>
                                        <p:tgtEl>
                                          <p:spTgt spid="8">
                                            <p:txEl>
                                              <p:pRg st="1" end="1"/>
                                            </p:txEl>
                                          </p:spTgt>
                                        </p:tgtEl>
                                        <p:attrNameLst>
                                          <p:attrName>style.visibility</p:attrName>
                                        </p:attrNameLst>
                                      </p:cBhvr>
                                      <p:to>
                                        <p:strVal val="visible"/>
                                      </p:to>
                                    </p:set>
                                    <p:anim calcmode="lin" valueType="num">
                                      <p:cBhvr>
                                        <p:cTn id="17" dur="1000" fill="hold"/>
                                        <p:tgtEl>
                                          <p:spTgt spid="8">
                                            <p:txEl>
                                              <p:pRg st="1" end="1"/>
                                            </p:txEl>
                                          </p:spTgt>
                                        </p:tgtEl>
                                        <p:attrNameLst>
                                          <p:attrName>ppt_w</p:attrName>
                                        </p:attrNameLst>
                                      </p:cBhvr>
                                      <p:tavLst>
                                        <p:tav tm="0">
                                          <p:val>
                                            <p:fltVal val="0"/>
                                          </p:val>
                                        </p:tav>
                                        <p:tav tm="100000">
                                          <p:val>
                                            <p:strVal val="#ppt_w"/>
                                          </p:val>
                                        </p:tav>
                                      </p:tavLst>
                                    </p:anim>
                                    <p:anim calcmode="lin" valueType="num">
                                      <p:cBhvr>
                                        <p:cTn id="18" dur="1000" fill="hold"/>
                                        <p:tgtEl>
                                          <p:spTgt spid="8">
                                            <p:txEl>
                                              <p:pRg st="1" end="1"/>
                                            </p:txEl>
                                          </p:spTgt>
                                        </p:tgtEl>
                                        <p:attrNameLst>
                                          <p:attrName>ppt_h</p:attrName>
                                        </p:attrNameLst>
                                      </p:cBhvr>
                                      <p:tavLst>
                                        <p:tav tm="0">
                                          <p:val>
                                            <p:fltVal val="0"/>
                                          </p:val>
                                        </p:tav>
                                        <p:tav tm="100000">
                                          <p:val>
                                            <p:strVal val="#ppt_h"/>
                                          </p:val>
                                        </p:tav>
                                      </p:tavLst>
                                    </p:anim>
                                    <p:anim calcmode="lin" valueType="num">
                                      <p:cBhvr>
                                        <p:cTn id="19" dur="1000" fill="hold"/>
                                        <p:tgtEl>
                                          <p:spTgt spid="8">
                                            <p:txEl>
                                              <p:pRg st="1" end="1"/>
                                            </p:txEl>
                                          </p:spTgt>
                                        </p:tgtEl>
                                        <p:attrNameLst>
                                          <p:attrName>style.rotation</p:attrName>
                                        </p:attrNameLst>
                                      </p:cBhvr>
                                      <p:tavLst>
                                        <p:tav tm="0">
                                          <p:val>
                                            <p:fltVal val="90"/>
                                          </p:val>
                                        </p:tav>
                                        <p:tav tm="100000">
                                          <p:val>
                                            <p:fltVal val="0"/>
                                          </p:val>
                                        </p:tav>
                                      </p:tavLst>
                                    </p:anim>
                                    <p:animEffect transition="in" filter="fade">
                                      <p:cBhvr>
                                        <p:cTn id="20" dur="10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a:p>
        </p:txBody>
      </p:sp>
      <p:sp>
        <p:nvSpPr>
          <p:cNvPr id="3" name="عنوان فرعي 2"/>
          <p:cNvSpPr>
            <a:spLocks noGrp="1"/>
          </p:cNvSpPr>
          <p:nvPr>
            <p:ph type="subTitle" idx="1"/>
          </p:nvPr>
        </p:nvSpPr>
        <p:spPr/>
        <p:txBody>
          <a:bodyPr/>
          <a:lstStyle/>
          <a:p>
            <a:endParaRPr lang="ar-SA"/>
          </a:p>
        </p:txBody>
      </p:sp>
      <p:pic>
        <p:nvPicPr>
          <p:cNvPr id="5" name="صورة 4" descr="بدون-عنوان--2.gif"/>
          <p:cNvPicPr>
            <a:picLocks noChangeAspect="1"/>
          </p:cNvPicPr>
          <p:nvPr/>
        </p:nvPicPr>
        <p:blipFill>
          <a:blip r:embed="rId2" cstate="print"/>
          <a:stretch>
            <a:fillRect/>
          </a:stretch>
        </p:blipFill>
        <p:spPr>
          <a:xfrm>
            <a:off x="0" y="0"/>
            <a:ext cx="9144000" cy="6858000"/>
          </a:xfrm>
          <a:prstGeom prst="rect">
            <a:avLst/>
          </a:prstGeom>
        </p:spPr>
      </p:pic>
      <p:pic>
        <p:nvPicPr>
          <p:cNvPr id="6" name="صورة 5" descr="21.png"/>
          <p:cNvPicPr>
            <a:picLocks noChangeAspect="1"/>
          </p:cNvPicPr>
          <p:nvPr/>
        </p:nvPicPr>
        <p:blipFill>
          <a:blip r:embed="rId3" cstate="print"/>
          <a:stretch>
            <a:fillRect/>
          </a:stretch>
        </p:blipFill>
        <p:spPr>
          <a:xfrm>
            <a:off x="8865046" y="0"/>
            <a:ext cx="171450" cy="6858000"/>
          </a:xfrm>
          <a:prstGeom prst="rect">
            <a:avLst/>
          </a:prstGeom>
        </p:spPr>
      </p:pic>
      <p:pic>
        <p:nvPicPr>
          <p:cNvPr id="9" name="صورة 8" descr="21.png"/>
          <p:cNvPicPr>
            <a:picLocks noChangeAspect="1"/>
          </p:cNvPicPr>
          <p:nvPr/>
        </p:nvPicPr>
        <p:blipFill>
          <a:blip r:embed="rId3" cstate="print">
            <a:lum bright="70000" contrast="-70000"/>
          </a:blip>
          <a:stretch>
            <a:fillRect/>
          </a:stretch>
        </p:blipFill>
        <p:spPr>
          <a:xfrm>
            <a:off x="8649022" y="0"/>
            <a:ext cx="171450" cy="6858000"/>
          </a:xfrm>
          <a:prstGeom prst="rect">
            <a:avLst/>
          </a:prstGeom>
        </p:spPr>
      </p:pic>
      <p:sp>
        <p:nvSpPr>
          <p:cNvPr id="11" name="مربع نص 10"/>
          <p:cNvSpPr txBox="1"/>
          <p:nvPr/>
        </p:nvSpPr>
        <p:spPr>
          <a:xfrm>
            <a:off x="287175" y="-44021"/>
            <a:ext cx="7488832" cy="1477328"/>
          </a:xfrm>
          <a:prstGeom prst="rect">
            <a:avLst/>
          </a:prstGeom>
          <a:noFill/>
        </p:spPr>
        <p:txBody>
          <a:bodyPr wrap="square" rtlCol="1">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ar-SA" sz="3600" dirty="0">
                <a:effectLst>
                  <a:glow rad="139700">
                    <a:schemeClr val="accent5">
                      <a:satMod val="175000"/>
                      <a:alpha val="40000"/>
                    </a:schemeClr>
                  </a:glow>
                  <a:outerShdw blurRad="50800" dist="38100" dir="10800000" algn="r" rotWithShape="0">
                    <a:prstClr val="black">
                      <a:alpha val="40000"/>
                    </a:prstClr>
                  </a:outerShdw>
                </a:effectLst>
              </a:rPr>
              <a:t> </a:t>
            </a:r>
            <a:endParaRPr lang="en-US" sz="3600" dirty="0">
              <a:effectLst>
                <a:glow rad="139700">
                  <a:schemeClr val="accent5">
                    <a:satMod val="175000"/>
                    <a:alpha val="40000"/>
                  </a:schemeClr>
                </a:glow>
                <a:outerShdw blurRad="50800" dist="38100" dir="10800000" algn="r" rotWithShape="0">
                  <a:prstClr val="black">
                    <a:alpha val="40000"/>
                  </a:prstClr>
                </a:outerShdw>
              </a:effectLst>
            </a:endParaRPr>
          </a:p>
          <a:p>
            <a:r>
              <a:rPr lang="ar-SA" sz="3600" b="1" dirty="0" smtClean="0">
                <a:effectLst>
                  <a:glow rad="139700">
                    <a:schemeClr val="accent5">
                      <a:satMod val="175000"/>
                      <a:alpha val="40000"/>
                    </a:schemeClr>
                  </a:glow>
                  <a:outerShdw blurRad="50800" dist="38100" dir="10800000" algn="r" rotWithShape="0">
                    <a:prstClr val="black">
                      <a:alpha val="40000"/>
                    </a:prstClr>
                  </a:outerShdw>
                </a:effectLst>
              </a:rPr>
              <a:t>انواع </a:t>
            </a:r>
            <a:r>
              <a:rPr lang="ar-JO" sz="3600" b="1" dirty="0" smtClean="0">
                <a:effectLst>
                  <a:glow rad="139700">
                    <a:schemeClr val="accent5">
                      <a:satMod val="175000"/>
                      <a:alpha val="40000"/>
                    </a:schemeClr>
                  </a:glow>
                  <a:outerShdw blurRad="50800" dist="38100" dir="10800000" algn="r" rotWithShape="0">
                    <a:prstClr val="black">
                      <a:alpha val="40000"/>
                    </a:prstClr>
                  </a:outerShdw>
                </a:effectLst>
              </a:rPr>
              <a:t>مرض السكري</a:t>
            </a:r>
            <a:r>
              <a:rPr lang="ar-SA" sz="3600" b="1" dirty="0" smtClean="0">
                <a:effectLst>
                  <a:glow rad="139700">
                    <a:schemeClr val="accent5">
                      <a:satMod val="175000"/>
                      <a:alpha val="40000"/>
                    </a:schemeClr>
                  </a:glow>
                  <a:outerShdw blurRad="50800" dist="38100" dir="10800000" algn="r" rotWithShape="0">
                    <a:prstClr val="black">
                      <a:alpha val="40000"/>
                    </a:prstClr>
                  </a:outerShdw>
                </a:effectLst>
              </a:rPr>
              <a:t>:</a:t>
            </a:r>
            <a:endParaRPr lang="ar-SA"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139700">
                  <a:schemeClr val="accent5">
                    <a:satMod val="175000"/>
                    <a:alpha val="40000"/>
                  </a:schemeClr>
                </a:glow>
                <a:outerShdw blurRad="50800" dist="38100" dir="10800000" algn="r" rotWithShape="0">
                  <a:prstClr val="black">
                    <a:alpha val="40000"/>
                  </a:prstClr>
                </a:outerShdw>
              </a:effectLst>
            </a:endParaRPr>
          </a:p>
          <a:p>
            <a:pPr algn="ctr"/>
            <a:endPar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139700">
                  <a:schemeClr val="accent5">
                    <a:satMod val="175000"/>
                    <a:alpha val="40000"/>
                  </a:schemeClr>
                </a:glow>
                <a:outerShdw blurRad="50800" dist="38100" dir="10800000" algn="r" rotWithShape="0">
                  <a:prstClr val="black">
                    <a:alpha val="40000"/>
                  </a:prstClr>
                </a:outerShdw>
              </a:effectLst>
            </a:endParaRPr>
          </a:p>
        </p:txBody>
      </p:sp>
      <p:sp>
        <p:nvSpPr>
          <p:cNvPr id="12" name="مربع نص 11"/>
          <p:cNvSpPr txBox="1"/>
          <p:nvPr/>
        </p:nvSpPr>
        <p:spPr>
          <a:xfrm>
            <a:off x="6228184" y="1700808"/>
            <a:ext cx="2376264" cy="369332"/>
          </a:xfrm>
          <a:prstGeom prst="rect">
            <a:avLst/>
          </a:prstGeom>
          <a:noFill/>
        </p:spPr>
        <p:txBody>
          <a:bodyPr wrap="square" rtlCol="1">
            <a:spAutoFit/>
          </a:bodyPr>
          <a:lstStyle/>
          <a:p>
            <a:endParaRPr lang="ar-SA" dirty="0"/>
          </a:p>
        </p:txBody>
      </p:sp>
      <p:sp>
        <p:nvSpPr>
          <p:cNvPr id="13" name="مربع نص 12"/>
          <p:cNvSpPr txBox="1"/>
          <p:nvPr/>
        </p:nvSpPr>
        <p:spPr>
          <a:xfrm>
            <a:off x="1364712" y="1249225"/>
            <a:ext cx="7344816" cy="3539430"/>
          </a:xfrm>
          <a:prstGeom prst="rect">
            <a:avLst/>
          </a:prstGeom>
          <a:noFill/>
        </p:spPr>
        <p:txBody>
          <a:bodyPr wrap="square" rtlCol="1">
            <a:spAutoFit/>
          </a:bodyPr>
          <a:lstStyle/>
          <a:p>
            <a:pPr lvl="0"/>
            <a:r>
              <a:rPr lang="ar-SA" sz="3200" u="sng"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CC3399"/>
                </a:solidFill>
                <a:effectLst>
                  <a:glow rad="228600">
                    <a:schemeClr val="accent2">
                      <a:satMod val="175000"/>
                      <a:alpha val="40000"/>
                    </a:schemeClr>
                  </a:glow>
                </a:effectLst>
                <a:latin typeface="Calibri" pitchFamily="34" charset="0"/>
                <a:ea typeface="Calibri" pitchFamily="34" charset="0"/>
                <a:cs typeface="Bold Italic Art" pitchFamily="2" charset="-78"/>
              </a:rPr>
              <a:t>السكري من النوع </a:t>
            </a:r>
            <a:r>
              <a:rPr lang="ar-SA" sz="3200" u="sng"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CC3399"/>
                </a:solidFill>
                <a:effectLst>
                  <a:glow rad="228600">
                    <a:schemeClr val="accent2">
                      <a:satMod val="175000"/>
                      <a:alpha val="40000"/>
                    </a:schemeClr>
                  </a:glow>
                </a:effectLst>
                <a:latin typeface="Calibri" pitchFamily="34" charset="0"/>
                <a:ea typeface="Calibri" pitchFamily="34" charset="0"/>
                <a:cs typeface="Bold Italic Art" pitchFamily="2" charset="-78"/>
              </a:rPr>
              <a:t>الاول:</a:t>
            </a:r>
            <a:endParaRPr lang="ar-SA" sz="3200" u="sng" dirty="0">
              <a:solidFill>
                <a:srgbClr val="CC3399"/>
              </a:solidFill>
              <a:effectLst>
                <a:glow rad="228600">
                  <a:schemeClr val="accent2">
                    <a:satMod val="175000"/>
                    <a:alpha val="40000"/>
                  </a:schemeClr>
                </a:glow>
              </a:effectLst>
              <a:latin typeface="Arial" pitchFamily="34" charset="0"/>
              <a:cs typeface="Bold Italic Art" pitchFamily="2" charset="-78"/>
            </a:endParaRPr>
          </a:p>
          <a:p>
            <a:r>
              <a:rPr lang="ar-SA" sz="3200" b="1" dirty="0" smtClean="0">
                <a:solidFill>
                  <a:srgbClr val="CC3399"/>
                </a:solidFill>
                <a:effectLst>
                  <a:outerShdw blurRad="38100" dist="38100" dir="2700000" algn="tl">
                    <a:srgbClr val="000000">
                      <a:alpha val="43137"/>
                    </a:srgbClr>
                  </a:outerShdw>
                </a:effectLst>
              </a:rPr>
              <a:t>هو </a:t>
            </a:r>
            <a:r>
              <a:rPr lang="ar-SA" sz="3200" b="1" dirty="0">
                <a:solidFill>
                  <a:srgbClr val="CC3399"/>
                </a:solidFill>
                <a:effectLst>
                  <a:outerShdw blurRad="38100" dist="38100" dir="2700000" algn="tl">
                    <a:srgbClr val="000000">
                      <a:alpha val="43137"/>
                    </a:srgbClr>
                  </a:outerShdw>
                </a:effectLst>
              </a:rPr>
              <a:t>مرض ذاتي المناعة (</a:t>
            </a:r>
            <a:r>
              <a:rPr lang="en-US" sz="3200" b="1" dirty="0">
                <a:solidFill>
                  <a:srgbClr val="CC3399"/>
                </a:solidFill>
                <a:effectLst>
                  <a:outerShdw blurRad="38100" dist="38100" dir="2700000" algn="tl">
                    <a:srgbClr val="000000">
                      <a:alpha val="43137"/>
                    </a:srgbClr>
                  </a:outerShdw>
                </a:effectLst>
              </a:rPr>
              <a:t>Autoimmune disease). </a:t>
            </a:r>
            <a:r>
              <a:rPr lang="ar-JO" sz="3200" b="1" dirty="0" smtClean="0">
                <a:solidFill>
                  <a:srgbClr val="CC3399"/>
                </a:solidFill>
                <a:effectLst>
                  <a:outerShdw blurRad="38100" dist="38100" dir="2700000" algn="tl">
                    <a:srgbClr val="000000">
                      <a:alpha val="43137"/>
                    </a:srgbClr>
                  </a:outerShdw>
                </a:effectLst>
              </a:rPr>
              <a:t>يشكل الجسم مضادات ضد خلاياه الذاتية المفرزة للانسولين </a:t>
            </a:r>
            <a:r>
              <a:rPr lang="ar-SA" sz="3200" b="1" dirty="0" smtClean="0">
                <a:solidFill>
                  <a:srgbClr val="CC3399"/>
                </a:solidFill>
                <a:effectLst>
                  <a:outerShdw blurRad="38100" dist="38100" dir="2700000" algn="tl">
                    <a:srgbClr val="000000">
                      <a:alpha val="43137"/>
                    </a:srgbClr>
                  </a:outerShdw>
                </a:effectLst>
              </a:rPr>
              <a:t>خلايا </a:t>
            </a:r>
            <a:r>
              <a:rPr lang="ar-SA" sz="3200" b="1" dirty="0">
                <a:solidFill>
                  <a:srgbClr val="CC3399"/>
                </a:solidFill>
                <a:effectLst>
                  <a:outerShdw blurRad="38100" dist="38100" dir="2700000" algn="tl">
                    <a:srgbClr val="000000">
                      <a:alpha val="43137"/>
                    </a:srgbClr>
                  </a:outerShdw>
                </a:effectLst>
              </a:rPr>
              <a:t>"</a:t>
            </a:r>
            <a:r>
              <a:rPr lang="ar-SA" sz="3200" b="1" dirty="0" smtClean="0">
                <a:solidFill>
                  <a:srgbClr val="CC3399"/>
                </a:solidFill>
                <a:effectLst>
                  <a:outerShdw blurRad="38100" dist="38100" dir="2700000" algn="tl">
                    <a:srgbClr val="000000">
                      <a:alpha val="43137"/>
                    </a:srgbClr>
                  </a:outerShdw>
                </a:effectLst>
              </a:rPr>
              <a:t>بيتا</a:t>
            </a:r>
            <a:r>
              <a:rPr lang="ar-JO" sz="3200" b="1" dirty="0">
                <a:solidFill>
                  <a:srgbClr val="CC3399"/>
                </a:solidFill>
                <a:effectLst>
                  <a:outerShdw blurRad="38100" dist="38100" dir="2700000" algn="tl">
                    <a:srgbClr val="000000">
                      <a:alpha val="43137"/>
                    </a:srgbClr>
                  </a:outerShdw>
                </a:effectLst>
              </a:rPr>
              <a:t> </a:t>
            </a:r>
            <a:r>
              <a:rPr lang="ar-JO" sz="3200" b="1" dirty="0" smtClean="0">
                <a:solidFill>
                  <a:srgbClr val="CC3399"/>
                </a:solidFill>
                <a:effectLst>
                  <a:outerShdw blurRad="38100" dist="38100" dir="2700000" algn="tl">
                    <a:srgbClr val="000000">
                      <a:alpha val="43137"/>
                    </a:srgbClr>
                  </a:outerShdw>
                </a:effectLst>
              </a:rPr>
              <a:t>« فيدمرها تدريجياً حتى ينعدم افرازها من الانسولين </a:t>
            </a:r>
            <a:r>
              <a:rPr lang="ar-SA" sz="3200" b="1" dirty="0" smtClean="0">
                <a:solidFill>
                  <a:srgbClr val="CC3399"/>
                </a:solidFill>
                <a:effectLst>
                  <a:outerShdw blurRad="38100" dist="38100" dir="2700000" algn="tl">
                    <a:srgbClr val="000000">
                      <a:alpha val="43137"/>
                    </a:srgbClr>
                  </a:outerShdw>
                </a:effectLst>
              </a:rPr>
              <a:t>. </a:t>
            </a:r>
            <a:r>
              <a:rPr lang="ar-JO" sz="3200" b="1" dirty="0" smtClean="0">
                <a:solidFill>
                  <a:srgbClr val="CC3399"/>
                </a:solidFill>
                <a:effectLst>
                  <a:outerShdw blurRad="38100" dist="38100" dir="2700000" algn="tl">
                    <a:srgbClr val="000000">
                      <a:alpha val="43137"/>
                    </a:srgbClr>
                  </a:outerShdw>
                </a:effectLst>
              </a:rPr>
              <a:t>يحدث هذا النوع عند الاطفال والشباب قبل سن العشرين . وممكن حدوثه في اي عمر . يعالج بالحمية والرياضة والانسولين </a:t>
            </a:r>
            <a:endParaRPr lang="ar-SA" sz="3200" b="1" dirty="0">
              <a:solidFill>
                <a:srgbClr val="CC3399"/>
              </a:solidFill>
              <a:effectLst>
                <a:outerShdw blurRad="38100" dist="38100" dir="2700000" algn="tl">
                  <a:srgbClr val="000000">
                    <a:alpha val="43137"/>
                  </a:srgbClr>
                </a:outerShdw>
              </a:effectLst>
            </a:endParaRPr>
          </a:p>
        </p:txBody>
      </p:sp>
      <p:pic>
        <p:nvPicPr>
          <p:cNvPr id="4" name="صورة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84132" y="4725144"/>
            <a:ext cx="2985749" cy="2151990"/>
          </a:xfrm>
          <a:prstGeom prst="rect">
            <a:avLst/>
          </a:prstGeom>
        </p:spPr>
      </p:pic>
    </p:spTree>
  </p:cSld>
  <p:clrMapOvr>
    <a:masterClrMapping/>
  </p:clrMapOvr>
  <p:transition spd="med" advClick="0" advTm="0">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withEffect">
                                  <p:stCondLst>
                                    <p:cond delay="0"/>
                                  </p:stCondLst>
                                  <p:childTnLst>
                                    <p:animRot by="21600000">
                                      <p:cBhvr>
                                        <p:cTn id="6" dur="2000" fill="hold"/>
                                        <p:tgtEl>
                                          <p:spTgt spid="11"/>
                                        </p:tgtEl>
                                        <p:attrNameLst>
                                          <p:attrName>r</p:attrName>
                                        </p:attrNameLst>
                                      </p:cBhvr>
                                    </p:animRot>
                                  </p:childTnLst>
                                </p:cTn>
                              </p:par>
                            </p:childTnLst>
                          </p:cTn>
                        </p:par>
                        <p:par>
                          <p:cTn id="7" fill="hold">
                            <p:stCondLst>
                              <p:cond delay="2000"/>
                            </p:stCondLst>
                            <p:childTnLst>
                              <p:par>
                                <p:cTn id="8" presetID="45" presetClass="entr" presetSubtype="0" fill="hold" nodeType="after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2000"/>
                                        <p:tgtEl>
                                          <p:spTgt spid="4"/>
                                        </p:tgtEl>
                                      </p:cBhvr>
                                    </p:animEffect>
                                    <p:anim calcmode="lin" valueType="num">
                                      <p:cBhvr>
                                        <p:cTn id="11" dur="2000" fill="hold"/>
                                        <p:tgtEl>
                                          <p:spTgt spid="4"/>
                                        </p:tgtEl>
                                        <p:attrNameLst>
                                          <p:attrName>ppt_w</p:attrName>
                                        </p:attrNameLst>
                                      </p:cBhvr>
                                      <p:tavLst>
                                        <p:tav tm="0" fmla="#ppt_w*sin(2.5*pi*$)">
                                          <p:val>
                                            <p:fltVal val="0"/>
                                          </p:val>
                                        </p:tav>
                                        <p:tav tm="100000">
                                          <p:val>
                                            <p:fltVal val="1"/>
                                          </p:val>
                                        </p:tav>
                                      </p:tavLst>
                                    </p:anim>
                                    <p:anim calcmode="lin" valueType="num">
                                      <p:cBhvr>
                                        <p:cTn id="12" dur="2000" fill="hold"/>
                                        <p:tgtEl>
                                          <p:spTgt spid="4"/>
                                        </p:tgtEl>
                                        <p:attrNameLst>
                                          <p:attrName>ppt_h</p:attrName>
                                        </p:attrNameLst>
                                      </p:cBhvr>
                                      <p:tavLst>
                                        <p:tav tm="0">
                                          <p:val>
                                            <p:strVal val="#ppt_h"/>
                                          </p:val>
                                        </p:tav>
                                        <p:tav tm="100000">
                                          <p:val>
                                            <p:strVal val="#ppt_h"/>
                                          </p:val>
                                        </p:tav>
                                      </p:tavLst>
                                    </p:anim>
                                  </p:childTnLst>
                                </p:cTn>
                              </p:par>
                              <p:par>
                                <p:cTn id="13" presetID="53" presetClass="entr" presetSubtype="16" fill="hold" nodeType="withEffect">
                                  <p:stCondLst>
                                    <p:cond delay="0"/>
                                  </p:stCondLst>
                                  <p:childTnLst>
                                    <p:set>
                                      <p:cBhvr>
                                        <p:cTn id="14" dur="1" fill="hold">
                                          <p:stCondLst>
                                            <p:cond delay="0"/>
                                          </p:stCondLst>
                                        </p:cTn>
                                        <p:tgtEl>
                                          <p:spTgt spid="13">
                                            <p:txEl>
                                              <p:pRg st="0" end="0"/>
                                            </p:txEl>
                                          </p:spTgt>
                                        </p:tgtEl>
                                        <p:attrNameLst>
                                          <p:attrName>style.visibility</p:attrName>
                                        </p:attrNameLst>
                                      </p:cBhvr>
                                      <p:to>
                                        <p:strVal val="visible"/>
                                      </p:to>
                                    </p:set>
                                    <p:anim calcmode="lin" valueType="num">
                                      <p:cBhvr>
                                        <p:cTn id="15" dur="5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16" dur="5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17" dur="500"/>
                                        <p:tgtEl>
                                          <p:spTgt spid="13">
                                            <p:txEl>
                                              <p:pRg st="0" end="0"/>
                                            </p:txEl>
                                          </p:spTgt>
                                        </p:tgtEl>
                                      </p:cBhvr>
                                    </p:animEffect>
                                  </p:childTnLst>
                                </p:cTn>
                              </p:par>
                              <p:par>
                                <p:cTn id="18" presetID="53" presetClass="entr" presetSubtype="16" fill="hold" nodeType="withEffect">
                                  <p:stCondLst>
                                    <p:cond delay="0"/>
                                  </p:stCondLst>
                                  <p:childTnLst>
                                    <p:set>
                                      <p:cBhvr>
                                        <p:cTn id="19" dur="1" fill="hold">
                                          <p:stCondLst>
                                            <p:cond delay="0"/>
                                          </p:stCondLst>
                                        </p:cTn>
                                        <p:tgtEl>
                                          <p:spTgt spid="13">
                                            <p:txEl>
                                              <p:pRg st="1" end="1"/>
                                            </p:txEl>
                                          </p:spTgt>
                                        </p:tgtEl>
                                        <p:attrNameLst>
                                          <p:attrName>style.visibility</p:attrName>
                                        </p:attrNameLst>
                                      </p:cBhvr>
                                      <p:to>
                                        <p:strVal val="visible"/>
                                      </p:to>
                                    </p:set>
                                    <p:anim calcmode="lin" valueType="num">
                                      <p:cBhvr>
                                        <p:cTn id="20" dur="500" fill="hold"/>
                                        <p:tgtEl>
                                          <p:spTgt spid="13">
                                            <p:txEl>
                                              <p:pRg st="1" end="1"/>
                                            </p:txEl>
                                          </p:spTgt>
                                        </p:tgtEl>
                                        <p:attrNameLst>
                                          <p:attrName>ppt_w</p:attrName>
                                        </p:attrNameLst>
                                      </p:cBhvr>
                                      <p:tavLst>
                                        <p:tav tm="0">
                                          <p:val>
                                            <p:fltVal val="0"/>
                                          </p:val>
                                        </p:tav>
                                        <p:tav tm="100000">
                                          <p:val>
                                            <p:strVal val="#ppt_w"/>
                                          </p:val>
                                        </p:tav>
                                      </p:tavLst>
                                    </p:anim>
                                    <p:anim calcmode="lin" valueType="num">
                                      <p:cBhvr>
                                        <p:cTn id="21" dur="500" fill="hold"/>
                                        <p:tgtEl>
                                          <p:spTgt spid="13">
                                            <p:txEl>
                                              <p:pRg st="1" end="1"/>
                                            </p:txEl>
                                          </p:spTgt>
                                        </p:tgtEl>
                                        <p:attrNameLst>
                                          <p:attrName>ppt_h</p:attrName>
                                        </p:attrNameLst>
                                      </p:cBhvr>
                                      <p:tavLst>
                                        <p:tav tm="0">
                                          <p:val>
                                            <p:fltVal val="0"/>
                                          </p:val>
                                        </p:tav>
                                        <p:tav tm="100000">
                                          <p:val>
                                            <p:strVal val="#ppt_h"/>
                                          </p:val>
                                        </p:tav>
                                      </p:tavLst>
                                    </p:anim>
                                    <p:animEffect transition="in" filter="fade">
                                      <p:cBhvr>
                                        <p:cTn id="22" dur="500"/>
                                        <p:tgtEl>
                                          <p:spTgt spid="13">
                                            <p:txEl>
                                              <p:pRg st="1" end="1"/>
                                            </p:txEl>
                                          </p:spTgt>
                                        </p:tgtEl>
                                      </p:cBhvr>
                                    </p:animEffect>
                                  </p:childTnLst>
                                </p:cTn>
                              </p:par>
                              <p:par>
                                <p:cTn id="23" presetID="27" presetClass="emph" presetSubtype="0" fill="remove" nodeType="withEffect">
                                  <p:stCondLst>
                                    <p:cond delay="0"/>
                                  </p:stCondLst>
                                  <p:childTnLst>
                                    <p:animClr clrSpc="rgb" dir="cw">
                                      <p:cBhvr override="childStyle">
                                        <p:cTn id="24" dur="250" autoRev="1" fill="remove"/>
                                        <p:tgtEl>
                                          <p:spTgt spid="11">
                                            <p:txEl>
                                              <p:pRg st="1" end="1"/>
                                            </p:txEl>
                                          </p:spTgt>
                                        </p:tgtEl>
                                        <p:attrNameLst>
                                          <p:attrName>style.color</p:attrName>
                                        </p:attrNameLst>
                                      </p:cBhvr>
                                      <p:to>
                                        <a:schemeClr val="bg1"/>
                                      </p:to>
                                    </p:animClr>
                                    <p:animClr clrSpc="rgb" dir="cw">
                                      <p:cBhvr>
                                        <p:cTn id="25" dur="250" autoRev="1" fill="remove"/>
                                        <p:tgtEl>
                                          <p:spTgt spid="11">
                                            <p:txEl>
                                              <p:pRg st="1" end="1"/>
                                            </p:txEl>
                                          </p:spTgt>
                                        </p:tgtEl>
                                        <p:attrNameLst>
                                          <p:attrName>fillcolor</p:attrName>
                                        </p:attrNameLst>
                                      </p:cBhvr>
                                      <p:to>
                                        <a:schemeClr val="bg1"/>
                                      </p:to>
                                    </p:animClr>
                                    <p:set>
                                      <p:cBhvr>
                                        <p:cTn id="26" dur="250" autoRev="1" fill="remove"/>
                                        <p:tgtEl>
                                          <p:spTgt spid="11">
                                            <p:txEl>
                                              <p:pRg st="1" end="1"/>
                                            </p:txEl>
                                          </p:spTgt>
                                        </p:tgtEl>
                                        <p:attrNameLst>
                                          <p:attrName>fill.type</p:attrName>
                                        </p:attrNameLst>
                                      </p:cBhvr>
                                      <p:to>
                                        <p:strVal val="solid"/>
                                      </p:to>
                                    </p:set>
                                    <p:set>
                                      <p:cBhvr>
                                        <p:cTn id="27" dur="250" autoRev="1" fill="remove"/>
                                        <p:tgtEl>
                                          <p:spTgt spid="11">
                                            <p:txEl>
                                              <p:pRg st="1" end="1"/>
                                            </p:txEl>
                                          </p:spTgt>
                                        </p:tgtEl>
                                        <p:attrNameLst>
                                          <p:attrName>fill.on</p:attrName>
                                        </p:attrNameLst>
                                      </p:cBhvr>
                                      <p:to>
                                        <p:strVal val="true"/>
                                      </p:to>
                                    </p:set>
                                  </p:childTnLst>
                                </p:cTn>
                              </p:par>
                            </p:childTnLst>
                          </p:cTn>
                        </p:par>
                      </p:childTnLst>
                    </p:cTn>
                  </p:par>
                  <p:par>
                    <p:cTn id="28" fill="hold">
                      <p:stCondLst>
                        <p:cond delay="indefinite"/>
                      </p:stCondLst>
                      <p:childTnLst>
                        <p:par>
                          <p:cTn id="29" fill="hold">
                            <p:stCondLst>
                              <p:cond delay="0"/>
                            </p:stCondLst>
                            <p:childTnLst>
                              <p:par>
                                <p:cTn id="30" presetID="19" presetClass="entr" presetSubtype="10" fill="hold" nodeType="click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p:cTn id="32" dur="5000" fill="hold"/>
                                        <p:tgtEl>
                                          <p:spTgt spid="4"/>
                                        </p:tgtEl>
                                        <p:attrNameLst>
                                          <p:attrName>ppt_w</p:attrName>
                                        </p:attrNameLst>
                                      </p:cBhvr>
                                      <p:tavLst>
                                        <p:tav tm="0" fmla="#ppt_w*sin(2.5*pi*$)">
                                          <p:val>
                                            <p:fltVal val="0"/>
                                          </p:val>
                                        </p:tav>
                                        <p:tav tm="100000">
                                          <p:val>
                                            <p:fltVal val="1"/>
                                          </p:val>
                                        </p:tav>
                                      </p:tavLst>
                                    </p:anim>
                                    <p:anim calcmode="lin" valueType="num">
                                      <p:cBhvr>
                                        <p:cTn id="33" dur="5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SA" dirty="0" smtClean="0"/>
              <a:t>    </a:t>
            </a:r>
            <a:endParaRPr lang="ar-SA" dirty="0"/>
          </a:p>
        </p:txBody>
      </p:sp>
      <p:sp>
        <p:nvSpPr>
          <p:cNvPr id="3" name="عنوان فرعي 2"/>
          <p:cNvSpPr>
            <a:spLocks noGrp="1"/>
          </p:cNvSpPr>
          <p:nvPr>
            <p:ph type="subTitle" idx="1"/>
          </p:nvPr>
        </p:nvSpPr>
        <p:spPr/>
        <p:txBody>
          <a:bodyPr/>
          <a:lstStyle/>
          <a:p>
            <a:endParaRPr lang="ar-SA"/>
          </a:p>
        </p:txBody>
      </p:sp>
      <p:pic>
        <p:nvPicPr>
          <p:cNvPr id="5" name="صورة 4" descr="بدون-عنوان--2.gif"/>
          <p:cNvPicPr>
            <a:picLocks noChangeAspect="1"/>
          </p:cNvPicPr>
          <p:nvPr/>
        </p:nvPicPr>
        <p:blipFill>
          <a:blip r:embed="rId2" cstate="print"/>
          <a:stretch>
            <a:fillRect/>
          </a:stretch>
        </p:blipFill>
        <p:spPr>
          <a:xfrm>
            <a:off x="0" y="0"/>
            <a:ext cx="9144000" cy="6858000"/>
          </a:xfrm>
          <a:prstGeom prst="rect">
            <a:avLst/>
          </a:prstGeom>
        </p:spPr>
      </p:pic>
      <p:pic>
        <p:nvPicPr>
          <p:cNvPr id="6" name="صورة 5" descr="21.png"/>
          <p:cNvPicPr>
            <a:picLocks noChangeAspect="1"/>
          </p:cNvPicPr>
          <p:nvPr/>
        </p:nvPicPr>
        <p:blipFill>
          <a:blip r:embed="rId3" cstate="print"/>
          <a:stretch>
            <a:fillRect/>
          </a:stretch>
        </p:blipFill>
        <p:spPr>
          <a:xfrm>
            <a:off x="8865046" y="0"/>
            <a:ext cx="171450" cy="6858000"/>
          </a:xfrm>
          <a:prstGeom prst="rect">
            <a:avLst/>
          </a:prstGeom>
        </p:spPr>
      </p:pic>
      <p:pic>
        <p:nvPicPr>
          <p:cNvPr id="9" name="صورة 8" descr="21.png"/>
          <p:cNvPicPr>
            <a:picLocks noChangeAspect="1"/>
          </p:cNvPicPr>
          <p:nvPr/>
        </p:nvPicPr>
        <p:blipFill>
          <a:blip r:embed="rId3" cstate="print">
            <a:lum bright="70000" contrast="-70000"/>
          </a:blip>
          <a:stretch>
            <a:fillRect/>
          </a:stretch>
        </p:blipFill>
        <p:spPr>
          <a:xfrm>
            <a:off x="8649022" y="0"/>
            <a:ext cx="171450" cy="6858000"/>
          </a:xfrm>
          <a:prstGeom prst="rect">
            <a:avLst/>
          </a:prstGeom>
        </p:spPr>
      </p:pic>
      <p:sp>
        <p:nvSpPr>
          <p:cNvPr id="4097" name="Rectangle 1"/>
          <p:cNvSpPr>
            <a:spLocks noChangeArrowheads="1"/>
          </p:cNvSpPr>
          <p:nvPr/>
        </p:nvSpPr>
        <p:spPr bwMode="auto">
          <a:xfrm>
            <a:off x="1949783" y="521995"/>
            <a:ext cx="5857419"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lang="ar-SA" sz="3600" u="sng"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CC3399"/>
                </a:solidFill>
                <a:effectLst>
                  <a:glow rad="139700">
                    <a:schemeClr val="accent2">
                      <a:satMod val="175000"/>
                      <a:alpha val="40000"/>
                    </a:schemeClr>
                  </a:glow>
                </a:effectLst>
                <a:latin typeface="Calibri" pitchFamily="34" charset="0"/>
                <a:ea typeface="Calibri" pitchFamily="34" charset="0"/>
                <a:cs typeface="Bold Italic Art" pitchFamily="2" charset="-78"/>
              </a:rPr>
              <a:t>السكري من النوع الثاني:</a:t>
            </a:r>
            <a:endParaRPr kumimoji="0" lang="ar-SA" sz="3600" i="0" u="sng" strike="noStrike" cap="none" normalizeH="0" baseline="0" dirty="0" smtClean="0">
              <a:ln>
                <a:noFill/>
              </a:ln>
              <a:solidFill>
                <a:srgbClr val="CC3399"/>
              </a:solidFill>
              <a:effectLst>
                <a:glow rad="139700">
                  <a:schemeClr val="accent2">
                    <a:satMod val="175000"/>
                    <a:alpha val="40000"/>
                  </a:schemeClr>
                </a:glow>
              </a:effectLst>
              <a:latin typeface="Arial" pitchFamily="34" charset="0"/>
              <a:cs typeface="Bold Italic Art" pitchFamily="2" charset="-78"/>
            </a:endParaRPr>
          </a:p>
        </p:txBody>
      </p:sp>
      <p:sp>
        <p:nvSpPr>
          <p:cNvPr id="4098" name="Rectangle 2"/>
          <p:cNvSpPr>
            <a:spLocks noChangeArrowheads="1"/>
          </p:cNvSpPr>
          <p:nvPr/>
        </p:nvSpPr>
        <p:spPr bwMode="auto">
          <a:xfrm>
            <a:off x="1242088" y="1179020"/>
            <a:ext cx="7272808"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lang="ar-SA" sz="3200" b="1" dirty="0">
                <a:solidFill>
                  <a:srgbClr val="800080"/>
                </a:solidFill>
                <a:effectLst>
                  <a:outerShdw blurRad="38100" dist="38100" dir="2700000" algn="tl">
                    <a:srgbClr val="000000">
                      <a:alpha val="43137"/>
                    </a:srgbClr>
                  </a:outerShdw>
                </a:effectLst>
                <a:latin typeface="Calibri" pitchFamily="34" charset="0"/>
                <a:ea typeface="Calibri" pitchFamily="34" charset="0"/>
                <a:cs typeface="Arial" pitchFamily="34" charset="0"/>
              </a:rPr>
              <a:t>يعتبر النوع الثاني من مرض السكري، أكثر أنواع مرض السكري </a:t>
            </a:r>
            <a:r>
              <a:rPr lang="ar-JO" sz="3200" b="1" dirty="0" smtClean="0">
                <a:solidFill>
                  <a:srgbClr val="800080"/>
                </a:solidFill>
                <a:effectLst>
                  <a:outerShdw blurRad="38100" dist="38100" dir="2700000" algn="tl">
                    <a:srgbClr val="000000">
                      <a:alpha val="43137"/>
                    </a:srgbClr>
                  </a:outerShdw>
                </a:effectLst>
                <a:latin typeface="Calibri" pitchFamily="34" charset="0"/>
                <a:ea typeface="Calibri" pitchFamily="34" charset="0"/>
                <a:cs typeface="Arial" pitchFamily="34" charset="0"/>
              </a:rPr>
              <a:t>شيوعاً ويشكل 90% . اذ ينقص هرمون الانسولين او يبقى طبيعياً واحياناً مرتفعاً لان الجسم لا يستطيع استعمال الانسولين بسبب تعطل مستقبلاته . </a:t>
            </a:r>
          </a:p>
          <a:p>
            <a:pPr lvl="0" fontAlgn="base">
              <a:spcBef>
                <a:spcPct val="0"/>
              </a:spcBef>
              <a:spcAft>
                <a:spcPct val="0"/>
              </a:spcAft>
            </a:pPr>
            <a:r>
              <a:rPr kumimoji="0" lang="ar-JO" sz="3200" b="1" i="0" u="none" strike="noStrike" cap="none" normalizeH="0" baseline="0" dirty="0" smtClean="0">
                <a:ln>
                  <a:noFill/>
                </a:ln>
                <a:solidFill>
                  <a:srgbClr val="800080"/>
                </a:solidFill>
                <a:effectLst>
                  <a:outerShdw blurRad="38100" dist="38100" dir="2700000" algn="tl">
                    <a:srgbClr val="000000">
                      <a:alpha val="43137"/>
                    </a:srgbClr>
                  </a:outerShdw>
                </a:effectLst>
                <a:latin typeface="Calibri" pitchFamily="34" charset="0"/>
                <a:cs typeface="Arial" pitchFamily="34" charset="0"/>
              </a:rPr>
              <a:t>ويصيب</a:t>
            </a:r>
            <a:r>
              <a:rPr kumimoji="0" lang="ar-JO" sz="3200" b="1" i="0" u="none" strike="noStrike" cap="none" normalizeH="0" dirty="0" smtClean="0">
                <a:ln>
                  <a:noFill/>
                </a:ln>
                <a:solidFill>
                  <a:srgbClr val="800080"/>
                </a:solidFill>
                <a:effectLst>
                  <a:outerShdw blurRad="38100" dist="38100" dir="2700000" algn="tl">
                    <a:srgbClr val="000000">
                      <a:alpha val="43137"/>
                    </a:srgbClr>
                  </a:outerShdw>
                </a:effectLst>
                <a:latin typeface="Calibri" pitchFamily="34" charset="0"/>
                <a:cs typeface="Arial" pitchFamily="34" charset="0"/>
              </a:rPr>
              <a:t> عادة الكبار فوق سن الاربعين وتعد السمنة اهم عامل مسبب له </a:t>
            </a:r>
          </a:p>
          <a:p>
            <a:pPr lvl="0" fontAlgn="base">
              <a:spcBef>
                <a:spcPct val="0"/>
              </a:spcBef>
              <a:spcAft>
                <a:spcPct val="0"/>
              </a:spcAft>
            </a:pPr>
            <a:r>
              <a:rPr lang="ar-JO" sz="3200" b="1" baseline="0" dirty="0" smtClean="0">
                <a:solidFill>
                  <a:srgbClr val="800080"/>
                </a:solidFill>
                <a:effectLst>
                  <a:outerShdw blurRad="38100" dist="38100" dir="2700000" algn="tl">
                    <a:srgbClr val="000000">
                      <a:alpha val="43137"/>
                    </a:srgbClr>
                  </a:outerShdw>
                </a:effectLst>
                <a:latin typeface="Calibri" pitchFamily="34" charset="0"/>
                <a:cs typeface="Arial" pitchFamily="34" charset="0"/>
              </a:rPr>
              <a:t>-</a:t>
            </a:r>
            <a:r>
              <a:rPr lang="ar-JO" sz="3200" b="1" dirty="0" smtClean="0">
                <a:solidFill>
                  <a:srgbClr val="800080"/>
                </a:solidFill>
                <a:effectLst>
                  <a:outerShdw blurRad="38100" dist="38100" dir="2700000" algn="tl">
                    <a:srgbClr val="000000">
                      <a:alpha val="43137"/>
                    </a:srgbClr>
                  </a:outerShdw>
                </a:effectLst>
                <a:latin typeface="Calibri" pitchFamily="34" charset="0"/>
                <a:cs typeface="Arial" pitchFamily="34" charset="0"/>
              </a:rPr>
              <a:t> يعالج بالحمية والرياضة ويمكن اضافة الحبوب الخافضة للسكر </a:t>
            </a:r>
            <a:endParaRPr kumimoji="0" lang="ar-SA" sz="3200" b="1" i="0" u="none" strike="noStrike" cap="none" normalizeH="0" baseline="0" dirty="0" smtClean="0">
              <a:ln>
                <a:noFill/>
              </a:ln>
              <a:solidFill>
                <a:srgbClr val="800080"/>
              </a:solidFill>
              <a:effectLst>
                <a:outerShdw blurRad="38100" dist="38100" dir="2700000" algn="tl">
                  <a:srgbClr val="000000">
                    <a:alpha val="43137"/>
                  </a:srgbClr>
                </a:outerShdw>
              </a:effectLst>
              <a:latin typeface="Arial" pitchFamily="34" charset="0"/>
              <a:cs typeface="Arial" pitchFamily="34" charset="0"/>
            </a:endParaRPr>
          </a:p>
        </p:txBody>
      </p:sp>
      <p:pic>
        <p:nvPicPr>
          <p:cNvPr id="4" name="صورة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9592" y="5301208"/>
            <a:ext cx="2376264" cy="1258182"/>
          </a:xfrm>
          <a:prstGeom prst="rect">
            <a:avLst/>
          </a:prstGeom>
        </p:spPr>
      </p:pic>
    </p:spTree>
  </p:cSld>
  <p:clrMapOvr>
    <a:masterClrMapping/>
  </p:clrMapOvr>
  <p:transition>
    <p:wheel spokes="8"/>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grpId="0" nodeType="withEffect">
                                  <p:stCondLst>
                                    <p:cond delay="0"/>
                                  </p:stCondLst>
                                  <p:childTnLst>
                                    <p:animMotion origin="layout" path="M -0.49184 0.22245 C -0.50799 0.1794 -0.50174 0.11273 -0.48542 0.06875 C -0.48316 0.05116 -0.48525 0.0463 -0.47448 0.03681 C -0.46736 0.03982 -0.45938 0.04074 -0.45278 0.0456 C -0.44983 0.04792 -0.44861 0.05347 -0.44618 0.05718 C -0.44445 0.06019 -0.44184 0.06273 -0.43976 0.06597 C -0.42622 0.08866 -0.41181 0.11134 -0.40278 0.13843 C -0.40105 0.14398 -0.40105 0.1507 -0.39844 0.15579 C -0.39046 0.17269 -0.38073 0.18843 -0.3724 0.20509 C -0.37032 0.20949 -0.36511 0.20903 -0.36164 0.21088 C -0.3441 0.20741 -0.32292 0.21158 -0.30938 0.1963 C -0.2533 0.13241 -0.23976 0.0294 -0.1875 -0.03842 C -0.15365 -0.02546 -0.14445 -0.00417 -0.12466 0.03102 C -0.12032 0.0537 -0.11059 0.07408 -0.10278 0.09491 C -0.10139 0.09838 -0.10157 0.10278 -0.1007 0.10648 C -0.0974 0.11783 -0.09271 0.13102 -0.08785 0.1412 C -0.08351 0.15787 -0.08855 0.14306 -0.07674 0.15857 C -0.07414 0.16204 -0.07205 0.16597 -0.07049 0.17014 C -0.06875 0.17384 -0.06823 0.17894 -0.0658 0.18171 C -0.06389 0.18426 -0.06007 0.1838 -0.05747 0.18472 C -0.04375 0.1787 -0.05209 0.1838 -0.03542 0.16158 C -0.03212 0.15718 -0.02761 0.15463 -0.02448 0.15 C -0.01302 0.13357 0.00052 0.11227 0.00798 0.0919 C 0.01163 0.06783 0.02378 0.05232 0.03177 0.03102 C 0.03698 0.01713 0.03732 0.0081 0.04722 -0.00069 C 0.05 -0.01875 0.05573 -0.03333 0.06666 -0.04421 C 0.07152 -0.0537 0.0684 -0.05301 0.07309 -0.05301 " pathEditMode="relative" rAng="0" ptsTypes="ffffffffffffffffffffffffffA">
                                      <p:cBhvr>
                                        <p:cTn id="6" dur="2000" fill="hold"/>
                                        <p:tgtEl>
                                          <p:spTgt spid="4097"/>
                                        </p:tgtEl>
                                        <p:attrNameLst>
                                          <p:attrName>ppt_x</p:attrName>
                                          <p:attrName>ppt_y</p:attrName>
                                        </p:attrNameLst>
                                      </p:cBhvr>
                                      <p:rCtr x="27400" y="-13800"/>
                                    </p:animMotion>
                                  </p:childTnLst>
                                </p:cTn>
                              </p:par>
                              <p:par>
                                <p:cTn id="7" presetID="6" presetClass="exit" presetSubtype="32" fill="hold" nodeType="withEffect">
                                  <p:stCondLst>
                                    <p:cond delay="0"/>
                                  </p:stCondLst>
                                  <p:childTnLst>
                                    <p:animEffect transition="out" filter="circle(out)">
                                      <p:cBhvr>
                                        <p:cTn id="8" dur="2000"/>
                                        <p:tgtEl>
                                          <p:spTgt spid="4"/>
                                        </p:tgtEl>
                                      </p:cBhvr>
                                    </p:animEffect>
                                    <p:set>
                                      <p:cBhvr>
                                        <p:cTn id="9" dur="1" fill="hold">
                                          <p:stCondLst>
                                            <p:cond delay="1999"/>
                                          </p:stCondLst>
                                        </p:cTn>
                                        <p:tgtEl>
                                          <p:spTgt spid="4"/>
                                        </p:tgtEl>
                                        <p:attrNameLst>
                                          <p:attrName>style.visibility</p:attrName>
                                        </p:attrNameLst>
                                      </p:cBhvr>
                                      <p:to>
                                        <p:strVal val="hidden"/>
                                      </p:to>
                                    </p:set>
                                  </p:childTnLst>
                                </p:cTn>
                              </p:par>
                              <p:par>
                                <p:cTn id="10" presetID="10" presetClass="emph" presetSubtype="0" fill="hold" nodeType="withEffect">
                                  <p:stCondLst>
                                    <p:cond delay="0"/>
                                  </p:stCondLst>
                                  <p:childTnLst>
                                    <p:anim calcmode="discrete" valueType="str">
                                      <p:cBhvr override="childStyle">
                                        <p:cTn id="11" dur="2000" fill="hold"/>
                                        <p:tgtEl>
                                          <p:spTgt spid="4098">
                                            <p:txEl>
                                              <p:pRg st="0" end="0"/>
                                            </p:txEl>
                                          </p:spTgt>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par>
                                <p:cTn id="12" presetID="10" presetClass="emph" presetSubtype="0" fill="hold" nodeType="withEffect">
                                  <p:stCondLst>
                                    <p:cond delay="0"/>
                                  </p:stCondLst>
                                  <p:childTnLst>
                                    <p:anim calcmode="discrete" valueType="str">
                                      <p:cBhvr override="childStyle">
                                        <p:cTn id="13" dur="2000" fill="hold"/>
                                        <p:tgtEl>
                                          <p:spTgt spid="4098">
                                            <p:txEl>
                                              <p:pRg st="1" end="1"/>
                                            </p:txEl>
                                          </p:spTgt>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par>
                                <p:cTn id="14" presetID="10" presetClass="emph" presetSubtype="0" fill="hold" nodeType="withEffect">
                                  <p:stCondLst>
                                    <p:cond delay="0"/>
                                  </p:stCondLst>
                                  <p:childTnLst>
                                    <p:anim calcmode="discrete" valueType="str">
                                      <p:cBhvr override="childStyle">
                                        <p:cTn id="15" dur="2000" fill="hold"/>
                                        <p:tgtEl>
                                          <p:spTgt spid="4098">
                                            <p:txEl>
                                              <p:pRg st="2" end="2"/>
                                            </p:txEl>
                                          </p:spTgt>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a:p>
        </p:txBody>
      </p:sp>
      <p:sp>
        <p:nvSpPr>
          <p:cNvPr id="3" name="عنوان فرعي 2"/>
          <p:cNvSpPr>
            <a:spLocks noGrp="1"/>
          </p:cNvSpPr>
          <p:nvPr>
            <p:ph type="subTitle" idx="1"/>
          </p:nvPr>
        </p:nvSpPr>
        <p:spPr/>
        <p:txBody>
          <a:bodyPr/>
          <a:lstStyle/>
          <a:p>
            <a:endParaRPr lang="ar-SA"/>
          </a:p>
        </p:txBody>
      </p:sp>
      <p:pic>
        <p:nvPicPr>
          <p:cNvPr id="5" name="صورة 4" descr="بدون-عنوان--2.gif"/>
          <p:cNvPicPr>
            <a:picLocks noChangeAspect="1"/>
          </p:cNvPicPr>
          <p:nvPr/>
        </p:nvPicPr>
        <p:blipFill>
          <a:blip r:embed="rId2" cstate="print"/>
          <a:stretch>
            <a:fillRect/>
          </a:stretch>
        </p:blipFill>
        <p:spPr>
          <a:xfrm>
            <a:off x="-36512" y="0"/>
            <a:ext cx="9144000" cy="6858000"/>
          </a:xfrm>
          <a:prstGeom prst="rect">
            <a:avLst/>
          </a:prstGeom>
        </p:spPr>
      </p:pic>
      <p:pic>
        <p:nvPicPr>
          <p:cNvPr id="6" name="صورة 5" descr="21.png"/>
          <p:cNvPicPr>
            <a:picLocks noChangeAspect="1"/>
          </p:cNvPicPr>
          <p:nvPr/>
        </p:nvPicPr>
        <p:blipFill>
          <a:blip r:embed="rId3" cstate="print"/>
          <a:stretch>
            <a:fillRect/>
          </a:stretch>
        </p:blipFill>
        <p:spPr>
          <a:xfrm>
            <a:off x="8865046" y="0"/>
            <a:ext cx="171450" cy="6858000"/>
          </a:xfrm>
          <a:prstGeom prst="rect">
            <a:avLst/>
          </a:prstGeom>
        </p:spPr>
      </p:pic>
      <p:pic>
        <p:nvPicPr>
          <p:cNvPr id="9" name="صورة 8" descr="21.png"/>
          <p:cNvPicPr>
            <a:picLocks noChangeAspect="1"/>
          </p:cNvPicPr>
          <p:nvPr/>
        </p:nvPicPr>
        <p:blipFill>
          <a:blip r:embed="rId3" cstate="print">
            <a:lum bright="70000" contrast="-70000"/>
          </a:blip>
          <a:stretch>
            <a:fillRect/>
          </a:stretch>
        </p:blipFill>
        <p:spPr>
          <a:xfrm>
            <a:off x="8649022" y="0"/>
            <a:ext cx="171450" cy="6858000"/>
          </a:xfrm>
          <a:prstGeom prst="rect">
            <a:avLst/>
          </a:prstGeom>
        </p:spPr>
      </p:pic>
      <p:sp>
        <p:nvSpPr>
          <p:cNvPr id="5121" name="Rectangle 1"/>
          <p:cNvSpPr>
            <a:spLocks noChangeArrowheads="1"/>
          </p:cNvSpPr>
          <p:nvPr/>
        </p:nvSpPr>
        <p:spPr bwMode="auto">
          <a:xfrm>
            <a:off x="1187624" y="226321"/>
            <a:ext cx="5544616"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3600" b="1" i="0" u="none" strike="noStrike" cap="none" normalizeH="0" baseline="0" dirty="0" smtClean="0">
                <a:ln>
                  <a:noFill/>
                </a:ln>
                <a:solidFill>
                  <a:srgbClr val="FA8EF2"/>
                </a:solidFill>
                <a:effectLst>
                  <a:glow rad="101600">
                    <a:srgbClr val="CC3399">
                      <a:alpha val="60000"/>
                    </a:srgbClr>
                  </a:glow>
                  <a:outerShdw blurRad="38100" dist="38100" dir="2700000" algn="tl">
                    <a:srgbClr val="000000">
                      <a:alpha val="43137"/>
                    </a:srgbClr>
                  </a:outerShdw>
                </a:effectLst>
                <a:latin typeface="Calibri" pitchFamily="34" charset="0"/>
                <a:ea typeface="Calibri" pitchFamily="34" charset="0"/>
                <a:cs typeface="Arial" pitchFamily="34" charset="0"/>
              </a:rPr>
              <a:t>سكري الحمل</a:t>
            </a:r>
            <a:endParaRPr kumimoji="0" lang="ar-SA" sz="4000" b="1" i="0" u="none" strike="noStrike" cap="none" normalizeH="0" baseline="0" dirty="0" smtClean="0">
              <a:ln>
                <a:noFill/>
              </a:ln>
              <a:solidFill>
                <a:srgbClr val="FA8EF2"/>
              </a:solidFill>
              <a:effectLst>
                <a:glow rad="101600">
                  <a:srgbClr val="CC3399">
                    <a:alpha val="60000"/>
                  </a:srgbClr>
                </a:glow>
                <a:outerShdw blurRad="38100" dist="38100" dir="2700000" algn="tl">
                  <a:srgbClr val="000000">
                    <a:alpha val="43137"/>
                  </a:srgbClr>
                </a:outerShdw>
              </a:effectLst>
              <a:latin typeface="Arial" pitchFamily="34" charset="0"/>
              <a:cs typeface="Arial" pitchFamily="34" charset="0"/>
            </a:endParaRPr>
          </a:p>
        </p:txBody>
      </p:sp>
      <p:sp>
        <p:nvSpPr>
          <p:cNvPr id="5122" name="Rectangle 2"/>
          <p:cNvSpPr>
            <a:spLocks noChangeArrowheads="1"/>
          </p:cNvSpPr>
          <p:nvPr/>
        </p:nvSpPr>
        <p:spPr bwMode="auto">
          <a:xfrm>
            <a:off x="1187623" y="2284424"/>
            <a:ext cx="7344817" cy="30469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kumimoji="0" lang="ar-JO" sz="3200" b="1" i="1" u="none" strike="noStrike" cap="none" normalizeH="0" baseline="0" dirty="0" smtClean="0">
                <a:ln>
                  <a:noFill/>
                </a:ln>
                <a:solidFill>
                  <a:srgbClr val="CC3399"/>
                </a:solidFill>
                <a:effectLst/>
                <a:latin typeface="Arial" pitchFamily="34" charset="0"/>
                <a:cs typeface="Arial" pitchFamily="34" charset="0"/>
              </a:rPr>
              <a:t>يحدث</a:t>
            </a:r>
            <a:r>
              <a:rPr kumimoji="0" lang="ar-JO" sz="3200" b="1" i="1" u="none" strike="noStrike" cap="none" normalizeH="0" dirty="0" smtClean="0">
                <a:ln>
                  <a:noFill/>
                </a:ln>
                <a:solidFill>
                  <a:srgbClr val="CC3399"/>
                </a:solidFill>
                <a:effectLst/>
                <a:latin typeface="Arial" pitchFamily="34" charset="0"/>
                <a:cs typeface="Arial" pitchFamily="34" charset="0"/>
              </a:rPr>
              <a:t> هذا النوع من مرض السكري عند بعض الحوامل بسبب افراز المشيمة لانزيم يعطل الانسولين ولكن سرعان ما يعود سكر الدم الى الارقام الطبيعية بعد الولادة . </a:t>
            </a:r>
          </a:p>
          <a:p>
            <a:pPr lvl="0" fontAlgn="base">
              <a:spcBef>
                <a:spcPct val="0"/>
              </a:spcBef>
              <a:spcAft>
                <a:spcPct val="0"/>
              </a:spcAft>
            </a:pPr>
            <a:r>
              <a:rPr lang="ar-JO" sz="3200" b="1" i="1" baseline="0" dirty="0" smtClean="0">
                <a:solidFill>
                  <a:srgbClr val="CC3399"/>
                </a:solidFill>
                <a:latin typeface="Arial" pitchFamily="34" charset="0"/>
                <a:cs typeface="Arial" pitchFamily="34" charset="0"/>
              </a:rPr>
              <a:t>-</a:t>
            </a:r>
            <a:r>
              <a:rPr lang="ar-JO" sz="3200" b="1" i="1" dirty="0" smtClean="0">
                <a:solidFill>
                  <a:srgbClr val="CC3399"/>
                </a:solidFill>
                <a:latin typeface="Arial" pitchFamily="34" charset="0"/>
                <a:cs typeface="Arial" pitchFamily="34" charset="0"/>
              </a:rPr>
              <a:t> بعض النساء يستمر المرض لديهن وبعضهم الاخر يتعرضن لمرض السكري في المستقبل </a:t>
            </a:r>
            <a:endParaRPr kumimoji="0" lang="ar-SA" sz="3200" b="1" i="1" u="none" strike="noStrike" cap="none" normalizeH="0" baseline="0" dirty="0" smtClean="0">
              <a:ln>
                <a:noFill/>
              </a:ln>
              <a:solidFill>
                <a:srgbClr val="CC3399"/>
              </a:solidFill>
              <a:effectLst/>
              <a:latin typeface="Arial" pitchFamily="34" charset="0"/>
              <a:cs typeface="Arial" pitchFamily="34" charset="0"/>
            </a:endParaRPr>
          </a:p>
        </p:txBody>
      </p:sp>
      <p:pic>
        <p:nvPicPr>
          <p:cNvPr id="4" name="صورة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7623" y="254446"/>
            <a:ext cx="2576945" cy="1456535"/>
          </a:xfrm>
          <a:prstGeom prst="rect">
            <a:avLst/>
          </a:prstGeom>
        </p:spPr>
      </p:pic>
    </p:spTree>
    <p:extLst>
      <p:ext uri="{BB962C8B-B14F-4D97-AF65-F5344CB8AC3E}">
        <p14:creationId xmlns:p14="http://schemas.microsoft.com/office/powerpoint/2010/main" val="4234516651"/>
      </p:ext>
    </p:extLst>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5121"/>
                                        </p:tgtEl>
                                        <p:attrNameLst>
                                          <p:attrName>style.visibility</p:attrName>
                                        </p:attrNameLst>
                                      </p:cBhvr>
                                      <p:to>
                                        <p:strVal val="visible"/>
                                      </p:to>
                                    </p:set>
                                    <p:anim calcmode="lin" valueType="num">
                                      <p:cBhvr>
                                        <p:cTn id="7" dur="500" fill="hold"/>
                                        <p:tgtEl>
                                          <p:spTgt spid="5121"/>
                                        </p:tgtEl>
                                        <p:attrNameLst>
                                          <p:attrName>ppt_w</p:attrName>
                                        </p:attrNameLst>
                                      </p:cBhvr>
                                      <p:tavLst>
                                        <p:tav tm="0">
                                          <p:val>
                                            <p:fltVal val="0"/>
                                          </p:val>
                                        </p:tav>
                                        <p:tav tm="100000">
                                          <p:val>
                                            <p:strVal val="#ppt_w"/>
                                          </p:val>
                                        </p:tav>
                                      </p:tavLst>
                                    </p:anim>
                                    <p:anim calcmode="lin" valueType="num">
                                      <p:cBhvr>
                                        <p:cTn id="8" dur="500" fill="hold"/>
                                        <p:tgtEl>
                                          <p:spTgt spid="5121"/>
                                        </p:tgtEl>
                                        <p:attrNameLst>
                                          <p:attrName>ppt_h</p:attrName>
                                        </p:attrNameLst>
                                      </p:cBhvr>
                                      <p:tavLst>
                                        <p:tav tm="0">
                                          <p:val>
                                            <p:fltVal val="0"/>
                                          </p:val>
                                        </p:tav>
                                        <p:tav tm="100000">
                                          <p:val>
                                            <p:strVal val="#ppt_h"/>
                                          </p:val>
                                        </p:tav>
                                      </p:tavLst>
                                    </p:anim>
                                    <p:animEffect transition="in" filter="fade">
                                      <p:cBhvr>
                                        <p:cTn id="9" dur="500"/>
                                        <p:tgtEl>
                                          <p:spTgt spid="5121"/>
                                        </p:tgtEl>
                                      </p:cBhvr>
                                    </p:animEffect>
                                  </p:childTnLst>
                                </p:cTn>
                              </p:par>
                              <p:par>
                                <p:cTn id="10" presetID="45"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anim calcmode="lin" valueType="num">
                                      <p:cBhvr>
                                        <p:cTn id="13" dur="2000" fill="hold"/>
                                        <p:tgtEl>
                                          <p:spTgt spid="4"/>
                                        </p:tgtEl>
                                        <p:attrNameLst>
                                          <p:attrName>ppt_w</p:attrName>
                                        </p:attrNameLst>
                                      </p:cBhvr>
                                      <p:tavLst>
                                        <p:tav tm="0" fmla="#ppt_w*sin(2.5*pi*$)">
                                          <p:val>
                                            <p:fltVal val="0"/>
                                          </p:val>
                                        </p:tav>
                                        <p:tav tm="100000">
                                          <p:val>
                                            <p:fltVal val="1"/>
                                          </p:val>
                                        </p:tav>
                                      </p:tavLst>
                                    </p:anim>
                                    <p:anim calcmode="lin" valueType="num">
                                      <p:cBhvr>
                                        <p:cTn id="14" dur="2000" fill="hold"/>
                                        <p:tgtEl>
                                          <p:spTgt spid="4"/>
                                        </p:tgtEl>
                                        <p:attrNameLst>
                                          <p:attrName>ppt_h</p:attrName>
                                        </p:attrNameLst>
                                      </p:cBhvr>
                                      <p:tavLst>
                                        <p:tav tm="0">
                                          <p:val>
                                            <p:strVal val="#ppt_h"/>
                                          </p:val>
                                        </p:tav>
                                        <p:tav tm="100000">
                                          <p:val>
                                            <p:strVal val="#ppt_h"/>
                                          </p:val>
                                        </p:tav>
                                      </p:tavLst>
                                    </p:anim>
                                  </p:childTnLst>
                                </p:cTn>
                              </p:par>
                              <p:par>
                                <p:cTn id="15" presetID="14" presetClass="entr" presetSubtype="10" fill="hold" nodeType="withEffect">
                                  <p:stCondLst>
                                    <p:cond delay="0"/>
                                  </p:stCondLst>
                                  <p:childTnLst>
                                    <p:set>
                                      <p:cBhvr>
                                        <p:cTn id="16" dur="1" fill="hold">
                                          <p:stCondLst>
                                            <p:cond delay="0"/>
                                          </p:stCondLst>
                                        </p:cTn>
                                        <p:tgtEl>
                                          <p:spTgt spid="5122">
                                            <p:txEl>
                                              <p:pRg st="0" end="0"/>
                                            </p:txEl>
                                          </p:spTgt>
                                        </p:tgtEl>
                                        <p:attrNameLst>
                                          <p:attrName>style.visibility</p:attrName>
                                        </p:attrNameLst>
                                      </p:cBhvr>
                                      <p:to>
                                        <p:strVal val="visible"/>
                                      </p:to>
                                    </p:set>
                                    <p:animEffect transition="in" filter="randombar(horizontal)">
                                      <p:cBhvr>
                                        <p:cTn id="17" dur="500"/>
                                        <p:tgtEl>
                                          <p:spTgt spid="5122">
                                            <p:txEl>
                                              <p:pRg st="0" end="0"/>
                                            </p:txEl>
                                          </p:spTgt>
                                        </p:tgtEl>
                                      </p:cBhvr>
                                    </p:animEffect>
                                  </p:childTnLst>
                                </p:cTn>
                              </p:par>
                              <p:par>
                                <p:cTn id="18" presetID="14" presetClass="entr" presetSubtype="10" fill="hold" nodeType="withEffect">
                                  <p:stCondLst>
                                    <p:cond delay="0"/>
                                  </p:stCondLst>
                                  <p:childTnLst>
                                    <p:set>
                                      <p:cBhvr>
                                        <p:cTn id="19" dur="1" fill="hold">
                                          <p:stCondLst>
                                            <p:cond delay="0"/>
                                          </p:stCondLst>
                                        </p:cTn>
                                        <p:tgtEl>
                                          <p:spTgt spid="5122">
                                            <p:txEl>
                                              <p:pRg st="1" end="1"/>
                                            </p:txEl>
                                          </p:spTgt>
                                        </p:tgtEl>
                                        <p:attrNameLst>
                                          <p:attrName>style.visibility</p:attrName>
                                        </p:attrNameLst>
                                      </p:cBhvr>
                                      <p:to>
                                        <p:strVal val="visible"/>
                                      </p:to>
                                    </p:set>
                                    <p:animEffect transition="in" filter="randombar(horizontal)">
                                      <p:cBhvr>
                                        <p:cTn id="20" dur="500"/>
                                        <p:tgtEl>
                                          <p:spTgt spid="512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a:p>
        </p:txBody>
      </p:sp>
      <p:sp>
        <p:nvSpPr>
          <p:cNvPr id="3" name="عنوان فرعي 2"/>
          <p:cNvSpPr>
            <a:spLocks noGrp="1"/>
          </p:cNvSpPr>
          <p:nvPr>
            <p:ph type="subTitle" idx="1"/>
          </p:nvPr>
        </p:nvSpPr>
        <p:spPr/>
        <p:txBody>
          <a:bodyPr/>
          <a:lstStyle/>
          <a:p>
            <a:endParaRPr lang="ar-SA"/>
          </a:p>
        </p:txBody>
      </p:sp>
      <p:pic>
        <p:nvPicPr>
          <p:cNvPr id="5" name="صورة 4" descr="بدون-عنوان--2.gif"/>
          <p:cNvPicPr>
            <a:picLocks noChangeAspect="1"/>
          </p:cNvPicPr>
          <p:nvPr/>
        </p:nvPicPr>
        <p:blipFill>
          <a:blip r:embed="rId2" cstate="print"/>
          <a:stretch>
            <a:fillRect/>
          </a:stretch>
        </p:blipFill>
        <p:spPr>
          <a:xfrm>
            <a:off x="0" y="0"/>
            <a:ext cx="9144000" cy="6858000"/>
          </a:xfrm>
          <a:prstGeom prst="rect">
            <a:avLst/>
          </a:prstGeom>
        </p:spPr>
      </p:pic>
      <p:pic>
        <p:nvPicPr>
          <p:cNvPr id="6" name="صورة 5" descr="21.png"/>
          <p:cNvPicPr>
            <a:picLocks noChangeAspect="1"/>
          </p:cNvPicPr>
          <p:nvPr/>
        </p:nvPicPr>
        <p:blipFill>
          <a:blip r:embed="rId3" cstate="print"/>
          <a:stretch>
            <a:fillRect/>
          </a:stretch>
        </p:blipFill>
        <p:spPr>
          <a:xfrm>
            <a:off x="8865046" y="0"/>
            <a:ext cx="171450" cy="6858000"/>
          </a:xfrm>
          <a:prstGeom prst="rect">
            <a:avLst/>
          </a:prstGeom>
        </p:spPr>
      </p:pic>
      <p:pic>
        <p:nvPicPr>
          <p:cNvPr id="9" name="صورة 8" descr="21.png"/>
          <p:cNvPicPr>
            <a:picLocks noChangeAspect="1"/>
          </p:cNvPicPr>
          <p:nvPr/>
        </p:nvPicPr>
        <p:blipFill>
          <a:blip r:embed="rId3" cstate="print">
            <a:lum bright="70000" contrast="-70000"/>
          </a:blip>
          <a:stretch>
            <a:fillRect/>
          </a:stretch>
        </p:blipFill>
        <p:spPr>
          <a:xfrm>
            <a:off x="8649022" y="0"/>
            <a:ext cx="171450" cy="6858000"/>
          </a:xfrm>
          <a:prstGeom prst="rect">
            <a:avLst/>
          </a:prstGeom>
        </p:spPr>
      </p:pic>
      <p:sp>
        <p:nvSpPr>
          <p:cNvPr id="3073" name="Rectangle 1"/>
          <p:cNvSpPr>
            <a:spLocks noChangeArrowheads="1"/>
          </p:cNvSpPr>
          <p:nvPr/>
        </p:nvSpPr>
        <p:spPr bwMode="auto">
          <a:xfrm>
            <a:off x="1099975" y="1720841"/>
            <a:ext cx="7488832" cy="34163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lang="ar-JO"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glow rad="228600">
                    <a:schemeClr val="accent2">
                      <a:satMod val="175000"/>
                      <a:alpha val="40000"/>
                    </a:schemeClr>
                  </a:glow>
                  <a:reflection blurRad="12700" stA="28000" endPos="45000" dist="1000" dir="5400000" sy="-100000" algn="bl" rotWithShape="0"/>
                </a:effectLst>
                <a:latin typeface="Calibri" pitchFamily="34" charset="0"/>
                <a:ea typeface="Calibri" pitchFamily="34" charset="0"/>
                <a:cs typeface="Arial" pitchFamily="34" charset="0"/>
              </a:rPr>
              <a:t>تحدث أعراض النوع الاول من السكري فجأة حيث يشو المريض من العطش وجفاف الفم وكثرة التبول والقيء ونقص الوزن كما يشكو من الاجهاد والتعب وتشوش البصر </a:t>
            </a:r>
          </a:p>
          <a:p>
            <a:pPr lvl="0" fontAlgn="base">
              <a:spcBef>
                <a:spcPct val="0"/>
              </a:spcBef>
              <a:spcAft>
                <a:spcPct val="0"/>
              </a:spcAft>
            </a:pPr>
            <a:r>
              <a:rPr kumimoji="0" lang="ar-JO" sz="3600" b="1" i="0" u="none" strike="noStrike" cap="all" normalizeH="0" baseline="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glow rad="228600">
                    <a:schemeClr val="accent2">
                      <a:satMod val="175000"/>
                      <a:alpha val="40000"/>
                    </a:schemeClr>
                  </a:glow>
                  <a:reflection blurRad="12700" stA="28000" endPos="45000" dist="1000" dir="5400000" sy="-100000" algn="bl" rotWithShape="0"/>
                </a:effectLst>
                <a:latin typeface="Calibri" pitchFamily="34" charset="0"/>
                <a:cs typeface="Arial" pitchFamily="34" charset="0"/>
              </a:rPr>
              <a:t>وفي</a:t>
            </a:r>
            <a:r>
              <a:rPr kumimoji="0" lang="ar-JO" sz="3600" b="1" i="0" u="none" strike="noStrike" cap="all" normalizeH="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glow rad="228600">
                    <a:schemeClr val="accent2">
                      <a:satMod val="175000"/>
                      <a:alpha val="40000"/>
                    </a:schemeClr>
                  </a:glow>
                  <a:reflection blurRad="12700" stA="28000" endPos="45000" dist="1000" dir="5400000" sy="-100000" algn="bl" rotWithShape="0"/>
                </a:effectLst>
                <a:latin typeface="Calibri" pitchFamily="34" charset="0"/>
                <a:cs typeface="Arial" pitchFamily="34" charset="0"/>
              </a:rPr>
              <a:t> بعض الحالات يحدث فقد الوعي المفاجئ بسبب تراكم كميات كبيرة من الاحماض في الدم .  </a:t>
            </a:r>
            <a:endParaRPr kumimoji="0" lang="ar-SA" sz="4000" b="1" i="0" u="none" strike="noStrike" cap="all" normalizeH="0" baseline="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glow rad="228600">
                  <a:schemeClr val="accent2">
                    <a:satMod val="175000"/>
                    <a:alpha val="40000"/>
                  </a:schemeClr>
                </a:glow>
                <a:reflection blurRad="12700" stA="28000" endPos="45000" dist="1000" dir="5400000" sy="-100000" algn="bl" rotWithShape="0"/>
              </a:effectLst>
              <a:latin typeface="Arial" pitchFamily="34" charset="0"/>
              <a:cs typeface="Arial" pitchFamily="34" charset="0"/>
            </a:endParaRPr>
          </a:p>
        </p:txBody>
      </p:sp>
    </p:spTree>
    <p:extLst>
      <p:ext uri="{BB962C8B-B14F-4D97-AF65-F5344CB8AC3E}">
        <p14:creationId xmlns:p14="http://schemas.microsoft.com/office/powerpoint/2010/main" val="2059098162"/>
      </p:ext>
    </p:extLst>
  </p:cSld>
  <p:clrMapOvr>
    <a:masterClrMapping/>
  </p:clrMapOvr>
  <p:transition>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100" fill="hold">
                                          <p:stCondLst>
                                            <p:cond delay="0"/>
                                          </p:stCondLst>
                                        </p:cTn>
                                        <p:tgtEl>
                                          <p:spTgt spid="3073">
                                            <p:txEl>
                                              <p:pRg st="0" end="0"/>
                                            </p:txEl>
                                          </p:spTgt>
                                        </p:tgtEl>
                                        <p:attrNameLst>
                                          <p:attrName>r</p:attrName>
                                        </p:attrNameLst>
                                      </p:cBhvr>
                                    </p:animRot>
                                    <p:animRot by="-240000">
                                      <p:cBhvr>
                                        <p:cTn id="7" dur="200" fill="hold">
                                          <p:stCondLst>
                                            <p:cond delay="200"/>
                                          </p:stCondLst>
                                        </p:cTn>
                                        <p:tgtEl>
                                          <p:spTgt spid="3073">
                                            <p:txEl>
                                              <p:pRg st="0" end="0"/>
                                            </p:txEl>
                                          </p:spTgt>
                                        </p:tgtEl>
                                        <p:attrNameLst>
                                          <p:attrName>r</p:attrName>
                                        </p:attrNameLst>
                                      </p:cBhvr>
                                    </p:animRot>
                                    <p:animRot by="240000">
                                      <p:cBhvr>
                                        <p:cTn id="8" dur="200" fill="hold">
                                          <p:stCondLst>
                                            <p:cond delay="400"/>
                                          </p:stCondLst>
                                        </p:cTn>
                                        <p:tgtEl>
                                          <p:spTgt spid="3073">
                                            <p:txEl>
                                              <p:pRg st="0" end="0"/>
                                            </p:txEl>
                                          </p:spTgt>
                                        </p:tgtEl>
                                        <p:attrNameLst>
                                          <p:attrName>r</p:attrName>
                                        </p:attrNameLst>
                                      </p:cBhvr>
                                    </p:animRot>
                                    <p:animRot by="-240000">
                                      <p:cBhvr>
                                        <p:cTn id="9" dur="200" fill="hold">
                                          <p:stCondLst>
                                            <p:cond delay="600"/>
                                          </p:stCondLst>
                                        </p:cTn>
                                        <p:tgtEl>
                                          <p:spTgt spid="3073">
                                            <p:txEl>
                                              <p:pRg st="0" end="0"/>
                                            </p:txEl>
                                          </p:spTgt>
                                        </p:tgtEl>
                                        <p:attrNameLst>
                                          <p:attrName>r</p:attrName>
                                        </p:attrNameLst>
                                      </p:cBhvr>
                                    </p:animRot>
                                    <p:animRot by="120000">
                                      <p:cBhvr>
                                        <p:cTn id="10" dur="200" fill="hold">
                                          <p:stCondLst>
                                            <p:cond delay="800"/>
                                          </p:stCondLst>
                                        </p:cTn>
                                        <p:tgtEl>
                                          <p:spTgt spid="3073">
                                            <p:txEl>
                                              <p:pRg st="0" end="0"/>
                                            </p:txEl>
                                          </p:spTgt>
                                        </p:tgtEl>
                                        <p:attrNameLst>
                                          <p:attrName>r</p:attrName>
                                        </p:attrNameLst>
                                      </p:cBhvr>
                                    </p:animRot>
                                  </p:childTnLst>
                                </p:cTn>
                              </p:par>
                              <p:par>
                                <p:cTn id="11" presetID="32" presetClass="emph" presetSubtype="0" fill="hold" nodeType="withEffect">
                                  <p:stCondLst>
                                    <p:cond delay="0"/>
                                  </p:stCondLst>
                                  <p:childTnLst>
                                    <p:animRot by="120000">
                                      <p:cBhvr>
                                        <p:cTn id="12" dur="100" fill="hold">
                                          <p:stCondLst>
                                            <p:cond delay="0"/>
                                          </p:stCondLst>
                                        </p:cTn>
                                        <p:tgtEl>
                                          <p:spTgt spid="3073">
                                            <p:txEl>
                                              <p:pRg st="1" end="1"/>
                                            </p:txEl>
                                          </p:spTgt>
                                        </p:tgtEl>
                                        <p:attrNameLst>
                                          <p:attrName>r</p:attrName>
                                        </p:attrNameLst>
                                      </p:cBhvr>
                                    </p:animRot>
                                    <p:animRot by="-240000">
                                      <p:cBhvr>
                                        <p:cTn id="13" dur="200" fill="hold">
                                          <p:stCondLst>
                                            <p:cond delay="200"/>
                                          </p:stCondLst>
                                        </p:cTn>
                                        <p:tgtEl>
                                          <p:spTgt spid="3073">
                                            <p:txEl>
                                              <p:pRg st="1" end="1"/>
                                            </p:txEl>
                                          </p:spTgt>
                                        </p:tgtEl>
                                        <p:attrNameLst>
                                          <p:attrName>r</p:attrName>
                                        </p:attrNameLst>
                                      </p:cBhvr>
                                    </p:animRot>
                                    <p:animRot by="240000">
                                      <p:cBhvr>
                                        <p:cTn id="14" dur="200" fill="hold">
                                          <p:stCondLst>
                                            <p:cond delay="400"/>
                                          </p:stCondLst>
                                        </p:cTn>
                                        <p:tgtEl>
                                          <p:spTgt spid="3073">
                                            <p:txEl>
                                              <p:pRg st="1" end="1"/>
                                            </p:txEl>
                                          </p:spTgt>
                                        </p:tgtEl>
                                        <p:attrNameLst>
                                          <p:attrName>r</p:attrName>
                                        </p:attrNameLst>
                                      </p:cBhvr>
                                    </p:animRot>
                                    <p:animRot by="-240000">
                                      <p:cBhvr>
                                        <p:cTn id="15" dur="200" fill="hold">
                                          <p:stCondLst>
                                            <p:cond delay="600"/>
                                          </p:stCondLst>
                                        </p:cTn>
                                        <p:tgtEl>
                                          <p:spTgt spid="3073">
                                            <p:txEl>
                                              <p:pRg st="1" end="1"/>
                                            </p:txEl>
                                          </p:spTgt>
                                        </p:tgtEl>
                                        <p:attrNameLst>
                                          <p:attrName>r</p:attrName>
                                        </p:attrNameLst>
                                      </p:cBhvr>
                                    </p:animRot>
                                    <p:animRot by="120000">
                                      <p:cBhvr>
                                        <p:cTn id="16" dur="200" fill="hold">
                                          <p:stCondLst>
                                            <p:cond delay="800"/>
                                          </p:stCondLst>
                                        </p:cTn>
                                        <p:tgtEl>
                                          <p:spTgt spid="3073">
                                            <p:txEl>
                                              <p:pRg st="1" end="1"/>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a:p>
        </p:txBody>
      </p:sp>
      <p:sp>
        <p:nvSpPr>
          <p:cNvPr id="3" name="عنوان فرعي 2"/>
          <p:cNvSpPr>
            <a:spLocks noGrp="1"/>
          </p:cNvSpPr>
          <p:nvPr>
            <p:ph type="subTitle" idx="1"/>
          </p:nvPr>
        </p:nvSpPr>
        <p:spPr/>
        <p:txBody>
          <a:bodyPr/>
          <a:lstStyle/>
          <a:p>
            <a:endParaRPr lang="ar-SA"/>
          </a:p>
        </p:txBody>
      </p:sp>
      <p:pic>
        <p:nvPicPr>
          <p:cNvPr id="5" name="صورة 4" descr="بدون-عنوان--2.gif"/>
          <p:cNvPicPr>
            <a:picLocks noChangeAspect="1"/>
          </p:cNvPicPr>
          <p:nvPr/>
        </p:nvPicPr>
        <p:blipFill>
          <a:blip r:embed="rId2" cstate="print"/>
          <a:stretch>
            <a:fillRect/>
          </a:stretch>
        </p:blipFill>
        <p:spPr>
          <a:xfrm>
            <a:off x="0" y="0"/>
            <a:ext cx="9144000" cy="6858000"/>
          </a:xfrm>
          <a:prstGeom prst="rect">
            <a:avLst/>
          </a:prstGeom>
        </p:spPr>
      </p:pic>
      <p:pic>
        <p:nvPicPr>
          <p:cNvPr id="6" name="صورة 5" descr="21.png"/>
          <p:cNvPicPr>
            <a:picLocks noChangeAspect="1"/>
          </p:cNvPicPr>
          <p:nvPr/>
        </p:nvPicPr>
        <p:blipFill>
          <a:blip r:embed="rId3" cstate="print"/>
          <a:stretch>
            <a:fillRect/>
          </a:stretch>
        </p:blipFill>
        <p:spPr>
          <a:xfrm>
            <a:off x="8865046" y="0"/>
            <a:ext cx="171450" cy="6858000"/>
          </a:xfrm>
          <a:prstGeom prst="rect">
            <a:avLst/>
          </a:prstGeom>
        </p:spPr>
      </p:pic>
      <p:pic>
        <p:nvPicPr>
          <p:cNvPr id="9" name="صورة 8" descr="21.png"/>
          <p:cNvPicPr>
            <a:picLocks noChangeAspect="1"/>
          </p:cNvPicPr>
          <p:nvPr/>
        </p:nvPicPr>
        <p:blipFill>
          <a:blip r:embed="rId3" cstate="print">
            <a:lum bright="70000" contrast="-70000"/>
          </a:blip>
          <a:stretch>
            <a:fillRect/>
          </a:stretch>
        </p:blipFill>
        <p:spPr>
          <a:xfrm>
            <a:off x="8649022" y="0"/>
            <a:ext cx="171450" cy="6858000"/>
          </a:xfrm>
          <a:prstGeom prst="rect">
            <a:avLst/>
          </a:prstGeom>
        </p:spPr>
      </p:pic>
      <p:sp>
        <p:nvSpPr>
          <p:cNvPr id="3073" name="Rectangle 1"/>
          <p:cNvSpPr>
            <a:spLocks noChangeArrowheads="1"/>
          </p:cNvSpPr>
          <p:nvPr/>
        </p:nvSpPr>
        <p:spPr bwMode="auto">
          <a:xfrm>
            <a:off x="1099975" y="889843"/>
            <a:ext cx="7488832" cy="507831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lang="ar-SA"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glow rad="228600">
                    <a:schemeClr val="accent2">
                      <a:satMod val="175000"/>
                      <a:alpha val="40000"/>
                    </a:schemeClr>
                  </a:glow>
                  <a:reflection blurRad="12700" stA="28000" endPos="45000" dist="1000" dir="5400000" sy="-100000" algn="bl" rotWithShape="0"/>
                </a:effectLst>
                <a:latin typeface="Calibri" pitchFamily="34" charset="0"/>
                <a:ea typeface="Calibri" pitchFamily="34" charset="0"/>
                <a:cs typeface="Arial" pitchFamily="34" charset="0"/>
              </a:rPr>
              <a:t>تبدأ أعراض مرض السكري من النوع الثاني بالظهور والتطور بشكل تدريجي. وهي لا تظهر فجاة، مثل مرض السكري من النوع الأول</a:t>
            </a:r>
            <a:r>
              <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glow rad="228600">
                    <a:schemeClr val="accent2">
                      <a:satMod val="175000"/>
                      <a:alpha val="40000"/>
                    </a:schemeClr>
                  </a:glow>
                  <a:reflection blurRad="12700" stA="28000" endPos="45000" dist="1000" dir="5400000" sy="-100000" algn="bl" rotWithShape="0"/>
                </a:effectLst>
                <a:latin typeface="Calibri" pitchFamily="34" charset="0"/>
                <a:ea typeface="Calibri" pitchFamily="34" charset="0"/>
                <a:cs typeface="Arial" pitchFamily="34" charset="0"/>
              </a:rPr>
              <a:t>.</a:t>
            </a:r>
            <a:r>
              <a:rPr lang="ar-JO"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glow rad="228600">
                    <a:schemeClr val="accent2">
                      <a:satMod val="175000"/>
                      <a:alpha val="40000"/>
                    </a:schemeClr>
                  </a:glow>
                  <a:reflection blurRad="12700" stA="28000" endPos="45000" dist="1000" dir="5400000" sy="-100000" algn="bl" rotWithShape="0"/>
                </a:effectLst>
                <a:latin typeface="Calibri" pitchFamily="34" charset="0"/>
                <a:ea typeface="Calibri" pitchFamily="34" charset="0"/>
                <a:cs typeface="Arial" pitchFamily="34" charset="0"/>
              </a:rPr>
              <a:t> اما اعراض النوع الثاني فهي نفس اعراض النوع الاول ويضاف اليها ظهور الدمامل الجلدية وعدم التئام الجروح وكثرة الالتهابات الفطرية والاحساس بالخدر والتنميل في اليدين والقدمين حدوث الضعف الجنسي عند الرجال والالتهابات المهبلية عند النساء </a:t>
            </a:r>
            <a:endParaRPr kumimoji="0" lang="ar-SA" sz="4000" b="1" i="0" u="none" strike="noStrike" cap="all" normalizeH="0" baseline="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glow rad="228600">
                  <a:schemeClr val="accent2">
                    <a:satMod val="175000"/>
                    <a:alpha val="40000"/>
                  </a:schemeClr>
                </a:glow>
                <a:reflection blurRad="12700" stA="28000" endPos="45000" dist="1000" dir="5400000" sy="-100000" algn="bl" rotWithShape="0"/>
              </a:effectLst>
              <a:latin typeface="Arial" pitchFamily="34" charset="0"/>
              <a:cs typeface="Arial" pitchFamily="34" charset="0"/>
            </a:endParaRPr>
          </a:p>
        </p:txBody>
      </p:sp>
    </p:spTree>
  </p:cSld>
  <p:clrMapOvr>
    <a:masterClrMapping/>
  </p:clrMapOvr>
  <p:transition>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100" fill="hold">
                                          <p:stCondLst>
                                            <p:cond delay="0"/>
                                          </p:stCondLst>
                                        </p:cTn>
                                        <p:tgtEl>
                                          <p:spTgt spid="3073">
                                            <p:txEl>
                                              <p:pRg st="0" end="0"/>
                                            </p:txEl>
                                          </p:spTgt>
                                        </p:tgtEl>
                                        <p:attrNameLst>
                                          <p:attrName>r</p:attrName>
                                        </p:attrNameLst>
                                      </p:cBhvr>
                                    </p:animRot>
                                    <p:animRot by="-240000">
                                      <p:cBhvr>
                                        <p:cTn id="7" dur="200" fill="hold">
                                          <p:stCondLst>
                                            <p:cond delay="200"/>
                                          </p:stCondLst>
                                        </p:cTn>
                                        <p:tgtEl>
                                          <p:spTgt spid="3073">
                                            <p:txEl>
                                              <p:pRg st="0" end="0"/>
                                            </p:txEl>
                                          </p:spTgt>
                                        </p:tgtEl>
                                        <p:attrNameLst>
                                          <p:attrName>r</p:attrName>
                                        </p:attrNameLst>
                                      </p:cBhvr>
                                    </p:animRot>
                                    <p:animRot by="240000">
                                      <p:cBhvr>
                                        <p:cTn id="8" dur="200" fill="hold">
                                          <p:stCondLst>
                                            <p:cond delay="400"/>
                                          </p:stCondLst>
                                        </p:cTn>
                                        <p:tgtEl>
                                          <p:spTgt spid="3073">
                                            <p:txEl>
                                              <p:pRg st="0" end="0"/>
                                            </p:txEl>
                                          </p:spTgt>
                                        </p:tgtEl>
                                        <p:attrNameLst>
                                          <p:attrName>r</p:attrName>
                                        </p:attrNameLst>
                                      </p:cBhvr>
                                    </p:animRot>
                                    <p:animRot by="-240000">
                                      <p:cBhvr>
                                        <p:cTn id="9" dur="200" fill="hold">
                                          <p:stCondLst>
                                            <p:cond delay="600"/>
                                          </p:stCondLst>
                                        </p:cTn>
                                        <p:tgtEl>
                                          <p:spTgt spid="3073">
                                            <p:txEl>
                                              <p:pRg st="0" end="0"/>
                                            </p:txEl>
                                          </p:spTgt>
                                        </p:tgtEl>
                                        <p:attrNameLst>
                                          <p:attrName>r</p:attrName>
                                        </p:attrNameLst>
                                      </p:cBhvr>
                                    </p:animRot>
                                    <p:animRot by="120000">
                                      <p:cBhvr>
                                        <p:cTn id="10" dur="200" fill="hold">
                                          <p:stCondLst>
                                            <p:cond delay="800"/>
                                          </p:stCondLst>
                                        </p:cTn>
                                        <p:tgtEl>
                                          <p:spTgt spid="3073">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a:p>
        </p:txBody>
      </p:sp>
      <p:sp>
        <p:nvSpPr>
          <p:cNvPr id="3" name="عنوان فرعي 2"/>
          <p:cNvSpPr>
            <a:spLocks noGrp="1"/>
          </p:cNvSpPr>
          <p:nvPr>
            <p:ph type="subTitle" idx="1"/>
          </p:nvPr>
        </p:nvSpPr>
        <p:spPr/>
        <p:txBody>
          <a:bodyPr/>
          <a:lstStyle/>
          <a:p>
            <a:endParaRPr lang="ar-SA"/>
          </a:p>
        </p:txBody>
      </p:sp>
      <p:pic>
        <p:nvPicPr>
          <p:cNvPr id="5" name="صورة 4" descr="بدون-عنوان--2.gif"/>
          <p:cNvPicPr>
            <a:picLocks noChangeAspect="1"/>
          </p:cNvPicPr>
          <p:nvPr/>
        </p:nvPicPr>
        <p:blipFill>
          <a:blip r:embed="rId2" cstate="print"/>
          <a:stretch>
            <a:fillRect/>
          </a:stretch>
        </p:blipFill>
        <p:spPr>
          <a:xfrm>
            <a:off x="0" y="0"/>
            <a:ext cx="9144000" cy="6858000"/>
          </a:xfrm>
          <a:prstGeom prst="rect">
            <a:avLst/>
          </a:prstGeom>
        </p:spPr>
      </p:pic>
      <p:pic>
        <p:nvPicPr>
          <p:cNvPr id="6" name="صورة 5" descr="21.png"/>
          <p:cNvPicPr>
            <a:picLocks noChangeAspect="1"/>
          </p:cNvPicPr>
          <p:nvPr/>
        </p:nvPicPr>
        <p:blipFill>
          <a:blip r:embed="rId3" cstate="print"/>
          <a:stretch>
            <a:fillRect/>
          </a:stretch>
        </p:blipFill>
        <p:spPr>
          <a:xfrm>
            <a:off x="8865046" y="0"/>
            <a:ext cx="171450" cy="6858000"/>
          </a:xfrm>
          <a:prstGeom prst="rect">
            <a:avLst/>
          </a:prstGeom>
        </p:spPr>
      </p:pic>
      <p:pic>
        <p:nvPicPr>
          <p:cNvPr id="9" name="صورة 8" descr="21.png"/>
          <p:cNvPicPr>
            <a:picLocks noChangeAspect="1"/>
          </p:cNvPicPr>
          <p:nvPr/>
        </p:nvPicPr>
        <p:blipFill>
          <a:blip r:embed="rId3" cstate="print">
            <a:lum bright="70000" contrast="-70000"/>
          </a:blip>
          <a:stretch>
            <a:fillRect/>
          </a:stretch>
        </p:blipFill>
        <p:spPr>
          <a:xfrm>
            <a:off x="8649022" y="0"/>
            <a:ext cx="171450" cy="6858000"/>
          </a:xfrm>
          <a:prstGeom prst="rect">
            <a:avLst/>
          </a:prstGeom>
        </p:spPr>
      </p:pic>
      <p:sp>
        <p:nvSpPr>
          <p:cNvPr id="3073" name="Rectangle 1"/>
          <p:cNvSpPr>
            <a:spLocks noChangeArrowheads="1"/>
          </p:cNvSpPr>
          <p:nvPr/>
        </p:nvSpPr>
        <p:spPr bwMode="auto">
          <a:xfrm>
            <a:off x="827584" y="336190"/>
            <a:ext cx="7488832"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lang="ar-SA" sz="5400"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glow rad="228600">
                    <a:schemeClr val="accent4">
                      <a:satMod val="175000"/>
                      <a:alpha val="40000"/>
                    </a:schemeClr>
                  </a:glow>
                  <a:outerShdw blurRad="38100" dist="38100" dir="7020000" algn="tl">
                    <a:srgbClr val="000000">
                      <a:alpha val="35000"/>
                    </a:srgbClr>
                  </a:outerShdw>
                </a:effectLst>
                <a:latin typeface="Calibri" pitchFamily="34" charset="0"/>
                <a:ea typeface="Calibri" pitchFamily="34" charset="0"/>
                <a:cs typeface="Arial" pitchFamily="34" charset="0"/>
              </a:rPr>
              <a:t>اعراض الســــــــــــكـــــري:</a:t>
            </a:r>
            <a:endParaRPr kumimoji="0" lang="ar-SA" sz="5400" b="1" i="0" u="none" strike="noStrike" normalizeH="0" baseline="0"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glow rad="228600">
                  <a:schemeClr val="accent4">
                    <a:satMod val="175000"/>
                    <a:alpha val="40000"/>
                  </a:schemeClr>
                </a:glow>
                <a:outerShdw blurRad="38100" dist="38100" dir="7020000" algn="tl">
                  <a:srgbClr val="000000">
                    <a:alpha val="35000"/>
                  </a:srgbClr>
                </a:outerShdw>
              </a:effectLst>
              <a:latin typeface="Arial" pitchFamily="34" charset="0"/>
              <a:cs typeface="Arial" pitchFamily="34" charset="0"/>
            </a:endParaRPr>
          </a:p>
        </p:txBody>
      </p:sp>
      <p:pic>
        <p:nvPicPr>
          <p:cNvPr id="4" name="صورة 3"/>
          <p:cNvPicPr>
            <a:picLocks noChangeAspect="1"/>
          </p:cNvPicPr>
          <p:nvPr/>
        </p:nvPicPr>
        <p:blipFill rotWithShape="1">
          <a:blip r:embed="rId4" cstate="print">
            <a:extLst>
              <a:ext uri="{28A0092B-C50C-407E-A947-70E740481C1C}">
                <a14:useLocalDpi xmlns:a14="http://schemas.microsoft.com/office/drawing/2010/main" val="0"/>
              </a:ext>
            </a:extLst>
          </a:blip>
          <a:srcRect l="9562" t="5413" r="12369" b="14346"/>
          <a:stretch/>
        </p:blipFill>
        <p:spPr>
          <a:xfrm>
            <a:off x="1259631" y="1379860"/>
            <a:ext cx="7475115" cy="5217492"/>
          </a:xfrm>
          <a:prstGeom prst="rect">
            <a:avLst/>
          </a:prstGeom>
        </p:spPr>
      </p:pic>
    </p:spTree>
    <p:extLst>
      <p:ext uri="{BB962C8B-B14F-4D97-AF65-F5344CB8AC3E}">
        <p14:creationId xmlns:p14="http://schemas.microsoft.com/office/powerpoint/2010/main" val="1206525379"/>
      </p:ext>
    </p:extLst>
  </p:cSld>
  <p:clrMapOvr>
    <a:masterClrMapping/>
  </p:clrMapOvr>
  <p:transition>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grpId="0" nodeType="withEffect">
                                  <p:stCondLst>
                                    <p:cond delay="0"/>
                                  </p:stCondLst>
                                  <p:childTnLst>
                                    <p:animMotion origin="layout" path="M -0.38541 -0.01618 C -0.37934 0.00785 -0.38281 -0.00278 -0.37569 0.01617 C -0.37187 0.04645 -0.36823 0.07695 -0.36337 0.10723 C -0.36093 0.14213 -0.35937 0.18488 -0.35364 0.22047 C -0.34791 0.25629 -0.3401 0.29211 -0.3342 0.32794 C -0.33055 0.35012 -0.32222 0.37138 -0.31718 0.39288 C -0.31041 0.4213 -0.30607 0.47515 -0.29028 0.49688 C -0.28507 0.52461 -0.27066 0.5424 -0.25607 0.56182 C -0.24635 0.57476 -0.24271 0.59186 -0.23177 0.60365 C -0.22552 0.61081 -0.22222 0.61127 -0.21475 0.61682 C -0.1901 0.63531 -0.16493 0.6464 -0.13663 0.65264 C -0.1184 0.66258 -0.12882 0.65773 -0.10486 0.66558 C -0.10173 0.66674 -0.09531 0.66882 -0.09531 0.66882 C -0.05451 0.66766 -0.01389 0.66766 0.02674 0.66558 C 0.03802 0.66512 0.04861 0.65472 0.05834 0.64941 C 0.09063 0.6323 0.1224 0.61312 0.15122 0.5877 C 0.15712 0.57545 0.16823 0.56806 0.17309 0.55511 C 0.17448 0.55072 0.17518 0.54518 0.17778 0.54194 C 0.18056 0.5394 0.18455 0.53986 0.18785 0.53894 C 0.20347 0.51791 0.21354 0.49156 0.22917 0.47076 C 0.23785 0.43656 0.23195 0.44996 0.24393 0.4287 C 0.24948 0.40628 0.24202 0.43286 0.25365 0.40582 C 0.25816 0.39542 0.26025 0.38178 0.26337 0.37023 C 0.26407 0.36376 0.26372 0.35682 0.2658 0.35058 C 0.26788 0.34342 0.27552 0.33117 0.27552 0.33117 C 0.28004 0.29558 0.28594 0.25976 0.30243 0.23041 C 0.30972 0.20083 0.31441 0.1694 0.32188 0.13958 C 0.31962 0.06471 0.33143 0.06332 0.29757 0.02935 C 0.29097 0.01571 0.28698 0.01756 0.27552 0.01294 C 0.26563 0.00901 0.25591 0.00439 0.24636 6.28611E-7 C 0.23004 -0.00717 0.21181 -0.0074 0.19497 -0.01295 C 0.13733 -0.0111 0.08577 -0.00694 0.02917 -0.00324 C 0.00816 0.00069 0.01788 6.28611E-7 -2.5E-6 6.28611E-7 " pathEditMode="relative" ptsTypes="ffffffffffffffffffffffffffffffffA">
                                      <p:cBhvr>
                                        <p:cTn id="6" dur="2000" fill="hold"/>
                                        <p:tgtEl>
                                          <p:spTgt spid="3073"/>
                                        </p:tgtEl>
                                        <p:attrNameLst>
                                          <p:attrName>ppt_x</p:attrName>
                                          <p:attrName>ppt_y</p:attrName>
                                        </p:attrNameLst>
                                      </p:cBhvr>
                                    </p:animMotion>
                                  </p:childTnLst>
                                </p:cTn>
                              </p:par>
                              <p:par>
                                <p:cTn id="7" presetID="53" presetClass="entr" presetSubtype="16" fill="hold" nodeType="withEffect">
                                  <p:stCondLst>
                                    <p:cond delay="0"/>
                                  </p:stCondLst>
                                  <p:childTnLst>
                                    <p:set>
                                      <p:cBhvr>
                                        <p:cTn id="8" dur="1" fill="hold">
                                          <p:stCondLst>
                                            <p:cond delay="0"/>
                                          </p:stCondLst>
                                        </p:cTn>
                                        <p:tgtEl>
                                          <p:spTgt spid="4"/>
                                        </p:tgtEl>
                                        <p:attrNameLst>
                                          <p:attrName>style.visibility</p:attrName>
                                        </p:attrNameLst>
                                      </p:cBhvr>
                                      <p:to>
                                        <p:strVal val="visible"/>
                                      </p:to>
                                    </p:set>
                                    <p:anim calcmode="lin" valueType="num">
                                      <p:cBhvr>
                                        <p:cTn id="9" dur="500" fill="hold"/>
                                        <p:tgtEl>
                                          <p:spTgt spid="4"/>
                                        </p:tgtEl>
                                        <p:attrNameLst>
                                          <p:attrName>ppt_w</p:attrName>
                                        </p:attrNameLst>
                                      </p:cBhvr>
                                      <p:tavLst>
                                        <p:tav tm="0">
                                          <p:val>
                                            <p:fltVal val="0"/>
                                          </p:val>
                                        </p:tav>
                                        <p:tav tm="100000">
                                          <p:val>
                                            <p:strVal val="#ppt_w"/>
                                          </p:val>
                                        </p:tav>
                                      </p:tavLst>
                                    </p:anim>
                                    <p:anim calcmode="lin" valueType="num">
                                      <p:cBhvr>
                                        <p:cTn id="10" dur="500" fill="hold"/>
                                        <p:tgtEl>
                                          <p:spTgt spid="4"/>
                                        </p:tgtEl>
                                        <p:attrNameLst>
                                          <p:attrName>ppt_h</p:attrName>
                                        </p:attrNameLst>
                                      </p:cBhvr>
                                      <p:tavLst>
                                        <p:tav tm="0">
                                          <p:val>
                                            <p:fltVal val="0"/>
                                          </p:val>
                                        </p:tav>
                                        <p:tav tm="100000">
                                          <p:val>
                                            <p:strVal val="#ppt_h"/>
                                          </p:val>
                                        </p:tav>
                                      </p:tavLst>
                                    </p:anim>
                                    <p:animEffect transition="in" filter="fade">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a:p>
        </p:txBody>
      </p:sp>
      <p:sp>
        <p:nvSpPr>
          <p:cNvPr id="3" name="عنوان فرعي 2"/>
          <p:cNvSpPr>
            <a:spLocks noGrp="1"/>
          </p:cNvSpPr>
          <p:nvPr>
            <p:ph type="subTitle" idx="1"/>
          </p:nvPr>
        </p:nvSpPr>
        <p:spPr/>
        <p:txBody>
          <a:bodyPr/>
          <a:lstStyle/>
          <a:p>
            <a:endParaRPr lang="ar-SA"/>
          </a:p>
        </p:txBody>
      </p:sp>
      <p:pic>
        <p:nvPicPr>
          <p:cNvPr id="5" name="صورة 4" descr="بدون-عنوان--2.gif"/>
          <p:cNvPicPr>
            <a:picLocks noChangeAspect="1"/>
          </p:cNvPicPr>
          <p:nvPr/>
        </p:nvPicPr>
        <p:blipFill>
          <a:blip r:embed="rId2" cstate="print"/>
          <a:stretch>
            <a:fillRect/>
          </a:stretch>
        </p:blipFill>
        <p:spPr>
          <a:xfrm>
            <a:off x="444280" y="0"/>
            <a:ext cx="9144000" cy="6858000"/>
          </a:xfrm>
          <a:prstGeom prst="rect">
            <a:avLst/>
          </a:prstGeom>
        </p:spPr>
      </p:pic>
      <p:pic>
        <p:nvPicPr>
          <p:cNvPr id="6" name="صورة 5" descr="21.png"/>
          <p:cNvPicPr>
            <a:picLocks noChangeAspect="1"/>
          </p:cNvPicPr>
          <p:nvPr/>
        </p:nvPicPr>
        <p:blipFill>
          <a:blip r:embed="rId3" cstate="print"/>
          <a:stretch>
            <a:fillRect/>
          </a:stretch>
        </p:blipFill>
        <p:spPr>
          <a:xfrm>
            <a:off x="9144000" y="0"/>
            <a:ext cx="171450" cy="6858000"/>
          </a:xfrm>
          <a:prstGeom prst="rect">
            <a:avLst/>
          </a:prstGeom>
        </p:spPr>
      </p:pic>
      <p:pic>
        <p:nvPicPr>
          <p:cNvPr id="9" name="صورة 8" descr="21.png"/>
          <p:cNvPicPr>
            <a:picLocks noChangeAspect="1"/>
          </p:cNvPicPr>
          <p:nvPr/>
        </p:nvPicPr>
        <p:blipFill>
          <a:blip r:embed="rId3" cstate="print">
            <a:lum bright="70000" contrast="-70000"/>
          </a:blip>
          <a:stretch>
            <a:fillRect/>
          </a:stretch>
        </p:blipFill>
        <p:spPr>
          <a:xfrm>
            <a:off x="8649022" y="0"/>
            <a:ext cx="171450" cy="6858000"/>
          </a:xfrm>
          <a:prstGeom prst="rect">
            <a:avLst/>
          </a:prstGeom>
        </p:spPr>
      </p:pic>
      <p:sp>
        <p:nvSpPr>
          <p:cNvPr id="3073" name="Rectangle 1"/>
          <p:cNvSpPr>
            <a:spLocks noChangeArrowheads="1"/>
          </p:cNvSpPr>
          <p:nvPr/>
        </p:nvSpPr>
        <p:spPr bwMode="auto">
          <a:xfrm>
            <a:off x="1145541" y="1628800"/>
            <a:ext cx="7488832" cy="138499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ar-JO" sz="2800" b="1" i="1" dirty="0" smtClean="0">
                <a:solidFill>
                  <a:srgbClr val="800080"/>
                </a:solidFill>
                <a:effectLst>
                  <a:outerShdw blurRad="38100" dist="38100" dir="2700000" algn="tl">
                    <a:srgbClr val="000000">
                      <a:alpha val="43137"/>
                    </a:srgbClr>
                  </a:outerShdw>
                </a:effectLst>
                <a:latin typeface="Traditional Arabic" pitchFamily="18" charset="-78"/>
                <a:cs typeface="Traditional Arabic" pitchFamily="18" charset="-78"/>
              </a:rPr>
              <a:t>يفحص سكر الدم فاذا كان اعلى من 125ملغ / دسل من الدم قبل الاكل او اعلى من 200 ملغ بعد الاكل دل ذلك على ارتفاع سكر الدم </a:t>
            </a:r>
          </a:p>
          <a:p>
            <a:r>
              <a:rPr lang="ar-JO" sz="2800" b="1" i="1" dirty="0" smtClean="0">
                <a:solidFill>
                  <a:srgbClr val="800080"/>
                </a:solidFill>
                <a:effectLst>
                  <a:outerShdw blurRad="38100" dist="38100" dir="2700000" algn="tl">
                    <a:srgbClr val="000000">
                      <a:alpha val="43137"/>
                    </a:srgbClr>
                  </a:outerShdw>
                </a:effectLst>
                <a:latin typeface="Traditional Arabic" pitchFamily="18" charset="-78"/>
                <a:cs typeface="Traditional Arabic" pitchFamily="18" charset="-78"/>
              </a:rPr>
              <a:t>ويتم فحص السكر على الريق .  </a:t>
            </a:r>
            <a:endParaRPr lang="en-US" sz="2800" b="1" i="1" dirty="0">
              <a:solidFill>
                <a:srgbClr val="800080"/>
              </a:solidFill>
              <a:effectLst>
                <a:outerShdw blurRad="38100" dist="38100" dir="2700000" algn="tl">
                  <a:srgbClr val="000000">
                    <a:alpha val="43137"/>
                  </a:srgbClr>
                </a:outerShdw>
              </a:effectLst>
              <a:latin typeface="Traditional Arabic" pitchFamily="18" charset="-78"/>
              <a:cs typeface="Traditional Arabic" pitchFamily="18" charset="-78"/>
            </a:endParaRPr>
          </a:p>
        </p:txBody>
      </p:sp>
      <p:sp>
        <p:nvSpPr>
          <p:cNvPr id="8" name="مستطيل 7"/>
          <p:cNvSpPr/>
          <p:nvPr/>
        </p:nvSpPr>
        <p:spPr>
          <a:xfrm>
            <a:off x="3306443" y="352638"/>
            <a:ext cx="3958882" cy="769441"/>
          </a:xfrm>
          <a:prstGeom prst="rect">
            <a:avLst/>
          </a:prstGeom>
          <a:noFill/>
        </p:spPr>
        <p:txBody>
          <a:bodyPr wrap="squar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r>
              <a:rPr lang="ar-JO" sz="4400" b="1" dirty="0"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glow rad="139700">
                    <a:schemeClr val="accent2">
                      <a:satMod val="175000"/>
                      <a:alpha val="40000"/>
                    </a:schemeClr>
                  </a:glow>
                  <a:outerShdw blurRad="88000" dist="50800" dir="5040000" algn="tl">
                    <a:schemeClr val="accent4">
                      <a:tint val="80000"/>
                      <a:satMod val="250000"/>
                      <a:alpha val="45000"/>
                    </a:schemeClr>
                  </a:outerShdw>
                </a:effectLst>
                <a:latin typeface="Arial Unicode MS" pitchFamily="34" charset="-128"/>
                <a:ea typeface="Arial Unicode MS" pitchFamily="34" charset="-128"/>
                <a:cs typeface="Arial Unicode MS" pitchFamily="34" charset="-128"/>
              </a:rPr>
              <a:t>التشخيص</a:t>
            </a:r>
            <a:endParaRPr lang="en-US" sz="44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glow rad="139700">
                  <a:schemeClr val="accent2">
                    <a:satMod val="175000"/>
                    <a:alpha val="40000"/>
                  </a:schemeClr>
                </a:glow>
                <a:outerShdw blurRad="88000" dist="50800" dir="5040000" algn="tl">
                  <a:schemeClr val="accent4">
                    <a:tint val="80000"/>
                    <a:satMod val="250000"/>
                    <a:alpha val="45000"/>
                  </a:schemeClr>
                </a:outerShdw>
              </a:effectLst>
              <a:latin typeface="Arial Unicode MS" pitchFamily="34" charset="-128"/>
              <a:ea typeface="Arial Unicode MS" pitchFamily="34" charset="-128"/>
              <a:cs typeface="Arial Unicode MS" pitchFamily="34" charset="-128"/>
            </a:endParaRPr>
          </a:p>
        </p:txBody>
      </p:sp>
      <p:pic>
        <p:nvPicPr>
          <p:cNvPr id="4" name="صورة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9615" y="5229200"/>
            <a:ext cx="1822658" cy="1368152"/>
          </a:xfrm>
          <a:prstGeom prst="rect">
            <a:avLst/>
          </a:prstGeom>
        </p:spPr>
      </p:pic>
      <p:sp>
        <p:nvSpPr>
          <p:cNvPr id="7" name="Rectangle 6"/>
          <p:cNvSpPr/>
          <p:nvPr/>
        </p:nvSpPr>
        <p:spPr>
          <a:xfrm>
            <a:off x="2832273" y="3284984"/>
            <a:ext cx="5328592" cy="646331"/>
          </a:xfrm>
          <a:prstGeom prst="rect">
            <a:avLst/>
          </a:prstGeom>
        </p:spPr>
        <p:txBody>
          <a:bodyPr wrap="square">
            <a:spAutoFit/>
          </a:bodyPr>
          <a:lstStyle/>
          <a:p>
            <a:r>
              <a:rPr lang="ar-SA" sz="3600" dirty="0" smtClean="0"/>
              <a:t>التشخيص</a:t>
            </a:r>
            <a:r>
              <a:rPr lang="ar-JO" sz="3600" dirty="0" smtClean="0"/>
              <a:t> اثناء الحمل </a:t>
            </a:r>
            <a:endParaRPr lang="ar-SA" sz="3600" dirty="0"/>
          </a:p>
        </p:txBody>
      </p:sp>
      <p:sp>
        <p:nvSpPr>
          <p:cNvPr id="11" name="Rectangle 1"/>
          <p:cNvSpPr>
            <a:spLocks noChangeArrowheads="1"/>
          </p:cNvSpPr>
          <p:nvPr/>
        </p:nvSpPr>
        <p:spPr bwMode="auto">
          <a:xfrm>
            <a:off x="1014416" y="4364684"/>
            <a:ext cx="7488832"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ar-JO" sz="2800" b="1" i="1" dirty="0" smtClean="0">
                <a:solidFill>
                  <a:srgbClr val="800080"/>
                </a:solidFill>
                <a:effectLst>
                  <a:outerShdw blurRad="38100" dist="38100" dir="2700000" algn="tl">
                    <a:srgbClr val="000000">
                      <a:alpha val="43137"/>
                    </a:srgbClr>
                  </a:outerShdw>
                </a:effectLst>
                <a:latin typeface="Traditional Arabic" pitchFamily="18" charset="-78"/>
                <a:cs typeface="Traditional Arabic" pitchFamily="18" charset="-78"/>
              </a:rPr>
              <a:t>يجرى فحص السكر للحوامل جميعاً وخصوصاً اذا وجدت سوابق عائلية لمرض السكري . كذلك عند السيدات ذوات الوزن الزائد . </a:t>
            </a:r>
            <a:endParaRPr lang="en-US" sz="2800" b="1" i="1" dirty="0">
              <a:solidFill>
                <a:srgbClr val="800080"/>
              </a:solidFill>
              <a:effectLst>
                <a:outerShdw blurRad="38100" dist="38100" dir="2700000" algn="tl">
                  <a:srgbClr val="000000">
                    <a:alpha val="43137"/>
                  </a:srgbClr>
                </a:outerShdw>
              </a:effectLst>
              <a:latin typeface="Traditional Arabic" pitchFamily="18" charset="-78"/>
              <a:cs typeface="Traditional Arabic" pitchFamily="18" charset="-78"/>
            </a:endParaRPr>
          </a:p>
        </p:txBody>
      </p:sp>
    </p:spTree>
    <p:extLst>
      <p:ext uri="{BB962C8B-B14F-4D97-AF65-F5344CB8AC3E}">
        <p14:creationId xmlns:p14="http://schemas.microsoft.com/office/powerpoint/2010/main" val="157175343"/>
      </p:ext>
    </p:extLst>
  </p:cSld>
  <p:clrMapOvr>
    <a:masterClrMapping/>
  </p:clrMapOvr>
  <p:transition>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26"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80">
                                          <p:stCondLst>
                                            <p:cond delay="0"/>
                                          </p:stCondLst>
                                        </p:cTn>
                                        <p:tgtEl>
                                          <p:spTgt spid="4"/>
                                        </p:tgtEl>
                                      </p:cBhvr>
                                    </p:animEffect>
                                    <p:anim calcmode="lin" valueType="num">
                                      <p:cBhvr>
                                        <p:cTn id="13"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8" dur="26">
                                          <p:stCondLst>
                                            <p:cond delay="650"/>
                                          </p:stCondLst>
                                        </p:cTn>
                                        <p:tgtEl>
                                          <p:spTgt spid="4"/>
                                        </p:tgtEl>
                                      </p:cBhvr>
                                      <p:to x="100000" y="60000"/>
                                    </p:animScale>
                                    <p:animScale>
                                      <p:cBhvr>
                                        <p:cTn id="19" dur="166" decel="50000">
                                          <p:stCondLst>
                                            <p:cond delay="676"/>
                                          </p:stCondLst>
                                        </p:cTn>
                                        <p:tgtEl>
                                          <p:spTgt spid="4"/>
                                        </p:tgtEl>
                                      </p:cBhvr>
                                      <p:to x="100000" y="100000"/>
                                    </p:animScale>
                                    <p:animScale>
                                      <p:cBhvr>
                                        <p:cTn id="20" dur="26">
                                          <p:stCondLst>
                                            <p:cond delay="1312"/>
                                          </p:stCondLst>
                                        </p:cTn>
                                        <p:tgtEl>
                                          <p:spTgt spid="4"/>
                                        </p:tgtEl>
                                      </p:cBhvr>
                                      <p:to x="100000" y="80000"/>
                                    </p:animScale>
                                    <p:animScale>
                                      <p:cBhvr>
                                        <p:cTn id="21" dur="166" decel="50000">
                                          <p:stCondLst>
                                            <p:cond delay="1338"/>
                                          </p:stCondLst>
                                        </p:cTn>
                                        <p:tgtEl>
                                          <p:spTgt spid="4"/>
                                        </p:tgtEl>
                                      </p:cBhvr>
                                      <p:to x="100000" y="100000"/>
                                    </p:animScale>
                                    <p:animScale>
                                      <p:cBhvr>
                                        <p:cTn id="22" dur="26">
                                          <p:stCondLst>
                                            <p:cond delay="1642"/>
                                          </p:stCondLst>
                                        </p:cTn>
                                        <p:tgtEl>
                                          <p:spTgt spid="4"/>
                                        </p:tgtEl>
                                      </p:cBhvr>
                                      <p:to x="100000" y="90000"/>
                                    </p:animScale>
                                    <p:animScale>
                                      <p:cBhvr>
                                        <p:cTn id="23" dur="166" decel="50000">
                                          <p:stCondLst>
                                            <p:cond delay="1668"/>
                                          </p:stCondLst>
                                        </p:cTn>
                                        <p:tgtEl>
                                          <p:spTgt spid="4"/>
                                        </p:tgtEl>
                                      </p:cBhvr>
                                      <p:to x="100000" y="100000"/>
                                    </p:animScale>
                                    <p:animScale>
                                      <p:cBhvr>
                                        <p:cTn id="24" dur="26">
                                          <p:stCondLst>
                                            <p:cond delay="1808"/>
                                          </p:stCondLst>
                                        </p:cTn>
                                        <p:tgtEl>
                                          <p:spTgt spid="4"/>
                                        </p:tgtEl>
                                      </p:cBhvr>
                                      <p:to x="100000" y="95000"/>
                                    </p:animScale>
                                    <p:animScale>
                                      <p:cBhvr>
                                        <p:cTn id="25" dur="166" decel="50000">
                                          <p:stCondLst>
                                            <p:cond delay="1834"/>
                                          </p:stCondLst>
                                        </p:cTn>
                                        <p:tgtEl>
                                          <p:spTgt spid="4"/>
                                        </p:tgtEl>
                                      </p:cBhvr>
                                      <p:to x="100000" y="100000"/>
                                    </p:animScale>
                                  </p:childTnLst>
                                </p:cTn>
                              </p:par>
                              <p:par>
                                <p:cTn id="26" presetID="31" presetClass="entr" presetSubtype="0" fill="hold" nodeType="withEffect">
                                  <p:stCondLst>
                                    <p:cond delay="0"/>
                                  </p:stCondLst>
                                  <p:childTnLst>
                                    <p:set>
                                      <p:cBhvr>
                                        <p:cTn id="27" dur="1" fill="hold">
                                          <p:stCondLst>
                                            <p:cond delay="0"/>
                                          </p:stCondLst>
                                        </p:cTn>
                                        <p:tgtEl>
                                          <p:spTgt spid="3073">
                                            <p:txEl>
                                              <p:pRg st="0" end="0"/>
                                            </p:txEl>
                                          </p:spTgt>
                                        </p:tgtEl>
                                        <p:attrNameLst>
                                          <p:attrName>style.visibility</p:attrName>
                                        </p:attrNameLst>
                                      </p:cBhvr>
                                      <p:to>
                                        <p:strVal val="visible"/>
                                      </p:to>
                                    </p:set>
                                    <p:anim calcmode="lin" valueType="num">
                                      <p:cBhvr>
                                        <p:cTn id="28" dur="1000" fill="hold"/>
                                        <p:tgtEl>
                                          <p:spTgt spid="3073">
                                            <p:txEl>
                                              <p:pRg st="0" end="0"/>
                                            </p:txEl>
                                          </p:spTgt>
                                        </p:tgtEl>
                                        <p:attrNameLst>
                                          <p:attrName>ppt_w</p:attrName>
                                        </p:attrNameLst>
                                      </p:cBhvr>
                                      <p:tavLst>
                                        <p:tav tm="0">
                                          <p:val>
                                            <p:fltVal val="0"/>
                                          </p:val>
                                        </p:tav>
                                        <p:tav tm="100000">
                                          <p:val>
                                            <p:strVal val="#ppt_w"/>
                                          </p:val>
                                        </p:tav>
                                      </p:tavLst>
                                    </p:anim>
                                    <p:anim calcmode="lin" valueType="num">
                                      <p:cBhvr>
                                        <p:cTn id="29" dur="1000" fill="hold"/>
                                        <p:tgtEl>
                                          <p:spTgt spid="3073">
                                            <p:txEl>
                                              <p:pRg st="0" end="0"/>
                                            </p:txEl>
                                          </p:spTgt>
                                        </p:tgtEl>
                                        <p:attrNameLst>
                                          <p:attrName>ppt_h</p:attrName>
                                        </p:attrNameLst>
                                      </p:cBhvr>
                                      <p:tavLst>
                                        <p:tav tm="0">
                                          <p:val>
                                            <p:fltVal val="0"/>
                                          </p:val>
                                        </p:tav>
                                        <p:tav tm="100000">
                                          <p:val>
                                            <p:strVal val="#ppt_h"/>
                                          </p:val>
                                        </p:tav>
                                      </p:tavLst>
                                    </p:anim>
                                    <p:anim calcmode="lin" valueType="num">
                                      <p:cBhvr>
                                        <p:cTn id="30" dur="1000" fill="hold"/>
                                        <p:tgtEl>
                                          <p:spTgt spid="3073">
                                            <p:txEl>
                                              <p:pRg st="0" end="0"/>
                                            </p:txEl>
                                          </p:spTgt>
                                        </p:tgtEl>
                                        <p:attrNameLst>
                                          <p:attrName>style.rotation</p:attrName>
                                        </p:attrNameLst>
                                      </p:cBhvr>
                                      <p:tavLst>
                                        <p:tav tm="0">
                                          <p:val>
                                            <p:fltVal val="90"/>
                                          </p:val>
                                        </p:tav>
                                        <p:tav tm="100000">
                                          <p:val>
                                            <p:fltVal val="0"/>
                                          </p:val>
                                        </p:tav>
                                      </p:tavLst>
                                    </p:anim>
                                    <p:animEffect transition="in" filter="fade">
                                      <p:cBhvr>
                                        <p:cTn id="31" dur="1000"/>
                                        <p:tgtEl>
                                          <p:spTgt spid="3073">
                                            <p:txEl>
                                              <p:pRg st="0" end="0"/>
                                            </p:txEl>
                                          </p:spTgt>
                                        </p:tgtEl>
                                      </p:cBhvr>
                                    </p:animEffect>
                                  </p:childTnLst>
                                </p:cTn>
                              </p:par>
                              <p:par>
                                <p:cTn id="32" presetID="31" presetClass="entr" presetSubtype="0" fill="hold" nodeType="withEffect">
                                  <p:stCondLst>
                                    <p:cond delay="0"/>
                                  </p:stCondLst>
                                  <p:childTnLst>
                                    <p:set>
                                      <p:cBhvr>
                                        <p:cTn id="33" dur="1" fill="hold">
                                          <p:stCondLst>
                                            <p:cond delay="0"/>
                                          </p:stCondLst>
                                        </p:cTn>
                                        <p:tgtEl>
                                          <p:spTgt spid="3073">
                                            <p:txEl>
                                              <p:pRg st="1" end="1"/>
                                            </p:txEl>
                                          </p:spTgt>
                                        </p:tgtEl>
                                        <p:attrNameLst>
                                          <p:attrName>style.visibility</p:attrName>
                                        </p:attrNameLst>
                                      </p:cBhvr>
                                      <p:to>
                                        <p:strVal val="visible"/>
                                      </p:to>
                                    </p:set>
                                    <p:anim calcmode="lin" valueType="num">
                                      <p:cBhvr>
                                        <p:cTn id="34" dur="1000" fill="hold"/>
                                        <p:tgtEl>
                                          <p:spTgt spid="3073">
                                            <p:txEl>
                                              <p:pRg st="1" end="1"/>
                                            </p:txEl>
                                          </p:spTgt>
                                        </p:tgtEl>
                                        <p:attrNameLst>
                                          <p:attrName>ppt_w</p:attrName>
                                        </p:attrNameLst>
                                      </p:cBhvr>
                                      <p:tavLst>
                                        <p:tav tm="0">
                                          <p:val>
                                            <p:fltVal val="0"/>
                                          </p:val>
                                        </p:tav>
                                        <p:tav tm="100000">
                                          <p:val>
                                            <p:strVal val="#ppt_w"/>
                                          </p:val>
                                        </p:tav>
                                      </p:tavLst>
                                    </p:anim>
                                    <p:anim calcmode="lin" valueType="num">
                                      <p:cBhvr>
                                        <p:cTn id="35" dur="1000" fill="hold"/>
                                        <p:tgtEl>
                                          <p:spTgt spid="3073">
                                            <p:txEl>
                                              <p:pRg st="1" end="1"/>
                                            </p:txEl>
                                          </p:spTgt>
                                        </p:tgtEl>
                                        <p:attrNameLst>
                                          <p:attrName>ppt_h</p:attrName>
                                        </p:attrNameLst>
                                      </p:cBhvr>
                                      <p:tavLst>
                                        <p:tav tm="0">
                                          <p:val>
                                            <p:fltVal val="0"/>
                                          </p:val>
                                        </p:tav>
                                        <p:tav tm="100000">
                                          <p:val>
                                            <p:strVal val="#ppt_h"/>
                                          </p:val>
                                        </p:tav>
                                      </p:tavLst>
                                    </p:anim>
                                    <p:anim calcmode="lin" valueType="num">
                                      <p:cBhvr>
                                        <p:cTn id="36" dur="1000" fill="hold"/>
                                        <p:tgtEl>
                                          <p:spTgt spid="3073">
                                            <p:txEl>
                                              <p:pRg st="1" end="1"/>
                                            </p:txEl>
                                          </p:spTgt>
                                        </p:tgtEl>
                                        <p:attrNameLst>
                                          <p:attrName>style.rotation</p:attrName>
                                        </p:attrNameLst>
                                      </p:cBhvr>
                                      <p:tavLst>
                                        <p:tav tm="0">
                                          <p:val>
                                            <p:fltVal val="90"/>
                                          </p:val>
                                        </p:tav>
                                        <p:tav tm="100000">
                                          <p:val>
                                            <p:fltVal val="0"/>
                                          </p:val>
                                        </p:tav>
                                      </p:tavLst>
                                    </p:anim>
                                    <p:animEffect transition="in" filter="fade">
                                      <p:cBhvr>
                                        <p:cTn id="37" dur="1000"/>
                                        <p:tgtEl>
                                          <p:spTgt spid="3073">
                                            <p:txEl>
                                              <p:pRg st="1" end="1"/>
                                            </p:txEl>
                                          </p:spTgt>
                                        </p:tgtEl>
                                      </p:cBhvr>
                                    </p:animEffect>
                                  </p:childTnLst>
                                </p:cTn>
                              </p:par>
                              <p:par>
                                <p:cTn id="38" presetID="31" presetClass="entr" presetSubtype="0" fill="hold" nodeType="withEffect">
                                  <p:stCondLst>
                                    <p:cond delay="0"/>
                                  </p:stCondLst>
                                  <p:childTnLst>
                                    <p:set>
                                      <p:cBhvr>
                                        <p:cTn id="39" dur="1" fill="hold">
                                          <p:stCondLst>
                                            <p:cond delay="0"/>
                                          </p:stCondLst>
                                        </p:cTn>
                                        <p:tgtEl>
                                          <p:spTgt spid="11">
                                            <p:txEl>
                                              <p:pRg st="0" end="0"/>
                                            </p:txEl>
                                          </p:spTgt>
                                        </p:tgtEl>
                                        <p:attrNameLst>
                                          <p:attrName>style.visibility</p:attrName>
                                        </p:attrNameLst>
                                      </p:cBhvr>
                                      <p:to>
                                        <p:strVal val="visible"/>
                                      </p:to>
                                    </p:set>
                                    <p:anim calcmode="lin" valueType="num">
                                      <p:cBhvr>
                                        <p:cTn id="40" dur="1000" fill="hold"/>
                                        <p:tgtEl>
                                          <p:spTgt spid="11">
                                            <p:txEl>
                                              <p:pRg st="0" end="0"/>
                                            </p:txEl>
                                          </p:spTgt>
                                        </p:tgtEl>
                                        <p:attrNameLst>
                                          <p:attrName>ppt_w</p:attrName>
                                        </p:attrNameLst>
                                      </p:cBhvr>
                                      <p:tavLst>
                                        <p:tav tm="0">
                                          <p:val>
                                            <p:fltVal val="0"/>
                                          </p:val>
                                        </p:tav>
                                        <p:tav tm="100000">
                                          <p:val>
                                            <p:strVal val="#ppt_w"/>
                                          </p:val>
                                        </p:tav>
                                      </p:tavLst>
                                    </p:anim>
                                    <p:anim calcmode="lin" valueType="num">
                                      <p:cBhvr>
                                        <p:cTn id="41" dur="1000" fill="hold"/>
                                        <p:tgtEl>
                                          <p:spTgt spid="11">
                                            <p:txEl>
                                              <p:pRg st="0" end="0"/>
                                            </p:txEl>
                                          </p:spTgt>
                                        </p:tgtEl>
                                        <p:attrNameLst>
                                          <p:attrName>ppt_h</p:attrName>
                                        </p:attrNameLst>
                                      </p:cBhvr>
                                      <p:tavLst>
                                        <p:tav tm="0">
                                          <p:val>
                                            <p:fltVal val="0"/>
                                          </p:val>
                                        </p:tav>
                                        <p:tav tm="100000">
                                          <p:val>
                                            <p:strVal val="#ppt_h"/>
                                          </p:val>
                                        </p:tav>
                                      </p:tavLst>
                                    </p:anim>
                                    <p:anim calcmode="lin" valueType="num">
                                      <p:cBhvr>
                                        <p:cTn id="42" dur="1000" fill="hold"/>
                                        <p:tgtEl>
                                          <p:spTgt spid="11">
                                            <p:txEl>
                                              <p:pRg st="0" end="0"/>
                                            </p:txEl>
                                          </p:spTgt>
                                        </p:tgtEl>
                                        <p:attrNameLst>
                                          <p:attrName>style.rotation</p:attrName>
                                        </p:attrNameLst>
                                      </p:cBhvr>
                                      <p:tavLst>
                                        <p:tav tm="0">
                                          <p:val>
                                            <p:fltVal val="90"/>
                                          </p:val>
                                        </p:tav>
                                        <p:tav tm="100000">
                                          <p:val>
                                            <p:fltVal val="0"/>
                                          </p:val>
                                        </p:tav>
                                      </p:tavLst>
                                    </p:anim>
                                    <p:animEffect transition="in" filter="fade">
                                      <p:cBhvr>
                                        <p:cTn id="43" dur="10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a:p>
        </p:txBody>
      </p:sp>
      <p:sp>
        <p:nvSpPr>
          <p:cNvPr id="3" name="عنوان فرعي 2"/>
          <p:cNvSpPr>
            <a:spLocks noGrp="1"/>
          </p:cNvSpPr>
          <p:nvPr>
            <p:ph type="subTitle" idx="1"/>
          </p:nvPr>
        </p:nvSpPr>
        <p:spPr/>
        <p:txBody>
          <a:bodyPr/>
          <a:lstStyle/>
          <a:p>
            <a:endParaRPr lang="ar-SA"/>
          </a:p>
        </p:txBody>
      </p:sp>
      <p:pic>
        <p:nvPicPr>
          <p:cNvPr id="5" name="صورة 4" descr="بدون-عنوان--2.gif"/>
          <p:cNvPicPr>
            <a:picLocks noChangeAspect="1"/>
          </p:cNvPicPr>
          <p:nvPr/>
        </p:nvPicPr>
        <p:blipFill>
          <a:blip r:embed="rId2" cstate="print"/>
          <a:stretch>
            <a:fillRect/>
          </a:stretch>
        </p:blipFill>
        <p:spPr>
          <a:xfrm>
            <a:off x="0" y="0"/>
            <a:ext cx="9144000" cy="6858000"/>
          </a:xfrm>
          <a:prstGeom prst="rect">
            <a:avLst/>
          </a:prstGeom>
        </p:spPr>
      </p:pic>
      <p:pic>
        <p:nvPicPr>
          <p:cNvPr id="6" name="صورة 5" descr="21.png"/>
          <p:cNvPicPr>
            <a:picLocks noChangeAspect="1"/>
          </p:cNvPicPr>
          <p:nvPr/>
        </p:nvPicPr>
        <p:blipFill>
          <a:blip r:embed="rId3" cstate="print"/>
          <a:stretch>
            <a:fillRect/>
          </a:stretch>
        </p:blipFill>
        <p:spPr>
          <a:xfrm>
            <a:off x="8865046" y="0"/>
            <a:ext cx="171450" cy="6858000"/>
          </a:xfrm>
          <a:prstGeom prst="rect">
            <a:avLst/>
          </a:prstGeom>
        </p:spPr>
      </p:pic>
      <p:pic>
        <p:nvPicPr>
          <p:cNvPr id="9" name="صورة 8" descr="21.png"/>
          <p:cNvPicPr>
            <a:picLocks noChangeAspect="1"/>
          </p:cNvPicPr>
          <p:nvPr/>
        </p:nvPicPr>
        <p:blipFill>
          <a:blip r:embed="rId3" cstate="print">
            <a:lum bright="70000" contrast="-70000"/>
          </a:blip>
          <a:stretch>
            <a:fillRect/>
          </a:stretch>
        </p:blipFill>
        <p:spPr>
          <a:xfrm>
            <a:off x="8649022" y="0"/>
            <a:ext cx="171450" cy="6858000"/>
          </a:xfrm>
          <a:prstGeom prst="rect">
            <a:avLst/>
          </a:prstGeom>
        </p:spPr>
      </p:pic>
      <p:sp>
        <p:nvSpPr>
          <p:cNvPr id="3073" name="Rectangle 1"/>
          <p:cNvSpPr>
            <a:spLocks noChangeArrowheads="1"/>
          </p:cNvSpPr>
          <p:nvPr/>
        </p:nvSpPr>
        <p:spPr bwMode="auto">
          <a:xfrm>
            <a:off x="1115616" y="1187468"/>
            <a:ext cx="7488832" cy="526297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ar-JO" sz="2800" b="1" i="1" dirty="0" smtClean="0">
                <a:solidFill>
                  <a:srgbClr val="800080"/>
                </a:solidFill>
                <a:effectLst>
                  <a:outerShdw blurRad="38100" dist="38100" dir="2700000" algn="tl">
                    <a:srgbClr val="000000">
                      <a:alpha val="43137"/>
                    </a:srgbClr>
                  </a:outerShdw>
                </a:effectLst>
                <a:latin typeface="Traditional Arabic" pitchFamily="18" charset="-78"/>
                <a:cs typeface="Traditional Arabic" pitchFamily="18" charset="-78"/>
              </a:rPr>
              <a:t>1- العيون : تصاب العين بالاعتلال الشبكي السكري </a:t>
            </a:r>
          </a:p>
          <a:p>
            <a:r>
              <a:rPr lang="ar-JO" sz="2800" b="1" i="1" dirty="0" smtClean="0">
                <a:solidFill>
                  <a:srgbClr val="800080"/>
                </a:solidFill>
                <a:effectLst>
                  <a:outerShdw blurRad="38100" dist="38100" dir="2700000" algn="tl">
                    <a:srgbClr val="000000">
                      <a:alpha val="43137"/>
                    </a:srgbClr>
                  </a:outerShdw>
                </a:effectLst>
                <a:latin typeface="Traditional Arabic" pitchFamily="18" charset="-78"/>
                <a:cs typeface="Traditional Arabic" pitchFamily="18" charset="-78"/>
              </a:rPr>
              <a:t>2- الكليتان : اصابة الكليتين بالفشل الكلوي </a:t>
            </a:r>
          </a:p>
          <a:p>
            <a:r>
              <a:rPr lang="ar-JO" sz="2800" b="1" i="1" dirty="0" smtClean="0">
                <a:solidFill>
                  <a:srgbClr val="800080"/>
                </a:solidFill>
                <a:effectLst>
                  <a:outerShdw blurRad="38100" dist="38100" dir="2700000" algn="tl">
                    <a:srgbClr val="000000">
                      <a:alpha val="43137"/>
                    </a:srgbClr>
                  </a:outerShdw>
                </a:effectLst>
                <a:latin typeface="Traditional Arabic" pitchFamily="18" charset="-78"/>
                <a:cs typeface="Traditional Arabic" pitchFamily="18" charset="-78"/>
              </a:rPr>
              <a:t>3- اصابة الشرايين القلبية : يؤدي الى حدوث تصلب الشرايين القلبية </a:t>
            </a:r>
          </a:p>
          <a:p>
            <a:r>
              <a:rPr lang="ar-JO" sz="2800" b="1" i="1" dirty="0" smtClean="0">
                <a:solidFill>
                  <a:srgbClr val="800080"/>
                </a:solidFill>
                <a:effectLst>
                  <a:outerShdw blurRad="38100" dist="38100" dir="2700000" algn="tl">
                    <a:srgbClr val="000000">
                      <a:alpha val="43137"/>
                    </a:srgbClr>
                  </a:outerShdw>
                </a:effectLst>
                <a:latin typeface="Traditional Arabic" pitchFamily="18" charset="-78"/>
                <a:cs typeface="Traditional Arabic" pitchFamily="18" charset="-78"/>
              </a:rPr>
              <a:t>4- الجلطة الدماغية</a:t>
            </a:r>
          </a:p>
          <a:p>
            <a:r>
              <a:rPr lang="ar-JO" sz="2800" b="1" i="1" dirty="0" smtClean="0">
                <a:solidFill>
                  <a:srgbClr val="800080"/>
                </a:solidFill>
                <a:effectLst>
                  <a:outerShdw blurRad="38100" dist="38100" dir="2700000" algn="tl">
                    <a:srgbClr val="000000">
                      <a:alpha val="43137"/>
                    </a:srgbClr>
                  </a:outerShdw>
                </a:effectLst>
                <a:latin typeface="Traditional Arabic" pitchFamily="18" charset="-78"/>
                <a:cs typeface="Traditional Arabic" pitchFamily="18" charset="-78"/>
              </a:rPr>
              <a:t>5- اصابة شرايين الاطراف : تصاب بالتصلب ما يؤدي الى حدوث الغرغرينا </a:t>
            </a:r>
          </a:p>
          <a:p>
            <a:r>
              <a:rPr lang="ar-JO" sz="2800" b="1" i="1" dirty="0" smtClean="0">
                <a:solidFill>
                  <a:srgbClr val="800080"/>
                </a:solidFill>
                <a:effectLst>
                  <a:outerShdw blurRad="38100" dist="38100" dir="2700000" algn="tl">
                    <a:srgbClr val="000000">
                      <a:alpha val="43137"/>
                    </a:srgbClr>
                  </a:outerShdw>
                </a:effectLst>
                <a:latin typeface="Traditional Arabic" pitchFamily="18" charset="-78"/>
                <a:cs typeface="Traditional Arabic" pitchFamily="18" charset="-78"/>
              </a:rPr>
              <a:t>6- الاعتلال العصبي بالاطراف : اصابة الاطراف يؤدي لفقد الحس </a:t>
            </a:r>
          </a:p>
          <a:p>
            <a:r>
              <a:rPr lang="ar-JO" sz="2800" b="1" i="1" dirty="0" smtClean="0">
                <a:solidFill>
                  <a:srgbClr val="800080"/>
                </a:solidFill>
                <a:effectLst>
                  <a:outerShdw blurRad="38100" dist="38100" dir="2700000" algn="tl">
                    <a:srgbClr val="000000">
                      <a:alpha val="43137"/>
                    </a:srgbClr>
                  </a:outerShdw>
                </a:effectLst>
                <a:latin typeface="Traditional Arabic" pitchFamily="18" charset="-78"/>
                <a:cs typeface="Traditional Arabic" pitchFamily="18" charset="-78"/>
              </a:rPr>
              <a:t>7- اصابة القدمين : قد تصاب بالقرحات </a:t>
            </a:r>
          </a:p>
          <a:p>
            <a:r>
              <a:rPr lang="ar-JO" sz="2800" b="1" i="1" dirty="0" smtClean="0">
                <a:solidFill>
                  <a:srgbClr val="800080"/>
                </a:solidFill>
                <a:effectLst>
                  <a:outerShdw blurRad="38100" dist="38100" dir="2700000" algn="tl">
                    <a:srgbClr val="000000">
                      <a:alpha val="43137"/>
                    </a:srgbClr>
                  </a:outerShdw>
                </a:effectLst>
                <a:latin typeface="Traditional Arabic" pitchFamily="18" charset="-78"/>
                <a:cs typeface="Traditional Arabic" pitchFamily="18" charset="-78"/>
              </a:rPr>
              <a:t>8- كثرة الالتهابات : لان كريات الدم البيضاء لا تعمل بكفاءة عند مرضى السكري</a:t>
            </a:r>
          </a:p>
          <a:p>
            <a:r>
              <a:rPr lang="ar-JO" sz="2800" b="1" i="1" dirty="0" smtClean="0">
                <a:solidFill>
                  <a:srgbClr val="800080"/>
                </a:solidFill>
                <a:effectLst>
                  <a:outerShdw blurRad="38100" dist="38100" dir="2700000" algn="tl">
                    <a:srgbClr val="000000">
                      <a:alpha val="43137"/>
                    </a:srgbClr>
                  </a:outerShdw>
                </a:effectLst>
                <a:latin typeface="Traditional Arabic" pitchFamily="18" charset="-78"/>
                <a:cs typeface="Traditional Arabic" pitchFamily="18" charset="-78"/>
              </a:rPr>
              <a:t>9- السبات السكري : يتعرض لها الذين يعانون من النوع الاول بسبب </a:t>
            </a:r>
          </a:p>
          <a:p>
            <a:r>
              <a:rPr lang="ar-JO" sz="2800" b="1" i="1" dirty="0" smtClean="0">
                <a:solidFill>
                  <a:srgbClr val="800080"/>
                </a:solidFill>
                <a:effectLst>
                  <a:outerShdw blurRad="38100" dist="38100" dir="2700000" algn="tl">
                    <a:srgbClr val="000000">
                      <a:alpha val="43137"/>
                    </a:srgbClr>
                  </a:outerShdw>
                </a:effectLst>
                <a:latin typeface="Traditional Arabic" pitchFamily="18" charset="-78"/>
                <a:cs typeface="Traditional Arabic" pitchFamily="18" charset="-78"/>
              </a:rPr>
              <a:t>نقص الانسولين وارتفاع السكر المترافق بزيادة الاحماض الكيتونية </a:t>
            </a:r>
          </a:p>
          <a:p>
            <a:r>
              <a:rPr lang="ar-JO" sz="2800" b="1" i="1" dirty="0" smtClean="0">
                <a:solidFill>
                  <a:srgbClr val="800080"/>
                </a:solidFill>
                <a:effectLst>
                  <a:outerShdw blurRad="38100" dist="38100" dir="2700000" algn="tl">
                    <a:srgbClr val="000000">
                      <a:alpha val="43137"/>
                    </a:srgbClr>
                  </a:outerShdw>
                </a:effectLst>
                <a:latin typeface="Traditional Arabic" pitchFamily="18" charset="-78"/>
                <a:cs typeface="Traditional Arabic" pitchFamily="18" charset="-78"/>
              </a:rPr>
              <a:t>10- نقص سكر الدم  الذين ياخدون جرعات زائدة من الانسولين </a:t>
            </a:r>
            <a:endParaRPr lang="en-US" sz="2800" b="1" i="1" dirty="0">
              <a:solidFill>
                <a:srgbClr val="800080"/>
              </a:solidFill>
              <a:effectLst>
                <a:outerShdw blurRad="38100" dist="38100" dir="2700000" algn="tl">
                  <a:srgbClr val="000000">
                    <a:alpha val="43137"/>
                  </a:srgbClr>
                </a:outerShdw>
              </a:effectLst>
              <a:latin typeface="Traditional Arabic" pitchFamily="18" charset="-78"/>
              <a:cs typeface="Traditional Arabic" pitchFamily="18" charset="-78"/>
            </a:endParaRPr>
          </a:p>
        </p:txBody>
      </p:sp>
      <p:sp>
        <p:nvSpPr>
          <p:cNvPr id="8" name="مستطيل 7"/>
          <p:cNvSpPr/>
          <p:nvPr/>
        </p:nvSpPr>
        <p:spPr>
          <a:xfrm>
            <a:off x="2339752" y="352638"/>
            <a:ext cx="5184576" cy="769441"/>
          </a:xfrm>
          <a:prstGeom prst="rect">
            <a:avLst/>
          </a:prstGeom>
          <a:noFill/>
        </p:spPr>
        <p:txBody>
          <a:bodyPr wrap="squar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r>
              <a:rPr lang="ar-JO" sz="4400" b="1" dirty="0"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glow rad="139700">
                    <a:schemeClr val="accent2">
                      <a:satMod val="175000"/>
                      <a:alpha val="40000"/>
                    </a:schemeClr>
                  </a:glow>
                  <a:outerShdw blurRad="88000" dist="50800" dir="5040000" algn="tl">
                    <a:schemeClr val="accent4">
                      <a:tint val="80000"/>
                      <a:satMod val="250000"/>
                      <a:alpha val="45000"/>
                    </a:schemeClr>
                  </a:outerShdw>
                </a:effectLst>
                <a:latin typeface="Arial Unicode MS" pitchFamily="34" charset="-128"/>
                <a:ea typeface="Arial Unicode MS" pitchFamily="34" charset="-128"/>
                <a:cs typeface="Arial Unicode MS" pitchFamily="34" charset="-128"/>
              </a:rPr>
              <a:t>مضاعفات السكري</a:t>
            </a:r>
            <a:r>
              <a:rPr lang="ar-SA" sz="4400" b="1" dirty="0"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glow rad="139700">
                    <a:schemeClr val="accent2">
                      <a:satMod val="175000"/>
                      <a:alpha val="40000"/>
                    </a:schemeClr>
                  </a:glow>
                  <a:outerShdw blurRad="88000" dist="50800" dir="5040000" algn="tl">
                    <a:schemeClr val="accent4">
                      <a:tint val="80000"/>
                      <a:satMod val="250000"/>
                      <a:alpha val="45000"/>
                    </a:schemeClr>
                  </a:outerShdw>
                </a:effectLst>
                <a:latin typeface="Arial Unicode MS" pitchFamily="34" charset="-128"/>
                <a:ea typeface="Arial Unicode MS" pitchFamily="34" charset="-128"/>
                <a:cs typeface="Arial Unicode MS" pitchFamily="34" charset="-128"/>
              </a:rPr>
              <a:t>:</a:t>
            </a:r>
            <a:endParaRPr lang="en-US" sz="44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glow rad="139700">
                  <a:schemeClr val="accent2">
                    <a:satMod val="175000"/>
                    <a:alpha val="40000"/>
                  </a:schemeClr>
                </a:glow>
                <a:outerShdw blurRad="88000" dist="50800" dir="5040000" algn="tl">
                  <a:schemeClr val="accent4">
                    <a:tint val="80000"/>
                    <a:satMod val="250000"/>
                    <a:alpha val="45000"/>
                  </a:schemeClr>
                </a:outerShdw>
              </a:effectLst>
              <a:latin typeface="Arial Unicode MS" pitchFamily="34" charset="-128"/>
              <a:ea typeface="Arial Unicode MS" pitchFamily="34" charset="-128"/>
              <a:cs typeface="Arial Unicode MS" pitchFamily="34" charset="-128"/>
            </a:endParaRPr>
          </a:p>
        </p:txBody>
      </p:sp>
      <p:pic>
        <p:nvPicPr>
          <p:cNvPr id="4" name="صورة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55" y="5472066"/>
            <a:ext cx="1822658" cy="1368152"/>
          </a:xfrm>
          <a:prstGeom prst="rect">
            <a:avLst/>
          </a:prstGeom>
        </p:spPr>
      </p:pic>
    </p:spTree>
  </p:cSld>
  <p:clrMapOvr>
    <a:masterClrMapping/>
  </p:clrMapOvr>
  <p:transition>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26"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80">
                                          <p:stCondLst>
                                            <p:cond delay="0"/>
                                          </p:stCondLst>
                                        </p:cTn>
                                        <p:tgtEl>
                                          <p:spTgt spid="4"/>
                                        </p:tgtEl>
                                      </p:cBhvr>
                                    </p:animEffect>
                                    <p:anim calcmode="lin" valueType="num">
                                      <p:cBhvr>
                                        <p:cTn id="13"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8" dur="26">
                                          <p:stCondLst>
                                            <p:cond delay="650"/>
                                          </p:stCondLst>
                                        </p:cTn>
                                        <p:tgtEl>
                                          <p:spTgt spid="4"/>
                                        </p:tgtEl>
                                      </p:cBhvr>
                                      <p:to x="100000" y="60000"/>
                                    </p:animScale>
                                    <p:animScale>
                                      <p:cBhvr>
                                        <p:cTn id="19" dur="166" decel="50000">
                                          <p:stCondLst>
                                            <p:cond delay="676"/>
                                          </p:stCondLst>
                                        </p:cTn>
                                        <p:tgtEl>
                                          <p:spTgt spid="4"/>
                                        </p:tgtEl>
                                      </p:cBhvr>
                                      <p:to x="100000" y="100000"/>
                                    </p:animScale>
                                    <p:animScale>
                                      <p:cBhvr>
                                        <p:cTn id="20" dur="26">
                                          <p:stCondLst>
                                            <p:cond delay="1312"/>
                                          </p:stCondLst>
                                        </p:cTn>
                                        <p:tgtEl>
                                          <p:spTgt spid="4"/>
                                        </p:tgtEl>
                                      </p:cBhvr>
                                      <p:to x="100000" y="80000"/>
                                    </p:animScale>
                                    <p:animScale>
                                      <p:cBhvr>
                                        <p:cTn id="21" dur="166" decel="50000">
                                          <p:stCondLst>
                                            <p:cond delay="1338"/>
                                          </p:stCondLst>
                                        </p:cTn>
                                        <p:tgtEl>
                                          <p:spTgt spid="4"/>
                                        </p:tgtEl>
                                      </p:cBhvr>
                                      <p:to x="100000" y="100000"/>
                                    </p:animScale>
                                    <p:animScale>
                                      <p:cBhvr>
                                        <p:cTn id="22" dur="26">
                                          <p:stCondLst>
                                            <p:cond delay="1642"/>
                                          </p:stCondLst>
                                        </p:cTn>
                                        <p:tgtEl>
                                          <p:spTgt spid="4"/>
                                        </p:tgtEl>
                                      </p:cBhvr>
                                      <p:to x="100000" y="90000"/>
                                    </p:animScale>
                                    <p:animScale>
                                      <p:cBhvr>
                                        <p:cTn id="23" dur="166" decel="50000">
                                          <p:stCondLst>
                                            <p:cond delay="1668"/>
                                          </p:stCondLst>
                                        </p:cTn>
                                        <p:tgtEl>
                                          <p:spTgt spid="4"/>
                                        </p:tgtEl>
                                      </p:cBhvr>
                                      <p:to x="100000" y="100000"/>
                                    </p:animScale>
                                    <p:animScale>
                                      <p:cBhvr>
                                        <p:cTn id="24" dur="26">
                                          <p:stCondLst>
                                            <p:cond delay="1808"/>
                                          </p:stCondLst>
                                        </p:cTn>
                                        <p:tgtEl>
                                          <p:spTgt spid="4"/>
                                        </p:tgtEl>
                                      </p:cBhvr>
                                      <p:to x="100000" y="95000"/>
                                    </p:animScale>
                                    <p:animScale>
                                      <p:cBhvr>
                                        <p:cTn id="25" dur="166" decel="50000">
                                          <p:stCondLst>
                                            <p:cond delay="1834"/>
                                          </p:stCondLst>
                                        </p:cTn>
                                        <p:tgtEl>
                                          <p:spTgt spid="4"/>
                                        </p:tgtEl>
                                      </p:cBhvr>
                                      <p:to x="100000" y="100000"/>
                                    </p:animScale>
                                  </p:childTnLst>
                                </p:cTn>
                              </p:par>
                              <p:par>
                                <p:cTn id="26" presetID="31" presetClass="entr" presetSubtype="0" fill="hold" nodeType="withEffect">
                                  <p:stCondLst>
                                    <p:cond delay="0"/>
                                  </p:stCondLst>
                                  <p:childTnLst>
                                    <p:set>
                                      <p:cBhvr>
                                        <p:cTn id="27" dur="1" fill="hold">
                                          <p:stCondLst>
                                            <p:cond delay="0"/>
                                          </p:stCondLst>
                                        </p:cTn>
                                        <p:tgtEl>
                                          <p:spTgt spid="3073">
                                            <p:txEl>
                                              <p:pRg st="0" end="0"/>
                                            </p:txEl>
                                          </p:spTgt>
                                        </p:tgtEl>
                                        <p:attrNameLst>
                                          <p:attrName>style.visibility</p:attrName>
                                        </p:attrNameLst>
                                      </p:cBhvr>
                                      <p:to>
                                        <p:strVal val="visible"/>
                                      </p:to>
                                    </p:set>
                                    <p:anim calcmode="lin" valueType="num">
                                      <p:cBhvr>
                                        <p:cTn id="28" dur="1000" fill="hold"/>
                                        <p:tgtEl>
                                          <p:spTgt spid="3073">
                                            <p:txEl>
                                              <p:pRg st="0" end="0"/>
                                            </p:txEl>
                                          </p:spTgt>
                                        </p:tgtEl>
                                        <p:attrNameLst>
                                          <p:attrName>ppt_w</p:attrName>
                                        </p:attrNameLst>
                                      </p:cBhvr>
                                      <p:tavLst>
                                        <p:tav tm="0">
                                          <p:val>
                                            <p:fltVal val="0"/>
                                          </p:val>
                                        </p:tav>
                                        <p:tav tm="100000">
                                          <p:val>
                                            <p:strVal val="#ppt_w"/>
                                          </p:val>
                                        </p:tav>
                                      </p:tavLst>
                                    </p:anim>
                                    <p:anim calcmode="lin" valueType="num">
                                      <p:cBhvr>
                                        <p:cTn id="29" dur="1000" fill="hold"/>
                                        <p:tgtEl>
                                          <p:spTgt spid="3073">
                                            <p:txEl>
                                              <p:pRg st="0" end="0"/>
                                            </p:txEl>
                                          </p:spTgt>
                                        </p:tgtEl>
                                        <p:attrNameLst>
                                          <p:attrName>ppt_h</p:attrName>
                                        </p:attrNameLst>
                                      </p:cBhvr>
                                      <p:tavLst>
                                        <p:tav tm="0">
                                          <p:val>
                                            <p:fltVal val="0"/>
                                          </p:val>
                                        </p:tav>
                                        <p:tav tm="100000">
                                          <p:val>
                                            <p:strVal val="#ppt_h"/>
                                          </p:val>
                                        </p:tav>
                                      </p:tavLst>
                                    </p:anim>
                                    <p:anim calcmode="lin" valueType="num">
                                      <p:cBhvr>
                                        <p:cTn id="30" dur="1000" fill="hold"/>
                                        <p:tgtEl>
                                          <p:spTgt spid="3073">
                                            <p:txEl>
                                              <p:pRg st="0" end="0"/>
                                            </p:txEl>
                                          </p:spTgt>
                                        </p:tgtEl>
                                        <p:attrNameLst>
                                          <p:attrName>style.rotation</p:attrName>
                                        </p:attrNameLst>
                                      </p:cBhvr>
                                      <p:tavLst>
                                        <p:tav tm="0">
                                          <p:val>
                                            <p:fltVal val="90"/>
                                          </p:val>
                                        </p:tav>
                                        <p:tav tm="100000">
                                          <p:val>
                                            <p:fltVal val="0"/>
                                          </p:val>
                                        </p:tav>
                                      </p:tavLst>
                                    </p:anim>
                                    <p:animEffect transition="in" filter="fade">
                                      <p:cBhvr>
                                        <p:cTn id="31" dur="1000"/>
                                        <p:tgtEl>
                                          <p:spTgt spid="3073">
                                            <p:txEl>
                                              <p:pRg st="0" end="0"/>
                                            </p:txEl>
                                          </p:spTgt>
                                        </p:tgtEl>
                                      </p:cBhvr>
                                    </p:animEffect>
                                  </p:childTnLst>
                                </p:cTn>
                              </p:par>
                              <p:par>
                                <p:cTn id="32" presetID="31" presetClass="entr" presetSubtype="0" fill="hold" nodeType="withEffect">
                                  <p:stCondLst>
                                    <p:cond delay="0"/>
                                  </p:stCondLst>
                                  <p:childTnLst>
                                    <p:set>
                                      <p:cBhvr>
                                        <p:cTn id="33" dur="1" fill="hold">
                                          <p:stCondLst>
                                            <p:cond delay="0"/>
                                          </p:stCondLst>
                                        </p:cTn>
                                        <p:tgtEl>
                                          <p:spTgt spid="3073">
                                            <p:txEl>
                                              <p:pRg st="1" end="1"/>
                                            </p:txEl>
                                          </p:spTgt>
                                        </p:tgtEl>
                                        <p:attrNameLst>
                                          <p:attrName>style.visibility</p:attrName>
                                        </p:attrNameLst>
                                      </p:cBhvr>
                                      <p:to>
                                        <p:strVal val="visible"/>
                                      </p:to>
                                    </p:set>
                                    <p:anim calcmode="lin" valueType="num">
                                      <p:cBhvr>
                                        <p:cTn id="34" dur="1000" fill="hold"/>
                                        <p:tgtEl>
                                          <p:spTgt spid="3073">
                                            <p:txEl>
                                              <p:pRg st="1" end="1"/>
                                            </p:txEl>
                                          </p:spTgt>
                                        </p:tgtEl>
                                        <p:attrNameLst>
                                          <p:attrName>ppt_w</p:attrName>
                                        </p:attrNameLst>
                                      </p:cBhvr>
                                      <p:tavLst>
                                        <p:tav tm="0">
                                          <p:val>
                                            <p:fltVal val="0"/>
                                          </p:val>
                                        </p:tav>
                                        <p:tav tm="100000">
                                          <p:val>
                                            <p:strVal val="#ppt_w"/>
                                          </p:val>
                                        </p:tav>
                                      </p:tavLst>
                                    </p:anim>
                                    <p:anim calcmode="lin" valueType="num">
                                      <p:cBhvr>
                                        <p:cTn id="35" dur="1000" fill="hold"/>
                                        <p:tgtEl>
                                          <p:spTgt spid="3073">
                                            <p:txEl>
                                              <p:pRg st="1" end="1"/>
                                            </p:txEl>
                                          </p:spTgt>
                                        </p:tgtEl>
                                        <p:attrNameLst>
                                          <p:attrName>ppt_h</p:attrName>
                                        </p:attrNameLst>
                                      </p:cBhvr>
                                      <p:tavLst>
                                        <p:tav tm="0">
                                          <p:val>
                                            <p:fltVal val="0"/>
                                          </p:val>
                                        </p:tav>
                                        <p:tav tm="100000">
                                          <p:val>
                                            <p:strVal val="#ppt_h"/>
                                          </p:val>
                                        </p:tav>
                                      </p:tavLst>
                                    </p:anim>
                                    <p:anim calcmode="lin" valueType="num">
                                      <p:cBhvr>
                                        <p:cTn id="36" dur="1000" fill="hold"/>
                                        <p:tgtEl>
                                          <p:spTgt spid="3073">
                                            <p:txEl>
                                              <p:pRg st="1" end="1"/>
                                            </p:txEl>
                                          </p:spTgt>
                                        </p:tgtEl>
                                        <p:attrNameLst>
                                          <p:attrName>style.rotation</p:attrName>
                                        </p:attrNameLst>
                                      </p:cBhvr>
                                      <p:tavLst>
                                        <p:tav tm="0">
                                          <p:val>
                                            <p:fltVal val="90"/>
                                          </p:val>
                                        </p:tav>
                                        <p:tav tm="100000">
                                          <p:val>
                                            <p:fltVal val="0"/>
                                          </p:val>
                                        </p:tav>
                                      </p:tavLst>
                                    </p:anim>
                                    <p:animEffect transition="in" filter="fade">
                                      <p:cBhvr>
                                        <p:cTn id="37" dur="1000"/>
                                        <p:tgtEl>
                                          <p:spTgt spid="3073">
                                            <p:txEl>
                                              <p:pRg st="1" end="1"/>
                                            </p:txEl>
                                          </p:spTgt>
                                        </p:tgtEl>
                                      </p:cBhvr>
                                    </p:animEffect>
                                  </p:childTnLst>
                                </p:cTn>
                              </p:par>
                              <p:par>
                                <p:cTn id="38" presetID="31" presetClass="entr" presetSubtype="0" fill="hold" nodeType="withEffect">
                                  <p:stCondLst>
                                    <p:cond delay="0"/>
                                  </p:stCondLst>
                                  <p:childTnLst>
                                    <p:set>
                                      <p:cBhvr>
                                        <p:cTn id="39" dur="1" fill="hold">
                                          <p:stCondLst>
                                            <p:cond delay="0"/>
                                          </p:stCondLst>
                                        </p:cTn>
                                        <p:tgtEl>
                                          <p:spTgt spid="3073">
                                            <p:txEl>
                                              <p:pRg st="2" end="2"/>
                                            </p:txEl>
                                          </p:spTgt>
                                        </p:tgtEl>
                                        <p:attrNameLst>
                                          <p:attrName>style.visibility</p:attrName>
                                        </p:attrNameLst>
                                      </p:cBhvr>
                                      <p:to>
                                        <p:strVal val="visible"/>
                                      </p:to>
                                    </p:set>
                                    <p:anim calcmode="lin" valueType="num">
                                      <p:cBhvr>
                                        <p:cTn id="40" dur="1000" fill="hold"/>
                                        <p:tgtEl>
                                          <p:spTgt spid="3073">
                                            <p:txEl>
                                              <p:pRg st="2" end="2"/>
                                            </p:txEl>
                                          </p:spTgt>
                                        </p:tgtEl>
                                        <p:attrNameLst>
                                          <p:attrName>ppt_w</p:attrName>
                                        </p:attrNameLst>
                                      </p:cBhvr>
                                      <p:tavLst>
                                        <p:tav tm="0">
                                          <p:val>
                                            <p:fltVal val="0"/>
                                          </p:val>
                                        </p:tav>
                                        <p:tav tm="100000">
                                          <p:val>
                                            <p:strVal val="#ppt_w"/>
                                          </p:val>
                                        </p:tav>
                                      </p:tavLst>
                                    </p:anim>
                                    <p:anim calcmode="lin" valueType="num">
                                      <p:cBhvr>
                                        <p:cTn id="41" dur="1000" fill="hold"/>
                                        <p:tgtEl>
                                          <p:spTgt spid="3073">
                                            <p:txEl>
                                              <p:pRg st="2" end="2"/>
                                            </p:txEl>
                                          </p:spTgt>
                                        </p:tgtEl>
                                        <p:attrNameLst>
                                          <p:attrName>ppt_h</p:attrName>
                                        </p:attrNameLst>
                                      </p:cBhvr>
                                      <p:tavLst>
                                        <p:tav tm="0">
                                          <p:val>
                                            <p:fltVal val="0"/>
                                          </p:val>
                                        </p:tav>
                                        <p:tav tm="100000">
                                          <p:val>
                                            <p:strVal val="#ppt_h"/>
                                          </p:val>
                                        </p:tav>
                                      </p:tavLst>
                                    </p:anim>
                                    <p:anim calcmode="lin" valueType="num">
                                      <p:cBhvr>
                                        <p:cTn id="42" dur="1000" fill="hold"/>
                                        <p:tgtEl>
                                          <p:spTgt spid="3073">
                                            <p:txEl>
                                              <p:pRg st="2" end="2"/>
                                            </p:txEl>
                                          </p:spTgt>
                                        </p:tgtEl>
                                        <p:attrNameLst>
                                          <p:attrName>style.rotation</p:attrName>
                                        </p:attrNameLst>
                                      </p:cBhvr>
                                      <p:tavLst>
                                        <p:tav tm="0">
                                          <p:val>
                                            <p:fltVal val="90"/>
                                          </p:val>
                                        </p:tav>
                                        <p:tav tm="100000">
                                          <p:val>
                                            <p:fltVal val="0"/>
                                          </p:val>
                                        </p:tav>
                                      </p:tavLst>
                                    </p:anim>
                                    <p:animEffect transition="in" filter="fade">
                                      <p:cBhvr>
                                        <p:cTn id="43" dur="1000"/>
                                        <p:tgtEl>
                                          <p:spTgt spid="3073">
                                            <p:txEl>
                                              <p:pRg st="2" end="2"/>
                                            </p:txEl>
                                          </p:spTgt>
                                        </p:tgtEl>
                                      </p:cBhvr>
                                    </p:animEffect>
                                  </p:childTnLst>
                                </p:cTn>
                              </p:par>
                              <p:par>
                                <p:cTn id="44" presetID="31" presetClass="entr" presetSubtype="0" fill="hold" nodeType="withEffect">
                                  <p:stCondLst>
                                    <p:cond delay="0"/>
                                  </p:stCondLst>
                                  <p:childTnLst>
                                    <p:set>
                                      <p:cBhvr>
                                        <p:cTn id="45" dur="1" fill="hold">
                                          <p:stCondLst>
                                            <p:cond delay="0"/>
                                          </p:stCondLst>
                                        </p:cTn>
                                        <p:tgtEl>
                                          <p:spTgt spid="3073">
                                            <p:txEl>
                                              <p:pRg st="3" end="3"/>
                                            </p:txEl>
                                          </p:spTgt>
                                        </p:tgtEl>
                                        <p:attrNameLst>
                                          <p:attrName>style.visibility</p:attrName>
                                        </p:attrNameLst>
                                      </p:cBhvr>
                                      <p:to>
                                        <p:strVal val="visible"/>
                                      </p:to>
                                    </p:set>
                                    <p:anim calcmode="lin" valueType="num">
                                      <p:cBhvr>
                                        <p:cTn id="46" dur="1000" fill="hold"/>
                                        <p:tgtEl>
                                          <p:spTgt spid="3073">
                                            <p:txEl>
                                              <p:pRg st="3" end="3"/>
                                            </p:txEl>
                                          </p:spTgt>
                                        </p:tgtEl>
                                        <p:attrNameLst>
                                          <p:attrName>ppt_w</p:attrName>
                                        </p:attrNameLst>
                                      </p:cBhvr>
                                      <p:tavLst>
                                        <p:tav tm="0">
                                          <p:val>
                                            <p:fltVal val="0"/>
                                          </p:val>
                                        </p:tav>
                                        <p:tav tm="100000">
                                          <p:val>
                                            <p:strVal val="#ppt_w"/>
                                          </p:val>
                                        </p:tav>
                                      </p:tavLst>
                                    </p:anim>
                                    <p:anim calcmode="lin" valueType="num">
                                      <p:cBhvr>
                                        <p:cTn id="47" dur="1000" fill="hold"/>
                                        <p:tgtEl>
                                          <p:spTgt spid="3073">
                                            <p:txEl>
                                              <p:pRg st="3" end="3"/>
                                            </p:txEl>
                                          </p:spTgt>
                                        </p:tgtEl>
                                        <p:attrNameLst>
                                          <p:attrName>ppt_h</p:attrName>
                                        </p:attrNameLst>
                                      </p:cBhvr>
                                      <p:tavLst>
                                        <p:tav tm="0">
                                          <p:val>
                                            <p:fltVal val="0"/>
                                          </p:val>
                                        </p:tav>
                                        <p:tav tm="100000">
                                          <p:val>
                                            <p:strVal val="#ppt_h"/>
                                          </p:val>
                                        </p:tav>
                                      </p:tavLst>
                                    </p:anim>
                                    <p:anim calcmode="lin" valueType="num">
                                      <p:cBhvr>
                                        <p:cTn id="48" dur="1000" fill="hold"/>
                                        <p:tgtEl>
                                          <p:spTgt spid="3073">
                                            <p:txEl>
                                              <p:pRg st="3" end="3"/>
                                            </p:txEl>
                                          </p:spTgt>
                                        </p:tgtEl>
                                        <p:attrNameLst>
                                          <p:attrName>style.rotation</p:attrName>
                                        </p:attrNameLst>
                                      </p:cBhvr>
                                      <p:tavLst>
                                        <p:tav tm="0">
                                          <p:val>
                                            <p:fltVal val="90"/>
                                          </p:val>
                                        </p:tav>
                                        <p:tav tm="100000">
                                          <p:val>
                                            <p:fltVal val="0"/>
                                          </p:val>
                                        </p:tav>
                                      </p:tavLst>
                                    </p:anim>
                                    <p:animEffect transition="in" filter="fade">
                                      <p:cBhvr>
                                        <p:cTn id="49" dur="1000"/>
                                        <p:tgtEl>
                                          <p:spTgt spid="3073">
                                            <p:txEl>
                                              <p:pRg st="3" end="3"/>
                                            </p:txEl>
                                          </p:spTgt>
                                        </p:tgtEl>
                                      </p:cBhvr>
                                    </p:animEffect>
                                  </p:childTnLst>
                                </p:cTn>
                              </p:par>
                              <p:par>
                                <p:cTn id="50" presetID="31" presetClass="entr" presetSubtype="0" fill="hold" nodeType="withEffect">
                                  <p:stCondLst>
                                    <p:cond delay="0"/>
                                  </p:stCondLst>
                                  <p:childTnLst>
                                    <p:set>
                                      <p:cBhvr>
                                        <p:cTn id="51" dur="1" fill="hold">
                                          <p:stCondLst>
                                            <p:cond delay="0"/>
                                          </p:stCondLst>
                                        </p:cTn>
                                        <p:tgtEl>
                                          <p:spTgt spid="3073">
                                            <p:txEl>
                                              <p:pRg st="4" end="4"/>
                                            </p:txEl>
                                          </p:spTgt>
                                        </p:tgtEl>
                                        <p:attrNameLst>
                                          <p:attrName>style.visibility</p:attrName>
                                        </p:attrNameLst>
                                      </p:cBhvr>
                                      <p:to>
                                        <p:strVal val="visible"/>
                                      </p:to>
                                    </p:set>
                                    <p:anim calcmode="lin" valueType="num">
                                      <p:cBhvr>
                                        <p:cTn id="52" dur="1000" fill="hold"/>
                                        <p:tgtEl>
                                          <p:spTgt spid="3073">
                                            <p:txEl>
                                              <p:pRg st="4" end="4"/>
                                            </p:txEl>
                                          </p:spTgt>
                                        </p:tgtEl>
                                        <p:attrNameLst>
                                          <p:attrName>ppt_w</p:attrName>
                                        </p:attrNameLst>
                                      </p:cBhvr>
                                      <p:tavLst>
                                        <p:tav tm="0">
                                          <p:val>
                                            <p:fltVal val="0"/>
                                          </p:val>
                                        </p:tav>
                                        <p:tav tm="100000">
                                          <p:val>
                                            <p:strVal val="#ppt_w"/>
                                          </p:val>
                                        </p:tav>
                                      </p:tavLst>
                                    </p:anim>
                                    <p:anim calcmode="lin" valueType="num">
                                      <p:cBhvr>
                                        <p:cTn id="53" dur="1000" fill="hold"/>
                                        <p:tgtEl>
                                          <p:spTgt spid="3073">
                                            <p:txEl>
                                              <p:pRg st="4" end="4"/>
                                            </p:txEl>
                                          </p:spTgt>
                                        </p:tgtEl>
                                        <p:attrNameLst>
                                          <p:attrName>ppt_h</p:attrName>
                                        </p:attrNameLst>
                                      </p:cBhvr>
                                      <p:tavLst>
                                        <p:tav tm="0">
                                          <p:val>
                                            <p:fltVal val="0"/>
                                          </p:val>
                                        </p:tav>
                                        <p:tav tm="100000">
                                          <p:val>
                                            <p:strVal val="#ppt_h"/>
                                          </p:val>
                                        </p:tav>
                                      </p:tavLst>
                                    </p:anim>
                                    <p:anim calcmode="lin" valueType="num">
                                      <p:cBhvr>
                                        <p:cTn id="54" dur="1000" fill="hold"/>
                                        <p:tgtEl>
                                          <p:spTgt spid="3073">
                                            <p:txEl>
                                              <p:pRg st="4" end="4"/>
                                            </p:txEl>
                                          </p:spTgt>
                                        </p:tgtEl>
                                        <p:attrNameLst>
                                          <p:attrName>style.rotation</p:attrName>
                                        </p:attrNameLst>
                                      </p:cBhvr>
                                      <p:tavLst>
                                        <p:tav tm="0">
                                          <p:val>
                                            <p:fltVal val="90"/>
                                          </p:val>
                                        </p:tav>
                                        <p:tav tm="100000">
                                          <p:val>
                                            <p:fltVal val="0"/>
                                          </p:val>
                                        </p:tav>
                                      </p:tavLst>
                                    </p:anim>
                                    <p:animEffect transition="in" filter="fade">
                                      <p:cBhvr>
                                        <p:cTn id="55" dur="1000"/>
                                        <p:tgtEl>
                                          <p:spTgt spid="3073">
                                            <p:txEl>
                                              <p:pRg st="4" end="4"/>
                                            </p:txEl>
                                          </p:spTgt>
                                        </p:tgtEl>
                                      </p:cBhvr>
                                    </p:animEffect>
                                  </p:childTnLst>
                                </p:cTn>
                              </p:par>
                              <p:par>
                                <p:cTn id="56" presetID="31" presetClass="entr" presetSubtype="0" fill="hold" nodeType="withEffect">
                                  <p:stCondLst>
                                    <p:cond delay="0"/>
                                  </p:stCondLst>
                                  <p:childTnLst>
                                    <p:set>
                                      <p:cBhvr>
                                        <p:cTn id="57" dur="1" fill="hold">
                                          <p:stCondLst>
                                            <p:cond delay="0"/>
                                          </p:stCondLst>
                                        </p:cTn>
                                        <p:tgtEl>
                                          <p:spTgt spid="3073">
                                            <p:txEl>
                                              <p:pRg st="5" end="5"/>
                                            </p:txEl>
                                          </p:spTgt>
                                        </p:tgtEl>
                                        <p:attrNameLst>
                                          <p:attrName>style.visibility</p:attrName>
                                        </p:attrNameLst>
                                      </p:cBhvr>
                                      <p:to>
                                        <p:strVal val="visible"/>
                                      </p:to>
                                    </p:set>
                                    <p:anim calcmode="lin" valueType="num">
                                      <p:cBhvr>
                                        <p:cTn id="58" dur="1000" fill="hold"/>
                                        <p:tgtEl>
                                          <p:spTgt spid="3073">
                                            <p:txEl>
                                              <p:pRg st="5" end="5"/>
                                            </p:txEl>
                                          </p:spTgt>
                                        </p:tgtEl>
                                        <p:attrNameLst>
                                          <p:attrName>ppt_w</p:attrName>
                                        </p:attrNameLst>
                                      </p:cBhvr>
                                      <p:tavLst>
                                        <p:tav tm="0">
                                          <p:val>
                                            <p:fltVal val="0"/>
                                          </p:val>
                                        </p:tav>
                                        <p:tav tm="100000">
                                          <p:val>
                                            <p:strVal val="#ppt_w"/>
                                          </p:val>
                                        </p:tav>
                                      </p:tavLst>
                                    </p:anim>
                                    <p:anim calcmode="lin" valueType="num">
                                      <p:cBhvr>
                                        <p:cTn id="59" dur="1000" fill="hold"/>
                                        <p:tgtEl>
                                          <p:spTgt spid="3073">
                                            <p:txEl>
                                              <p:pRg st="5" end="5"/>
                                            </p:txEl>
                                          </p:spTgt>
                                        </p:tgtEl>
                                        <p:attrNameLst>
                                          <p:attrName>ppt_h</p:attrName>
                                        </p:attrNameLst>
                                      </p:cBhvr>
                                      <p:tavLst>
                                        <p:tav tm="0">
                                          <p:val>
                                            <p:fltVal val="0"/>
                                          </p:val>
                                        </p:tav>
                                        <p:tav tm="100000">
                                          <p:val>
                                            <p:strVal val="#ppt_h"/>
                                          </p:val>
                                        </p:tav>
                                      </p:tavLst>
                                    </p:anim>
                                    <p:anim calcmode="lin" valueType="num">
                                      <p:cBhvr>
                                        <p:cTn id="60" dur="1000" fill="hold"/>
                                        <p:tgtEl>
                                          <p:spTgt spid="3073">
                                            <p:txEl>
                                              <p:pRg st="5" end="5"/>
                                            </p:txEl>
                                          </p:spTgt>
                                        </p:tgtEl>
                                        <p:attrNameLst>
                                          <p:attrName>style.rotation</p:attrName>
                                        </p:attrNameLst>
                                      </p:cBhvr>
                                      <p:tavLst>
                                        <p:tav tm="0">
                                          <p:val>
                                            <p:fltVal val="90"/>
                                          </p:val>
                                        </p:tav>
                                        <p:tav tm="100000">
                                          <p:val>
                                            <p:fltVal val="0"/>
                                          </p:val>
                                        </p:tav>
                                      </p:tavLst>
                                    </p:anim>
                                    <p:animEffect transition="in" filter="fade">
                                      <p:cBhvr>
                                        <p:cTn id="61" dur="1000"/>
                                        <p:tgtEl>
                                          <p:spTgt spid="3073">
                                            <p:txEl>
                                              <p:pRg st="5" end="5"/>
                                            </p:txEl>
                                          </p:spTgt>
                                        </p:tgtEl>
                                      </p:cBhvr>
                                    </p:animEffect>
                                  </p:childTnLst>
                                </p:cTn>
                              </p:par>
                              <p:par>
                                <p:cTn id="62" presetID="31" presetClass="entr" presetSubtype="0" fill="hold" nodeType="withEffect">
                                  <p:stCondLst>
                                    <p:cond delay="0"/>
                                  </p:stCondLst>
                                  <p:childTnLst>
                                    <p:set>
                                      <p:cBhvr>
                                        <p:cTn id="63" dur="1" fill="hold">
                                          <p:stCondLst>
                                            <p:cond delay="0"/>
                                          </p:stCondLst>
                                        </p:cTn>
                                        <p:tgtEl>
                                          <p:spTgt spid="3073">
                                            <p:txEl>
                                              <p:pRg st="6" end="6"/>
                                            </p:txEl>
                                          </p:spTgt>
                                        </p:tgtEl>
                                        <p:attrNameLst>
                                          <p:attrName>style.visibility</p:attrName>
                                        </p:attrNameLst>
                                      </p:cBhvr>
                                      <p:to>
                                        <p:strVal val="visible"/>
                                      </p:to>
                                    </p:set>
                                    <p:anim calcmode="lin" valueType="num">
                                      <p:cBhvr>
                                        <p:cTn id="64" dur="1000" fill="hold"/>
                                        <p:tgtEl>
                                          <p:spTgt spid="3073">
                                            <p:txEl>
                                              <p:pRg st="6" end="6"/>
                                            </p:txEl>
                                          </p:spTgt>
                                        </p:tgtEl>
                                        <p:attrNameLst>
                                          <p:attrName>ppt_w</p:attrName>
                                        </p:attrNameLst>
                                      </p:cBhvr>
                                      <p:tavLst>
                                        <p:tav tm="0">
                                          <p:val>
                                            <p:fltVal val="0"/>
                                          </p:val>
                                        </p:tav>
                                        <p:tav tm="100000">
                                          <p:val>
                                            <p:strVal val="#ppt_w"/>
                                          </p:val>
                                        </p:tav>
                                      </p:tavLst>
                                    </p:anim>
                                    <p:anim calcmode="lin" valueType="num">
                                      <p:cBhvr>
                                        <p:cTn id="65" dur="1000" fill="hold"/>
                                        <p:tgtEl>
                                          <p:spTgt spid="3073">
                                            <p:txEl>
                                              <p:pRg st="6" end="6"/>
                                            </p:txEl>
                                          </p:spTgt>
                                        </p:tgtEl>
                                        <p:attrNameLst>
                                          <p:attrName>ppt_h</p:attrName>
                                        </p:attrNameLst>
                                      </p:cBhvr>
                                      <p:tavLst>
                                        <p:tav tm="0">
                                          <p:val>
                                            <p:fltVal val="0"/>
                                          </p:val>
                                        </p:tav>
                                        <p:tav tm="100000">
                                          <p:val>
                                            <p:strVal val="#ppt_h"/>
                                          </p:val>
                                        </p:tav>
                                      </p:tavLst>
                                    </p:anim>
                                    <p:anim calcmode="lin" valueType="num">
                                      <p:cBhvr>
                                        <p:cTn id="66" dur="1000" fill="hold"/>
                                        <p:tgtEl>
                                          <p:spTgt spid="3073">
                                            <p:txEl>
                                              <p:pRg st="6" end="6"/>
                                            </p:txEl>
                                          </p:spTgt>
                                        </p:tgtEl>
                                        <p:attrNameLst>
                                          <p:attrName>style.rotation</p:attrName>
                                        </p:attrNameLst>
                                      </p:cBhvr>
                                      <p:tavLst>
                                        <p:tav tm="0">
                                          <p:val>
                                            <p:fltVal val="90"/>
                                          </p:val>
                                        </p:tav>
                                        <p:tav tm="100000">
                                          <p:val>
                                            <p:fltVal val="0"/>
                                          </p:val>
                                        </p:tav>
                                      </p:tavLst>
                                    </p:anim>
                                    <p:animEffect transition="in" filter="fade">
                                      <p:cBhvr>
                                        <p:cTn id="67" dur="1000"/>
                                        <p:tgtEl>
                                          <p:spTgt spid="3073">
                                            <p:txEl>
                                              <p:pRg st="6" end="6"/>
                                            </p:txEl>
                                          </p:spTgt>
                                        </p:tgtEl>
                                      </p:cBhvr>
                                    </p:animEffect>
                                  </p:childTnLst>
                                </p:cTn>
                              </p:par>
                              <p:par>
                                <p:cTn id="68" presetID="31" presetClass="entr" presetSubtype="0" fill="hold" nodeType="withEffect">
                                  <p:stCondLst>
                                    <p:cond delay="0"/>
                                  </p:stCondLst>
                                  <p:childTnLst>
                                    <p:set>
                                      <p:cBhvr>
                                        <p:cTn id="69" dur="1" fill="hold">
                                          <p:stCondLst>
                                            <p:cond delay="0"/>
                                          </p:stCondLst>
                                        </p:cTn>
                                        <p:tgtEl>
                                          <p:spTgt spid="3073">
                                            <p:txEl>
                                              <p:pRg st="7" end="7"/>
                                            </p:txEl>
                                          </p:spTgt>
                                        </p:tgtEl>
                                        <p:attrNameLst>
                                          <p:attrName>style.visibility</p:attrName>
                                        </p:attrNameLst>
                                      </p:cBhvr>
                                      <p:to>
                                        <p:strVal val="visible"/>
                                      </p:to>
                                    </p:set>
                                    <p:anim calcmode="lin" valueType="num">
                                      <p:cBhvr>
                                        <p:cTn id="70" dur="1000" fill="hold"/>
                                        <p:tgtEl>
                                          <p:spTgt spid="3073">
                                            <p:txEl>
                                              <p:pRg st="7" end="7"/>
                                            </p:txEl>
                                          </p:spTgt>
                                        </p:tgtEl>
                                        <p:attrNameLst>
                                          <p:attrName>ppt_w</p:attrName>
                                        </p:attrNameLst>
                                      </p:cBhvr>
                                      <p:tavLst>
                                        <p:tav tm="0">
                                          <p:val>
                                            <p:fltVal val="0"/>
                                          </p:val>
                                        </p:tav>
                                        <p:tav tm="100000">
                                          <p:val>
                                            <p:strVal val="#ppt_w"/>
                                          </p:val>
                                        </p:tav>
                                      </p:tavLst>
                                    </p:anim>
                                    <p:anim calcmode="lin" valueType="num">
                                      <p:cBhvr>
                                        <p:cTn id="71" dur="1000" fill="hold"/>
                                        <p:tgtEl>
                                          <p:spTgt spid="3073">
                                            <p:txEl>
                                              <p:pRg st="7" end="7"/>
                                            </p:txEl>
                                          </p:spTgt>
                                        </p:tgtEl>
                                        <p:attrNameLst>
                                          <p:attrName>ppt_h</p:attrName>
                                        </p:attrNameLst>
                                      </p:cBhvr>
                                      <p:tavLst>
                                        <p:tav tm="0">
                                          <p:val>
                                            <p:fltVal val="0"/>
                                          </p:val>
                                        </p:tav>
                                        <p:tav tm="100000">
                                          <p:val>
                                            <p:strVal val="#ppt_h"/>
                                          </p:val>
                                        </p:tav>
                                      </p:tavLst>
                                    </p:anim>
                                    <p:anim calcmode="lin" valueType="num">
                                      <p:cBhvr>
                                        <p:cTn id="72" dur="1000" fill="hold"/>
                                        <p:tgtEl>
                                          <p:spTgt spid="3073">
                                            <p:txEl>
                                              <p:pRg st="7" end="7"/>
                                            </p:txEl>
                                          </p:spTgt>
                                        </p:tgtEl>
                                        <p:attrNameLst>
                                          <p:attrName>style.rotation</p:attrName>
                                        </p:attrNameLst>
                                      </p:cBhvr>
                                      <p:tavLst>
                                        <p:tav tm="0">
                                          <p:val>
                                            <p:fltVal val="90"/>
                                          </p:val>
                                        </p:tav>
                                        <p:tav tm="100000">
                                          <p:val>
                                            <p:fltVal val="0"/>
                                          </p:val>
                                        </p:tav>
                                      </p:tavLst>
                                    </p:anim>
                                    <p:animEffect transition="in" filter="fade">
                                      <p:cBhvr>
                                        <p:cTn id="73" dur="1000"/>
                                        <p:tgtEl>
                                          <p:spTgt spid="3073">
                                            <p:txEl>
                                              <p:pRg st="7" end="7"/>
                                            </p:txEl>
                                          </p:spTgt>
                                        </p:tgtEl>
                                      </p:cBhvr>
                                    </p:animEffect>
                                  </p:childTnLst>
                                </p:cTn>
                              </p:par>
                              <p:par>
                                <p:cTn id="74" presetID="31" presetClass="entr" presetSubtype="0" fill="hold" nodeType="withEffect">
                                  <p:stCondLst>
                                    <p:cond delay="0"/>
                                  </p:stCondLst>
                                  <p:childTnLst>
                                    <p:set>
                                      <p:cBhvr>
                                        <p:cTn id="75" dur="1" fill="hold">
                                          <p:stCondLst>
                                            <p:cond delay="0"/>
                                          </p:stCondLst>
                                        </p:cTn>
                                        <p:tgtEl>
                                          <p:spTgt spid="3073">
                                            <p:txEl>
                                              <p:pRg st="8" end="8"/>
                                            </p:txEl>
                                          </p:spTgt>
                                        </p:tgtEl>
                                        <p:attrNameLst>
                                          <p:attrName>style.visibility</p:attrName>
                                        </p:attrNameLst>
                                      </p:cBhvr>
                                      <p:to>
                                        <p:strVal val="visible"/>
                                      </p:to>
                                    </p:set>
                                    <p:anim calcmode="lin" valueType="num">
                                      <p:cBhvr>
                                        <p:cTn id="76" dur="1000" fill="hold"/>
                                        <p:tgtEl>
                                          <p:spTgt spid="3073">
                                            <p:txEl>
                                              <p:pRg st="8" end="8"/>
                                            </p:txEl>
                                          </p:spTgt>
                                        </p:tgtEl>
                                        <p:attrNameLst>
                                          <p:attrName>ppt_w</p:attrName>
                                        </p:attrNameLst>
                                      </p:cBhvr>
                                      <p:tavLst>
                                        <p:tav tm="0">
                                          <p:val>
                                            <p:fltVal val="0"/>
                                          </p:val>
                                        </p:tav>
                                        <p:tav tm="100000">
                                          <p:val>
                                            <p:strVal val="#ppt_w"/>
                                          </p:val>
                                        </p:tav>
                                      </p:tavLst>
                                    </p:anim>
                                    <p:anim calcmode="lin" valueType="num">
                                      <p:cBhvr>
                                        <p:cTn id="77" dur="1000" fill="hold"/>
                                        <p:tgtEl>
                                          <p:spTgt spid="3073">
                                            <p:txEl>
                                              <p:pRg st="8" end="8"/>
                                            </p:txEl>
                                          </p:spTgt>
                                        </p:tgtEl>
                                        <p:attrNameLst>
                                          <p:attrName>ppt_h</p:attrName>
                                        </p:attrNameLst>
                                      </p:cBhvr>
                                      <p:tavLst>
                                        <p:tav tm="0">
                                          <p:val>
                                            <p:fltVal val="0"/>
                                          </p:val>
                                        </p:tav>
                                        <p:tav tm="100000">
                                          <p:val>
                                            <p:strVal val="#ppt_h"/>
                                          </p:val>
                                        </p:tav>
                                      </p:tavLst>
                                    </p:anim>
                                    <p:anim calcmode="lin" valueType="num">
                                      <p:cBhvr>
                                        <p:cTn id="78" dur="1000" fill="hold"/>
                                        <p:tgtEl>
                                          <p:spTgt spid="3073">
                                            <p:txEl>
                                              <p:pRg st="8" end="8"/>
                                            </p:txEl>
                                          </p:spTgt>
                                        </p:tgtEl>
                                        <p:attrNameLst>
                                          <p:attrName>style.rotation</p:attrName>
                                        </p:attrNameLst>
                                      </p:cBhvr>
                                      <p:tavLst>
                                        <p:tav tm="0">
                                          <p:val>
                                            <p:fltVal val="90"/>
                                          </p:val>
                                        </p:tav>
                                        <p:tav tm="100000">
                                          <p:val>
                                            <p:fltVal val="0"/>
                                          </p:val>
                                        </p:tav>
                                      </p:tavLst>
                                    </p:anim>
                                    <p:animEffect transition="in" filter="fade">
                                      <p:cBhvr>
                                        <p:cTn id="79" dur="1000"/>
                                        <p:tgtEl>
                                          <p:spTgt spid="3073">
                                            <p:txEl>
                                              <p:pRg st="8" end="8"/>
                                            </p:txEl>
                                          </p:spTgt>
                                        </p:tgtEl>
                                      </p:cBhvr>
                                    </p:animEffect>
                                  </p:childTnLst>
                                </p:cTn>
                              </p:par>
                              <p:par>
                                <p:cTn id="80" presetID="31" presetClass="entr" presetSubtype="0" fill="hold" nodeType="withEffect">
                                  <p:stCondLst>
                                    <p:cond delay="0"/>
                                  </p:stCondLst>
                                  <p:childTnLst>
                                    <p:set>
                                      <p:cBhvr>
                                        <p:cTn id="81" dur="1" fill="hold">
                                          <p:stCondLst>
                                            <p:cond delay="0"/>
                                          </p:stCondLst>
                                        </p:cTn>
                                        <p:tgtEl>
                                          <p:spTgt spid="3073">
                                            <p:txEl>
                                              <p:pRg st="9" end="9"/>
                                            </p:txEl>
                                          </p:spTgt>
                                        </p:tgtEl>
                                        <p:attrNameLst>
                                          <p:attrName>style.visibility</p:attrName>
                                        </p:attrNameLst>
                                      </p:cBhvr>
                                      <p:to>
                                        <p:strVal val="visible"/>
                                      </p:to>
                                    </p:set>
                                    <p:anim calcmode="lin" valueType="num">
                                      <p:cBhvr>
                                        <p:cTn id="82" dur="1000" fill="hold"/>
                                        <p:tgtEl>
                                          <p:spTgt spid="3073">
                                            <p:txEl>
                                              <p:pRg st="9" end="9"/>
                                            </p:txEl>
                                          </p:spTgt>
                                        </p:tgtEl>
                                        <p:attrNameLst>
                                          <p:attrName>ppt_w</p:attrName>
                                        </p:attrNameLst>
                                      </p:cBhvr>
                                      <p:tavLst>
                                        <p:tav tm="0">
                                          <p:val>
                                            <p:fltVal val="0"/>
                                          </p:val>
                                        </p:tav>
                                        <p:tav tm="100000">
                                          <p:val>
                                            <p:strVal val="#ppt_w"/>
                                          </p:val>
                                        </p:tav>
                                      </p:tavLst>
                                    </p:anim>
                                    <p:anim calcmode="lin" valueType="num">
                                      <p:cBhvr>
                                        <p:cTn id="83" dur="1000" fill="hold"/>
                                        <p:tgtEl>
                                          <p:spTgt spid="3073">
                                            <p:txEl>
                                              <p:pRg st="9" end="9"/>
                                            </p:txEl>
                                          </p:spTgt>
                                        </p:tgtEl>
                                        <p:attrNameLst>
                                          <p:attrName>ppt_h</p:attrName>
                                        </p:attrNameLst>
                                      </p:cBhvr>
                                      <p:tavLst>
                                        <p:tav tm="0">
                                          <p:val>
                                            <p:fltVal val="0"/>
                                          </p:val>
                                        </p:tav>
                                        <p:tav tm="100000">
                                          <p:val>
                                            <p:strVal val="#ppt_h"/>
                                          </p:val>
                                        </p:tav>
                                      </p:tavLst>
                                    </p:anim>
                                    <p:anim calcmode="lin" valueType="num">
                                      <p:cBhvr>
                                        <p:cTn id="84" dur="1000" fill="hold"/>
                                        <p:tgtEl>
                                          <p:spTgt spid="3073">
                                            <p:txEl>
                                              <p:pRg st="9" end="9"/>
                                            </p:txEl>
                                          </p:spTgt>
                                        </p:tgtEl>
                                        <p:attrNameLst>
                                          <p:attrName>style.rotation</p:attrName>
                                        </p:attrNameLst>
                                      </p:cBhvr>
                                      <p:tavLst>
                                        <p:tav tm="0">
                                          <p:val>
                                            <p:fltVal val="90"/>
                                          </p:val>
                                        </p:tav>
                                        <p:tav tm="100000">
                                          <p:val>
                                            <p:fltVal val="0"/>
                                          </p:val>
                                        </p:tav>
                                      </p:tavLst>
                                    </p:anim>
                                    <p:animEffect transition="in" filter="fade">
                                      <p:cBhvr>
                                        <p:cTn id="85" dur="1000"/>
                                        <p:tgtEl>
                                          <p:spTgt spid="3073">
                                            <p:txEl>
                                              <p:pRg st="9" end="9"/>
                                            </p:txEl>
                                          </p:spTgt>
                                        </p:tgtEl>
                                      </p:cBhvr>
                                    </p:animEffect>
                                  </p:childTnLst>
                                </p:cTn>
                              </p:par>
                              <p:par>
                                <p:cTn id="86" presetID="31" presetClass="entr" presetSubtype="0" fill="hold" nodeType="withEffect">
                                  <p:stCondLst>
                                    <p:cond delay="0"/>
                                  </p:stCondLst>
                                  <p:childTnLst>
                                    <p:set>
                                      <p:cBhvr>
                                        <p:cTn id="87" dur="1" fill="hold">
                                          <p:stCondLst>
                                            <p:cond delay="0"/>
                                          </p:stCondLst>
                                        </p:cTn>
                                        <p:tgtEl>
                                          <p:spTgt spid="3073">
                                            <p:txEl>
                                              <p:pRg st="10" end="10"/>
                                            </p:txEl>
                                          </p:spTgt>
                                        </p:tgtEl>
                                        <p:attrNameLst>
                                          <p:attrName>style.visibility</p:attrName>
                                        </p:attrNameLst>
                                      </p:cBhvr>
                                      <p:to>
                                        <p:strVal val="visible"/>
                                      </p:to>
                                    </p:set>
                                    <p:anim calcmode="lin" valueType="num">
                                      <p:cBhvr>
                                        <p:cTn id="88" dur="1000" fill="hold"/>
                                        <p:tgtEl>
                                          <p:spTgt spid="3073">
                                            <p:txEl>
                                              <p:pRg st="10" end="10"/>
                                            </p:txEl>
                                          </p:spTgt>
                                        </p:tgtEl>
                                        <p:attrNameLst>
                                          <p:attrName>ppt_w</p:attrName>
                                        </p:attrNameLst>
                                      </p:cBhvr>
                                      <p:tavLst>
                                        <p:tav tm="0">
                                          <p:val>
                                            <p:fltVal val="0"/>
                                          </p:val>
                                        </p:tav>
                                        <p:tav tm="100000">
                                          <p:val>
                                            <p:strVal val="#ppt_w"/>
                                          </p:val>
                                        </p:tav>
                                      </p:tavLst>
                                    </p:anim>
                                    <p:anim calcmode="lin" valueType="num">
                                      <p:cBhvr>
                                        <p:cTn id="89" dur="1000" fill="hold"/>
                                        <p:tgtEl>
                                          <p:spTgt spid="3073">
                                            <p:txEl>
                                              <p:pRg st="10" end="10"/>
                                            </p:txEl>
                                          </p:spTgt>
                                        </p:tgtEl>
                                        <p:attrNameLst>
                                          <p:attrName>ppt_h</p:attrName>
                                        </p:attrNameLst>
                                      </p:cBhvr>
                                      <p:tavLst>
                                        <p:tav tm="0">
                                          <p:val>
                                            <p:fltVal val="0"/>
                                          </p:val>
                                        </p:tav>
                                        <p:tav tm="100000">
                                          <p:val>
                                            <p:strVal val="#ppt_h"/>
                                          </p:val>
                                        </p:tav>
                                      </p:tavLst>
                                    </p:anim>
                                    <p:anim calcmode="lin" valueType="num">
                                      <p:cBhvr>
                                        <p:cTn id="90" dur="1000" fill="hold"/>
                                        <p:tgtEl>
                                          <p:spTgt spid="3073">
                                            <p:txEl>
                                              <p:pRg st="10" end="10"/>
                                            </p:txEl>
                                          </p:spTgt>
                                        </p:tgtEl>
                                        <p:attrNameLst>
                                          <p:attrName>style.rotation</p:attrName>
                                        </p:attrNameLst>
                                      </p:cBhvr>
                                      <p:tavLst>
                                        <p:tav tm="0">
                                          <p:val>
                                            <p:fltVal val="90"/>
                                          </p:val>
                                        </p:tav>
                                        <p:tav tm="100000">
                                          <p:val>
                                            <p:fltVal val="0"/>
                                          </p:val>
                                        </p:tav>
                                      </p:tavLst>
                                    </p:anim>
                                    <p:animEffect transition="in" filter="fade">
                                      <p:cBhvr>
                                        <p:cTn id="91" dur="1000"/>
                                        <p:tgtEl>
                                          <p:spTgt spid="307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a:p>
        </p:txBody>
      </p:sp>
      <p:sp>
        <p:nvSpPr>
          <p:cNvPr id="3" name="عنوان فرعي 2"/>
          <p:cNvSpPr>
            <a:spLocks noGrp="1"/>
          </p:cNvSpPr>
          <p:nvPr>
            <p:ph type="subTitle" idx="1"/>
          </p:nvPr>
        </p:nvSpPr>
        <p:spPr/>
        <p:txBody>
          <a:bodyPr/>
          <a:lstStyle/>
          <a:p>
            <a:endParaRPr lang="ar-SA"/>
          </a:p>
        </p:txBody>
      </p:sp>
      <p:pic>
        <p:nvPicPr>
          <p:cNvPr id="5" name="صورة 4" descr="بدون-عنوان--2.gif"/>
          <p:cNvPicPr>
            <a:picLocks noChangeAspect="1"/>
          </p:cNvPicPr>
          <p:nvPr/>
        </p:nvPicPr>
        <p:blipFill>
          <a:blip r:embed="rId2" cstate="print"/>
          <a:stretch>
            <a:fillRect/>
          </a:stretch>
        </p:blipFill>
        <p:spPr>
          <a:xfrm>
            <a:off x="0" y="0"/>
            <a:ext cx="9144000" cy="6858000"/>
          </a:xfrm>
          <a:prstGeom prst="rect">
            <a:avLst/>
          </a:prstGeom>
        </p:spPr>
      </p:pic>
      <p:pic>
        <p:nvPicPr>
          <p:cNvPr id="6" name="صورة 5" descr="21.png"/>
          <p:cNvPicPr>
            <a:picLocks noChangeAspect="1"/>
          </p:cNvPicPr>
          <p:nvPr/>
        </p:nvPicPr>
        <p:blipFill>
          <a:blip r:embed="rId3" cstate="print"/>
          <a:stretch>
            <a:fillRect/>
          </a:stretch>
        </p:blipFill>
        <p:spPr>
          <a:xfrm>
            <a:off x="8865046" y="0"/>
            <a:ext cx="171450" cy="6858000"/>
          </a:xfrm>
          <a:prstGeom prst="rect">
            <a:avLst/>
          </a:prstGeom>
        </p:spPr>
      </p:pic>
      <p:pic>
        <p:nvPicPr>
          <p:cNvPr id="9" name="صورة 8" descr="21.png"/>
          <p:cNvPicPr>
            <a:picLocks noChangeAspect="1"/>
          </p:cNvPicPr>
          <p:nvPr/>
        </p:nvPicPr>
        <p:blipFill>
          <a:blip r:embed="rId3" cstate="print">
            <a:lum bright="70000" contrast="-70000"/>
          </a:blip>
          <a:stretch>
            <a:fillRect/>
          </a:stretch>
        </p:blipFill>
        <p:spPr>
          <a:xfrm>
            <a:off x="8649022" y="0"/>
            <a:ext cx="171450" cy="6858000"/>
          </a:xfrm>
          <a:prstGeom prst="rect">
            <a:avLst/>
          </a:prstGeom>
        </p:spPr>
      </p:pic>
      <p:pic>
        <p:nvPicPr>
          <p:cNvPr id="4" name="صورة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9110" y="188640"/>
            <a:ext cx="7794989" cy="6336704"/>
          </a:xfrm>
          <a:prstGeom prst="rect">
            <a:avLst/>
          </a:prstGeom>
        </p:spPr>
      </p:pic>
    </p:spTree>
  </p:cSld>
  <p:clrMapOvr>
    <a:masterClrMapping/>
  </p:clrMapOvr>
  <p:transition>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a:p>
        </p:txBody>
      </p:sp>
      <p:sp>
        <p:nvSpPr>
          <p:cNvPr id="3" name="عنوان فرعي 2"/>
          <p:cNvSpPr>
            <a:spLocks noGrp="1"/>
          </p:cNvSpPr>
          <p:nvPr>
            <p:ph type="subTitle" idx="1"/>
          </p:nvPr>
        </p:nvSpPr>
        <p:spPr/>
        <p:txBody>
          <a:bodyPr/>
          <a:lstStyle/>
          <a:p>
            <a:endParaRPr lang="ar-SA"/>
          </a:p>
        </p:txBody>
      </p:sp>
      <p:pic>
        <p:nvPicPr>
          <p:cNvPr id="5" name="صورة 4" descr="بدون-عنوان--2.gif"/>
          <p:cNvPicPr>
            <a:picLocks noChangeAspect="1"/>
          </p:cNvPicPr>
          <p:nvPr/>
        </p:nvPicPr>
        <p:blipFill>
          <a:blip r:embed="rId2" cstate="print"/>
          <a:stretch>
            <a:fillRect/>
          </a:stretch>
        </p:blipFill>
        <p:spPr>
          <a:xfrm>
            <a:off x="0" y="0"/>
            <a:ext cx="9144000" cy="6858000"/>
          </a:xfrm>
          <a:prstGeom prst="rect">
            <a:avLst/>
          </a:prstGeom>
        </p:spPr>
      </p:pic>
      <p:pic>
        <p:nvPicPr>
          <p:cNvPr id="6" name="صورة 5" descr="21.png"/>
          <p:cNvPicPr>
            <a:picLocks noChangeAspect="1"/>
          </p:cNvPicPr>
          <p:nvPr/>
        </p:nvPicPr>
        <p:blipFill>
          <a:blip r:embed="rId3" cstate="print"/>
          <a:stretch>
            <a:fillRect/>
          </a:stretch>
        </p:blipFill>
        <p:spPr>
          <a:xfrm>
            <a:off x="8865046" y="0"/>
            <a:ext cx="171450" cy="6858000"/>
          </a:xfrm>
          <a:prstGeom prst="rect">
            <a:avLst/>
          </a:prstGeom>
        </p:spPr>
      </p:pic>
      <p:pic>
        <p:nvPicPr>
          <p:cNvPr id="9" name="صورة 8" descr="21.png"/>
          <p:cNvPicPr>
            <a:picLocks noChangeAspect="1"/>
          </p:cNvPicPr>
          <p:nvPr/>
        </p:nvPicPr>
        <p:blipFill>
          <a:blip r:embed="rId3" cstate="print">
            <a:lum bright="70000" contrast="-70000"/>
          </a:blip>
          <a:stretch>
            <a:fillRect/>
          </a:stretch>
        </p:blipFill>
        <p:spPr>
          <a:xfrm>
            <a:off x="8649022" y="0"/>
            <a:ext cx="171450" cy="6858000"/>
          </a:xfrm>
          <a:prstGeom prst="rect">
            <a:avLst/>
          </a:prstGeom>
        </p:spPr>
      </p:pic>
      <p:sp>
        <p:nvSpPr>
          <p:cNvPr id="3073" name="Rectangle 1"/>
          <p:cNvSpPr>
            <a:spLocks noChangeArrowheads="1"/>
          </p:cNvSpPr>
          <p:nvPr/>
        </p:nvSpPr>
        <p:spPr bwMode="auto">
          <a:xfrm>
            <a:off x="0" y="332655"/>
            <a:ext cx="7488832"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ar-SA" sz="3600" b="1" cap="all" dirty="0">
                <a:solidFill>
                  <a:srgbClr val="FFC000"/>
                </a:solidFill>
                <a:effectLst>
                  <a:outerShdw blurRad="38100" dist="38100" dir="2700000" algn="tl">
                    <a:srgbClr val="000000">
                      <a:alpha val="43137"/>
                    </a:srgbClr>
                  </a:outerShdw>
                </a:effectLst>
                <a:cs typeface="Bold Italic Art" pitchFamily="2" charset="-78"/>
              </a:rPr>
              <a:t>مضاعفات مرض السكري:</a:t>
            </a:r>
            <a:endParaRPr lang="en-US" sz="3600" b="1" dirty="0">
              <a:solidFill>
                <a:srgbClr val="FFC000"/>
              </a:solidFill>
              <a:effectLst>
                <a:outerShdw blurRad="38100" dist="38100" dir="2700000" algn="tl">
                  <a:srgbClr val="000000">
                    <a:alpha val="43137"/>
                  </a:srgbClr>
                </a:outerShdw>
              </a:effectLst>
              <a:cs typeface="Bold Italic Art" pitchFamily="2" charset="-78"/>
            </a:endParaRPr>
          </a:p>
          <a:p>
            <a:endParaRPr lang="en-US" sz="3600" b="1" dirty="0">
              <a:effectLst>
                <a:glow rad="228600">
                  <a:schemeClr val="accent2">
                    <a:satMod val="175000"/>
                    <a:alpha val="40000"/>
                  </a:schemeClr>
                </a:glow>
              </a:effectLst>
            </a:endParaRPr>
          </a:p>
        </p:txBody>
      </p:sp>
      <p:pic>
        <p:nvPicPr>
          <p:cNvPr id="4" name="صورة 3"/>
          <p:cNvPicPr>
            <a:picLocks noChangeAspect="1"/>
          </p:cNvPicPr>
          <p:nvPr/>
        </p:nvPicPr>
        <p:blipFill rotWithShape="1">
          <a:blip r:embed="rId4" cstate="print">
            <a:extLst>
              <a:ext uri="{BEBA8EAE-BF5A-486C-A8C5-ECC9F3942E4B}">
                <a14:imgProps xmlns:a14="http://schemas.microsoft.com/office/drawing/2010/main">
                  <a14:imgLayer r:embed="rId5">
                    <a14:imgEffect>
                      <a14:saturation sat="300000"/>
                    </a14:imgEffect>
                  </a14:imgLayer>
                </a14:imgProps>
              </a:ext>
              <a:ext uri="{28A0092B-C50C-407E-A947-70E740481C1C}">
                <a14:useLocalDpi xmlns:a14="http://schemas.microsoft.com/office/drawing/2010/main" val="0"/>
              </a:ext>
            </a:extLst>
          </a:blip>
          <a:srcRect t="10402"/>
          <a:stretch/>
        </p:blipFill>
        <p:spPr>
          <a:xfrm>
            <a:off x="1151620" y="1331009"/>
            <a:ext cx="6840760" cy="5169246"/>
          </a:xfrm>
          <a:prstGeom prst="rect">
            <a:avLst/>
          </a:prstGeom>
        </p:spPr>
      </p:pic>
    </p:spTree>
    <p:extLst>
      <p:ext uri="{BB962C8B-B14F-4D97-AF65-F5344CB8AC3E}">
        <p14:creationId xmlns:p14="http://schemas.microsoft.com/office/powerpoint/2010/main" val="2353840473"/>
      </p:ext>
    </p:extLst>
  </p:cSld>
  <p:clrMapOvr>
    <a:masterClrMapping/>
  </p:clrMapOvr>
  <p:transition>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073"/>
                                        </p:tgtEl>
                                        <p:attrNameLst>
                                          <p:attrName>style.visibility</p:attrName>
                                        </p:attrNameLst>
                                      </p:cBhvr>
                                      <p:to>
                                        <p:strVal val="visible"/>
                                      </p:to>
                                    </p:set>
                                    <p:anim calcmode="lin" valueType="num">
                                      <p:cBhvr>
                                        <p:cTn id="7" dur="500" fill="hold"/>
                                        <p:tgtEl>
                                          <p:spTgt spid="3073"/>
                                        </p:tgtEl>
                                        <p:attrNameLst>
                                          <p:attrName>ppt_w</p:attrName>
                                        </p:attrNameLst>
                                      </p:cBhvr>
                                      <p:tavLst>
                                        <p:tav tm="0">
                                          <p:val>
                                            <p:fltVal val="0"/>
                                          </p:val>
                                        </p:tav>
                                        <p:tav tm="100000">
                                          <p:val>
                                            <p:strVal val="#ppt_w"/>
                                          </p:val>
                                        </p:tav>
                                      </p:tavLst>
                                    </p:anim>
                                    <p:anim calcmode="lin" valueType="num">
                                      <p:cBhvr>
                                        <p:cTn id="8" dur="500" fill="hold"/>
                                        <p:tgtEl>
                                          <p:spTgt spid="3073"/>
                                        </p:tgtEl>
                                        <p:attrNameLst>
                                          <p:attrName>ppt_h</p:attrName>
                                        </p:attrNameLst>
                                      </p:cBhvr>
                                      <p:tavLst>
                                        <p:tav tm="0">
                                          <p:val>
                                            <p:fltVal val="0"/>
                                          </p:val>
                                        </p:tav>
                                        <p:tav tm="100000">
                                          <p:val>
                                            <p:strVal val="#ppt_h"/>
                                          </p:val>
                                        </p:tav>
                                      </p:tavLst>
                                    </p:anim>
                                    <p:animEffect transition="in" filter="fade">
                                      <p:cBhvr>
                                        <p:cTn id="9" dur="500"/>
                                        <p:tgtEl>
                                          <p:spTgt spid="3073"/>
                                        </p:tgtEl>
                                      </p:cBhvr>
                                    </p:animEffect>
                                  </p:childTnLst>
                                </p:cTn>
                              </p:par>
                              <p:par>
                                <p:cTn id="10" presetID="26"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80">
                                          <p:stCondLst>
                                            <p:cond delay="0"/>
                                          </p:stCondLst>
                                        </p:cTn>
                                        <p:tgtEl>
                                          <p:spTgt spid="4"/>
                                        </p:tgtEl>
                                      </p:cBhvr>
                                    </p:animEffect>
                                    <p:anim calcmode="lin" valueType="num">
                                      <p:cBhvr>
                                        <p:cTn id="13"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8" dur="26">
                                          <p:stCondLst>
                                            <p:cond delay="650"/>
                                          </p:stCondLst>
                                        </p:cTn>
                                        <p:tgtEl>
                                          <p:spTgt spid="4"/>
                                        </p:tgtEl>
                                      </p:cBhvr>
                                      <p:to x="100000" y="60000"/>
                                    </p:animScale>
                                    <p:animScale>
                                      <p:cBhvr>
                                        <p:cTn id="19" dur="166" decel="50000">
                                          <p:stCondLst>
                                            <p:cond delay="676"/>
                                          </p:stCondLst>
                                        </p:cTn>
                                        <p:tgtEl>
                                          <p:spTgt spid="4"/>
                                        </p:tgtEl>
                                      </p:cBhvr>
                                      <p:to x="100000" y="100000"/>
                                    </p:animScale>
                                    <p:animScale>
                                      <p:cBhvr>
                                        <p:cTn id="20" dur="26">
                                          <p:stCondLst>
                                            <p:cond delay="1312"/>
                                          </p:stCondLst>
                                        </p:cTn>
                                        <p:tgtEl>
                                          <p:spTgt spid="4"/>
                                        </p:tgtEl>
                                      </p:cBhvr>
                                      <p:to x="100000" y="80000"/>
                                    </p:animScale>
                                    <p:animScale>
                                      <p:cBhvr>
                                        <p:cTn id="21" dur="166" decel="50000">
                                          <p:stCondLst>
                                            <p:cond delay="1338"/>
                                          </p:stCondLst>
                                        </p:cTn>
                                        <p:tgtEl>
                                          <p:spTgt spid="4"/>
                                        </p:tgtEl>
                                      </p:cBhvr>
                                      <p:to x="100000" y="100000"/>
                                    </p:animScale>
                                    <p:animScale>
                                      <p:cBhvr>
                                        <p:cTn id="22" dur="26">
                                          <p:stCondLst>
                                            <p:cond delay="1642"/>
                                          </p:stCondLst>
                                        </p:cTn>
                                        <p:tgtEl>
                                          <p:spTgt spid="4"/>
                                        </p:tgtEl>
                                      </p:cBhvr>
                                      <p:to x="100000" y="90000"/>
                                    </p:animScale>
                                    <p:animScale>
                                      <p:cBhvr>
                                        <p:cTn id="23" dur="166" decel="50000">
                                          <p:stCondLst>
                                            <p:cond delay="1668"/>
                                          </p:stCondLst>
                                        </p:cTn>
                                        <p:tgtEl>
                                          <p:spTgt spid="4"/>
                                        </p:tgtEl>
                                      </p:cBhvr>
                                      <p:to x="100000" y="100000"/>
                                    </p:animScale>
                                    <p:animScale>
                                      <p:cBhvr>
                                        <p:cTn id="24" dur="26">
                                          <p:stCondLst>
                                            <p:cond delay="1808"/>
                                          </p:stCondLst>
                                        </p:cTn>
                                        <p:tgtEl>
                                          <p:spTgt spid="4"/>
                                        </p:tgtEl>
                                      </p:cBhvr>
                                      <p:to x="100000" y="95000"/>
                                    </p:animScale>
                                    <p:animScale>
                                      <p:cBhvr>
                                        <p:cTn id="25"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a:p>
        </p:txBody>
      </p:sp>
      <p:sp>
        <p:nvSpPr>
          <p:cNvPr id="3" name="عنوان فرعي 2"/>
          <p:cNvSpPr>
            <a:spLocks noGrp="1"/>
          </p:cNvSpPr>
          <p:nvPr>
            <p:ph type="subTitle" idx="1"/>
          </p:nvPr>
        </p:nvSpPr>
        <p:spPr/>
        <p:txBody>
          <a:bodyPr/>
          <a:lstStyle/>
          <a:p>
            <a:endParaRPr lang="ar-SA"/>
          </a:p>
        </p:txBody>
      </p:sp>
      <p:pic>
        <p:nvPicPr>
          <p:cNvPr id="5" name="صورة 4" descr="بدون-عنوان--2.gif"/>
          <p:cNvPicPr>
            <a:picLocks noChangeAspect="1"/>
          </p:cNvPicPr>
          <p:nvPr/>
        </p:nvPicPr>
        <p:blipFill>
          <a:blip r:embed="rId2" cstate="print"/>
          <a:stretch>
            <a:fillRect/>
          </a:stretch>
        </p:blipFill>
        <p:spPr>
          <a:xfrm>
            <a:off x="0" y="0"/>
            <a:ext cx="9144000" cy="6858000"/>
          </a:xfrm>
          <a:prstGeom prst="rect">
            <a:avLst/>
          </a:prstGeom>
        </p:spPr>
      </p:pic>
      <p:pic>
        <p:nvPicPr>
          <p:cNvPr id="6" name="صورة 5" descr="21.png"/>
          <p:cNvPicPr>
            <a:picLocks noChangeAspect="1"/>
          </p:cNvPicPr>
          <p:nvPr/>
        </p:nvPicPr>
        <p:blipFill>
          <a:blip r:embed="rId3" cstate="print"/>
          <a:stretch>
            <a:fillRect/>
          </a:stretch>
        </p:blipFill>
        <p:spPr>
          <a:xfrm>
            <a:off x="8865046" y="0"/>
            <a:ext cx="171450" cy="6858000"/>
          </a:xfrm>
          <a:prstGeom prst="rect">
            <a:avLst/>
          </a:prstGeom>
        </p:spPr>
      </p:pic>
      <p:pic>
        <p:nvPicPr>
          <p:cNvPr id="9" name="صورة 8" descr="21.png"/>
          <p:cNvPicPr>
            <a:picLocks noChangeAspect="1"/>
          </p:cNvPicPr>
          <p:nvPr/>
        </p:nvPicPr>
        <p:blipFill>
          <a:blip r:embed="rId3" cstate="print">
            <a:lum bright="70000" contrast="-70000"/>
          </a:blip>
          <a:stretch>
            <a:fillRect/>
          </a:stretch>
        </p:blipFill>
        <p:spPr>
          <a:xfrm>
            <a:off x="8649022" y="0"/>
            <a:ext cx="171450" cy="6858000"/>
          </a:xfrm>
          <a:prstGeom prst="rect">
            <a:avLst/>
          </a:prstGeom>
        </p:spPr>
      </p:pic>
      <p:sp>
        <p:nvSpPr>
          <p:cNvPr id="8" name="مربع نص 7"/>
          <p:cNvSpPr txBox="1"/>
          <p:nvPr/>
        </p:nvSpPr>
        <p:spPr>
          <a:xfrm>
            <a:off x="1941405" y="68431"/>
            <a:ext cx="6447019" cy="707886"/>
          </a:xfrm>
          <a:prstGeom prst="rect">
            <a:avLst/>
          </a:prstGeom>
          <a:noFill/>
        </p:spPr>
        <p:txBody>
          <a:bodyPr wrap="square" rtlCol="1">
            <a:spAutoFit/>
          </a:bodyPr>
          <a:lstStyle/>
          <a:p>
            <a:r>
              <a:rPr lang="ar-JO" sz="4000" b="1" dirty="0" smtClean="0">
                <a:ln w="12700">
                  <a:solidFill>
                    <a:schemeClr val="tx2">
                      <a:satMod val="155000"/>
                    </a:schemeClr>
                  </a:solidFill>
                  <a:prstDash val="solid"/>
                </a:ln>
                <a:solidFill>
                  <a:srgbClr val="CC3399"/>
                </a:solidFill>
                <a:effectLst>
                  <a:outerShdw blurRad="41275" dist="20320" dir="1800000" algn="tl" rotWithShape="0">
                    <a:srgbClr val="000000">
                      <a:alpha val="40000"/>
                    </a:srgbClr>
                  </a:outerShdw>
                </a:effectLst>
              </a:rPr>
              <a:t>قواعد العلاج </a:t>
            </a:r>
            <a:r>
              <a:rPr lang="ar-SA" sz="4000" b="1" dirty="0" smtClean="0">
                <a:ln w="12700">
                  <a:solidFill>
                    <a:schemeClr val="tx2">
                      <a:satMod val="155000"/>
                    </a:schemeClr>
                  </a:solidFill>
                  <a:prstDash val="solid"/>
                </a:ln>
                <a:solidFill>
                  <a:srgbClr val="CC3399"/>
                </a:solidFill>
                <a:effectLst>
                  <a:outerShdw blurRad="41275" dist="20320" dir="1800000" algn="tl" rotWithShape="0">
                    <a:srgbClr val="000000">
                      <a:alpha val="40000"/>
                    </a:srgbClr>
                  </a:outerShdw>
                </a:effectLst>
              </a:rPr>
              <a:t> من مرض السكري :</a:t>
            </a:r>
            <a:endParaRPr lang="ar-SA" sz="4000" b="1" dirty="0">
              <a:ln w="12700">
                <a:solidFill>
                  <a:schemeClr val="tx2">
                    <a:satMod val="155000"/>
                  </a:schemeClr>
                </a:solidFill>
                <a:prstDash val="solid"/>
              </a:ln>
              <a:solidFill>
                <a:srgbClr val="CC3399"/>
              </a:solidFill>
              <a:effectLst>
                <a:outerShdw blurRad="41275" dist="20320" dir="1800000" algn="tl" rotWithShape="0">
                  <a:srgbClr val="000000">
                    <a:alpha val="40000"/>
                  </a:srgbClr>
                </a:outerShdw>
              </a:effectLst>
            </a:endParaRPr>
          </a:p>
        </p:txBody>
      </p:sp>
      <p:pic>
        <p:nvPicPr>
          <p:cNvPr id="4" name="صورة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78636" y="714219"/>
            <a:ext cx="1525538" cy="1066730"/>
          </a:xfrm>
          <a:prstGeom prst="rect">
            <a:avLst/>
          </a:prstGeom>
        </p:spPr>
      </p:pic>
      <p:sp>
        <p:nvSpPr>
          <p:cNvPr id="7" name="مربع نص 6"/>
          <p:cNvSpPr txBox="1"/>
          <p:nvPr/>
        </p:nvSpPr>
        <p:spPr>
          <a:xfrm>
            <a:off x="3851921" y="1421661"/>
            <a:ext cx="4521296" cy="800219"/>
          </a:xfrm>
          <a:prstGeom prst="rect">
            <a:avLst/>
          </a:prstGeom>
          <a:noFill/>
        </p:spPr>
        <p:txBody>
          <a:bodyPr wrap="square" rtlCol="1">
            <a:spAutoFit/>
          </a:bodyPr>
          <a:lstStyle/>
          <a:p>
            <a:r>
              <a:rPr lang="ar-JO" sz="2800" b="1" dirty="0" smtClean="0">
                <a:latin typeface="Arial Unicode MS" pitchFamily="34" charset="-128"/>
                <a:ea typeface="Arial Unicode MS" pitchFamily="34" charset="-128"/>
                <a:cs typeface="Arial Unicode MS" pitchFamily="34" charset="-128"/>
              </a:rPr>
              <a:t>1- النظام الغذائي</a:t>
            </a:r>
            <a:endParaRPr lang="en-US" sz="2800" dirty="0">
              <a:latin typeface="Arial Unicode MS" pitchFamily="34" charset="-128"/>
              <a:ea typeface="Arial Unicode MS" pitchFamily="34" charset="-128"/>
              <a:cs typeface="Arial Unicode MS" pitchFamily="34" charset="-128"/>
            </a:endParaRPr>
          </a:p>
          <a:p>
            <a:endParaRPr lang="ar-SA" dirty="0"/>
          </a:p>
        </p:txBody>
      </p:sp>
      <p:pic>
        <p:nvPicPr>
          <p:cNvPr id="13" name="صورة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16373" y="1868619"/>
            <a:ext cx="1525538" cy="1525538"/>
          </a:xfrm>
          <a:prstGeom prst="rect">
            <a:avLst/>
          </a:prstGeom>
        </p:spPr>
      </p:pic>
      <p:sp>
        <p:nvSpPr>
          <p:cNvPr id="14" name="مربع نص 13"/>
          <p:cNvSpPr txBox="1"/>
          <p:nvPr/>
        </p:nvSpPr>
        <p:spPr>
          <a:xfrm>
            <a:off x="5630093" y="2951946"/>
            <a:ext cx="2743123" cy="954107"/>
          </a:xfrm>
          <a:prstGeom prst="rect">
            <a:avLst/>
          </a:prstGeom>
          <a:noFill/>
        </p:spPr>
        <p:txBody>
          <a:bodyPr wrap="none" rtlCol="1">
            <a:spAutoFit/>
          </a:bodyPr>
          <a:lstStyle/>
          <a:p>
            <a:r>
              <a:rPr lang="ar-SA" sz="2800" b="1" dirty="0" smtClean="0">
                <a:latin typeface="Arial Unicode MS" pitchFamily="34" charset="-128"/>
                <a:ea typeface="Arial Unicode MS" pitchFamily="34" charset="-128"/>
                <a:cs typeface="Arial Unicode MS" pitchFamily="34" charset="-128"/>
              </a:rPr>
              <a:t>2-ممارسة</a:t>
            </a:r>
            <a:r>
              <a:rPr lang="en-US" sz="2800" dirty="0">
                <a:latin typeface="Arial Unicode MS" pitchFamily="34" charset="-128"/>
                <a:ea typeface="Arial Unicode MS" pitchFamily="34" charset="-128"/>
                <a:cs typeface="Arial Unicode MS" pitchFamily="34" charset="-128"/>
              </a:rPr>
              <a:t> </a:t>
            </a:r>
            <a:r>
              <a:rPr lang="ar-JO" sz="2800" b="1" dirty="0" smtClean="0">
                <a:latin typeface="Arial Unicode MS" pitchFamily="34" charset="-128"/>
                <a:ea typeface="Arial Unicode MS" pitchFamily="34" charset="-128"/>
                <a:cs typeface="Arial Unicode MS" pitchFamily="34" charset="-128"/>
              </a:rPr>
              <a:t>الرياضة </a:t>
            </a:r>
            <a:endParaRPr lang="en-US" sz="2800" dirty="0">
              <a:latin typeface="Arial Unicode MS" pitchFamily="34" charset="-128"/>
              <a:ea typeface="Arial Unicode MS" pitchFamily="34" charset="-128"/>
              <a:cs typeface="Arial Unicode MS" pitchFamily="34" charset="-128"/>
            </a:endParaRPr>
          </a:p>
          <a:p>
            <a:endParaRPr lang="ar-SA" sz="2800" dirty="0">
              <a:latin typeface="Arial Unicode MS" pitchFamily="34" charset="-128"/>
              <a:ea typeface="Arial Unicode MS" pitchFamily="34" charset="-128"/>
              <a:cs typeface="Arial Unicode MS" pitchFamily="34" charset="-128"/>
            </a:endParaRPr>
          </a:p>
        </p:txBody>
      </p:sp>
      <p:pic>
        <p:nvPicPr>
          <p:cNvPr id="15" name="صورة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43063" y="3720852"/>
            <a:ext cx="1498848" cy="1498848"/>
          </a:xfrm>
          <a:prstGeom prst="rect">
            <a:avLst/>
          </a:prstGeom>
        </p:spPr>
      </p:pic>
      <p:sp>
        <p:nvSpPr>
          <p:cNvPr id="16" name="مربع نص 15"/>
          <p:cNvSpPr txBox="1"/>
          <p:nvPr/>
        </p:nvSpPr>
        <p:spPr>
          <a:xfrm>
            <a:off x="5427986" y="4370790"/>
            <a:ext cx="2945230" cy="523220"/>
          </a:xfrm>
          <a:prstGeom prst="rect">
            <a:avLst/>
          </a:prstGeom>
          <a:noFill/>
        </p:spPr>
        <p:txBody>
          <a:bodyPr wrap="square" rtlCol="1">
            <a:spAutoFit/>
          </a:bodyPr>
          <a:lstStyle/>
          <a:p>
            <a:r>
              <a:rPr lang="ar-SA" sz="2800" b="1" dirty="0" smtClean="0">
                <a:latin typeface="Arial Unicode MS" pitchFamily="34" charset="-128"/>
                <a:ea typeface="Arial Unicode MS" pitchFamily="34" charset="-128"/>
                <a:cs typeface="Arial Unicode MS" pitchFamily="34" charset="-128"/>
              </a:rPr>
              <a:t>3- </a:t>
            </a:r>
            <a:r>
              <a:rPr lang="ar-JO" sz="2800" b="1" dirty="0" smtClean="0">
                <a:latin typeface="Arial Unicode MS" pitchFamily="34" charset="-128"/>
                <a:ea typeface="Arial Unicode MS" pitchFamily="34" charset="-128"/>
                <a:cs typeface="Arial Unicode MS" pitchFamily="34" charset="-128"/>
              </a:rPr>
              <a:t>استعمال الادوية </a:t>
            </a:r>
            <a:endParaRPr lang="ar-SA" sz="2800" b="1" dirty="0">
              <a:latin typeface="Arial Unicode MS" pitchFamily="34" charset="-128"/>
              <a:ea typeface="Arial Unicode MS" pitchFamily="34" charset="-128"/>
              <a:cs typeface="Arial Unicode MS" pitchFamily="34" charset="-128"/>
            </a:endParaRPr>
          </a:p>
        </p:txBody>
      </p:sp>
      <p:sp>
        <p:nvSpPr>
          <p:cNvPr id="18" name="مربع نص 17"/>
          <p:cNvSpPr txBox="1"/>
          <p:nvPr/>
        </p:nvSpPr>
        <p:spPr>
          <a:xfrm>
            <a:off x="2887227" y="5584360"/>
            <a:ext cx="5270995" cy="523220"/>
          </a:xfrm>
          <a:prstGeom prst="rect">
            <a:avLst/>
          </a:prstGeom>
          <a:noFill/>
        </p:spPr>
        <p:txBody>
          <a:bodyPr wrap="none" rtlCol="1">
            <a:spAutoFit/>
          </a:bodyPr>
          <a:lstStyle/>
          <a:p>
            <a:r>
              <a:rPr lang="ar-JO" sz="2800" b="1" dirty="0" smtClean="0">
                <a:latin typeface="Arial Unicode MS" pitchFamily="34" charset="-128"/>
                <a:ea typeface="Arial Unicode MS" pitchFamily="34" charset="-128"/>
                <a:cs typeface="Arial Unicode MS" pitchFamily="34" charset="-128"/>
              </a:rPr>
              <a:t>مراجعة الطبيب حسب مواعيد منتظمة </a:t>
            </a:r>
            <a:endParaRPr lang="ar-SA" sz="2800" b="1" dirty="0">
              <a:latin typeface="Arial Unicode MS" pitchFamily="34" charset="-128"/>
              <a:ea typeface="Arial Unicode MS" pitchFamily="34" charset="-128"/>
              <a:cs typeface="Arial Unicode MS" pitchFamily="34" charset="-128"/>
            </a:endParaRPr>
          </a:p>
        </p:txBody>
      </p:sp>
      <p:pic>
        <p:nvPicPr>
          <p:cNvPr id="19" name="صورة 3" descr="images (18).jpg"/>
          <p:cNvPicPr>
            <a:picLocks noChangeAspect="1"/>
          </p:cNvPicPr>
          <p:nvPr/>
        </p:nvPicPr>
        <p:blipFill>
          <a:blip r:embed="rId7"/>
          <a:stretch>
            <a:fillRect/>
          </a:stretch>
        </p:blipFill>
        <p:spPr>
          <a:xfrm>
            <a:off x="0" y="5219700"/>
            <a:ext cx="2887227" cy="1638300"/>
          </a:xfrm>
          <a:prstGeom prst="rect">
            <a:avLst/>
          </a:prstGeom>
        </p:spPr>
      </p:pic>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0.70"/>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par>
                                <p:cTn id="10" presetID="6" presetClass="entr" presetSubtype="16" fill="hold" nodeType="with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circle(in)">
                                      <p:cBhvr>
                                        <p:cTn id="12" dur="2000"/>
                                        <p:tgtEl>
                                          <p:spTgt spid="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6"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down)">
                                      <p:cBhvr>
                                        <p:cTn id="23" dur="580">
                                          <p:stCondLst>
                                            <p:cond delay="0"/>
                                          </p:stCondLst>
                                        </p:cTn>
                                        <p:tgtEl>
                                          <p:spTgt spid="7"/>
                                        </p:tgtEl>
                                      </p:cBhvr>
                                    </p:animEffect>
                                    <p:anim calcmode="lin" valueType="num">
                                      <p:cBhvr>
                                        <p:cTn id="24"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29" dur="26">
                                          <p:stCondLst>
                                            <p:cond delay="650"/>
                                          </p:stCondLst>
                                        </p:cTn>
                                        <p:tgtEl>
                                          <p:spTgt spid="7"/>
                                        </p:tgtEl>
                                      </p:cBhvr>
                                      <p:to x="100000" y="60000"/>
                                    </p:animScale>
                                    <p:animScale>
                                      <p:cBhvr>
                                        <p:cTn id="30" dur="166" decel="50000">
                                          <p:stCondLst>
                                            <p:cond delay="676"/>
                                          </p:stCondLst>
                                        </p:cTn>
                                        <p:tgtEl>
                                          <p:spTgt spid="7"/>
                                        </p:tgtEl>
                                      </p:cBhvr>
                                      <p:to x="100000" y="100000"/>
                                    </p:animScale>
                                    <p:animScale>
                                      <p:cBhvr>
                                        <p:cTn id="31" dur="26">
                                          <p:stCondLst>
                                            <p:cond delay="1312"/>
                                          </p:stCondLst>
                                        </p:cTn>
                                        <p:tgtEl>
                                          <p:spTgt spid="7"/>
                                        </p:tgtEl>
                                      </p:cBhvr>
                                      <p:to x="100000" y="80000"/>
                                    </p:animScale>
                                    <p:animScale>
                                      <p:cBhvr>
                                        <p:cTn id="32" dur="166" decel="50000">
                                          <p:stCondLst>
                                            <p:cond delay="1338"/>
                                          </p:stCondLst>
                                        </p:cTn>
                                        <p:tgtEl>
                                          <p:spTgt spid="7"/>
                                        </p:tgtEl>
                                      </p:cBhvr>
                                      <p:to x="100000" y="100000"/>
                                    </p:animScale>
                                    <p:animScale>
                                      <p:cBhvr>
                                        <p:cTn id="33" dur="26">
                                          <p:stCondLst>
                                            <p:cond delay="1642"/>
                                          </p:stCondLst>
                                        </p:cTn>
                                        <p:tgtEl>
                                          <p:spTgt spid="7"/>
                                        </p:tgtEl>
                                      </p:cBhvr>
                                      <p:to x="100000" y="90000"/>
                                    </p:animScale>
                                    <p:animScale>
                                      <p:cBhvr>
                                        <p:cTn id="34" dur="166" decel="50000">
                                          <p:stCondLst>
                                            <p:cond delay="1668"/>
                                          </p:stCondLst>
                                        </p:cTn>
                                        <p:tgtEl>
                                          <p:spTgt spid="7"/>
                                        </p:tgtEl>
                                      </p:cBhvr>
                                      <p:to x="100000" y="100000"/>
                                    </p:animScale>
                                    <p:animScale>
                                      <p:cBhvr>
                                        <p:cTn id="35" dur="26">
                                          <p:stCondLst>
                                            <p:cond delay="1808"/>
                                          </p:stCondLst>
                                        </p:cTn>
                                        <p:tgtEl>
                                          <p:spTgt spid="7"/>
                                        </p:tgtEl>
                                      </p:cBhvr>
                                      <p:to x="100000" y="95000"/>
                                    </p:animScale>
                                    <p:animScale>
                                      <p:cBhvr>
                                        <p:cTn id="36" dur="166" decel="50000">
                                          <p:stCondLst>
                                            <p:cond delay="1834"/>
                                          </p:stCondLst>
                                        </p:cTn>
                                        <p:tgtEl>
                                          <p:spTgt spid="7"/>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500" fill="hold"/>
                                        <p:tgtEl>
                                          <p:spTgt spid="13"/>
                                        </p:tgtEl>
                                        <p:attrNameLst>
                                          <p:attrName>ppt_x</p:attrName>
                                        </p:attrNameLst>
                                      </p:cBhvr>
                                      <p:tavLst>
                                        <p:tav tm="0">
                                          <p:val>
                                            <p:strVal val="#ppt_x"/>
                                          </p:val>
                                        </p:tav>
                                        <p:tav tm="100000">
                                          <p:val>
                                            <p:strVal val="#ppt_x"/>
                                          </p:val>
                                        </p:tav>
                                      </p:tavLst>
                                    </p:anim>
                                    <p:anim calcmode="lin" valueType="num">
                                      <p:cBhvr additive="base">
                                        <p:cTn id="4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6" presetClass="entr" presetSubtype="0"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wipe(down)">
                                      <p:cBhvr>
                                        <p:cTn id="47" dur="580">
                                          <p:stCondLst>
                                            <p:cond delay="0"/>
                                          </p:stCondLst>
                                        </p:cTn>
                                        <p:tgtEl>
                                          <p:spTgt spid="14"/>
                                        </p:tgtEl>
                                      </p:cBhvr>
                                    </p:animEffect>
                                    <p:anim calcmode="lin" valueType="num">
                                      <p:cBhvr>
                                        <p:cTn id="48"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49"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50"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51"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52"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53" dur="26">
                                          <p:stCondLst>
                                            <p:cond delay="650"/>
                                          </p:stCondLst>
                                        </p:cTn>
                                        <p:tgtEl>
                                          <p:spTgt spid="14"/>
                                        </p:tgtEl>
                                      </p:cBhvr>
                                      <p:to x="100000" y="60000"/>
                                    </p:animScale>
                                    <p:animScale>
                                      <p:cBhvr>
                                        <p:cTn id="54" dur="166" decel="50000">
                                          <p:stCondLst>
                                            <p:cond delay="676"/>
                                          </p:stCondLst>
                                        </p:cTn>
                                        <p:tgtEl>
                                          <p:spTgt spid="14"/>
                                        </p:tgtEl>
                                      </p:cBhvr>
                                      <p:to x="100000" y="100000"/>
                                    </p:animScale>
                                    <p:animScale>
                                      <p:cBhvr>
                                        <p:cTn id="55" dur="26">
                                          <p:stCondLst>
                                            <p:cond delay="1312"/>
                                          </p:stCondLst>
                                        </p:cTn>
                                        <p:tgtEl>
                                          <p:spTgt spid="14"/>
                                        </p:tgtEl>
                                      </p:cBhvr>
                                      <p:to x="100000" y="80000"/>
                                    </p:animScale>
                                    <p:animScale>
                                      <p:cBhvr>
                                        <p:cTn id="56" dur="166" decel="50000">
                                          <p:stCondLst>
                                            <p:cond delay="1338"/>
                                          </p:stCondLst>
                                        </p:cTn>
                                        <p:tgtEl>
                                          <p:spTgt spid="14"/>
                                        </p:tgtEl>
                                      </p:cBhvr>
                                      <p:to x="100000" y="100000"/>
                                    </p:animScale>
                                    <p:animScale>
                                      <p:cBhvr>
                                        <p:cTn id="57" dur="26">
                                          <p:stCondLst>
                                            <p:cond delay="1642"/>
                                          </p:stCondLst>
                                        </p:cTn>
                                        <p:tgtEl>
                                          <p:spTgt spid="14"/>
                                        </p:tgtEl>
                                      </p:cBhvr>
                                      <p:to x="100000" y="90000"/>
                                    </p:animScale>
                                    <p:animScale>
                                      <p:cBhvr>
                                        <p:cTn id="58" dur="166" decel="50000">
                                          <p:stCondLst>
                                            <p:cond delay="1668"/>
                                          </p:stCondLst>
                                        </p:cTn>
                                        <p:tgtEl>
                                          <p:spTgt spid="14"/>
                                        </p:tgtEl>
                                      </p:cBhvr>
                                      <p:to x="100000" y="100000"/>
                                    </p:animScale>
                                    <p:animScale>
                                      <p:cBhvr>
                                        <p:cTn id="59" dur="26">
                                          <p:stCondLst>
                                            <p:cond delay="1808"/>
                                          </p:stCondLst>
                                        </p:cTn>
                                        <p:tgtEl>
                                          <p:spTgt spid="14"/>
                                        </p:tgtEl>
                                      </p:cBhvr>
                                      <p:to x="100000" y="95000"/>
                                    </p:animScale>
                                    <p:animScale>
                                      <p:cBhvr>
                                        <p:cTn id="60" dur="166" decel="50000">
                                          <p:stCondLst>
                                            <p:cond delay="1834"/>
                                          </p:stCondLst>
                                        </p:cTn>
                                        <p:tgtEl>
                                          <p:spTgt spid="14"/>
                                        </p:tgtEl>
                                      </p:cBhvr>
                                      <p:to x="100000" y="100000"/>
                                    </p:animScale>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nodeType="clickEffect">
                                  <p:stCondLst>
                                    <p:cond delay="0"/>
                                  </p:stCondLst>
                                  <p:childTnLst>
                                    <p:set>
                                      <p:cBhvr>
                                        <p:cTn id="64" dur="1" fill="hold">
                                          <p:stCondLst>
                                            <p:cond delay="0"/>
                                          </p:stCondLst>
                                        </p:cTn>
                                        <p:tgtEl>
                                          <p:spTgt spid="15"/>
                                        </p:tgtEl>
                                        <p:attrNameLst>
                                          <p:attrName>style.visibility</p:attrName>
                                        </p:attrNameLst>
                                      </p:cBhvr>
                                      <p:to>
                                        <p:strVal val="visible"/>
                                      </p:to>
                                    </p:set>
                                    <p:anim calcmode="lin" valueType="num">
                                      <p:cBhvr additive="base">
                                        <p:cTn id="65" dur="500" fill="hold"/>
                                        <p:tgtEl>
                                          <p:spTgt spid="15"/>
                                        </p:tgtEl>
                                        <p:attrNameLst>
                                          <p:attrName>ppt_x</p:attrName>
                                        </p:attrNameLst>
                                      </p:cBhvr>
                                      <p:tavLst>
                                        <p:tav tm="0">
                                          <p:val>
                                            <p:strVal val="#ppt_x"/>
                                          </p:val>
                                        </p:tav>
                                        <p:tav tm="100000">
                                          <p:val>
                                            <p:strVal val="#ppt_x"/>
                                          </p:val>
                                        </p:tav>
                                      </p:tavLst>
                                    </p:anim>
                                    <p:anim calcmode="lin" valueType="num">
                                      <p:cBhvr additive="base">
                                        <p:cTn id="66"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6" presetClass="entr" presetSubtype="0" fill="hold" grpId="0" nodeType="clickEffect">
                                  <p:stCondLst>
                                    <p:cond delay="0"/>
                                  </p:stCondLst>
                                  <p:childTnLst>
                                    <p:set>
                                      <p:cBhvr>
                                        <p:cTn id="70" dur="1" fill="hold">
                                          <p:stCondLst>
                                            <p:cond delay="0"/>
                                          </p:stCondLst>
                                        </p:cTn>
                                        <p:tgtEl>
                                          <p:spTgt spid="16"/>
                                        </p:tgtEl>
                                        <p:attrNameLst>
                                          <p:attrName>style.visibility</p:attrName>
                                        </p:attrNameLst>
                                      </p:cBhvr>
                                      <p:to>
                                        <p:strVal val="visible"/>
                                      </p:to>
                                    </p:set>
                                    <p:animEffect transition="in" filter="wipe(down)">
                                      <p:cBhvr>
                                        <p:cTn id="71" dur="580">
                                          <p:stCondLst>
                                            <p:cond delay="0"/>
                                          </p:stCondLst>
                                        </p:cTn>
                                        <p:tgtEl>
                                          <p:spTgt spid="16"/>
                                        </p:tgtEl>
                                      </p:cBhvr>
                                    </p:animEffect>
                                    <p:anim calcmode="lin" valueType="num">
                                      <p:cBhvr>
                                        <p:cTn id="72"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73"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74"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75"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76"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77" dur="26">
                                          <p:stCondLst>
                                            <p:cond delay="650"/>
                                          </p:stCondLst>
                                        </p:cTn>
                                        <p:tgtEl>
                                          <p:spTgt spid="16"/>
                                        </p:tgtEl>
                                      </p:cBhvr>
                                      <p:to x="100000" y="60000"/>
                                    </p:animScale>
                                    <p:animScale>
                                      <p:cBhvr>
                                        <p:cTn id="78" dur="166" decel="50000">
                                          <p:stCondLst>
                                            <p:cond delay="676"/>
                                          </p:stCondLst>
                                        </p:cTn>
                                        <p:tgtEl>
                                          <p:spTgt spid="16"/>
                                        </p:tgtEl>
                                      </p:cBhvr>
                                      <p:to x="100000" y="100000"/>
                                    </p:animScale>
                                    <p:animScale>
                                      <p:cBhvr>
                                        <p:cTn id="79" dur="26">
                                          <p:stCondLst>
                                            <p:cond delay="1312"/>
                                          </p:stCondLst>
                                        </p:cTn>
                                        <p:tgtEl>
                                          <p:spTgt spid="16"/>
                                        </p:tgtEl>
                                      </p:cBhvr>
                                      <p:to x="100000" y="80000"/>
                                    </p:animScale>
                                    <p:animScale>
                                      <p:cBhvr>
                                        <p:cTn id="80" dur="166" decel="50000">
                                          <p:stCondLst>
                                            <p:cond delay="1338"/>
                                          </p:stCondLst>
                                        </p:cTn>
                                        <p:tgtEl>
                                          <p:spTgt spid="16"/>
                                        </p:tgtEl>
                                      </p:cBhvr>
                                      <p:to x="100000" y="100000"/>
                                    </p:animScale>
                                    <p:animScale>
                                      <p:cBhvr>
                                        <p:cTn id="81" dur="26">
                                          <p:stCondLst>
                                            <p:cond delay="1642"/>
                                          </p:stCondLst>
                                        </p:cTn>
                                        <p:tgtEl>
                                          <p:spTgt spid="16"/>
                                        </p:tgtEl>
                                      </p:cBhvr>
                                      <p:to x="100000" y="90000"/>
                                    </p:animScale>
                                    <p:animScale>
                                      <p:cBhvr>
                                        <p:cTn id="82" dur="166" decel="50000">
                                          <p:stCondLst>
                                            <p:cond delay="1668"/>
                                          </p:stCondLst>
                                        </p:cTn>
                                        <p:tgtEl>
                                          <p:spTgt spid="16"/>
                                        </p:tgtEl>
                                      </p:cBhvr>
                                      <p:to x="100000" y="100000"/>
                                    </p:animScale>
                                    <p:animScale>
                                      <p:cBhvr>
                                        <p:cTn id="83" dur="26">
                                          <p:stCondLst>
                                            <p:cond delay="1808"/>
                                          </p:stCondLst>
                                        </p:cTn>
                                        <p:tgtEl>
                                          <p:spTgt spid="16"/>
                                        </p:tgtEl>
                                      </p:cBhvr>
                                      <p:to x="100000" y="95000"/>
                                    </p:animScale>
                                    <p:animScale>
                                      <p:cBhvr>
                                        <p:cTn id="84" dur="166" decel="50000">
                                          <p:stCondLst>
                                            <p:cond delay="1834"/>
                                          </p:stCondLst>
                                        </p:cTn>
                                        <p:tgtEl>
                                          <p:spTgt spid="16"/>
                                        </p:tgtEl>
                                      </p:cBhvr>
                                      <p:to x="100000" y="100000"/>
                                    </p:animScale>
                                  </p:childTnLst>
                                </p:cTn>
                              </p:par>
                            </p:childTnLst>
                          </p:cTn>
                        </p:par>
                      </p:childTnLst>
                    </p:cTn>
                  </p:par>
                  <p:par>
                    <p:cTn id="85" fill="hold">
                      <p:stCondLst>
                        <p:cond delay="indefinite"/>
                      </p:stCondLst>
                      <p:childTnLst>
                        <p:par>
                          <p:cTn id="86" fill="hold">
                            <p:stCondLst>
                              <p:cond delay="0"/>
                            </p:stCondLst>
                            <p:childTnLst>
                              <p:par>
                                <p:cTn id="87" presetID="26" presetClass="entr" presetSubtype="0" fill="hold" grpId="0" nodeType="clickEffect">
                                  <p:stCondLst>
                                    <p:cond delay="0"/>
                                  </p:stCondLst>
                                  <p:childTnLst>
                                    <p:set>
                                      <p:cBhvr>
                                        <p:cTn id="88" dur="1" fill="hold">
                                          <p:stCondLst>
                                            <p:cond delay="0"/>
                                          </p:stCondLst>
                                        </p:cTn>
                                        <p:tgtEl>
                                          <p:spTgt spid="18"/>
                                        </p:tgtEl>
                                        <p:attrNameLst>
                                          <p:attrName>style.visibility</p:attrName>
                                        </p:attrNameLst>
                                      </p:cBhvr>
                                      <p:to>
                                        <p:strVal val="visible"/>
                                      </p:to>
                                    </p:set>
                                    <p:animEffect transition="in" filter="wipe(down)">
                                      <p:cBhvr>
                                        <p:cTn id="89" dur="580">
                                          <p:stCondLst>
                                            <p:cond delay="0"/>
                                          </p:stCondLst>
                                        </p:cTn>
                                        <p:tgtEl>
                                          <p:spTgt spid="18"/>
                                        </p:tgtEl>
                                      </p:cBhvr>
                                    </p:animEffect>
                                    <p:anim calcmode="lin" valueType="num">
                                      <p:cBhvr>
                                        <p:cTn id="90" dur="1822"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91" dur="664"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92" dur="664" tmFilter="0, 0; 0.125,0.2665; 0.25,0.4; 0.375,0.465; 0.5,0.5;  0.625,0.535; 0.75,0.6; 0.875,0.7335; 1,1">
                                          <p:stCondLst>
                                            <p:cond delay="664"/>
                                          </p:stCondLst>
                                        </p:cTn>
                                        <p:tgtEl>
                                          <p:spTgt spid="18"/>
                                        </p:tgtEl>
                                        <p:attrNameLst>
                                          <p:attrName>ppt_y</p:attrName>
                                        </p:attrNameLst>
                                      </p:cBhvr>
                                      <p:tavLst>
                                        <p:tav tm="0" fmla="#ppt_y-sin(pi*$)/9">
                                          <p:val>
                                            <p:fltVal val="0"/>
                                          </p:val>
                                        </p:tav>
                                        <p:tav tm="100000">
                                          <p:val>
                                            <p:fltVal val="1"/>
                                          </p:val>
                                        </p:tav>
                                      </p:tavLst>
                                    </p:anim>
                                    <p:anim calcmode="lin" valueType="num">
                                      <p:cBhvr>
                                        <p:cTn id="93" dur="332" tmFilter="0, 0; 0.125,0.2665; 0.25,0.4; 0.375,0.465; 0.5,0.5;  0.625,0.535; 0.75,0.6; 0.875,0.7335; 1,1">
                                          <p:stCondLst>
                                            <p:cond delay="1324"/>
                                          </p:stCondLst>
                                        </p:cTn>
                                        <p:tgtEl>
                                          <p:spTgt spid="18"/>
                                        </p:tgtEl>
                                        <p:attrNameLst>
                                          <p:attrName>ppt_y</p:attrName>
                                        </p:attrNameLst>
                                      </p:cBhvr>
                                      <p:tavLst>
                                        <p:tav tm="0" fmla="#ppt_y-sin(pi*$)/27">
                                          <p:val>
                                            <p:fltVal val="0"/>
                                          </p:val>
                                        </p:tav>
                                        <p:tav tm="100000">
                                          <p:val>
                                            <p:fltVal val="1"/>
                                          </p:val>
                                        </p:tav>
                                      </p:tavLst>
                                    </p:anim>
                                    <p:anim calcmode="lin" valueType="num">
                                      <p:cBhvr>
                                        <p:cTn id="94" dur="164" tmFilter="0, 0; 0.125,0.2665; 0.25,0.4; 0.375,0.465; 0.5,0.5;  0.625,0.535; 0.75,0.6; 0.875,0.7335; 1,1">
                                          <p:stCondLst>
                                            <p:cond delay="1656"/>
                                          </p:stCondLst>
                                        </p:cTn>
                                        <p:tgtEl>
                                          <p:spTgt spid="18"/>
                                        </p:tgtEl>
                                        <p:attrNameLst>
                                          <p:attrName>ppt_y</p:attrName>
                                        </p:attrNameLst>
                                      </p:cBhvr>
                                      <p:tavLst>
                                        <p:tav tm="0" fmla="#ppt_y-sin(pi*$)/81">
                                          <p:val>
                                            <p:fltVal val="0"/>
                                          </p:val>
                                        </p:tav>
                                        <p:tav tm="100000">
                                          <p:val>
                                            <p:fltVal val="1"/>
                                          </p:val>
                                        </p:tav>
                                      </p:tavLst>
                                    </p:anim>
                                    <p:animScale>
                                      <p:cBhvr>
                                        <p:cTn id="95" dur="26">
                                          <p:stCondLst>
                                            <p:cond delay="650"/>
                                          </p:stCondLst>
                                        </p:cTn>
                                        <p:tgtEl>
                                          <p:spTgt spid="18"/>
                                        </p:tgtEl>
                                      </p:cBhvr>
                                      <p:to x="100000" y="60000"/>
                                    </p:animScale>
                                    <p:animScale>
                                      <p:cBhvr>
                                        <p:cTn id="96" dur="166" decel="50000">
                                          <p:stCondLst>
                                            <p:cond delay="676"/>
                                          </p:stCondLst>
                                        </p:cTn>
                                        <p:tgtEl>
                                          <p:spTgt spid="18"/>
                                        </p:tgtEl>
                                      </p:cBhvr>
                                      <p:to x="100000" y="100000"/>
                                    </p:animScale>
                                    <p:animScale>
                                      <p:cBhvr>
                                        <p:cTn id="97" dur="26">
                                          <p:stCondLst>
                                            <p:cond delay="1312"/>
                                          </p:stCondLst>
                                        </p:cTn>
                                        <p:tgtEl>
                                          <p:spTgt spid="18"/>
                                        </p:tgtEl>
                                      </p:cBhvr>
                                      <p:to x="100000" y="80000"/>
                                    </p:animScale>
                                    <p:animScale>
                                      <p:cBhvr>
                                        <p:cTn id="98" dur="166" decel="50000">
                                          <p:stCondLst>
                                            <p:cond delay="1338"/>
                                          </p:stCondLst>
                                        </p:cTn>
                                        <p:tgtEl>
                                          <p:spTgt spid="18"/>
                                        </p:tgtEl>
                                      </p:cBhvr>
                                      <p:to x="100000" y="100000"/>
                                    </p:animScale>
                                    <p:animScale>
                                      <p:cBhvr>
                                        <p:cTn id="99" dur="26">
                                          <p:stCondLst>
                                            <p:cond delay="1642"/>
                                          </p:stCondLst>
                                        </p:cTn>
                                        <p:tgtEl>
                                          <p:spTgt spid="18"/>
                                        </p:tgtEl>
                                      </p:cBhvr>
                                      <p:to x="100000" y="90000"/>
                                    </p:animScale>
                                    <p:animScale>
                                      <p:cBhvr>
                                        <p:cTn id="100" dur="166" decel="50000">
                                          <p:stCondLst>
                                            <p:cond delay="1668"/>
                                          </p:stCondLst>
                                        </p:cTn>
                                        <p:tgtEl>
                                          <p:spTgt spid="18"/>
                                        </p:tgtEl>
                                      </p:cBhvr>
                                      <p:to x="100000" y="100000"/>
                                    </p:animScale>
                                    <p:animScale>
                                      <p:cBhvr>
                                        <p:cTn id="101" dur="26">
                                          <p:stCondLst>
                                            <p:cond delay="1808"/>
                                          </p:stCondLst>
                                        </p:cTn>
                                        <p:tgtEl>
                                          <p:spTgt spid="18"/>
                                        </p:tgtEl>
                                      </p:cBhvr>
                                      <p:to x="100000" y="95000"/>
                                    </p:animScale>
                                    <p:animScale>
                                      <p:cBhvr>
                                        <p:cTn id="102" dur="166" decel="50000">
                                          <p:stCondLst>
                                            <p:cond delay="1834"/>
                                          </p:stCondLst>
                                        </p:cTn>
                                        <p:tgtEl>
                                          <p:spTgt spid="1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7" grpId="0"/>
      <p:bldP spid="14" grpId="0"/>
      <p:bldP spid="16" grpId="0"/>
      <p:bldP spid="1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a:p>
        </p:txBody>
      </p:sp>
      <p:sp>
        <p:nvSpPr>
          <p:cNvPr id="3" name="عنوان فرعي 2"/>
          <p:cNvSpPr>
            <a:spLocks noGrp="1"/>
          </p:cNvSpPr>
          <p:nvPr>
            <p:ph type="subTitle" idx="1"/>
          </p:nvPr>
        </p:nvSpPr>
        <p:spPr/>
        <p:txBody>
          <a:bodyPr/>
          <a:lstStyle/>
          <a:p>
            <a:endParaRPr lang="ar-SA"/>
          </a:p>
        </p:txBody>
      </p:sp>
      <p:pic>
        <p:nvPicPr>
          <p:cNvPr id="5" name="صورة 4" descr="بدون-عنوان--2.gif"/>
          <p:cNvPicPr>
            <a:picLocks noChangeAspect="1"/>
          </p:cNvPicPr>
          <p:nvPr/>
        </p:nvPicPr>
        <p:blipFill>
          <a:blip r:embed="rId2" cstate="print"/>
          <a:stretch>
            <a:fillRect/>
          </a:stretch>
        </p:blipFill>
        <p:spPr>
          <a:xfrm>
            <a:off x="0" y="0"/>
            <a:ext cx="9144000" cy="6858000"/>
          </a:xfrm>
          <a:prstGeom prst="rect">
            <a:avLst/>
          </a:prstGeom>
        </p:spPr>
      </p:pic>
      <p:pic>
        <p:nvPicPr>
          <p:cNvPr id="6" name="صورة 5" descr="21.png"/>
          <p:cNvPicPr>
            <a:picLocks noChangeAspect="1"/>
          </p:cNvPicPr>
          <p:nvPr/>
        </p:nvPicPr>
        <p:blipFill>
          <a:blip r:embed="rId3" cstate="print"/>
          <a:stretch>
            <a:fillRect/>
          </a:stretch>
        </p:blipFill>
        <p:spPr>
          <a:xfrm>
            <a:off x="8865046" y="0"/>
            <a:ext cx="171450" cy="6858000"/>
          </a:xfrm>
          <a:prstGeom prst="rect">
            <a:avLst/>
          </a:prstGeom>
        </p:spPr>
      </p:pic>
      <p:pic>
        <p:nvPicPr>
          <p:cNvPr id="9" name="صورة 8" descr="21.png"/>
          <p:cNvPicPr>
            <a:picLocks noChangeAspect="1"/>
          </p:cNvPicPr>
          <p:nvPr/>
        </p:nvPicPr>
        <p:blipFill>
          <a:blip r:embed="rId3" cstate="print">
            <a:lum bright="70000" contrast="-70000"/>
          </a:blip>
          <a:stretch>
            <a:fillRect/>
          </a:stretch>
        </p:blipFill>
        <p:spPr>
          <a:xfrm>
            <a:off x="8649022" y="0"/>
            <a:ext cx="171450" cy="6858000"/>
          </a:xfrm>
          <a:prstGeom prst="rect">
            <a:avLst/>
          </a:prstGeom>
        </p:spPr>
      </p:pic>
      <p:sp>
        <p:nvSpPr>
          <p:cNvPr id="8" name="مربع نص 7"/>
          <p:cNvSpPr txBox="1"/>
          <p:nvPr/>
        </p:nvSpPr>
        <p:spPr>
          <a:xfrm>
            <a:off x="2376002" y="404664"/>
            <a:ext cx="5436357" cy="1446550"/>
          </a:xfrm>
          <a:prstGeom prst="rect">
            <a:avLst/>
          </a:prstGeom>
        </p:spPr>
        <p:style>
          <a:lnRef idx="1">
            <a:schemeClr val="accent4"/>
          </a:lnRef>
          <a:fillRef idx="3">
            <a:schemeClr val="accent4"/>
          </a:fillRef>
          <a:effectRef idx="2">
            <a:schemeClr val="accent4"/>
          </a:effectRef>
          <a:fontRef idx="minor">
            <a:schemeClr val="lt1"/>
          </a:fontRef>
        </p:style>
        <p:txBody>
          <a:bodyPr wrap="square" rtlCol="1">
            <a:spAutoFit/>
          </a:bodyPr>
          <a:lstStyle/>
          <a:p>
            <a:r>
              <a:rPr lang="ar-JO" sz="4400" b="1" i="1" u="sng"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cs typeface="PT Bold Mirror" pitchFamily="2" charset="-78"/>
              </a:rPr>
              <a:t>الادوية المستعملة </a:t>
            </a:r>
            <a:r>
              <a:rPr lang="ar-SA" sz="4400" b="1" i="1" u="sng"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cs typeface="PT Bold Mirror" pitchFamily="2" charset="-78"/>
              </a:rPr>
              <a:t>علاج مرض السكري</a:t>
            </a:r>
            <a:r>
              <a:rPr lang="ar-SA" sz="4400" b="1" i="1" u="sng"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cs typeface="PT Bold Mirror" pitchFamily="2" charset="-78"/>
              </a:rPr>
              <a:t>: </a:t>
            </a:r>
            <a:endParaRPr lang="en-US" sz="4400" b="1" i="1" u="sng"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cs typeface="PT Bold Mirror" pitchFamily="2" charset="-78"/>
            </a:endParaRPr>
          </a:p>
          <a:p>
            <a:endParaRPr lang="ar-SA" sz="4400" b="1" i="1" u="sng" dirty="0">
              <a:ln>
                <a:solidFill>
                  <a:schemeClr val="tx1"/>
                </a:solidFill>
                <a:prstDash val="solid"/>
              </a:ln>
              <a:solidFill>
                <a:srgbClr val="0070C0"/>
              </a:solidFill>
              <a:effectLst>
                <a:outerShdw blurRad="38100" dist="38100" dir="2700000" algn="tl">
                  <a:srgbClr val="000000">
                    <a:alpha val="43137"/>
                  </a:srgbClr>
                </a:outerShdw>
              </a:effectLst>
              <a:cs typeface="MCS RedSea S_U normal." pitchFamily="2" charset="-78"/>
            </a:endParaRPr>
          </a:p>
        </p:txBody>
      </p:sp>
      <p:sp>
        <p:nvSpPr>
          <p:cNvPr id="4" name="مربع نص 3"/>
          <p:cNvSpPr txBox="1"/>
          <p:nvPr/>
        </p:nvSpPr>
        <p:spPr>
          <a:xfrm>
            <a:off x="877305" y="2060849"/>
            <a:ext cx="7389389" cy="954107"/>
          </a:xfrm>
          <a:prstGeom prst="rect">
            <a:avLst/>
          </a:prstGeom>
          <a:noFill/>
        </p:spPr>
        <p:txBody>
          <a:bodyPr wrap="square" rtlCol="1">
            <a:spAutoFit/>
          </a:bodyPr>
          <a:lstStyle/>
          <a:p>
            <a:r>
              <a:rPr lang="ar-JO" sz="2400" b="1" dirty="0" smtClean="0">
                <a:effectLst>
                  <a:outerShdw blurRad="38100" dist="38100" dir="2700000" algn="tl">
                    <a:srgbClr val="000000">
                      <a:alpha val="43137"/>
                    </a:srgbClr>
                  </a:outerShdw>
                </a:effectLst>
              </a:rPr>
              <a:t>1</a:t>
            </a:r>
            <a:r>
              <a:rPr lang="ar-JO" sz="2800" b="1" dirty="0" smtClean="0">
                <a:effectLst>
                  <a:outerShdw blurRad="38100" dist="38100" dir="2700000" algn="tl">
                    <a:srgbClr val="000000">
                      <a:alpha val="43137"/>
                    </a:srgbClr>
                  </a:outerShdw>
                </a:effectLst>
              </a:rPr>
              <a:t>- الانسولين </a:t>
            </a:r>
          </a:p>
          <a:p>
            <a:r>
              <a:rPr lang="ar-JO" sz="2800" b="1" dirty="0" smtClean="0">
                <a:effectLst>
                  <a:outerShdw blurRad="38100" dist="38100" dir="2700000" algn="tl">
                    <a:srgbClr val="000000">
                      <a:alpha val="43137"/>
                    </a:srgbClr>
                  </a:outerShdw>
                </a:effectLst>
              </a:rPr>
              <a:t>2- الحبوب الخافضة للسكر ويوجد منها انواع عدة </a:t>
            </a:r>
            <a:endParaRPr lang="ar-SA" sz="2800" b="1" dirty="0">
              <a:effectLst>
                <a:outerShdw blurRad="38100" dist="38100" dir="2700000" algn="tl">
                  <a:srgbClr val="000000">
                    <a:alpha val="43137"/>
                  </a:srgbClr>
                </a:outerShdw>
              </a:effectLst>
            </a:endParaRPr>
          </a:p>
        </p:txBody>
      </p:sp>
    </p:spTree>
  </p:cSld>
  <p:clrMapOvr>
    <a:masterClrMapping/>
  </p:clrMapOvr>
  <p:transition>
    <p:split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path" presetSubtype="0" accel="50000" decel="50000" fill="hold" grpId="0" nodeType="withEffect">
                                  <p:stCondLst>
                                    <p:cond delay="0"/>
                                  </p:stCondLst>
                                  <p:childTnLst>
                                    <p:animMotion origin="layout" path="M 0 0 C 0 0.033 0.027 0.06 0.06 0.06 C 0.099 0.06 0.113 0.03 0.119 0.012 L 0.125 -0.012 C 0.131 -0.03 0.146 -0.06 0.19 -0.06 C 0.218 -0.06 0.25 -0.033 0.25 0 C 0.25 0.033 0.218 0.06 0.19 0.06 C 0.146 0.06 0.131 0.03 0.125 0.012 L 0.119 -0.012 C 0.113 -0.03 0.099 -0.06 0.06 -0.06 C 0.027 -0.06 0 -0.033 0 0 Z" pathEditMode="relative" ptsTypes="">
                                      <p:cBhvr>
                                        <p:cTn id="6" dur="2000" fill="hold"/>
                                        <p:tgtEl>
                                          <p:spTgt spid="8"/>
                                        </p:tgtEl>
                                        <p:attrNameLst>
                                          <p:attrName>ppt_x</p:attrName>
                                          <p:attrName>ppt_y</p:attrName>
                                        </p:attrNameLst>
                                      </p:cBhvr>
                                    </p:animMotion>
                                  </p:childTnLst>
                                </p:cTn>
                              </p:par>
                              <p:par>
                                <p:cTn id="7" presetID="21" presetClass="entr" presetSubtype="1" fill="hold" nodeType="withEffect">
                                  <p:stCondLst>
                                    <p:cond delay="0"/>
                                  </p:stCondLst>
                                  <p:childTnLst>
                                    <p:set>
                                      <p:cBhvr>
                                        <p:cTn id="8" dur="1" fill="hold">
                                          <p:stCondLst>
                                            <p:cond delay="0"/>
                                          </p:stCondLst>
                                        </p:cTn>
                                        <p:tgtEl>
                                          <p:spTgt spid="4">
                                            <p:txEl>
                                              <p:pRg st="0" end="0"/>
                                            </p:txEl>
                                          </p:spTgt>
                                        </p:tgtEl>
                                        <p:attrNameLst>
                                          <p:attrName>style.visibility</p:attrName>
                                        </p:attrNameLst>
                                      </p:cBhvr>
                                      <p:to>
                                        <p:strVal val="visible"/>
                                      </p:to>
                                    </p:set>
                                    <p:animEffect transition="in" filter="wheel(1)">
                                      <p:cBhvr>
                                        <p:cTn id="9" dur="2000"/>
                                        <p:tgtEl>
                                          <p:spTgt spid="4">
                                            <p:txEl>
                                              <p:pRg st="0" end="0"/>
                                            </p:txEl>
                                          </p:spTgt>
                                        </p:tgtEl>
                                      </p:cBhvr>
                                    </p:animEffect>
                                  </p:childTnLst>
                                </p:cTn>
                              </p:par>
                              <p:par>
                                <p:cTn id="10" presetID="21" presetClass="entr" presetSubtype="1" fill="hold" nodeType="with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heel(1)">
                                      <p:cBhvr>
                                        <p:cTn id="12" dur="20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a:p>
        </p:txBody>
      </p:sp>
      <p:sp>
        <p:nvSpPr>
          <p:cNvPr id="3" name="عنوان فرعي 2"/>
          <p:cNvSpPr>
            <a:spLocks noGrp="1"/>
          </p:cNvSpPr>
          <p:nvPr>
            <p:ph type="subTitle" idx="1"/>
          </p:nvPr>
        </p:nvSpPr>
        <p:spPr/>
        <p:txBody>
          <a:bodyPr/>
          <a:lstStyle/>
          <a:p>
            <a:endParaRPr lang="ar-SA"/>
          </a:p>
        </p:txBody>
      </p:sp>
      <p:pic>
        <p:nvPicPr>
          <p:cNvPr id="5" name="صورة 4" descr="بدون-عنوان--2.gif"/>
          <p:cNvPicPr>
            <a:picLocks noChangeAspect="1"/>
          </p:cNvPicPr>
          <p:nvPr/>
        </p:nvPicPr>
        <p:blipFill>
          <a:blip r:embed="rId2" cstate="print"/>
          <a:stretch>
            <a:fillRect/>
          </a:stretch>
        </p:blipFill>
        <p:spPr>
          <a:xfrm>
            <a:off x="0" y="0"/>
            <a:ext cx="9144000" cy="6858000"/>
          </a:xfrm>
          <a:prstGeom prst="rect">
            <a:avLst/>
          </a:prstGeom>
        </p:spPr>
      </p:pic>
      <p:pic>
        <p:nvPicPr>
          <p:cNvPr id="6" name="صورة 5" descr="21.png"/>
          <p:cNvPicPr>
            <a:picLocks noChangeAspect="1"/>
          </p:cNvPicPr>
          <p:nvPr/>
        </p:nvPicPr>
        <p:blipFill>
          <a:blip r:embed="rId3" cstate="print"/>
          <a:stretch>
            <a:fillRect/>
          </a:stretch>
        </p:blipFill>
        <p:spPr>
          <a:xfrm>
            <a:off x="8865046" y="0"/>
            <a:ext cx="171450" cy="6858000"/>
          </a:xfrm>
          <a:prstGeom prst="rect">
            <a:avLst/>
          </a:prstGeom>
        </p:spPr>
      </p:pic>
      <p:pic>
        <p:nvPicPr>
          <p:cNvPr id="9" name="صورة 8" descr="21.png"/>
          <p:cNvPicPr>
            <a:picLocks noChangeAspect="1"/>
          </p:cNvPicPr>
          <p:nvPr/>
        </p:nvPicPr>
        <p:blipFill>
          <a:blip r:embed="rId3" cstate="print">
            <a:lum bright="70000" contrast="-70000"/>
          </a:blip>
          <a:stretch>
            <a:fillRect/>
          </a:stretch>
        </p:blipFill>
        <p:spPr>
          <a:xfrm>
            <a:off x="8649022" y="0"/>
            <a:ext cx="171450" cy="6858000"/>
          </a:xfrm>
          <a:prstGeom prst="rect">
            <a:avLst/>
          </a:prstGeom>
        </p:spPr>
      </p:pic>
      <p:pic>
        <p:nvPicPr>
          <p:cNvPr id="4" name="صورة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85610" y="692696"/>
            <a:ext cx="3486390" cy="6165303"/>
          </a:xfrm>
          <a:prstGeom prst="rect">
            <a:avLst/>
          </a:prstGeom>
        </p:spPr>
      </p:pic>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501</TotalTime>
  <Words>516</Words>
  <Application>Microsoft Office PowerPoint</Application>
  <PresentationFormat>عرض على الشاشة (3:4)‏</PresentationFormat>
  <Paragraphs>46</Paragraphs>
  <Slides>15</Slides>
  <Notes>0</Notes>
  <HiddenSlides>0</HiddenSlides>
  <MMClips>0</MMClips>
  <ScaleCrop>false</ScaleCrop>
  <HeadingPairs>
    <vt:vector size="4" baseType="variant">
      <vt:variant>
        <vt:lpstr>نسق</vt:lpstr>
      </vt:variant>
      <vt:variant>
        <vt:i4>1</vt:i4>
      </vt:variant>
      <vt:variant>
        <vt:lpstr>عناوين الشرائح</vt:lpstr>
      </vt:variant>
      <vt:variant>
        <vt:i4>15</vt:i4>
      </vt:variant>
    </vt:vector>
  </HeadingPairs>
  <TitlesOfParts>
    <vt:vector size="16" baseType="lpstr">
      <vt:lpstr>سمة Office</vt:lpstr>
      <vt:lpstr>مرض السكري </vt:lpstr>
      <vt:lpstr>عرض تقديمي في PowerPoint</vt:lpstr>
      <vt:lpstr>عرض تقديمي في PowerPoint</vt:lpstr>
      <vt:lpstr>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MSI</dc:creator>
  <cp:lastModifiedBy>Ayat Mustafa Alsharoa</cp:lastModifiedBy>
  <cp:revision>55</cp:revision>
  <dcterms:created xsi:type="dcterms:W3CDTF">2013-04-11T19:41:33Z</dcterms:created>
  <dcterms:modified xsi:type="dcterms:W3CDTF">2013-12-08T06:53:51Z</dcterms:modified>
</cp:coreProperties>
</file>