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5"/>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MPAQ" initials="C" lastIdx="0"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881BB8-D73E-47F7-A317-346248E1468D}" type="datetimeFigureOut">
              <a:rPr lang="en-US" smtClean="0"/>
              <a:t>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351724-E84A-4BF3-B045-F43D4650797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B351724-E84A-4BF3-B045-F43D4650797F}"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0C13123-5D81-4FBA-8AC2-42D20E293577}" type="datetimeFigureOut">
              <a:rPr lang="en-US" smtClean="0"/>
              <a:pPr/>
              <a:t>2/4/2014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E68678A4-687A-4303-87BD-83D9C794785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0C13123-5D81-4FBA-8AC2-42D20E293577}" type="datetimeFigureOut">
              <a:rPr lang="en-US" smtClean="0"/>
              <a:pPr/>
              <a:t>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68678A4-687A-4303-87BD-83D9C7947856}"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0C13123-5D81-4FBA-8AC2-42D20E293577}" type="datetimeFigureOut">
              <a:rPr lang="en-US" smtClean="0"/>
              <a:pPr/>
              <a:t>2/4/2014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68678A4-687A-4303-87BD-83D9C7947856}"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D0C13123-5D81-4FBA-8AC2-42D20E293577}" type="datetimeFigureOut">
              <a:rPr lang="en-US" smtClean="0"/>
              <a:pPr/>
              <a:t>2/4/2014</a:t>
            </a:fld>
            <a:endParaRPr lang="en-US"/>
          </a:p>
        </p:txBody>
      </p:sp>
      <p:sp>
        <p:nvSpPr>
          <p:cNvPr id="10" name="Slide Number Placeholder 9"/>
          <p:cNvSpPr>
            <a:spLocks noGrp="1"/>
          </p:cNvSpPr>
          <p:nvPr>
            <p:ph type="sldNum" sz="quarter" idx="16"/>
          </p:nvPr>
        </p:nvSpPr>
        <p:spPr/>
        <p:txBody>
          <a:bodyPr rtlCol="0"/>
          <a:lstStyle/>
          <a:p>
            <a:fld id="{E68678A4-687A-4303-87BD-83D9C7947856}"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D0C13123-5D81-4FBA-8AC2-42D20E293577}" type="datetimeFigureOut">
              <a:rPr lang="en-US" smtClean="0"/>
              <a:pPr/>
              <a:t>2/4/2014</a:t>
            </a:fld>
            <a:endParaRPr lang="en-US"/>
          </a:p>
        </p:txBody>
      </p:sp>
      <p:sp>
        <p:nvSpPr>
          <p:cNvPr id="12" name="Slide Number Placeholder 11"/>
          <p:cNvSpPr>
            <a:spLocks noGrp="1"/>
          </p:cNvSpPr>
          <p:nvPr>
            <p:ph type="sldNum" sz="quarter" idx="16"/>
          </p:nvPr>
        </p:nvSpPr>
        <p:spPr/>
        <p:txBody>
          <a:bodyPr rtlCol="0"/>
          <a:lstStyle/>
          <a:p>
            <a:fld id="{E68678A4-687A-4303-87BD-83D9C7947856}"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0C13123-5D81-4FBA-8AC2-42D20E293577}" type="datetimeFigureOut">
              <a:rPr lang="en-US" smtClean="0"/>
              <a:pPr/>
              <a:t>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E68678A4-687A-4303-87BD-83D9C79478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13123-5D81-4FBA-8AC2-42D20E293577}" type="datetimeFigureOut">
              <a:rPr lang="en-US" smtClean="0"/>
              <a:pPr/>
              <a:t>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E68678A4-687A-4303-87BD-83D9C79478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0C13123-5D81-4FBA-8AC2-42D20E293577}" type="datetimeFigureOut">
              <a:rPr lang="en-US" smtClean="0"/>
              <a:pPr/>
              <a:t>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E68678A4-687A-4303-87BD-83D9C7947856}"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D0C13123-5D81-4FBA-8AC2-42D20E293577}" type="datetimeFigureOut">
              <a:rPr lang="en-US" smtClean="0"/>
              <a:pPr/>
              <a:t>2/4/2014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E68678A4-687A-4303-87BD-83D9C7947856}"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0C13123-5D81-4FBA-8AC2-42D20E293577}" type="datetimeFigureOut">
              <a:rPr lang="en-US" smtClean="0"/>
              <a:pPr/>
              <a:t>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678A4-687A-4303-87BD-83D9C79478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0C13123-5D81-4FBA-8AC2-42D20E293577}" type="datetimeFigureOut">
              <a:rPr lang="en-US" smtClean="0"/>
              <a:pPr/>
              <a:t>2/4/2014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E68678A4-687A-4303-87BD-83D9C794785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0C13123-5D81-4FBA-8AC2-42D20E293577}" type="datetimeFigureOut">
              <a:rPr lang="en-US" smtClean="0"/>
              <a:pPr/>
              <a:t>2/4/2014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68678A4-687A-4303-87BD-83D9C79478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descr="http://up.graaam.com/img/805d1c099600f676548ca9522d66e4a6.jpg"/>
          <p:cNvPicPr/>
          <p:nvPr/>
        </p:nvPicPr>
        <p:blipFill>
          <a:blip r:embed="rId2"/>
          <a:srcRect/>
          <a:stretch>
            <a:fillRect/>
          </a:stretch>
        </p:blipFill>
        <p:spPr bwMode="auto">
          <a:xfrm>
            <a:off x="-228600" y="0"/>
            <a:ext cx="9372600" cy="6858000"/>
          </a:xfrm>
          <a:prstGeom prst="rect">
            <a:avLst/>
          </a:prstGeom>
          <a:noFill/>
          <a:ln w="9525">
            <a:noFill/>
            <a:miter lim="800000"/>
            <a:headEnd/>
            <a:tailEnd/>
          </a:ln>
        </p:spPr>
      </p:pic>
      <p:sp>
        <p:nvSpPr>
          <p:cNvPr id="11265" name="Rectangle 1"/>
          <p:cNvSpPr>
            <a:spLocks noChangeArrowheads="1"/>
          </p:cNvSpPr>
          <p:nvPr/>
        </p:nvSpPr>
        <p:spPr bwMode="auto">
          <a:xfrm>
            <a:off x="0" y="0"/>
            <a:ext cx="9144000" cy="124957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بسم الله الرحمن الرحيم</a:t>
            </a:r>
            <a:endParaRPr kumimoji="0" lang="en-US"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400" b="1" dirty="0">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400" b="1" dirty="0">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400" b="1" dirty="0">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400" b="1" dirty="0">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 typeface="Arial" pitchFamily="34" charset="0"/>
              <a:buChar char="•"/>
              <a:tabLst/>
            </a:pPr>
            <a:r>
              <a:rPr kumimoji="0" lang="ar-SA" sz="3200" b="1" i="0" u="none" strike="noStrike" cap="none" normalizeH="0" baseline="0" dirty="0" smtClean="0">
                <a:ln>
                  <a:noFill/>
                </a:ln>
                <a:solidFill>
                  <a:schemeClr val="bg2">
                    <a:lumMod val="50000"/>
                  </a:schemeClr>
                </a:solidFill>
                <a:effectLst/>
                <a:latin typeface="Arial" pitchFamily="34" charset="0"/>
                <a:ea typeface="Calibri" pitchFamily="34" charset="0"/>
                <a:cs typeface="Arial" pitchFamily="34" charset="0"/>
              </a:rPr>
              <a:t>محاضرات في التحليل       الموضوعي</a:t>
            </a:r>
            <a:endParaRPr kumimoji="0" lang="en-US" sz="3200" b="0" i="0" u="none" strike="noStrike" cap="none" normalizeH="0" baseline="0" dirty="0" smtClean="0">
              <a:ln>
                <a:noFill/>
              </a:ln>
              <a:solidFill>
                <a:schemeClr val="bg2">
                  <a:lumMod val="50000"/>
                </a:schemeClr>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 typeface="Arial" pitchFamily="34" charset="0"/>
              <a:buChar char="•"/>
              <a:tabLst/>
            </a:pPr>
            <a:r>
              <a:rPr kumimoji="0" lang="ar-SA" sz="3200" b="1" i="0" u="none" strike="noStrike" cap="none" normalizeH="0" baseline="0" dirty="0" smtClean="0">
                <a:ln>
                  <a:noFill/>
                </a:ln>
                <a:solidFill>
                  <a:schemeClr val="bg2">
                    <a:lumMod val="50000"/>
                  </a:schemeClr>
                </a:solidFill>
                <a:effectLst/>
                <a:latin typeface="Arial" pitchFamily="34" charset="0"/>
                <a:ea typeface="Calibri" pitchFamily="34" charset="0"/>
                <a:cs typeface="Arial" pitchFamily="34" charset="0"/>
              </a:rPr>
              <a:t>لطلاب قسم المكتبات       والمعلومات</a:t>
            </a:r>
            <a:endParaRPr kumimoji="0" lang="en-US" sz="3200" b="0" i="0" u="none" strike="noStrike" cap="none" normalizeH="0" baseline="0" dirty="0" smtClean="0">
              <a:ln>
                <a:noFill/>
              </a:ln>
              <a:solidFill>
                <a:schemeClr val="bg2">
                  <a:lumMod val="50000"/>
                </a:schemeClr>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3200" b="1" dirty="0">
              <a:solidFill>
                <a:schemeClr val="bg2">
                  <a:lumMod val="50000"/>
                </a:schemeClr>
              </a:solidFill>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bg2">
                    <a:lumMod val="50000"/>
                  </a:schemeClr>
                </a:solidFill>
                <a:effectLst/>
                <a:latin typeface="Arial" pitchFamily="34" charset="0"/>
                <a:ea typeface="Calibri" pitchFamily="34" charset="0"/>
                <a:cs typeface="Arial" pitchFamily="34" charset="0"/>
              </a:rPr>
              <a:t>المستوى         السادس</a:t>
            </a:r>
            <a:endParaRPr kumimoji="0" lang="en-US" sz="3200" b="0" i="0" u="none" strike="noStrike" cap="none" normalizeH="0" baseline="0" dirty="0" smtClean="0">
              <a:ln>
                <a:noFill/>
              </a:ln>
              <a:solidFill>
                <a:schemeClr val="bg2">
                  <a:lumMod val="50000"/>
                </a:schemeClr>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ar-SA" sz="2400" b="1" dirty="0" smtClean="0">
              <a:latin typeface="Andalus" pitchFamily="18" charset="-78"/>
              <a:ea typeface="Calibri" pitchFamily="34" charset="0"/>
              <a:cs typeface="Andalus" pitchFamily="18" charset="-78"/>
            </a:endParaRPr>
          </a:p>
          <a:p>
            <a:pPr marL="0" marR="0" lvl="0" indent="0" algn="ctr" defTabSz="914400" rtl="0" eaLnBrk="0" fontAlgn="base" latinLnBrk="0" hangingPunct="0">
              <a:lnSpc>
                <a:spcPct val="100000"/>
              </a:lnSpc>
              <a:spcBef>
                <a:spcPct val="0"/>
              </a:spcBef>
              <a:spcAft>
                <a:spcPct val="0"/>
              </a:spcAft>
              <a:buClrTx/>
              <a:buSzTx/>
              <a:buFontTx/>
              <a:buNone/>
              <a:tabLst/>
            </a:pPr>
            <a:endParaRPr lang="ar-SA" sz="2400" b="1" dirty="0">
              <a:latin typeface="Andalus" pitchFamily="18" charset="-78"/>
              <a:ea typeface="Calibri" pitchFamily="34" charset="0"/>
              <a:cs typeface="Andalus" pitchFamily="18" charset="-78"/>
            </a:endParaRPr>
          </a:p>
          <a:p>
            <a:pPr marL="0" marR="0" lvl="0" indent="0" algn="ctr" defTabSz="914400" rtl="0" eaLnBrk="0" fontAlgn="base" latinLnBrk="0" hangingPunct="0">
              <a:lnSpc>
                <a:spcPct val="100000"/>
              </a:lnSpc>
              <a:spcBef>
                <a:spcPct val="0"/>
              </a:spcBef>
              <a:spcAft>
                <a:spcPct val="0"/>
              </a:spcAft>
              <a:buClrTx/>
              <a:buSzTx/>
              <a:buFontTx/>
              <a:buNone/>
              <a:tabLst/>
            </a:pPr>
            <a:endParaRPr lang="ar-SA" sz="2400" b="1" dirty="0" smtClean="0">
              <a:latin typeface="Andalus" pitchFamily="18" charset="-78"/>
              <a:ea typeface="Calibri" pitchFamily="34" charset="0"/>
              <a:cs typeface="Andalus" pitchFamily="18" charset="-78"/>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2400" b="1" dirty="0">
              <a:latin typeface="Andalus" pitchFamily="18" charset="-78"/>
              <a:ea typeface="Calibri" pitchFamily="34" charset="0"/>
              <a:cs typeface="Andalus" pitchFamily="18"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p>
          <a:p>
            <a:pPr marL="0" marR="0" lvl="0" indent="0" algn="ctr" defTabSz="914400" rtl="0" eaLnBrk="0" fontAlgn="base" latinLnBrk="0" hangingPunct="0">
              <a:lnSpc>
                <a:spcPct val="100000"/>
              </a:lnSpc>
              <a:spcBef>
                <a:spcPct val="0"/>
              </a:spcBef>
              <a:spcAft>
                <a:spcPct val="0"/>
              </a:spcAft>
              <a:buClrTx/>
              <a:buSzTx/>
              <a:buFontTx/>
              <a:buNone/>
              <a:tabLst/>
            </a:pPr>
            <a:r>
              <a:rPr lang="ar-SA" sz="4000" b="1" dirty="0" smtClean="0">
                <a:latin typeface="Courier New" pitchFamily="49" charset="0"/>
                <a:ea typeface="Calibri" pitchFamily="34" charset="0"/>
                <a:cs typeface="Courier New" pitchFamily="49" charset="0"/>
              </a:rPr>
              <a:t>د</a:t>
            </a:r>
            <a:r>
              <a:rPr lang="ar-SA" sz="4000" b="1" dirty="0" smtClean="0">
                <a:latin typeface="Arial" pitchFamily="34" charset="0"/>
                <a:ea typeface="Calibri" pitchFamily="34" charset="0"/>
                <a:cs typeface="Arial" pitchFamily="34" charset="0"/>
              </a:rPr>
              <a:t>/ اميمه كمال الدين حسن</a:t>
            </a:r>
            <a:r>
              <a:rPr lang="ar-SA" sz="2400" b="1" dirty="0" smtClean="0">
                <a:latin typeface="Andalus" pitchFamily="18" charset="-78"/>
                <a:ea typeface="Calibri" pitchFamily="34" charset="0"/>
                <a:cs typeface="Andalus" pitchFamily="18" charset="-78"/>
              </a:rPr>
              <a:t>  </a:t>
            </a:r>
            <a:endParaRPr lang="en-US" sz="2400" b="1" dirty="0">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b="1" dirty="0">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b="1" dirty="0">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b="1" dirty="0">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b="1" dirty="0">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b="1" dirty="0">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b="1" dirty="0">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b="1" dirty="0">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r>
              <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حسن</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0" y="0"/>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338" name="Rectangle 2"/>
          <p:cNvSpPr>
            <a:spLocks noChangeArrowheads="1"/>
          </p:cNvSpPr>
          <p:nvPr/>
        </p:nvSpPr>
        <p:spPr bwMode="auto">
          <a:xfrm>
            <a:off x="0" y="0"/>
            <a:ext cx="9144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endPar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lang="ar-SA" sz="2400" b="1" dirty="0">
              <a:latin typeface="Andalus" pitchFamily="18" charset="-78"/>
              <a:ea typeface="Calibri" pitchFamily="34" charset="0"/>
              <a:cs typeface="Andalus" pitchFamily="18" charset="-7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endPar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lvl="0" algn="ctr" fontAlgn="base">
              <a:spcBef>
                <a:spcPct val="0"/>
              </a:spcBef>
              <a:spcAft>
                <a:spcPct val="0"/>
              </a:spcAft>
            </a:pPr>
            <a:r>
              <a:rPr kumimoji="0" lang="en-US" sz="36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r>
              <a:rPr kumimoji="0" lang="en-US" sz="2400" b="1" i="1"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 name="Picture 8" descr="http://forum.muslimh.net/thumbs/87ab6bf321c4ac4e5dc97b065f3e0d8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4339" name="Rectangle 3"/>
          <p:cNvSpPr>
            <a:spLocks noChangeArrowheads="1"/>
          </p:cNvSpPr>
          <p:nvPr/>
        </p:nvSpPr>
        <p:spPr bwMode="auto">
          <a:xfrm>
            <a:off x="0" y="0"/>
            <a:ext cx="9144000" cy="63094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endPar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lang="ar-SA" sz="2400" b="1" dirty="0">
              <a:latin typeface="Andalus" pitchFamily="18" charset="-78"/>
              <a:ea typeface="Calibri" pitchFamily="34" charset="0"/>
              <a:cs typeface="Andalus" pitchFamily="18" charset="-78"/>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lvl="0" algn="ctr" fontAlgn="base">
              <a:spcBef>
                <a:spcPct val="0"/>
              </a:spcBef>
              <a:spcAft>
                <a:spcPct val="0"/>
              </a:spcAft>
            </a:pPr>
            <a:r>
              <a:rPr lang="ar-SA" sz="2400" b="1" dirty="0" smtClean="0"/>
              <a:t>الإسبوع الاول :  محاضره رقم  (1)</a:t>
            </a:r>
            <a:endPar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lvl="0" algn="ctr" eaLnBrk="0" fontAlgn="base" hangingPunct="0">
              <a:spcBef>
                <a:spcPct val="0"/>
              </a:spcBef>
              <a:spcAft>
                <a:spcPct val="0"/>
              </a:spcAft>
            </a:pPr>
            <a:r>
              <a:rPr lang="ar-SA" sz="2400" b="1" dirty="0"/>
              <a:t>المستوى </a:t>
            </a:r>
            <a:r>
              <a:rPr lang="ar-SA" sz="2400" b="1" dirty="0" smtClean="0"/>
              <a:t>السادس</a:t>
            </a:r>
            <a:endParaRPr lang="ar-SA" sz="2400" b="1" dirty="0" smtClean="0">
              <a:latin typeface="Andalus" pitchFamily="18" charset="-78"/>
              <a:cs typeface="Andalus" pitchFamily="18" charset="-78"/>
            </a:endParaRPr>
          </a:p>
          <a:p>
            <a:pPr lvl="0" algn="ctr" eaLnBrk="0" fontAlgn="base" hangingPunct="0">
              <a:spcBef>
                <a:spcPct val="0"/>
              </a:spcBef>
              <a:spcAft>
                <a:spcPct val="0"/>
              </a:spcAft>
            </a:pPr>
            <a:endPar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3600" b="1" i="1" u="none" strike="noStrike" cap="none" normalizeH="0" baseline="0" dirty="0" smtClean="0">
                <a:ln>
                  <a:noFill/>
                </a:ln>
                <a:solidFill>
                  <a:schemeClr val="accent2"/>
                </a:solidFill>
                <a:effectLst/>
                <a:latin typeface="Arial" pitchFamily="34" charset="0"/>
                <a:ea typeface="Calibri" pitchFamily="34" charset="0"/>
                <a:cs typeface="Arial" pitchFamily="34" charset="0"/>
              </a:rPr>
              <a:t>الموضوع / التحليل الموضوعي ,مفهومة, أهميته واهدافة</a:t>
            </a:r>
            <a:endParaRPr kumimoji="0" lang="en-US" sz="3600" b="0" i="1" u="none" strike="noStrike" cap="none" normalizeH="0" baseline="0" dirty="0" smtClean="0">
              <a:ln>
                <a:noFill/>
              </a:ln>
              <a:solidFill>
                <a:schemeClr val="accent2"/>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r>
              <a:rPr kumimoji="0" lang="ar-SA" sz="2800" b="1" i="1" u="none" strike="noStrike" cap="none" normalizeH="0" baseline="0" dirty="0" smtClean="0">
                <a:ln>
                  <a:noFill/>
                </a:ln>
                <a:solidFill>
                  <a:schemeClr val="bg1">
                    <a:lumMod val="50000"/>
                  </a:schemeClr>
                </a:solidFill>
                <a:effectLst/>
                <a:latin typeface="Arial" pitchFamily="34" charset="0"/>
                <a:ea typeface="Calibri" pitchFamily="34" charset="0"/>
                <a:cs typeface="Arial" pitchFamily="34" charset="0"/>
              </a:rPr>
              <a:t>الفهرسة الموضوعية، التكشيف، التصنيف والعلاقة بينهما</a:t>
            </a:r>
            <a:endParaRPr kumimoji="0" lang="en-US" sz="2800" b="1" i="1" u="none" strike="noStrike" cap="none" normalizeH="0" baseline="0" dirty="0" smtClean="0">
              <a:ln>
                <a:noFill/>
              </a:ln>
              <a:solidFill>
                <a:schemeClr val="bg1">
                  <a:lumMod val="50000"/>
                </a:schemeClr>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800" b="0" i="1" u="none" strike="noStrike" cap="none" normalizeH="0" baseline="0" dirty="0" smtClean="0">
              <a:ln>
                <a:noFill/>
              </a:ln>
              <a:solidFill>
                <a:schemeClr val="bg1">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endPar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ar-SA" sz="2400" b="1" dirty="0">
              <a:latin typeface="Andalus" pitchFamily="18" charset="-78"/>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ar-SA" sz="2400" b="1" dirty="0">
              <a:latin typeface="Andalus" pitchFamily="18" charset="-78"/>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lang="ar-SA" sz="2400" b="1" dirty="0">
              <a:latin typeface="Andalus" pitchFamily="18" charset="-78"/>
              <a:cs typeface="Andalus"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r>
              <a:rPr kumimoji="0" lang="ar-SA" sz="24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a:t>
            </a:r>
            <a:r>
              <a:rPr kumimoji="0" lang="ar-SA" sz="4000" b="1"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د/ اميمة كمال الدين</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forum.muslimh.net/thumbs/87ab6bf321c4ac4e5dc97b065f3e0d8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3" name="Picture 2" descr="http://www.bananaq8.com/wp-content/uploads/01/201102171607.jpg"/>
          <p:cNvPicPr/>
          <p:nvPr/>
        </p:nvPicPr>
        <p:blipFill>
          <a:blip r:embed="rId3"/>
          <a:srcRect/>
          <a:stretch>
            <a:fillRect/>
          </a:stretch>
        </p:blipFill>
        <p:spPr bwMode="auto">
          <a:xfrm>
            <a:off x="3581400" y="3048000"/>
            <a:ext cx="5562600" cy="3810000"/>
          </a:xfrm>
          <a:prstGeom prst="rect">
            <a:avLst/>
          </a:prstGeom>
          <a:noFill/>
          <a:ln w="9525">
            <a:noFill/>
            <a:miter lim="800000"/>
            <a:headEnd/>
            <a:tailEnd/>
          </a:ln>
        </p:spPr>
      </p:pic>
      <p:sp>
        <p:nvSpPr>
          <p:cNvPr id="4" name="Rectangle 3"/>
          <p:cNvSpPr/>
          <p:nvPr/>
        </p:nvSpPr>
        <p:spPr>
          <a:xfrm>
            <a:off x="1371600" y="990600"/>
            <a:ext cx="7772400" cy="1938992"/>
          </a:xfrm>
          <a:prstGeom prst="rect">
            <a:avLst/>
          </a:prstGeom>
        </p:spPr>
        <p:txBody>
          <a:bodyPr wrap="square">
            <a:spAutoFit/>
          </a:bodyPr>
          <a:lstStyle/>
          <a:p>
            <a:pPr algn="r"/>
            <a:r>
              <a:rPr lang="ar-SA" sz="4000" b="1" dirty="0">
                <a:solidFill>
                  <a:schemeClr val="accent2"/>
                </a:solidFill>
              </a:rPr>
              <a:t>المحور الأول : </a:t>
            </a:r>
            <a:endParaRPr lang="ar-SA" sz="4000" b="1" dirty="0" smtClean="0">
              <a:solidFill>
                <a:schemeClr val="accent2"/>
              </a:solidFill>
            </a:endParaRPr>
          </a:p>
          <a:p>
            <a:pPr algn="ctr"/>
            <a:r>
              <a:rPr lang="ar-SA" sz="4000" b="1" dirty="0" smtClean="0">
                <a:solidFill>
                  <a:schemeClr val="accent2"/>
                </a:solidFill>
              </a:rPr>
              <a:t>مفهوم </a:t>
            </a:r>
            <a:r>
              <a:rPr lang="ar-SA" sz="4000" b="1" dirty="0">
                <a:solidFill>
                  <a:schemeClr val="accent2"/>
                </a:solidFill>
              </a:rPr>
              <a:t>التحليل الموضوعي في المكتبات واهميته</a:t>
            </a:r>
            <a:endParaRPr lang="en-US" sz="4000" dirty="0">
              <a:solidFill>
                <a:schemeClr val="accent2"/>
              </a:solidFill>
            </a:endParaRPr>
          </a:p>
        </p:txBody>
      </p:sp>
    </p:spTree>
  </p:cSld>
  <p:clrMapOvr>
    <a:masterClrMapping/>
  </p:clrMapOvr>
  <p:transition spd="slow">
    <p:diamon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8433" name="Rectangle 1"/>
          <p:cNvSpPr>
            <a:spLocks noChangeArrowheads="1"/>
          </p:cNvSpPr>
          <p:nvPr/>
        </p:nvSpPr>
        <p:spPr bwMode="auto">
          <a:xfrm>
            <a:off x="0" y="0"/>
            <a:ext cx="9144000" cy="71250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600" b="1" i="0" u="none" strike="noStrike" cap="none" normalizeH="0" baseline="0" dirty="0" smtClean="0">
              <a:ln>
                <a:noFill/>
              </a:ln>
              <a:solidFill>
                <a:srgbClr val="333333"/>
              </a:solidFill>
              <a:effectLst/>
              <a:latin typeface="Calibri" pitchFamily="34" charset="0"/>
              <a:ea typeface="Times New Roman" pitchFamily="18"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lang="ar-SA" sz="1600" b="1" dirty="0">
              <a:solidFill>
                <a:srgbClr val="333333"/>
              </a:solidFill>
              <a:latin typeface="Calibri" pitchFamily="34" charset="0"/>
              <a:ea typeface="Times New Roman" pitchFamily="18"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600" b="1" i="0" u="none" strike="noStrike" cap="none" normalizeH="0" baseline="0" dirty="0" smtClean="0">
              <a:ln>
                <a:noFill/>
              </a:ln>
              <a:solidFill>
                <a:srgbClr val="333333"/>
              </a:solidFill>
              <a:effectLst/>
              <a:latin typeface="Calibri" pitchFamily="34" charset="0"/>
              <a:ea typeface="Times New Roman" pitchFamily="18"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4400" b="1" i="1" u="none" strike="noStrike" cap="none" normalizeH="0" baseline="0" dirty="0" smtClean="0">
                <a:ln>
                  <a:noFill/>
                </a:ln>
                <a:solidFill>
                  <a:schemeClr val="accent2">
                    <a:lumMod val="60000"/>
                    <a:lumOff val="40000"/>
                  </a:schemeClr>
                </a:solidFill>
                <a:effectLst/>
                <a:latin typeface="Calibri" pitchFamily="34" charset="0"/>
                <a:ea typeface="Times New Roman" pitchFamily="18" charset="0"/>
                <a:cs typeface="Arial" pitchFamily="34" charset="0"/>
              </a:rPr>
              <a:t>التحليل الموضوعي</a:t>
            </a:r>
            <a:r>
              <a:rPr kumimoji="0" lang="ar-SA" sz="4400" b="1" i="0" u="none" strike="noStrike" cap="none" normalizeH="0" baseline="0" dirty="0" smtClean="0">
                <a:ln>
                  <a:noFill/>
                </a:ln>
                <a:solidFill>
                  <a:schemeClr val="accent2">
                    <a:lumMod val="60000"/>
                    <a:lumOff val="40000"/>
                  </a:schemeClr>
                </a:solidFill>
                <a:effectLst/>
                <a:latin typeface="Calibri" pitchFamily="34" charset="0"/>
                <a:ea typeface="Times New Roman" pitchFamily="18" charset="0"/>
                <a:cs typeface="Arial" pitchFamily="34" charset="0"/>
              </a:rPr>
              <a:t> </a:t>
            </a:r>
            <a:endParaRPr kumimoji="0" lang="en-US" sz="4400" b="0" i="0" u="none" strike="noStrike" cap="none" normalizeH="0" baseline="0" dirty="0" smtClean="0">
              <a:ln>
                <a:noFill/>
              </a:ln>
              <a:solidFill>
                <a:schemeClr val="accent2">
                  <a:lumMod val="60000"/>
                  <a:lumOff val="40000"/>
                </a:schemeClr>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600" b="1" i="0" u="none" strike="noStrike" cap="none" normalizeH="0" baseline="0" dirty="0" smtClean="0">
              <a:ln>
                <a:noFill/>
              </a:ln>
              <a:solidFill>
                <a:srgbClr val="333333"/>
              </a:solidFill>
              <a:effectLst/>
              <a:latin typeface="Calibri" pitchFamily="34" charset="0"/>
              <a:ea typeface="Times New Roman" pitchFamily="18"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1600" b="1" dirty="0">
              <a:solidFill>
                <a:srgbClr val="333333"/>
              </a:solidFill>
              <a:latin typeface="Calibri" pitchFamily="34" charset="0"/>
              <a:ea typeface="Times New Roman" pitchFamily="18"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600" b="1" i="0" u="none" strike="noStrike" cap="none" normalizeH="0" baseline="0" dirty="0" smtClean="0">
              <a:ln>
                <a:noFill/>
              </a:ln>
              <a:solidFill>
                <a:srgbClr val="333333"/>
              </a:solidFill>
              <a:effectLst/>
              <a:latin typeface="Calibri" pitchFamily="34" charset="0"/>
              <a:ea typeface="Times New Roman" pitchFamily="18"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600" b="1" i="0" u="none" strike="noStrike" cap="none" normalizeH="0" baseline="0" dirty="0" smtClean="0">
              <a:ln>
                <a:noFill/>
              </a:ln>
              <a:solidFill>
                <a:srgbClr val="333333"/>
              </a:solidFill>
              <a:effectLst/>
              <a:latin typeface="Calibri" pitchFamily="34" charset="0"/>
              <a:ea typeface="Times New Roman" pitchFamily="18" charset="0"/>
              <a:cs typeface="Arial" pitchFamily="34" charset="0"/>
            </a:endParaRPr>
          </a:p>
          <a:p>
            <a:pPr lvl="0" algn="r" rtl="1" eaLnBrk="0" fontAlgn="base" hangingPunct="0">
              <a:spcBef>
                <a:spcPct val="0"/>
              </a:spcBef>
              <a:spcAft>
                <a:spcPct val="0"/>
              </a:spcAft>
            </a:pPr>
            <a:r>
              <a:rPr kumimoji="0" lang="ar-SA" sz="1600" b="1" i="0" u="none" strike="noStrike" cap="none" normalizeH="0" baseline="0" dirty="0" smtClean="0">
                <a:ln>
                  <a:noFill/>
                </a:ln>
                <a:solidFill>
                  <a:srgbClr val="333333"/>
                </a:solidFill>
                <a:effectLst/>
                <a:latin typeface="Calibri" pitchFamily="34" charset="0"/>
                <a:ea typeface="Times New Roman" pitchFamily="18" charset="0"/>
                <a:cs typeface="Arial" pitchFamily="34" charset="0"/>
              </a:rPr>
              <a:t>       </a:t>
            </a:r>
            <a:r>
              <a:rPr kumimoji="0" lang="ar-SA" sz="2800" b="1" i="0" u="none" strike="noStrike" cap="none" normalizeH="0" baseline="0" dirty="0" smtClean="0">
                <a:ln>
                  <a:noFill/>
                </a:ln>
                <a:solidFill>
                  <a:srgbClr val="333333"/>
                </a:solidFill>
                <a:effectLst/>
                <a:latin typeface="Calibri" pitchFamily="34" charset="0"/>
                <a:ea typeface="Times New Roman" pitchFamily="18" charset="0"/>
                <a:cs typeface="Arial" pitchFamily="34" charset="0"/>
              </a:rPr>
              <a:t>هو عملية فحص  محتوى الوعاء الببلوجرافي (الكتاب-الدورية-الرسالة…….)بواسطة أخصائي معلومات ,لتحديد رؤوس الموضوعات الأكثر تخصصا أو الواصفات الاكثرتوصيفا التي تصف الوعاء الببلوجرافي بشكل كامل لتستخدم في التسجيل الببلوجرافي كنقاط وصول إلى مصادر المعلومات  .</a:t>
            </a:r>
          </a:p>
          <a:p>
            <a:pPr marL="0" marR="0" lvl="0" indent="0" algn="r" defTabSz="914400" rtl="1" eaLnBrk="0" fontAlgn="base" latinLnBrk="0" hangingPunct="0">
              <a:lnSpc>
                <a:spcPct val="100000"/>
              </a:lnSpc>
              <a:spcBef>
                <a:spcPct val="0"/>
              </a:spcBef>
              <a:spcAft>
                <a:spcPct val="0"/>
              </a:spcAft>
              <a:buClrTx/>
              <a:buSzTx/>
              <a:buFontTx/>
              <a:buNone/>
              <a:tabLst/>
            </a:pPr>
            <a:endParaRPr lang="ar-SA" sz="2800" b="1" dirty="0">
              <a:solidFill>
                <a:srgbClr val="333333"/>
              </a:solidFill>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300" b="1" i="0" u="none" strike="noStrike" cap="none" normalizeH="0" baseline="0" dirty="0" smtClean="0">
              <a:ln>
                <a:noFill/>
              </a:ln>
              <a:solidFill>
                <a:srgbClr val="333333"/>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1300" b="1" dirty="0">
              <a:solidFill>
                <a:srgbClr val="333333"/>
              </a:solidFill>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300" b="1" i="0" u="none" strike="noStrike" cap="none" normalizeH="0" baseline="0" dirty="0" smtClean="0">
              <a:ln>
                <a:noFill/>
              </a:ln>
              <a:solidFill>
                <a:srgbClr val="333333"/>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1300" b="1" dirty="0">
              <a:solidFill>
                <a:srgbClr val="333333"/>
              </a:solidFill>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300" b="1" i="0" u="none" strike="noStrike" cap="none" normalizeH="0" baseline="0" dirty="0" smtClean="0">
              <a:ln>
                <a:noFill/>
              </a:ln>
              <a:solidFill>
                <a:srgbClr val="333333"/>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1300" b="1" dirty="0">
              <a:solidFill>
                <a:srgbClr val="333333"/>
              </a:solidFill>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300" b="1" i="0" u="none" strike="noStrike" cap="none" normalizeH="0" baseline="0" dirty="0" smtClean="0">
              <a:ln>
                <a:noFill/>
              </a:ln>
              <a:solidFill>
                <a:srgbClr val="333333"/>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1300" b="1" dirty="0">
              <a:solidFill>
                <a:srgbClr val="333333"/>
              </a:solidFill>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300" b="1" i="0" u="none" strike="noStrike" cap="none" normalizeH="0" baseline="0" dirty="0" smtClean="0">
              <a:ln>
                <a:noFill/>
              </a:ln>
              <a:solidFill>
                <a:srgbClr val="333333"/>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1300" b="1" dirty="0">
              <a:solidFill>
                <a:srgbClr val="333333"/>
              </a:solidFill>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300" b="1" i="0" u="none" strike="noStrike" cap="none" normalizeH="0" baseline="0" dirty="0" smtClean="0">
              <a:ln>
                <a:noFill/>
              </a:ln>
              <a:solidFill>
                <a:srgbClr val="333333"/>
              </a:solidFill>
              <a:effectLst/>
              <a:latin typeface="Tahoma" pitchFamily="34" charset="0"/>
              <a:cs typeface="Tahoma"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0" y="4572001"/>
            <a:ext cx="9144000" cy="1384995"/>
          </a:xfrm>
          <a:prstGeom prst="rect">
            <a:avLst/>
          </a:prstGeom>
        </p:spPr>
        <p:txBody>
          <a:bodyPr wrap="square">
            <a:spAutoFit/>
          </a:bodyPr>
          <a:lstStyle/>
          <a:p>
            <a:pPr algn="r"/>
            <a:r>
              <a:rPr lang="ar-SA" sz="2800" dirty="0" smtClean="0"/>
              <a:t>    </a:t>
            </a:r>
            <a:r>
              <a:rPr lang="ar-SA" sz="2800" b="1" dirty="0" smtClean="0"/>
              <a:t>وهناك </a:t>
            </a:r>
            <a:r>
              <a:rPr lang="ar-SA" sz="2800" b="1" dirty="0" smtClean="0">
                <a:solidFill>
                  <a:srgbClr val="FF0000"/>
                </a:solidFill>
              </a:rPr>
              <a:t>تعريف ابسط </a:t>
            </a:r>
            <a:r>
              <a:rPr lang="ar-SA" sz="2800" b="1" dirty="0" smtClean="0"/>
              <a:t>للتحليل الموضوعي هو : ((</a:t>
            </a:r>
            <a:r>
              <a:rPr lang="ar-SA" sz="2800" b="1" dirty="0" smtClean="0">
                <a:solidFill>
                  <a:srgbClr val="00B050"/>
                </a:solidFill>
              </a:rPr>
              <a:t>ترجمة المحتوى الفكري للكتاب إلى رأس موضوع مقنن ومحدد))</a:t>
            </a:r>
            <a:r>
              <a:rPr lang="ar-SA" sz="2800" b="1" dirty="0" smtClean="0"/>
              <a:t> وبعض الكتب يحتاج إلى أكثر من رأس موضوع لخدمة أكبر عدد من الباحثين</a:t>
            </a:r>
            <a:r>
              <a:rPr lang="ar-SA" b="1" dirty="0" smtClean="0"/>
              <a:t> </a:t>
            </a:r>
            <a:endParaRPr lang="en-US" b="1" dirty="0"/>
          </a:p>
        </p:txBody>
      </p:sp>
    </p:spTree>
  </p:cSld>
  <p:clrMapOvr>
    <a:masterClrMapping/>
  </p:clrMapOvr>
  <p:transition spd="slow">
    <p:checke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0" y="685800"/>
            <a:ext cx="9144000" cy="3046988"/>
          </a:xfrm>
          <a:prstGeom prst="rect">
            <a:avLst/>
          </a:prstGeom>
        </p:spPr>
        <p:txBody>
          <a:bodyPr wrap="square">
            <a:spAutoFit/>
          </a:bodyPr>
          <a:lstStyle/>
          <a:p>
            <a:pPr algn="r"/>
            <a:r>
              <a:rPr lang="ar-SA" sz="3200" dirty="0" smtClean="0"/>
              <a:t>           </a:t>
            </a:r>
            <a:r>
              <a:rPr lang="ar-SA" sz="3200" b="1" dirty="0" smtClean="0"/>
              <a:t>ويعرف الدكتور شعبان عبد العزيز خليفة في كتابه (قائمة رؤوس الموضوعات القياسية)</a:t>
            </a:r>
            <a:r>
              <a:rPr lang="ar-SA" sz="3200" dirty="0" smtClean="0"/>
              <a:t> ، التحليل الموضوعي بقوله : </a:t>
            </a:r>
            <a:r>
              <a:rPr lang="ar-SA" sz="3200" dirty="0" smtClean="0">
                <a:solidFill>
                  <a:srgbClr val="C00000"/>
                </a:solidFill>
              </a:rPr>
              <a:t>(</a:t>
            </a:r>
            <a:r>
              <a:rPr lang="ar-SA" sz="3200" b="1" dirty="0" smtClean="0">
                <a:solidFill>
                  <a:srgbClr val="FF0000"/>
                </a:solidFill>
              </a:rPr>
              <a:t>هو تفتيت دقيق للمعرفة البشرية إلى جزئيات صغيرة ، وتسمية هذه الجزئيات تسميات مقننة ، ثم ترتيب تلك الجزئيات في ترتيب هجائي </a:t>
            </a:r>
            <a:r>
              <a:rPr lang="ar-SA" sz="3200" b="1" dirty="0" smtClean="0">
                <a:solidFill>
                  <a:srgbClr val="FF0000"/>
                </a:solidFill>
              </a:rPr>
              <a:t> </a:t>
            </a:r>
            <a:endParaRPr lang="ar-SA" sz="3200" b="1" dirty="0" smtClean="0">
              <a:solidFill>
                <a:srgbClr val="FF0000"/>
              </a:solidFill>
            </a:endParaRPr>
          </a:p>
          <a:p>
            <a:pPr algn="r"/>
            <a:r>
              <a:rPr lang="ar-SA" sz="3200" dirty="0" smtClean="0">
                <a:solidFill>
                  <a:srgbClr val="C00000"/>
                </a:solidFill>
              </a:rPr>
              <a:t>.)</a:t>
            </a:r>
            <a:r>
              <a:rPr lang="en-US" sz="3200" dirty="0" smtClean="0"/>
              <a:t> </a:t>
            </a:r>
            <a:r>
              <a:rPr lang="ar-SA" sz="3200" dirty="0" smtClean="0"/>
              <a:t>  </a:t>
            </a:r>
            <a:r>
              <a:rPr lang="ar-SA" sz="3200" b="1" dirty="0" smtClean="0">
                <a:solidFill>
                  <a:srgbClr val="FF0000"/>
                </a:solidFill>
              </a:rPr>
              <a:t>محض</a:t>
            </a:r>
            <a:endParaRPr lang="en-US" sz="3200" b="1" dirty="0" smtClean="0">
              <a:solidFill>
                <a:srgbClr val="FF0000"/>
              </a:solidFill>
            </a:endParaRPr>
          </a:p>
          <a:p>
            <a:pPr algn="r"/>
            <a:endParaRPr lang="ar-SA" sz="3200" dirty="0" smtClean="0"/>
          </a:p>
        </p:txBody>
      </p:sp>
      <p:sp>
        <p:nvSpPr>
          <p:cNvPr id="1025" name="Rectangle 1"/>
          <p:cNvSpPr>
            <a:spLocks noChangeArrowheads="1"/>
          </p:cNvSpPr>
          <p:nvPr/>
        </p:nvSpPr>
        <p:spPr bwMode="auto">
          <a:xfrm>
            <a:off x="0" y="3733800"/>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4000" b="1" i="0" strike="noStrike" cap="none" normalizeH="0" baseline="30000" dirty="0" smtClean="0">
                <a:ln>
                  <a:noFill/>
                </a:ln>
                <a:solidFill>
                  <a:srgbClr val="0B0080"/>
                </a:solidFill>
                <a:effectLst/>
                <a:latin typeface="Calibri" pitchFamily="34" charset="0"/>
                <a:ea typeface="Times New Roman" pitchFamily="18" charset="0"/>
                <a:cs typeface="Arial" pitchFamily="34" charset="0"/>
              </a:rPr>
              <a:t>       من </a:t>
            </a:r>
            <a:r>
              <a:rPr kumimoji="0" lang="ar-SA" sz="4000" b="1" i="0" strike="noStrike" cap="none" normalizeH="0" baseline="30000" dirty="0" smtClean="0">
                <a:ln>
                  <a:noFill/>
                </a:ln>
                <a:solidFill>
                  <a:srgbClr val="0B0080"/>
                </a:solidFill>
                <a:effectLst/>
                <a:latin typeface="Calibri" pitchFamily="34" charset="0"/>
                <a:ea typeface="Times New Roman" pitchFamily="18" charset="0"/>
                <a:cs typeface="Arial" pitchFamily="34" charset="0"/>
              </a:rPr>
              <a:t>خلال التعريف الاول وتعريف شعبان خليفة نستطيع ان نستنتج ان </a:t>
            </a:r>
            <a:r>
              <a:rPr kumimoji="0" lang="ar-SA" sz="4000" b="1" i="0" strike="noStrike" cap="none" normalizeH="0" baseline="30000" dirty="0" smtClean="0">
                <a:ln>
                  <a:noFill/>
                </a:ln>
                <a:solidFill>
                  <a:srgbClr val="0B0080"/>
                </a:solidFill>
                <a:effectLst/>
                <a:latin typeface="Calibri" pitchFamily="34" charset="0"/>
                <a:ea typeface="Times New Roman" pitchFamily="18" charset="0"/>
                <a:cs typeface="Arial" pitchFamily="34" charset="0"/>
              </a:rPr>
              <a:t>هذين التعريفين يشيران الى  ان مصطلح التحليل الموضوعي هو المصطلح </a:t>
            </a:r>
            <a:r>
              <a:rPr kumimoji="0" lang="ar-SA" sz="4000" b="1" i="0" strike="noStrike" cap="none" normalizeH="0" baseline="30000" dirty="0" smtClean="0">
                <a:ln>
                  <a:noFill/>
                </a:ln>
                <a:solidFill>
                  <a:srgbClr val="0B0080"/>
                </a:solidFill>
                <a:effectLst/>
                <a:latin typeface="Calibri" pitchFamily="34" charset="0"/>
                <a:ea typeface="Times New Roman" pitchFamily="18" charset="0"/>
                <a:cs typeface="Arial" pitchFamily="34" charset="0"/>
              </a:rPr>
              <a:t>الذي يعبر عن </a:t>
            </a:r>
            <a:r>
              <a:rPr kumimoji="0" lang="ar-SA" sz="4000" b="1" i="1" u="sng" strike="noStrike" cap="none" normalizeH="0" baseline="30000" dirty="0" smtClean="0">
                <a:ln>
                  <a:noFill/>
                </a:ln>
                <a:solidFill>
                  <a:srgbClr val="FF0000"/>
                </a:solidFill>
                <a:effectLst/>
                <a:latin typeface="Calibri" pitchFamily="34" charset="0"/>
                <a:ea typeface="Times New Roman" pitchFamily="18" charset="0"/>
                <a:cs typeface="Arial" pitchFamily="34" charset="0"/>
              </a:rPr>
              <a:t>الفهرسة الموضوعية </a:t>
            </a:r>
            <a:r>
              <a:rPr kumimoji="0" lang="ar-SA" sz="4000" b="1" i="0" strike="noStrike" cap="none" normalizeH="0" baseline="30000" dirty="0" smtClean="0">
                <a:ln>
                  <a:noFill/>
                </a:ln>
                <a:solidFill>
                  <a:srgbClr val="0B0080"/>
                </a:solidFill>
                <a:effectLst/>
                <a:latin typeface="Calibri" pitchFamily="34" charset="0"/>
                <a:ea typeface="Times New Roman" pitchFamily="18" charset="0"/>
                <a:cs typeface="Arial" pitchFamily="34" charset="0"/>
              </a:rPr>
              <a:t>التي تعتبر واحدة من اهم العمليات  الفنية في المكتبات وهي الشق الثاني من الفهرسة الذي يعنى بالمحتوى الفكري الموضوعي</a:t>
            </a:r>
            <a:r>
              <a:rPr kumimoji="0" lang="ar-SA" sz="4000" b="1" i="0" strike="noStrike" cap="none" normalizeH="0" dirty="0" smtClean="0">
                <a:ln>
                  <a:noFill/>
                </a:ln>
                <a:solidFill>
                  <a:srgbClr val="0B0080"/>
                </a:solidFill>
                <a:effectLst/>
                <a:latin typeface="Calibri" pitchFamily="34" charset="0"/>
                <a:ea typeface="Times New Roman" pitchFamily="18" charset="0"/>
                <a:cs typeface="Arial" pitchFamily="34" charset="0"/>
              </a:rPr>
              <a:t> للوعاء المعرفي</a:t>
            </a:r>
            <a:endParaRPr kumimoji="0" lang="ar-SA" sz="4000" b="1" i="0" strike="noStrike" cap="none" normalizeH="0" baseline="0" dirty="0" smtClean="0">
              <a:ln>
                <a:noFill/>
              </a:ln>
              <a:solidFill>
                <a:schemeClr val="tx1"/>
              </a:solidFill>
              <a:effectLst/>
              <a:latin typeface="Arial" pitchFamily="34" charset="0"/>
              <a:cs typeface="Arial" pitchFamily="34" charset="0"/>
            </a:endParaRPr>
          </a:p>
        </p:txBody>
      </p:sp>
      <p:sp>
        <p:nvSpPr>
          <p:cNvPr id="6" name="Sun 5"/>
          <p:cNvSpPr/>
          <p:nvPr/>
        </p:nvSpPr>
        <p:spPr>
          <a:xfrm>
            <a:off x="8458200" y="3352800"/>
            <a:ext cx="533400" cy="685800"/>
          </a:xfrm>
          <a:prstGeom prst="su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solidFill>
                <a:srgbClr val="FFC000"/>
              </a:solidFill>
            </a:endParaRPr>
          </a:p>
        </p:txBody>
      </p:sp>
    </p:spTree>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3"/>
          <a:srcRect/>
          <a:stretch>
            <a:fillRect/>
          </a:stretch>
        </p:blipFill>
        <p:spPr bwMode="auto">
          <a:xfrm>
            <a:off x="0" y="0"/>
            <a:ext cx="9144000" cy="7086600"/>
          </a:xfrm>
          <a:prstGeom prst="rect">
            <a:avLst/>
          </a:prstGeom>
          <a:noFill/>
          <a:ln w="9525">
            <a:noFill/>
            <a:miter lim="800000"/>
            <a:headEnd/>
            <a:tailEnd/>
          </a:ln>
        </p:spPr>
      </p:pic>
      <p:sp>
        <p:nvSpPr>
          <p:cNvPr id="78849" name="Rectangle 1"/>
          <p:cNvSpPr>
            <a:spLocks noChangeArrowheads="1"/>
          </p:cNvSpPr>
          <p:nvPr/>
        </p:nvSpPr>
        <p:spPr bwMode="auto">
          <a:xfrm>
            <a:off x="0" y="0"/>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altLang="zh-CN" sz="3200" b="1" i="0" u="none" strike="noStrike" cap="none" normalizeH="0" baseline="0" dirty="0" smtClean="0">
              <a:ln>
                <a:noFill/>
              </a:ln>
              <a:solidFill>
                <a:srgbClr val="C00000"/>
              </a:solidFill>
              <a:effectLst/>
              <a:latin typeface="Arial" pitchFamily="34" charset="0"/>
              <a:ea typeface="SimSun" pitchFamily="2" charset="-122"/>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altLang="zh-CN" sz="3200" b="1" i="0" u="none" strike="noStrike" cap="none" normalizeH="0" baseline="0" dirty="0" smtClean="0">
                <a:ln>
                  <a:noFill/>
                </a:ln>
                <a:solidFill>
                  <a:srgbClr val="C00000"/>
                </a:solidFill>
                <a:effectLst/>
                <a:latin typeface="Arial" pitchFamily="34" charset="0"/>
                <a:ea typeface="SimSun" pitchFamily="2" charset="-122"/>
                <a:cs typeface="Arial" pitchFamily="34" charset="0"/>
              </a:rPr>
              <a:t>الأهداف </a:t>
            </a:r>
            <a:r>
              <a:rPr kumimoji="0" lang="ar-SA" altLang="zh-CN" sz="3200" b="1" i="0" u="none" strike="noStrike" cap="none" normalizeH="0" baseline="0" dirty="0" smtClean="0">
                <a:ln>
                  <a:noFill/>
                </a:ln>
                <a:solidFill>
                  <a:srgbClr val="C00000"/>
                </a:solidFill>
                <a:effectLst/>
                <a:latin typeface="Arial" pitchFamily="34" charset="0"/>
                <a:ea typeface="SimSun" pitchFamily="2" charset="-122"/>
                <a:cs typeface="Arial" pitchFamily="34" charset="0"/>
              </a:rPr>
              <a:t>الرئيسية للتحليل الموضوعي:</a:t>
            </a:r>
            <a:endParaRPr kumimoji="0" lang="en-US" altLang="zh-CN" sz="32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altLang="zh-CN" sz="3200" b="1" i="0" u="none" strike="noStrike" cap="none" normalizeH="0" baseline="0" dirty="0" smtClean="0">
                <a:ln>
                  <a:noFill/>
                </a:ln>
                <a:solidFill>
                  <a:schemeClr val="tx1"/>
                </a:solidFill>
                <a:effectLst/>
                <a:latin typeface="Arial" pitchFamily="34" charset="0"/>
                <a:ea typeface="SimSun" pitchFamily="2" charset="-122"/>
                <a:cs typeface="Arial" pitchFamily="34" charset="0"/>
              </a:rPr>
              <a:t>     تهدف عملية التحليل الموضوعي للوعاء المعرفي إلى تحقيق ما يلي</a:t>
            </a:r>
            <a:r>
              <a:rPr kumimoji="0" lang="ar-SA" altLang="zh-CN" sz="3200" b="1" i="0" u="none" strike="noStrike" cap="none" normalizeH="0" baseline="0" dirty="0" smtClean="0">
                <a:ln>
                  <a:noFill/>
                </a:ln>
                <a:solidFill>
                  <a:schemeClr val="tx1"/>
                </a:solidFill>
                <a:effectLst/>
                <a:latin typeface="Arial" pitchFamily="34" charset="0"/>
                <a:ea typeface="SimSun" pitchFamily="2" charset="-122"/>
                <a:cs typeface="Arial" pitchFamily="34" charset="0"/>
              </a:rPr>
              <a:t>:</a:t>
            </a:r>
          </a:p>
          <a:p>
            <a:pPr marL="0" marR="0" lvl="0" indent="0" algn="justLow" defTabSz="914400" rtl="1" eaLnBrk="0" fontAlgn="base" latinLnBrk="0" hangingPunct="0">
              <a:lnSpc>
                <a:spcPct val="100000"/>
              </a:lnSpc>
              <a:spcBef>
                <a:spcPct val="0"/>
              </a:spcBef>
              <a:spcAft>
                <a:spcPct val="0"/>
              </a:spcAft>
              <a:buClrTx/>
              <a:buSzTx/>
              <a:buFont typeface="Wingdings" pitchFamily="2" charset="2"/>
              <a:buChar char="Ø"/>
              <a:tabLst/>
            </a:pPr>
            <a:r>
              <a:rPr lang="ar-SA" altLang="zh-CN" sz="3200" b="1" dirty="0" smtClean="0">
                <a:latin typeface="Arial" pitchFamily="34" charset="0"/>
                <a:ea typeface="SimSun" pitchFamily="2" charset="-122"/>
                <a:cs typeface="Arial" pitchFamily="34" charset="0"/>
              </a:rPr>
              <a:t>-</a:t>
            </a:r>
            <a:r>
              <a:rPr lang="ar-SA" altLang="zh-CN" sz="3200" b="1" dirty="0" smtClean="0">
                <a:solidFill>
                  <a:srgbClr val="00B050"/>
                </a:solidFill>
                <a:latin typeface="Arial" pitchFamily="34" charset="0"/>
                <a:ea typeface="SimSun" pitchFamily="2" charset="-122"/>
                <a:cs typeface="Arial" pitchFamily="34" charset="0"/>
              </a:rPr>
              <a:t>إظهار أو بيان مايوجد بالمكتبة او مركز المعلومات من موادعن موضوع معين</a:t>
            </a:r>
            <a:endParaRPr kumimoji="0" lang="en-US" altLang="zh-CN" sz="3200" b="0" i="0" u="none" strike="noStrike" cap="none" normalizeH="0" baseline="0" dirty="0" smtClean="0">
              <a:ln>
                <a:noFill/>
              </a:ln>
              <a:solidFill>
                <a:srgbClr val="00B05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 typeface="Wingdings" pitchFamily="2" charset="2"/>
              <a:buChar char="Ø"/>
              <a:tabLst/>
            </a:pPr>
            <a:r>
              <a:rPr kumimoji="0" lang="ar-SA" altLang="zh-CN" sz="3200" b="1" i="0" u="none" strike="noStrike" cap="none" normalizeH="0" baseline="0" dirty="0" smtClean="0">
                <a:ln>
                  <a:noFill/>
                </a:ln>
                <a:solidFill>
                  <a:schemeClr val="tx1"/>
                </a:solidFill>
                <a:effectLst/>
                <a:latin typeface="Arial" pitchFamily="34" charset="0"/>
                <a:ea typeface="SimSun" pitchFamily="2" charset="-122"/>
                <a:cs typeface="Arial" pitchFamily="34" charset="0"/>
              </a:rPr>
              <a:t>- </a:t>
            </a:r>
            <a:r>
              <a:rPr kumimoji="0" lang="ar-SA" altLang="zh-CN" sz="3200" b="1" i="0" u="none" strike="noStrike" cap="none" normalizeH="0" baseline="0" dirty="0" smtClean="0">
                <a:ln>
                  <a:noFill/>
                </a:ln>
                <a:solidFill>
                  <a:srgbClr val="0070C0"/>
                </a:solidFill>
                <a:effectLst/>
                <a:latin typeface="Arial" pitchFamily="34" charset="0"/>
                <a:ea typeface="SimSun" pitchFamily="2" charset="-122"/>
                <a:cs typeface="Arial" pitchFamily="34" charset="0"/>
              </a:rPr>
              <a:t>الوصول إلى جميع المواد ذات العلاقة بواسطة الموضوع.</a:t>
            </a:r>
          </a:p>
          <a:p>
            <a:pPr marL="0" marR="0" lvl="0" indent="0" algn="justLow" defTabSz="914400" rtl="1" eaLnBrk="0" fontAlgn="base" latinLnBrk="0" hangingPunct="0">
              <a:lnSpc>
                <a:spcPct val="100000"/>
              </a:lnSpc>
              <a:spcBef>
                <a:spcPct val="0"/>
              </a:spcBef>
              <a:spcAft>
                <a:spcPct val="0"/>
              </a:spcAft>
              <a:buClrTx/>
              <a:buSzTx/>
              <a:buFont typeface="Wingdings" pitchFamily="2" charset="2"/>
              <a:buChar char="Ø"/>
              <a:tabLst/>
            </a:pPr>
            <a:r>
              <a:rPr lang="ar-SA" altLang="zh-CN" sz="3200" dirty="0" smtClean="0">
                <a:solidFill>
                  <a:srgbClr val="FF0000"/>
                </a:solidFill>
                <a:latin typeface="Arial" pitchFamily="34" charset="0"/>
                <a:ea typeface="SimSun" pitchFamily="2" charset="-122"/>
                <a:cs typeface="Arial" pitchFamily="34" charset="0"/>
              </a:rPr>
              <a:t>-</a:t>
            </a:r>
            <a:r>
              <a:rPr kumimoji="0" lang="ar-SA" altLang="zh-CN" sz="3200" b="1" i="0" u="none" strike="noStrike" cap="none" normalizeH="0" baseline="0" dirty="0" smtClean="0">
                <a:ln>
                  <a:noFill/>
                </a:ln>
                <a:solidFill>
                  <a:srgbClr val="FF0000"/>
                </a:solidFill>
                <a:effectLst/>
                <a:latin typeface="Arial" pitchFamily="34" charset="0"/>
                <a:ea typeface="SimSun" pitchFamily="2" charset="-122"/>
                <a:cs typeface="Arial" pitchFamily="34" charset="0"/>
              </a:rPr>
              <a:t>توحيد الإشارات للمواد التي تعالج نفس الموضوع بصرف النظر عن الإختلافات في المصطلحات بين فئات المتخصصين الموضوعيين أو الناتجة عن الطبيعة المتغيرة للمفاهيم في المجال الموضوعي نفسه .</a:t>
            </a:r>
          </a:p>
          <a:p>
            <a:pPr marL="0" marR="0" lvl="0" indent="0" algn="justLow" defTabSz="914400" rtl="1" eaLnBrk="0" fontAlgn="base" latinLnBrk="0" hangingPunct="0">
              <a:lnSpc>
                <a:spcPct val="100000"/>
              </a:lnSpc>
              <a:spcBef>
                <a:spcPct val="0"/>
              </a:spcBef>
              <a:spcAft>
                <a:spcPct val="0"/>
              </a:spcAft>
              <a:buClrTx/>
              <a:buSzTx/>
              <a:buFont typeface="Wingdings" pitchFamily="2" charset="2"/>
              <a:buChar char="Ø"/>
              <a:tabLst/>
            </a:pPr>
            <a:endParaRPr kumimoji="0" lang="en-US" altLang="zh-CN"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4" descr="https://encrypted-tbn0.gstatic.com/images?q=tbn:ANd9GcRgaBcmTAIUb1mG7bJt0gxJrjnN9TpkwJp8EmSyOxowk71OEEi6OA"/>
          <p:cNvPicPr/>
          <p:nvPr/>
        </p:nvPicPr>
        <p:blipFill>
          <a:blip r:embed="rId4"/>
          <a:srcRect/>
          <a:stretch>
            <a:fillRect/>
          </a:stretch>
        </p:blipFill>
        <p:spPr bwMode="auto">
          <a:xfrm>
            <a:off x="3352800" y="5105400"/>
            <a:ext cx="3505200" cy="1752600"/>
          </a:xfrm>
          <a:prstGeom prst="rect">
            <a:avLst/>
          </a:prstGeom>
          <a:noFill/>
          <a:ln w="9525">
            <a:noFill/>
            <a:miter lim="800000"/>
            <a:headEnd/>
            <a:tailEnd/>
          </a:ln>
        </p:spPr>
      </p:pic>
    </p:spTree>
  </p:cSld>
  <p:clrMapOvr>
    <a:masterClrMapping/>
  </p:clrMapOvr>
  <p:transition spd="slow">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0" y="304800"/>
            <a:ext cx="9144000" cy="3662541"/>
          </a:xfrm>
          <a:prstGeom prst="rect">
            <a:avLst/>
          </a:prstGeom>
        </p:spPr>
        <p:txBody>
          <a:bodyPr wrap="square">
            <a:spAutoFit/>
          </a:bodyPr>
          <a:lstStyle/>
          <a:p>
            <a:pPr lvl="0" algn="justLow" rtl="1" eaLnBrk="0" fontAlgn="base" hangingPunct="0">
              <a:spcBef>
                <a:spcPct val="0"/>
              </a:spcBef>
              <a:spcAft>
                <a:spcPct val="0"/>
              </a:spcAft>
              <a:buFont typeface="Wingdings" pitchFamily="2" charset="2"/>
              <a:buChar char="Ø"/>
            </a:pPr>
            <a:endParaRPr lang="ar-SA" altLang="zh-CN" b="1" dirty="0" smtClean="0">
              <a:latin typeface="Arial" pitchFamily="34" charset="0"/>
              <a:ea typeface="SimSun" pitchFamily="2" charset="-122"/>
              <a:cs typeface="Arial" pitchFamily="34" charset="0"/>
            </a:endParaRPr>
          </a:p>
          <a:p>
            <a:pPr lvl="0" algn="justLow" rtl="1" eaLnBrk="0" fontAlgn="base" hangingPunct="0">
              <a:spcBef>
                <a:spcPct val="0"/>
              </a:spcBef>
              <a:spcAft>
                <a:spcPct val="0"/>
              </a:spcAft>
              <a:buFont typeface="Wingdings" pitchFamily="2" charset="2"/>
              <a:buChar char="Ø"/>
            </a:pPr>
            <a:endParaRPr lang="ar-SA" altLang="zh-CN" b="1" dirty="0" smtClean="0">
              <a:latin typeface="Arial" pitchFamily="34" charset="0"/>
              <a:ea typeface="SimSun" pitchFamily="2" charset="-122"/>
              <a:cs typeface="Arial" pitchFamily="34" charset="0"/>
            </a:endParaRPr>
          </a:p>
          <a:p>
            <a:pPr lvl="0" algn="justLow" rtl="1" eaLnBrk="0" fontAlgn="base" hangingPunct="0">
              <a:spcBef>
                <a:spcPct val="0"/>
              </a:spcBef>
              <a:spcAft>
                <a:spcPct val="0"/>
              </a:spcAft>
              <a:buFont typeface="Wingdings" pitchFamily="2" charset="2"/>
              <a:buChar char="Ø"/>
            </a:pPr>
            <a:endParaRPr lang="ar-SA" altLang="zh-CN" b="1" dirty="0" smtClean="0">
              <a:latin typeface="Arial" pitchFamily="34" charset="0"/>
              <a:ea typeface="SimSun" pitchFamily="2" charset="-122"/>
              <a:cs typeface="Arial" pitchFamily="34" charset="0"/>
            </a:endParaRPr>
          </a:p>
          <a:p>
            <a:pPr lvl="0" algn="justLow" rtl="1" eaLnBrk="0" fontAlgn="base" hangingPunct="0">
              <a:spcBef>
                <a:spcPct val="0"/>
              </a:spcBef>
              <a:spcAft>
                <a:spcPct val="0"/>
              </a:spcAft>
              <a:buFont typeface="Wingdings" pitchFamily="2" charset="2"/>
              <a:buChar char="Ø"/>
            </a:pPr>
            <a:endParaRPr lang="ar-SA" altLang="zh-CN" b="1" dirty="0" smtClean="0">
              <a:latin typeface="Arial" pitchFamily="34" charset="0"/>
              <a:ea typeface="SimSun" pitchFamily="2" charset="-122"/>
              <a:cs typeface="Arial" pitchFamily="34" charset="0"/>
            </a:endParaRPr>
          </a:p>
          <a:p>
            <a:pPr lvl="0" algn="justLow" rtl="1" eaLnBrk="0" fontAlgn="base" hangingPunct="0">
              <a:spcBef>
                <a:spcPct val="0"/>
              </a:spcBef>
              <a:spcAft>
                <a:spcPct val="0"/>
              </a:spcAft>
              <a:buFont typeface="Wingdings" pitchFamily="2" charset="2"/>
              <a:buChar char="Ø"/>
            </a:pPr>
            <a:r>
              <a:rPr lang="ar-SA" altLang="zh-CN" b="1" dirty="0" smtClean="0">
                <a:latin typeface="Arial" pitchFamily="34" charset="0"/>
                <a:ea typeface="SimSun" pitchFamily="2" charset="-122"/>
                <a:cs typeface="Arial" pitchFamily="34" charset="0"/>
              </a:rPr>
              <a:t>- </a:t>
            </a:r>
            <a:r>
              <a:rPr lang="ar-SA" altLang="zh-CN" sz="3200" b="1" dirty="0" smtClean="0">
                <a:latin typeface="Arial" pitchFamily="34" charset="0"/>
                <a:ea typeface="SimSun" pitchFamily="2" charset="-122"/>
                <a:cs typeface="Arial" pitchFamily="34" charset="0"/>
              </a:rPr>
              <a:t>توفير مدخل للوعاء من خلال أي مفردات </a:t>
            </a:r>
            <a:r>
              <a:rPr lang="ar-SA" altLang="zh-CN" sz="3200" b="1" dirty="0" smtClean="0">
                <a:latin typeface="Arial" pitchFamily="34" charset="0"/>
                <a:ea typeface="SimSun" pitchFamily="2" charset="-122"/>
                <a:cs typeface="Arial" pitchFamily="34" charset="0"/>
              </a:rPr>
              <a:t>شائعة</a:t>
            </a:r>
            <a:endParaRPr lang="en-US" altLang="zh-CN" sz="3200" dirty="0" smtClean="0">
              <a:latin typeface="Arial" pitchFamily="34" charset="0"/>
              <a:cs typeface="Arial" pitchFamily="34" charset="0"/>
            </a:endParaRPr>
          </a:p>
          <a:p>
            <a:pPr lvl="0" algn="justLow" rtl="1" eaLnBrk="0" fontAlgn="base" hangingPunct="0">
              <a:spcBef>
                <a:spcPct val="0"/>
              </a:spcBef>
              <a:spcAft>
                <a:spcPct val="0"/>
              </a:spcAft>
              <a:buFont typeface="Wingdings" pitchFamily="2" charset="2"/>
              <a:buChar char="Ø"/>
            </a:pPr>
            <a:r>
              <a:rPr lang="ar-SA" altLang="zh-CN" sz="3200" b="1" dirty="0" smtClean="0">
                <a:solidFill>
                  <a:srgbClr val="00B050"/>
                </a:solidFill>
                <a:latin typeface="Arial" pitchFamily="34" charset="0"/>
                <a:ea typeface="SimSun" pitchFamily="2" charset="-122"/>
                <a:cs typeface="Arial" pitchFamily="34" charset="0"/>
              </a:rPr>
              <a:t>- إظهار الترابط بين الموضوعات</a:t>
            </a:r>
            <a:r>
              <a:rPr lang="ar-SA" altLang="zh-CN" sz="3200" b="1" dirty="0" smtClean="0">
                <a:latin typeface="Arial" pitchFamily="34" charset="0"/>
                <a:ea typeface="SimSun" pitchFamily="2" charset="-122"/>
                <a:cs typeface="Arial" pitchFamily="34" charset="0"/>
              </a:rPr>
              <a:t>.</a:t>
            </a:r>
            <a:endParaRPr lang="en-US" altLang="zh-CN" sz="3200" dirty="0" smtClean="0">
              <a:latin typeface="Arial" pitchFamily="34" charset="0"/>
              <a:cs typeface="Arial" pitchFamily="34" charset="0"/>
            </a:endParaRPr>
          </a:p>
          <a:p>
            <a:pPr lvl="0" algn="justLow" rtl="1" eaLnBrk="0" fontAlgn="base" hangingPunct="0">
              <a:spcBef>
                <a:spcPct val="0"/>
              </a:spcBef>
              <a:spcAft>
                <a:spcPct val="0"/>
              </a:spcAft>
              <a:buFont typeface="Wingdings" pitchFamily="2" charset="2"/>
              <a:buChar char="Ø"/>
            </a:pPr>
            <a:r>
              <a:rPr lang="ar-SA" altLang="zh-CN" sz="3200" b="1" dirty="0" smtClean="0">
                <a:latin typeface="Arial" pitchFamily="34" charset="0"/>
                <a:ea typeface="SimSun" pitchFamily="2" charset="-122"/>
                <a:cs typeface="Arial" pitchFamily="34" charset="0"/>
              </a:rPr>
              <a:t>- </a:t>
            </a:r>
            <a:r>
              <a:rPr lang="ar-SA" altLang="zh-CN" sz="3200" b="1" dirty="0" smtClean="0">
                <a:latin typeface="Arial" pitchFamily="34" charset="0"/>
                <a:ea typeface="SimSun" pitchFamily="2" charset="-122"/>
                <a:cs typeface="Arial" pitchFamily="34" charset="0"/>
              </a:rPr>
              <a:t> </a:t>
            </a:r>
            <a:r>
              <a:rPr lang="ar-SA" altLang="zh-CN" sz="3200" b="1" dirty="0" smtClean="0">
                <a:solidFill>
                  <a:srgbClr val="C00000"/>
                </a:solidFill>
                <a:latin typeface="Arial" pitchFamily="34" charset="0"/>
                <a:ea typeface="SimSun" pitchFamily="2" charset="-122"/>
                <a:cs typeface="Arial" pitchFamily="34" charset="0"/>
              </a:rPr>
              <a:t>تقديم وصف اصطلاحي  </a:t>
            </a:r>
            <a:r>
              <a:rPr lang="ar-SA" altLang="zh-CN" sz="3200" b="1" dirty="0" smtClean="0">
                <a:solidFill>
                  <a:srgbClr val="C00000"/>
                </a:solidFill>
                <a:latin typeface="Arial" pitchFamily="34" charset="0"/>
                <a:ea typeface="SimSun" pitchFamily="2" charset="-122"/>
                <a:cs typeface="Arial" pitchFamily="34" charset="0"/>
              </a:rPr>
              <a:t>للمحتوى </a:t>
            </a:r>
            <a:r>
              <a:rPr lang="ar-SA" altLang="zh-CN" sz="3200" b="1" dirty="0" smtClean="0">
                <a:solidFill>
                  <a:srgbClr val="C00000"/>
                </a:solidFill>
                <a:latin typeface="Arial" pitchFamily="34" charset="0"/>
                <a:ea typeface="SimSun" pitchFamily="2" charset="-122"/>
                <a:cs typeface="Arial" pitchFamily="34" charset="0"/>
              </a:rPr>
              <a:t>الموضوعي لاي وحدة ببليوجرافية، وصف يتمثل في المصطلحات الممكنة الأكثر دقة،أو تخصيصا،سواء أكان الوصف في شكل كلمه أو رمز تصنيف</a:t>
            </a:r>
            <a:endParaRPr lang="ar-SA" altLang="zh-CN" sz="3200" dirty="0" smtClean="0">
              <a:solidFill>
                <a:srgbClr val="C00000"/>
              </a:solidFill>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2630602" y="685800"/>
            <a:ext cx="4227397" cy="1077218"/>
          </a:xfrm>
          <a:prstGeom prst="rect">
            <a:avLst/>
          </a:prstGeom>
        </p:spPr>
        <p:txBody>
          <a:bodyPr wrap="square">
            <a:spAutoFit/>
          </a:bodyPr>
          <a:lstStyle/>
          <a:p>
            <a:pPr algn="ctr"/>
            <a:r>
              <a:rPr lang="ar-SA" sz="3200" b="1" i="1" dirty="0" smtClean="0">
                <a:solidFill>
                  <a:srgbClr val="C00000"/>
                </a:solidFill>
              </a:rPr>
              <a:t>علاقة التكشيف والاستخلاص بالتصنيف والفهرسة</a:t>
            </a:r>
            <a:endParaRPr lang="en-US" sz="3200" i="1" dirty="0">
              <a:solidFill>
                <a:srgbClr val="C00000"/>
              </a:solidFill>
            </a:endParaRPr>
          </a:p>
        </p:txBody>
      </p:sp>
      <p:sp>
        <p:nvSpPr>
          <p:cNvPr id="4" name="Rectangle 3"/>
          <p:cNvSpPr/>
          <p:nvPr/>
        </p:nvSpPr>
        <p:spPr>
          <a:xfrm>
            <a:off x="0" y="1905000"/>
            <a:ext cx="8382000" cy="3539430"/>
          </a:xfrm>
          <a:prstGeom prst="rect">
            <a:avLst/>
          </a:prstGeom>
        </p:spPr>
        <p:txBody>
          <a:bodyPr wrap="square">
            <a:spAutoFit/>
          </a:bodyPr>
          <a:lstStyle/>
          <a:p>
            <a:pPr algn="r"/>
            <a:r>
              <a:rPr lang="ar-SA" sz="3200" b="1" dirty="0" smtClean="0">
                <a:latin typeface="EucrosiaUPC" pitchFamily="18" charset="-34"/>
              </a:rPr>
              <a:t>العلاقة بين </a:t>
            </a:r>
            <a:r>
              <a:rPr lang="ar-SA" sz="3200" b="1" dirty="0" smtClean="0">
                <a:solidFill>
                  <a:srgbClr val="FF0000"/>
                </a:solidFill>
                <a:latin typeface="EucrosiaUPC" pitchFamily="18" charset="-34"/>
              </a:rPr>
              <a:t>التصنيف</a:t>
            </a:r>
            <a:r>
              <a:rPr lang="ar-SA" sz="3200" b="1" dirty="0" smtClean="0">
                <a:latin typeface="EucrosiaUPC" pitchFamily="18" charset="-34"/>
              </a:rPr>
              <a:t> </a:t>
            </a:r>
            <a:r>
              <a:rPr lang="ar-SA" sz="3200" b="1" dirty="0" smtClean="0">
                <a:solidFill>
                  <a:srgbClr val="00B050"/>
                </a:solidFill>
                <a:latin typeface="EucrosiaUPC" pitchFamily="18" charset="-34"/>
              </a:rPr>
              <a:t>والفهرسة الموضوعية</a:t>
            </a:r>
            <a:r>
              <a:rPr lang="ar-SA" sz="3200" b="1" dirty="0" smtClean="0">
                <a:latin typeface="EucrosiaUPC" pitchFamily="18" charset="-34"/>
              </a:rPr>
              <a:t> و </a:t>
            </a:r>
            <a:r>
              <a:rPr lang="ar-SA" sz="3200" b="1" dirty="0" smtClean="0">
                <a:solidFill>
                  <a:srgbClr val="0070C0"/>
                </a:solidFill>
                <a:latin typeface="EucrosiaUPC" pitchFamily="18" charset="-34"/>
              </a:rPr>
              <a:t>التكشيف</a:t>
            </a:r>
            <a:r>
              <a:rPr lang="ar-SA" sz="3200" b="1" dirty="0" smtClean="0">
                <a:latin typeface="EucrosiaUPC" pitchFamily="18" charset="-34"/>
              </a:rPr>
              <a:t> و</a:t>
            </a:r>
            <a:r>
              <a:rPr lang="ar-SA" sz="3200" b="1" dirty="0" smtClean="0">
                <a:solidFill>
                  <a:srgbClr val="C00000"/>
                </a:solidFill>
                <a:latin typeface="EucrosiaUPC" pitchFamily="18" charset="-34"/>
              </a:rPr>
              <a:t>الاستخلاص</a:t>
            </a:r>
            <a:r>
              <a:rPr lang="ar-SA" sz="3200" b="1" dirty="0" smtClean="0">
                <a:latin typeface="EucrosiaUPC" pitchFamily="18" charset="-34"/>
              </a:rPr>
              <a:t> وثيقة إلى ابعد حد, فجميع هذه الأساليب بلا استثناء يهتم بالمحتوي الموضوعي لأوعية المعلومات .</a:t>
            </a:r>
            <a:br>
              <a:rPr lang="ar-SA" sz="3200" b="1" dirty="0" smtClean="0">
                <a:latin typeface="EucrosiaUPC" pitchFamily="18" charset="-34"/>
              </a:rPr>
            </a:br>
            <a:r>
              <a:rPr lang="ar-SA" sz="3200" b="1" dirty="0" smtClean="0">
                <a:latin typeface="EucrosiaUPC" pitchFamily="18" charset="-34"/>
              </a:rPr>
              <a:t>وجميع هذه الأساليب مرتبطة بالسعي نحو أعداد ما يسمي ببدائل الوثائق ,سواء في فهارس المكتبات أو في مراصد البيانات الورقية .</a:t>
            </a:r>
            <a:br>
              <a:rPr lang="ar-SA" sz="3200" b="1" dirty="0" smtClean="0">
                <a:latin typeface="EucrosiaUPC" pitchFamily="18" charset="-34"/>
              </a:rPr>
            </a:br>
            <a:endParaRPr lang="en-US" sz="3200" b="1" dirty="0">
              <a:latin typeface="EucrosiaUPC" pitchFamily="18" charset="-34"/>
              <a:cs typeface="EucrosiaUPC" pitchFamily="18" charset="-34"/>
            </a:endParaRPr>
          </a:p>
        </p:txBody>
      </p:sp>
    </p:spTree>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0" y="1143000"/>
            <a:ext cx="8763000" cy="3539430"/>
          </a:xfrm>
          <a:prstGeom prst="rect">
            <a:avLst/>
          </a:prstGeom>
        </p:spPr>
        <p:txBody>
          <a:bodyPr wrap="square">
            <a:spAutoFit/>
          </a:bodyPr>
          <a:lstStyle/>
          <a:p>
            <a:pPr algn="r"/>
            <a:r>
              <a:rPr lang="ar-SA" sz="3200" b="1" dirty="0" smtClean="0">
                <a:solidFill>
                  <a:srgbClr val="C00000"/>
                </a:solidFill>
              </a:rPr>
              <a:t>      فيما </a:t>
            </a:r>
            <a:r>
              <a:rPr lang="ar-SA" sz="3200" b="1" dirty="0" smtClean="0">
                <a:solidFill>
                  <a:srgbClr val="C00000"/>
                </a:solidFill>
              </a:rPr>
              <a:t>عدا الاستخلاص,الذي يرمي الي تقدم المعلومات التي يمكن إن تغني المستفيد عن الرجوع إلى الوثائق الأصلية أو عدم الرجوع إليها, فان الأساليب الأخرى ترمي إلى توفير المدخل الموضوعية للوصول إلى مجموعات المكتبات من أوعيه المعلومات ,أو استرجاع تسجيلات أوعيه المعلومات من مراصد البيانات الورقية وان اختلفت إشكال هذه المداخل وتفاوتت مستويات تعمقها في التعرف علي عناصر المحتوي الموضوعي</a:t>
            </a:r>
            <a:endParaRPr lang="en-US" sz="3200" b="1" dirty="0">
              <a:solidFill>
                <a:srgbClr val="C00000"/>
              </a:solidFill>
            </a:endParaRPr>
          </a:p>
        </p:txBody>
      </p:sp>
      <p:sp>
        <p:nvSpPr>
          <p:cNvPr id="5" name="4-Point Star 4"/>
          <p:cNvSpPr/>
          <p:nvPr/>
        </p:nvSpPr>
        <p:spPr>
          <a:xfrm>
            <a:off x="8153400" y="838200"/>
            <a:ext cx="762000" cy="838200"/>
          </a:xfrm>
          <a:prstGeom prst="star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cSld>
  <p:clrMapOvr>
    <a:masterClrMapping/>
  </p:clrMapOvr>
  <p:transition spd="slow">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152400"/>
            <a:ext cx="9144000" cy="7010400"/>
          </a:xfrm>
          <a:prstGeom prst="rect">
            <a:avLst/>
          </a:prstGeom>
          <a:noFill/>
          <a:ln w="9525">
            <a:noFill/>
            <a:miter lim="800000"/>
            <a:headEnd/>
            <a:tailEnd/>
          </a:ln>
        </p:spPr>
      </p:pic>
      <p:sp>
        <p:nvSpPr>
          <p:cNvPr id="3073" name="Rectangle 1"/>
          <p:cNvSpPr>
            <a:spLocks noChangeArrowheads="1"/>
          </p:cNvSpPr>
          <p:nvPr/>
        </p:nvSpPr>
        <p:spPr bwMode="auto">
          <a:xfrm>
            <a:off x="1828800" y="381001"/>
            <a:ext cx="46482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normalizeH="0" baseline="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العلاقة بين رؤوس الموضوعات والتصنيف</a:t>
            </a:r>
            <a:r>
              <a:rPr kumimoji="0" lang="en-US" sz="3200" b="1" i="0" u="none" strike="noStrike" normalizeH="0" baseline="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rPr>
              <a:t> </a:t>
            </a:r>
            <a:endParaRPr kumimoji="0" lang="ar-SA" sz="3200" b="1" i="0" u="none" strike="noStrike" normalizeH="0" baseline="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ar-SA" sz="2200" dirty="0" smtClean="0">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4" name="Rectangle 2"/>
          <p:cNvSpPr>
            <a:spLocks noChangeArrowheads="1"/>
          </p:cNvSpPr>
          <p:nvPr/>
        </p:nvSpPr>
        <p:spPr bwMode="auto">
          <a:xfrm>
            <a:off x="0" y="1905000"/>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التصنيف يمد المكتبة بترتيب منهجي للمواد وفقا لمحتواها الموضوعي ، أو طريقة المعالجة فيها ، بينما يتضمن استخدام رؤوس الموضوعات وسيلة الوصول إلى المحتويات الفكرية للمكتبة عن طريق الترتيب الهجائي للموضوعات . وهي بهذا تعطي مدخلاً هجائيا للمفاهيم المتضمنة في تلك المواد ومن ثم فهي تضيف بعدا اخر لخاصية الترتيب الخطي او الطولي للتصنيف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0" y="685800"/>
            <a:ext cx="9144000" cy="5016758"/>
          </a:xfrm>
          <a:prstGeom prst="rect">
            <a:avLst/>
          </a:prstGeom>
        </p:spPr>
        <p:txBody>
          <a:bodyPr wrap="square">
            <a:spAutoFit/>
          </a:bodyPr>
          <a:lstStyle/>
          <a:p>
            <a:pPr algn="r"/>
            <a:r>
              <a:rPr lang="ar-SA" sz="3200" b="1" dirty="0" smtClean="0">
                <a:latin typeface="Calibri" pitchFamily="34" charset="0"/>
                <a:ea typeface="Calibri" pitchFamily="34" charset="0"/>
                <a:cs typeface="Arial" pitchFamily="34" charset="0"/>
              </a:rPr>
              <a:t>  وترتبط </a:t>
            </a:r>
            <a:r>
              <a:rPr lang="ar-SA" sz="3200" b="1" dirty="0" smtClean="0">
                <a:latin typeface="Calibri" pitchFamily="34" charset="0"/>
                <a:ea typeface="Calibri" pitchFamily="34" charset="0"/>
                <a:cs typeface="Arial" pitchFamily="34" charset="0"/>
              </a:rPr>
              <a:t>عملية التصنيف ارتباطا وثيقا بعملية اختيار رؤوس الموضوعات ذلك لان كل منهما يعنى بالمحتوى الموضوعي ويبداء بتحليل المحتوى الفكري لمضمون الوعاء او الكتاب و الفرق بين العمليتين يكمن في الناحية الإجرائية وآلية التعبير عن المحتوى </a:t>
            </a:r>
            <a:r>
              <a:rPr lang="ar-SA" sz="3200" b="1" dirty="0" smtClean="0">
                <a:latin typeface="Calibri" pitchFamily="34" charset="0"/>
                <a:ea typeface="Calibri" pitchFamily="34" charset="0"/>
                <a:cs typeface="Arial" pitchFamily="34" charset="0"/>
              </a:rPr>
              <a:t>فالتصنيف يعبر </a:t>
            </a:r>
            <a:r>
              <a:rPr lang="ar-SA" sz="3200" b="1" dirty="0" smtClean="0">
                <a:latin typeface="Calibri" pitchFamily="34" charset="0"/>
                <a:ea typeface="Calibri" pitchFamily="34" charset="0"/>
                <a:cs typeface="Arial" pitchFamily="34" charset="0"/>
              </a:rPr>
              <a:t>عن موضوع الكتاب بواسطة رمز مقنن </a:t>
            </a:r>
            <a:endParaRPr lang="ar-SA" sz="3200" b="1" dirty="0" smtClean="0">
              <a:latin typeface="Calibri" pitchFamily="34" charset="0"/>
              <a:ea typeface="Calibri" pitchFamily="34" charset="0"/>
              <a:cs typeface="Arial" pitchFamily="34" charset="0"/>
            </a:endParaRPr>
          </a:p>
          <a:p>
            <a:pPr algn="r"/>
            <a:endParaRPr lang="ar-SA" sz="3200" b="1" dirty="0" smtClean="0">
              <a:latin typeface="Calibri" pitchFamily="34" charset="0"/>
              <a:ea typeface="Calibri" pitchFamily="34" charset="0"/>
              <a:cs typeface="Arial" pitchFamily="34" charset="0"/>
            </a:endParaRPr>
          </a:p>
          <a:p>
            <a:pPr algn="r"/>
            <a:endParaRPr lang="ar-SA" sz="3200" b="1" dirty="0" smtClean="0">
              <a:latin typeface="Calibri" pitchFamily="34" charset="0"/>
              <a:ea typeface="Calibri" pitchFamily="34" charset="0"/>
              <a:cs typeface="Arial" pitchFamily="34" charset="0"/>
            </a:endParaRPr>
          </a:p>
          <a:p>
            <a:pPr algn="r"/>
            <a:endParaRPr lang="ar-SA" sz="3200" b="1" dirty="0" smtClean="0">
              <a:latin typeface="Calibri" pitchFamily="34" charset="0"/>
              <a:ea typeface="Calibri" pitchFamily="34" charset="0"/>
              <a:cs typeface="Arial" pitchFamily="34" charset="0"/>
            </a:endParaRPr>
          </a:p>
          <a:p>
            <a:pPr algn="r"/>
            <a:r>
              <a:rPr lang="ar-SA" sz="3200" b="1" dirty="0" smtClean="0">
                <a:latin typeface="Calibri" pitchFamily="34" charset="0"/>
                <a:ea typeface="Calibri" pitchFamily="34" charset="0"/>
                <a:cs typeface="Arial" pitchFamily="34" charset="0"/>
              </a:rPr>
              <a:t>بينما </a:t>
            </a:r>
            <a:r>
              <a:rPr lang="ar-SA" sz="3200" b="1" dirty="0" smtClean="0">
                <a:latin typeface="Calibri" pitchFamily="34" charset="0"/>
                <a:ea typeface="Calibri" pitchFamily="34" charset="0"/>
                <a:cs typeface="Arial" pitchFamily="34" charset="0"/>
              </a:rPr>
              <a:t>في التحليل اللفظي نعبر عن مضمون الكتاب بإستخدام كلمة او عدة كلمات</a:t>
            </a:r>
            <a:endParaRPr lang="en-US" sz="3200" b="1" dirty="0"/>
          </a:p>
        </p:txBody>
      </p:sp>
      <p:pic>
        <p:nvPicPr>
          <p:cNvPr id="4" name="Picture 3" descr="http://i.ytimg.com/vi/RNEDEk1Tz4Y/0.jpg"/>
          <p:cNvPicPr/>
          <p:nvPr/>
        </p:nvPicPr>
        <p:blipFill>
          <a:blip r:embed="rId3"/>
          <a:srcRect/>
          <a:stretch>
            <a:fillRect/>
          </a:stretch>
        </p:blipFill>
        <p:spPr bwMode="auto">
          <a:xfrm>
            <a:off x="2895600" y="3124200"/>
            <a:ext cx="2743200" cy="1524000"/>
          </a:xfrm>
          <a:prstGeom prst="rect">
            <a:avLst/>
          </a:prstGeom>
          <a:noFill/>
          <a:ln w="9525">
            <a:noFill/>
            <a:miter lim="800000"/>
            <a:headEnd/>
            <a:tailEnd/>
          </a:ln>
        </p:spPr>
      </p:pic>
    </p:spTree>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0" y="685801"/>
            <a:ext cx="8839200" cy="6401753"/>
          </a:xfrm>
          <a:prstGeom prst="rect">
            <a:avLst/>
          </a:prstGeom>
        </p:spPr>
        <p:txBody>
          <a:bodyPr wrap="square">
            <a:spAutoFit/>
          </a:bodyPr>
          <a:lstStyle/>
          <a:p>
            <a:pPr algn="r"/>
            <a:r>
              <a:rPr lang="ar-SA" sz="2800" b="1" dirty="0" smtClean="0"/>
              <a:t>ويمكن تحديد </a:t>
            </a:r>
            <a:r>
              <a:rPr lang="ar-SA" sz="2800" b="1" dirty="0" smtClean="0">
                <a:solidFill>
                  <a:srgbClr val="C00000"/>
                </a:solidFill>
              </a:rPr>
              <a:t>الفروقات الإجرائية </a:t>
            </a:r>
            <a:r>
              <a:rPr lang="ar-SA" sz="2800" b="1" dirty="0" smtClean="0">
                <a:solidFill>
                  <a:srgbClr val="C00000"/>
                </a:solidFill>
              </a:rPr>
              <a:t> </a:t>
            </a:r>
            <a:r>
              <a:rPr lang="ar-SA" sz="2800" b="1" dirty="0" smtClean="0">
                <a:solidFill>
                  <a:srgbClr val="C00000"/>
                </a:solidFill>
              </a:rPr>
              <a:t>بين </a:t>
            </a:r>
            <a:r>
              <a:rPr lang="ar-SA" sz="2800" b="1" dirty="0" smtClean="0">
                <a:solidFill>
                  <a:srgbClr val="C00000"/>
                </a:solidFill>
              </a:rPr>
              <a:t>التصنيف والتحليل الموضوعى </a:t>
            </a:r>
            <a:r>
              <a:rPr lang="ar-SA" sz="2800" b="1" dirty="0" smtClean="0">
                <a:solidFill>
                  <a:srgbClr val="C00000"/>
                </a:solidFill>
              </a:rPr>
              <a:t> </a:t>
            </a:r>
            <a:r>
              <a:rPr lang="ar-SA" sz="2800" b="1" dirty="0" smtClean="0"/>
              <a:t>(الفهرسة الموضوعية) من خلال الآتي:-</a:t>
            </a:r>
            <a:r>
              <a:rPr lang="ar-SA" sz="2800" b="1" dirty="0" smtClean="0"/>
              <a:t> </a:t>
            </a:r>
            <a:endParaRPr lang="ar-SA" sz="2800" b="1" dirty="0" smtClean="0"/>
          </a:p>
          <a:p>
            <a:pPr algn="r"/>
            <a:r>
              <a:rPr lang="ar-SA" sz="2800" b="1" dirty="0" smtClean="0"/>
              <a:t> </a:t>
            </a:r>
            <a:r>
              <a:rPr lang="ar-SA" sz="2800" b="1" dirty="0" smtClean="0">
                <a:solidFill>
                  <a:srgbClr val="FF0000"/>
                </a:solidFill>
              </a:rPr>
              <a:t>اولا </a:t>
            </a:r>
            <a:r>
              <a:rPr lang="ar-SA" sz="2800" b="1" dirty="0" smtClean="0">
                <a:solidFill>
                  <a:srgbClr val="FF0000"/>
                </a:solidFill>
              </a:rPr>
              <a:t>    التصنيف </a:t>
            </a:r>
            <a:r>
              <a:rPr lang="ar-SA" sz="2800" b="1" dirty="0" smtClean="0"/>
              <a:t>:</a:t>
            </a:r>
          </a:p>
          <a:p>
            <a:pPr algn="r"/>
            <a:r>
              <a:rPr lang="ar-SA" sz="2800" b="1" dirty="0" smtClean="0"/>
              <a:t>-</a:t>
            </a:r>
            <a:r>
              <a:rPr lang="ar-SA" sz="2800" b="1" dirty="0" smtClean="0"/>
              <a:t>  </a:t>
            </a:r>
            <a:r>
              <a:rPr lang="ar-SA" sz="2800" b="1" dirty="0" smtClean="0">
                <a:solidFill>
                  <a:srgbClr val="00B050"/>
                </a:solidFill>
              </a:rPr>
              <a:t> يعتمد على خطه تصنيف معده مسبقا </a:t>
            </a:r>
            <a:r>
              <a:rPr lang="ar-SA" sz="2800" b="1" dirty="0" smtClean="0"/>
              <a:t>ً</a:t>
            </a:r>
          </a:p>
          <a:p>
            <a:pPr algn="r"/>
            <a:r>
              <a:rPr lang="ar-SA" sz="2800" b="1" dirty="0" smtClean="0"/>
              <a:t>-</a:t>
            </a:r>
            <a:r>
              <a:rPr lang="ar-SA" sz="2800" b="1" dirty="0" smtClean="0"/>
              <a:t>   التصنيف يرتب فروع المعرفه البشريه ترتيب منطقى من العام إلى الخاص</a:t>
            </a:r>
          </a:p>
          <a:p>
            <a:pPr algn="r"/>
            <a:r>
              <a:rPr lang="ar-SA" sz="2800" b="1" dirty="0" smtClean="0"/>
              <a:t>-</a:t>
            </a:r>
            <a:r>
              <a:rPr lang="ar-SA" sz="2800" b="1" dirty="0" smtClean="0"/>
              <a:t>   التصنيف يحافظ على العلاقات بين الموضوعات ، مثل 200 الديانات فى ديوى تحتها جميع الديانات</a:t>
            </a:r>
          </a:p>
          <a:p>
            <a:pPr algn="r"/>
            <a:r>
              <a:rPr lang="ar-SA" sz="2800" b="1" dirty="0" smtClean="0"/>
              <a:t>-</a:t>
            </a:r>
            <a:r>
              <a:rPr lang="ar-SA" sz="2800" b="1" dirty="0" smtClean="0"/>
              <a:t>   التصنيف يعبر </a:t>
            </a:r>
            <a:r>
              <a:rPr lang="ar-SA" sz="2800" b="1" dirty="0" smtClean="0"/>
              <a:t>عن المحتوى الموضوعي للكتاب برموز حروفا كانت او أرقام أو اشارات أو خليط بينهما</a:t>
            </a:r>
            <a:endParaRPr lang="ar-SA" sz="2800" b="1" dirty="0" smtClean="0"/>
          </a:p>
          <a:p>
            <a:pPr algn="r"/>
            <a:r>
              <a:rPr lang="ar-SA" sz="2800" b="1" dirty="0" smtClean="0"/>
              <a:t>-</a:t>
            </a:r>
            <a:r>
              <a:rPr lang="ar-SA" sz="2800" b="1" dirty="0" smtClean="0"/>
              <a:t>   التصنيف يتطلب مهاره عاليه لكى تستخرج رقم التصنيف عن طريق التصنيف الهجائى  </a:t>
            </a:r>
          </a:p>
          <a:p>
            <a:pPr algn="r"/>
            <a:r>
              <a:rPr lang="ar-SA" sz="2800" b="1" dirty="0" smtClean="0"/>
              <a:t>-</a:t>
            </a:r>
            <a:r>
              <a:rPr lang="ar-SA" sz="2800" b="1" dirty="0" smtClean="0"/>
              <a:t>   التصنيف لا يمكن إعطاء الوعاء أكثر من رقم</a:t>
            </a:r>
          </a:p>
          <a:p>
            <a:pPr algn="r"/>
            <a:r>
              <a:rPr lang="ar-SA" sz="2800" b="1" dirty="0" smtClean="0"/>
              <a:t>-</a:t>
            </a:r>
            <a:r>
              <a:rPr lang="ar-SA" sz="2800" b="1" dirty="0" smtClean="0"/>
              <a:t>  </a:t>
            </a:r>
            <a:r>
              <a:rPr lang="ar-SA" sz="2800" b="1" dirty="0" smtClean="0"/>
              <a:t> </a:t>
            </a:r>
            <a:r>
              <a:rPr lang="ar-SA" sz="2800" b="1" dirty="0" smtClean="0"/>
              <a:t>التصنيف لا </a:t>
            </a:r>
            <a:r>
              <a:rPr lang="ar-SA" sz="2800" b="1" dirty="0" smtClean="0"/>
              <a:t>يقابله </a:t>
            </a:r>
            <a:r>
              <a:rPr lang="ar-SA" sz="2800" b="1" dirty="0" smtClean="0"/>
              <a:t>أى معاوقات لغويه  لأنه لغه أرقام</a:t>
            </a:r>
          </a:p>
          <a:p>
            <a:pPr algn="r"/>
            <a:r>
              <a:rPr lang="ar-SA" b="1" dirty="0" smtClean="0"/>
              <a:t>·      </a:t>
            </a:r>
            <a:endParaRPr lang="ar-SA" b="1" dirty="0"/>
          </a:p>
        </p:txBody>
      </p:sp>
    </p:spTree>
  </p:cSld>
  <p:clrMapOvr>
    <a:masterClrMapping/>
  </p:clrMapOvr>
  <p:transition spd="slow">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c_mi" descr="http://4.bp.blogspot.com/-Wy8bYwPSxew/UL_0vXHt8TI/AAAAAAAACmo/qSLuSi-IfZs/s320/PowerPoint_Wallpapers_1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0" y="762000"/>
            <a:ext cx="9144000" cy="4524315"/>
          </a:xfrm>
          <a:prstGeom prst="rect">
            <a:avLst/>
          </a:prstGeom>
        </p:spPr>
        <p:txBody>
          <a:bodyPr wrap="square">
            <a:spAutoFit/>
          </a:bodyPr>
          <a:lstStyle/>
          <a:p>
            <a:pPr algn="r"/>
            <a:r>
              <a:rPr lang="ar-SA" sz="3200" b="1" dirty="0" smtClean="0"/>
              <a:t>(</a:t>
            </a:r>
            <a:r>
              <a:rPr lang="ar-SA" sz="3200" b="1" dirty="0" smtClean="0">
                <a:solidFill>
                  <a:srgbClr val="C00000"/>
                </a:solidFill>
              </a:rPr>
              <a:t>الفهرسة الموضوعية )  </a:t>
            </a:r>
            <a:r>
              <a:rPr lang="ar-SA" sz="3200" b="1" dirty="0" smtClean="0">
                <a:solidFill>
                  <a:srgbClr val="FFC000"/>
                </a:solidFill>
              </a:rPr>
              <a:t>التحليل الموضوعى:</a:t>
            </a:r>
          </a:p>
          <a:p>
            <a:pPr algn="r"/>
            <a:r>
              <a:rPr lang="ar-SA" sz="3200" b="1" dirty="0" smtClean="0"/>
              <a:t>-</a:t>
            </a:r>
            <a:r>
              <a:rPr lang="ar-SA" sz="3200" b="1" dirty="0" smtClean="0"/>
              <a:t>   التحليل الموضوعى يعتمد على قائمه روؤس الموضوعات</a:t>
            </a:r>
          </a:p>
          <a:p>
            <a:pPr algn="r"/>
            <a:r>
              <a:rPr lang="ar-SA" sz="3200" b="1" dirty="0" smtClean="0"/>
              <a:t>-   التحليل الموضوعى : ألفاظ  و كلمات</a:t>
            </a:r>
          </a:p>
          <a:p>
            <a:pPr algn="r"/>
            <a:r>
              <a:rPr lang="ar-SA" sz="3200" b="1" dirty="0" smtClean="0"/>
              <a:t>-</a:t>
            </a:r>
            <a:r>
              <a:rPr lang="ar-SA" sz="3200" b="1" dirty="0" smtClean="0"/>
              <a:t>   التحليل الموضوعى : يتطلب المعرفه بالحروف الأبجديه فقط ــــ شبكه إحالات</a:t>
            </a:r>
          </a:p>
          <a:p>
            <a:pPr algn="r"/>
            <a:r>
              <a:rPr lang="ar-SA" sz="3200" b="1" dirty="0" smtClean="0"/>
              <a:t>-</a:t>
            </a:r>
            <a:r>
              <a:rPr lang="ar-SA" sz="3200" b="1" dirty="0" smtClean="0"/>
              <a:t>   التحليل الموضوعى : يمكن إعطاء الوعاء أكثر من رأس موضوع </a:t>
            </a:r>
          </a:p>
          <a:p>
            <a:pPr algn="r"/>
            <a:r>
              <a:rPr lang="ar-SA" sz="3200" b="1" dirty="0" smtClean="0"/>
              <a:t>-</a:t>
            </a:r>
            <a:r>
              <a:rPr lang="ar-SA" sz="3200" b="1" dirty="0" smtClean="0"/>
              <a:t>   التحليل الموضوعى : يمكن أن يقابله معوقات لغويه</a:t>
            </a:r>
          </a:p>
          <a:p>
            <a:pPr algn="r"/>
            <a:r>
              <a:rPr lang="ar-SA" sz="3200" b="1" dirty="0" smtClean="0"/>
              <a:t>-</a:t>
            </a:r>
            <a:r>
              <a:rPr lang="ar-SA" sz="3200" b="1" dirty="0" smtClean="0"/>
              <a:t>   التحليل الموضوعى : هجائى : ترتيب نسقى</a:t>
            </a:r>
            <a:endParaRPr lang="ar-SA" sz="3200" b="1" dirty="0"/>
          </a:p>
        </p:txBody>
      </p:sp>
    </p:spTree>
  </p:cSld>
  <p:clrMapOvr>
    <a:masterClrMapping/>
  </p:clrMapOvr>
  <p:transition spd="slow">
    <p:zoom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493</TotalTime>
  <Words>481</Words>
  <Application>Microsoft Office PowerPoint</Application>
  <PresentationFormat>On-screen Show (4:3)</PresentationFormat>
  <Paragraphs>125</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Median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COMPAQ</cp:lastModifiedBy>
  <cp:revision>57</cp:revision>
  <dcterms:created xsi:type="dcterms:W3CDTF">2014-01-23T07:34:15Z</dcterms:created>
  <dcterms:modified xsi:type="dcterms:W3CDTF">2014-02-04T20:49:29Z</dcterms:modified>
</cp:coreProperties>
</file>