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70" r:id="rId16"/>
    <p:sldId id="269"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378" autoAdjust="0"/>
  </p:normalViewPr>
  <p:slideViewPr>
    <p:cSldViewPr>
      <p:cViewPr varScale="1">
        <p:scale>
          <a:sx n="82" d="100"/>
          <a:sy n="82" d="100"/>
        </p:scale>
        <p:origin x="-102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3CF27F-E225-4953-89C8-C0B4F7245BA0}" type="datetimeFigureOut">
              <a:rPr lang="en-US" smtClean="0"/>
              <a:pPr/>
              <a:t>2/13/2014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C0A37-28B0-4DB1-A696-7D6B447F19E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EC0A37-28B0-4DB1-A696-7D6B447F19E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2F2356-F895-4DB8-BE97-D4A2CA08035D}"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2F2356-F895-4DB8-BE97-D4A2CA08035D}"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2F2356-F895-4DB8-BE97-D4A2CA08035D}"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2F2356-F895-4DB8-BE97-D4A2CA08035D}"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2F2356-F895-4DB8-BE97-D4A2CA08035D}" type="datetimeFigureOut">
              <a:rPr lang="en-US" smtClean="0"/>
              <a:pPr/>
              <a:t>2/13/2014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2F2356-F895-4DB8-BE97-D4A2CA08035D}" type="datetimeFigureOut">
              <a:rPr lang="en-US" smtClean="0"/>
              <a:pPr/>
              <a:t>2/13/2014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2F2356-F895-4DB8-BE97-D4A2CA08035D}" type="datetimeFigureOut">
              <a:rPr lang="en-US" smtClean="0"/>
              <a:pPr/>
              <a:t>2/13/2014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F2356-F895-4DB8-BE97-D4A2CA08035D}"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2F2356-F895-4DB8-BE97-D4A2CA08035D}" type="datetimeFigureOut">
              <a:rPr lang="en-US" smtClean="0"/>
              <a:pPr/>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2F2356-F895-4DB8-BE97-D4A2CA08035D}"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2F2356-F895-4DB8-BE97-D4A2CA08035D}" type="datetimeFigureOut">
              <a:rPr lang="en-US" smtClean="0"/>
              <a:pPr/>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6676E2-6461-49E2-B69C-3FB4829E265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F2356-F895-4DB8-BE97-D4A2CA08035D}" type="datetimeFigureOut">
              <a:rPr lang="en-US" smtClean="0"/>
              <a:pPr/>
              <a:t>2/13/2014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6676E2-6461-49E2-B69C-3FB4829E26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http://4.bp.blogspot.com/-9nizeat5RRU/UL_0ribQ-nI/AAAAAAAACmY/d1swj_Xr5No/s320/PowerPoint_Wallpapers_09.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025" name="Rectangle 1"/>
          <p:cNvSpPr>
            <a:spLocks noChangeArrowheads="1"/>
          </p:cNvSpPr>
          <p:nvPr/>
        </p:nvSpPr>
        <p:spPr bwMode="auto">
          <a:xfrm>
            <a:off x="0" y="104644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60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محاضرات في التحليل الموضوعي والتصنيف</a:t>
            </a:r>
            <a:endParaRPr kumimoji="0" lang="en-US" sz="6000" b="0" i="0" u="none" strike="noStrike" cap="none" normalizeH="0" baseline="0" dirty="0" smtClean="0">
              <a:ln>
                <a:noFill/>
              </a:ln>
              <a:solidFill>
                <a:srgbClr val="C00000"/>
              </a:solidFill>
              <a:effectLst/>
              <a:latin typeface="Arial" pitchFamily="34" charset="0"/>
              <a:cs typeface="Arial" pitchFamily="34" charset="0"/>
            </a:endParaRPr>
          </a:p>
        </p:txBody>
      </p:sp>
      <p:sp>
        <p:nvSpPr>
          <p:cNvPr id="1026" name="Rectangle 2"/>
          <p:cNvSpPr>
            <a:spLocks noChangeArrowheads="1"/>
          </p:cNvSpPr>
          <p:nvPr/>
        </p:nvSpPr>
        <p:spPr bwMode="auto">
          <a:xfrm>
            <a:off x="0" y="307330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المستوى السادس </a:t>
            </a:r>
            <a:r>
              <a:rPr kumimoji="0" lang="en-US"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       </a:t>
            </a:r>
            <a:r>
              <a:rPr kumimoji="0" lang="ar-SA"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     </a:t>
            </a:r>
            <a:r>
              <a:rPr kumimoji="0" lang="en-US"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              </a:t>
            </a:r>
            <a:r>
              <a:rPr kumimoji="0" lang="ar-SA"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المكتبات والمعلومات</a:t>
            </a:r>
            <a:endParaRPr kumimoji="0" lang="en-US" sz="3200" b="1" i="0" u="none" strike="noStrike" cap="none" normalizeH="0" baseline="0" dirty="0" smtClean="0">
              <a:ln>
                <a:noFill/>
              </a:ln>
              <a:solidFill>
                <a:srgbClr val="C00000"/>
              </a:solidFill>
              <a:effectLst/>
              <a:latin typeface="Arial" pitchFamily="34" charset="0"/>
              <a:cs typeface="Arial" pitchFamily="34" charset="0"/>
            </a:endParaRPr>
          </a:p>
        </p:txBody>
      </p:sp>
      <p:sp>
        <p:nvSpPr>
          <p:cNvPr id="1027" name="Rectangle 3"/>
          <p:cNvSpPr>
            <a:spLocks noChangeArrowheads="1"/>
          </p:cNvSpPr>
          <p:nvPr/>
        </p:nvSpPr>
        <p:spPr bwMode="auto">
          <a:xfrm>
            <a:off x="0" y="411974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الاسبوع الثاني )                                    محاضره رقم (2)</a:t>
            </a:r>
            <a:r>
              <a:rPr kumimoji="0" lang="en-US" sz="32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a:t>
            </a:r>
            <a:endParaRPr kumimoji="0" lang="en-US" sz="3200" b="0" i="0" u="none" strike="noStrike" cap="none" normalizeH="0" baseline="0" dirty="0" smtClean="0">
              <a:ln>
                <a:noFill/>
              </a:ln>
              <a:solidFill>
                <a:srgbClr val="C00000"/>
              </a:solidFill>
              <a:effectLst/>
              <a:latin typeface="Arial" pitchFamily="34" charset="0"/>
              <a:cs typeface="Arial" pitchFamily="34" charset="0"/>
            </a:endParaRPr>
          </a:p>
        </p:txBody>
      </p:sp>
      <p:sp>
        <p:nvSpPr>
          <p:cNvPr id="1028" name="Rectangle 4"/>
          <p:cNvSpPr>
            <a:spLocks noChangeArrowheads="1"/>
          </p:cNvSpPr>
          <p:nvPr/>
        </p:nvSpPr>
        <p:spPr bwMode="auto">
          <a:xfrm>
            <a:off x="152400" y="4876800"/>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د/ اميمه كمال الدين حسن</a:t>
            </a:r>
            <a:endParaRPr kumimoji="0" lang="en-US" sz="40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4.bp.blogspot.com/-9nizeat5RRU/UL_0ribQ-nI/AAAAAAAACmY/d1swj_Xr5No/s320/PowerPoint_Wallpapers_09.jpg"/>
          <p:cNvPicPr/>
          <p:nvPr/>
        </p:nvPicPr>
        <p:blipFill>
          <a:blip r:embed="rId2"/>
          <a:srcRect/>
          <a:stretch>
            <a:fillRect/>
          </a:stretch>
        </p:blipFill>
        <p:spPr bwMode="auto">
          <a:xfrm>
            <a:off x="-304800" y="0"/>
            <a:ext cx="9448800" cy="6858000"/>
          </a:xfrm>
          <a:prstGeom prst="rect">
            <a:avLst/>
          </a:prstGeom>
          <a:noFill/>
          <a:ln w="9525">
            <a:noFill/>
            <a:miter lim="800000"/>
            <a:headEnd/>
            <a:tailEnd/>
          </a:ln>
        </p:spPr>
      </p:pic>
      <p:sp>
        <p:nvSpPr>
          <p:cNvPr id="4" name="Rectangle 3"/>
          <p:cNvSpPr/>
          <p:nvPr/>
        </p:nvSpPr>
        <p:spPr>
          <a:xfrm>
            <a:off x="1447800" y="1524000"/>
            <a:ext cx="6781801" cy="1077218"/>
          </a:xfrm>
          <a:prstGeom prst="rect">
            <a:avLst/>
          </a:prstGeom>
        </p:spPr>
        <p:txBody>
          <a:bodyPr wrap="square">
            <a:spAutoFit/>
          </a:bodyPr>
          <a:lstStyle/>
          <a:p>
            <a:pPr algn="ctr"/>
            <a:r>
              <a:rPr lang="ar-SA" sz="3200" b="1" dirty="0">
                <a:solidFill>
                  <a:srgbClr val="C00000"/>
                </a:solidFill>
              </a:rPr>
              <a:t>رؤوس الموضوعات والفهرس الموضوعي </a:t>
            </a:r>
            <a:endParaRPr lang="ar-SA" sz="3200" b="1" dirty="0" smtClean="0">
              <a:solidFill>
                <a:srgbClr val="C00000"/>
              </a:solidFill>
            </a:endParaRPr>
          </a:p>
          <a:p>
            <a:pPr algn="ctr"/>
            <a:r>
              <a:rPr lang="ar-SA" sz="3200" b="1" dirty="0" smtClean="0">
                <a:solidFill>
                  <a:srgbClr val="C00000"/>
                </a:solidFill>
              </a:rPr>
              <a:t>   الهجائي</a:t>
            </a:r>
            <a:endParaRPr lang="en-US" sz="3200" dirty="0">
              <a:solidFill>
                <a:srgbClr val="C00000"/>
              </a:solidFill>
            </a:endParaRPr>
          </a:p>
        </p:txBody>
      </p:sp>
      <p:sp>
        <p:nvSpPr>
          <p:cNvPr id="14337" name="Rectangle 1"/>
          <p:cNvSpPr>
            <a:spLocks noChangeArrowheads="1"/>
          </p:cNvSpPr>
          <p:nvPr/>
        </p:nvSpPr>
        <p:spPr bwMode="auto">
          <a:xfrm>
            <a:off x="0" y="2971800"/>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raditional Arabic" pitchFamily="18" charset="-78"/>
                <a:ea typeface="Calibri" pitchFamily="34" charset="0"/>
                <a:cs typeface="Traditional Arabic" pitchFamily="18" charset="-78"/>
              </a:rPr>
              <a:t>       المحاور:-</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38" name="Rectangle 2"/>
          <p:cNvSpPr>
            <a:spLocks noChangeArrowheads="1"/>
          </p:cNvSpPr>
          <p:nvPr/>
        </p:nvSpPr>
        <p:spPr bwMode="auto">
          <a:xfrm>
            <a:off x="0" y="3657600"/>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   تعريف واهداف الفهرسة الموضوعية</a:t>
            </a:r>
            <a:r>
              <a:rPr kumimoji="0" lang="en-US" sz="2800" b="1" i="0" u="none" strike="noStrike" cap="none" normalizeH="0" baseline="0" dirty="0" smtClean="0">
                <a:ln>
                  <a:noFill/>
                </a:ln>
                <a:solidFill>
                  <a:srgbClr val="C00000"/>
                </a:solidFill>
                <a:effectLst/>
                <a:latin typeface="Traditional Arabic" pitchFamily="18" charset="-78"/>
                <a:ea typeface="Calibri" pitchFamily="34" charset="0"/>
                <a:cs typeface="Traditional Arabic" pitchFamily="18" charset="-78"/>
              </a:rPr>
              <a:t>                </a:t>
            </a:r>
            <a:endParaRPr kumimoji="0" lang="en-US" sz="1800" b="0" i="0" u="none" strike="noStrike" cap="none" normalizeH="0" baseline="0" dirty="0" smtClean="0">
              <a:ln>
                <a:noFill/>
              </a:ln>
              <a:solidFill>
                <a:srgbClr val="C00000"/>
              </a:solidFill>
              <a:effectLst/>
              <a:latin typeface="Arial" pitchFamily="34" charset="0"/>
              <a:cs typeface="Arial" pitchFamily="34" charset="0"/>
            </a:endParaRPr>
          </a:p>
        </p:txBody>
      </p:sp>
      <p:sp>
        <p:nvSpPr>
          <p:cNvPr id="7" name="Rectangle 6"/>
          <p:cNvSpPr/>
          <p:nvPr/>
        </p:nvSpPr>
        <p:spPr>
          <a:xfrm>
            <a:off x="2465493" y="4267200"/>
            <a:ext cx="6449907" cy="369332"/>
          </a:xfrm>
          <a:prstGeom prst="rect">
            <a:avLst/>
          </a:prstGeom>
        </p:spPr>
        <p:txBody>
          <a:bodyPr wrap="square">
            <a:spAutoFit/>
          </a:bodyPr>
          <a:lstStyle/>
          <a:p>
            <a:pPr algn="r"/>
            <a:r>
              <a:rPr lang="ar-SA" b="1" dirty="0"/>
              <a:t>ا</a:t>
            </a:r>
            <a:r>
              <a:rPr lang="ar-SA" b="1" dirty="0">
                <a:solidFill>
                  <a:srgbClr val="C00000"/>
                </a:solidFill>
              </a:rPr>
              <a:t>لفهرس الموضوعي الهجائي </a:t>
            </a:r>
            <a:r>
              <a:rPr lang="ar-SA" b="1" dirty="0" smtClean="0">
                <a:solidFill>
                  <a:srgbClr val="C00000"/>
                </a:solidFill>
              </a:rPr>
              <a:t>،انواعه ، واهم </a:t>
            </a:r>
            <a:r>
              <a:rPr lang="ar-SA" b="1" dirty="0">
                <a:solidFill>
                  <a:srgbClr val="C00000"/>
                </a:solidFill>
              </a:rPr>
              <a:t>مميزاته</a:t>
            </a:r>
            <a:r>
              <a:rPr lang="ar-SA" b="1" dirty="0"/>
              <a:t>   </a:t>
            </a:r>
            <a:r>
              <a:rPr lang="ar-SA" b="1" dirty="0" smtClean="0"/>
              <a:t>  </a:t>
            </a:r>
            <a:endParaRPr lang="en-US" dirty="0"/>
          </a:p>
        </p:txBody>
      </p:sp>
      <p:sp>
        <p:nvSpPr>
          <p:cNvPr id="9" name="Rectangle 8"/>
          <p:cNvSpPr/>
          <p:nvPr/>
        </p:nvSpPr>
        <p:spPr>
          <a:xfrm>
            <a:off x="3200400" y="4724400"/>
            <a:ext cx="5687679" cy="369332"/>
          </a:xfrm>
          <a:prstGeom prst="rect">
            <a:avLst/>
          </a:prstGeom>
        </p:spPr>
        <p:txBody>
          <a:bodyPr wrap="square">
            <a:spAutoFit/>
          </a:bodyPr>
          <a:lstStyle/>
          <a:p>
            <a:pPr algn="r"/>
            <a:r>
              <a:rPr lang="ar-SA" b="1" dirty="0">
                <a:solidFill>
                  <a:srgbClr val="C00000"/>
                </a:solidFill>
              </a:rPr>
              <a:t>قوائم رؤوس الموضوعات العربية</a:t>
            </a:r>
            <a:endParaRPr lang="en-US" dirty="0">
              <a:solidFill>
                <a:srgbClr val="C00000"/>
              </a:solidFill>
            </a:endParaRPr>
          </a:p>
        </p:txBody>
      </p:sp>
      <p:sp>
        <p:nvSpPr>
          <p:cNvPr id="10" name="Rectangle 9"/>
          <p:cNvSpPr/>
          <p:nvPr/>
        </p:nvSpPr>
        <p:spPr>
          <a:xfrm>
            <a:off x="3478591" y="5181600"/>
            <a:ext cx="5360609" cy="369332"/>
          </a:xfrm>
          <a:prstGeom prst="rect">
            <a:avLst/>
          </a:prstGeom>
        </p:spPr>
        <p:txBody>
          <a:bodyPr wrap="square">
            <a:spAutoFit/>
          </a:bodyPr>
          <a:lstStyle/>
          <a:p>
            <a:pPr algn="r"/>
            <a:r>
              <a:rPr lang="ar-SA" b="1" dirty="0"/>
              <a:t>ن</a:t>
            </a:r>
            <a:r>
              <a:rPr lang="ar-SA" b="1" dirty="0">
                <a:solidFill>
                  <a:srgbClr val="C00000"/>
                </a:solidFill>
              </a:rPr>
              <a:t>ظرية رؤوس الموضوعات</a:t>
            </a:r>
            <a:endParaRPr lang="en-US" dirty="0">
              <a:solidFill>
                <a:srgbClr val="C00000"/>
              </a:solidFill>
            </a:endParaRPr>
          </a:p>
        </p:txBody>
      </p:sp>
      <p:pic>
        <p:nvPicPr>
          <p:cNvPr id="11" name="Picture 3" descr="http://www.painpolicy.wisc.edu/sites/www.painpolicy.wisc.edu/files/2-open.jpg"/>
          <p:cNvPicPr>
            <a:picLocks noChangeAspect="1" noChangeArrowheads="1"/>
          </p:cNvPicPr>
          <p:nvPr/>
        </p:nvPicPr>
        <p:blipFill>
          <a:blip r:embed="rId3"/>
          <a:srcRect/>
          <a:stretch>
            <a:fillRect/>
          </a:stretch>
        </p:blipFill>
        <p:spPr bwMode="auto">
          <a:xfrm>
            <a:off x="-304799" y="3581400"/>
            <a:ext cx="4876800" cy="3276600"/>
          </a:xfrm>
          <a:prstGeom prst="rect">
            <a:avLst/>
          </a:prstGeom>
          <a:noFill/>
        </p:spPr>
      </p:pic>
    </p:spTree>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7010400"/>
          </a:xfrm>
          <a:prstGeom prst="rect">
            <a:avLst/>
          </a:prstGeom>
          <a:noFill/>
          <a:ln w="9525">
            <a:noFill/>
            <a:miter lim="800000"/>
            <a:headEnd/>
            <a:tailEnd/>
          </a:ln>
        </p:spPr>
      </p:pic>
      <p:sp>
        <p:nvSpPr>
          <p:cNvPr id="33793" name="Rectangle 1"/>
          <p:cNvSpPr>
            <a:spLocks noChangeArrowheads="1"/>
          </p:cNvSpPr>
          <p:nvPr/>
        </p:nvSpPr>
        <p:spPr bwMode="auto">
          <a:xfrm>
            <a:off x="0" y="0"/>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C00000"/>
                </a:solidFill>
                <a:effectLst/>
                <a:latin typeface="Arial" pitchFamily="34" charset="0"/>
                <a:ea typeface="Calibri" pitchFamily="34" charset="0"/>
                <a:cs typeface="Arial" pitchFamily="34" charset="0"/>
              </a:rPr>
              <a:t>تعريف الفهرسة الموضوعية: </a:t>
            </a:r>
            <a:endParaRPr kumimoji="0" lang="en-US" sz="3200" b="1" i="0" u="none" strike="noStrike" cap="none" normalizeH="0" baseline="0" dirty="0" smtClean="0">
              <a:ln>
                <a:noFill/>
              </a:ln>
              <a:solidFill>
                <a:srgbClr val="C00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rgbClr val="C00000"/>
              </a:solidFill>
              <a:effectLst/>
              <a:latin typeface="Arial" pitchFamily="34" charset="0"/>
              <a:ea typeface="Calibri"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Calibri" pitchFamily="34" charset="0"/>
                <a:cs typeface="Arial" pitchFamily="34" charset="0"/>
              </a:rPr>
              <a:t>يقصد بالفهرسة الموضوعية ذلك الجزء من عملية الفهرسة الذي يتعلق بالمحتوى الفكري أو الموضوعي لمواد المعلومات. </a:t>
            </a:r>
            <a:endParaRPr kumimoji="0" lang="en-US" sz="3200" b="1" i="0" u="none" strike="noStrike" cap="none" normalizeH="0" baseline="0" dirty="0" smtClean="0">
              <a:ln>
                <a:noFill/>
              </a:ln>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Calibri" pitchFamily="34" charset="0"/>
                <a:cs typeface="Arial" pitchFamily="34" charset="0"/>
              </a:rPr>
              <a:t>وفي عملية التحليل الموضوعي اللفظي أو اختيار رؤوس الموضوعات يقوم المفهرس بإختيار كلمة أو عدة كلمات تعبر عن الموضوع الذي يمكن أن تتجمع تحته في الفهرس أو الببليوجرافية بطاقات كل المواد التي تعالج هذا الموضوع. وترتب رؤوس الموضوعات مع الإحالات المكملة لها ترتيباً هجائياً في الفهرس أو الببليوجرافية. </a:t>
            </a:r>
            <a:endParaRPr kumimoji="0" lang="ar-SA" sz="3200" b="1" i="0" u="none" strike="noStrike" cap="none" normalizeH="0" baseline="0" dirty="0" smtClean="0">
              <a:ln>
                <a:noFill/>
              </a:ln>
              <a:effectLst/>
              <a:latin typeface="Arial" pitchFamily="34" charset="0"/>
              <a:cs typeface="Arial" pitchFamily="34" charset="0"/>
            </a:endParaRPr>
          </a:p>
        </p:txBody>
      </p:sp>
      <p:sp>
        <p:nvSpPr>
          <p:cNvPr id="33796" name="Rectangle 4"/>
          <p:cNvSpPr>
            <a:spLocks noChangeArrowheads="1"/>
          </p:cNvSpPr>
          <p:nvPr/>
        </p:nvSpPr>
        <p:spPr bwMode="auto">
          <a:xfrm>
            <a:off x="0" y="548640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FF0000"/>
                </a:solidFill>
                <a:effectLst/>
                <a:latin typeface="Simplified Arabic" pitchFamily="18" charset="-78"/>
                <a:ea typeface="Calibri" pitchFamily="34" charset="0"/>
              </a:rPr>
              <a:t>ومن ناحية أخرى يحدد (شيرا وايجان) أهداف الفهرسة الموضوعية من الناحية النظرية فيما يلي: </a:t>
            </a:r>
            <a:endParaRPr kumimoji="0" lang="ar-SA" sz="3200" b="1" i="0" u="none" strike="noStrike" cap="none" normalizeH="0" baseline="0" dirty="0" smtClean="0">
              <a:ln>
                <a:noFill/>
              </a:ln>
              <a:solidFill>
                <a:srgbClr val="FF0000"/>
              </a:solidFill>
              <a:effectLst/>
              <a:latin typeface="Arial" pitchFamily="34" charset="0"/>
            </a:endParaRPr>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2769" name="Rectangle 1"/>
          <p:cNvSpPr>
            <a:spLocks noChangeArrowheads="1"/>
          </p:cNvSpPr>
          <p:nvPr/>
        </p:nvSpPr>
        <p:spPr bwMode="auto">
          <a:xfrm>
            <a:off x="0" y="0"/>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3200" b="1" i="0" u="none" strike="noStrike" cap="none" normalizeH="0" baseline="0" dirty="0" smtClean="0">
                <a:ln>
                  <a:noFill/>
                </a:ln>
                <a:solidFill>
                  <a:srgbClr val="C00000"/>
                </a:solidFill>
                <a:effectLst/>
                <a:latin typeface="Arial" pitchFamily="34" charset="0"/>
                <a:ea typeface="Calibri" pitchFamily="34" charset="0"/>
                <a:cs typeface="Arial" pitchFamily="34" charset="0"/>
              </a:rPr>
              <a:t>الأهداف: </a:t>
            </a:r>
            <a:endParaRPr kumimoji="0" lang="en-US" sz="3200" b="1" i="0" u="none" strike="noStrike" cap="none" normalizeH="0" baseline="0" dirty="0" smtClean="0">
              <a:ln>
                <a:noFill/>
              </a:ln>
              <a:solidFill>
                <a:srgbClr val="C0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تهدف الفهرسة الموضوعية إلى: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إظهار أو بيان ما يوجد بالمكتبة أو بمركز المعلومات من مواد معلومات عن موضوع معين.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إظهار أو بيان ما يوجد بالمكتبة أو بمركز المعلومات من</a:t>
            </a:r>
            <a:r>
              <a:rPr kumimoji="0" lang="ar-SA" sz="32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مواد معلومات عن موضوعات ذات صلة بالموضوع المستعلم عنه، لأن المواد عن الموضوعات المتصلة أو المرتبطة بالموضوع المستعلم عنه هي مواد عن هذا الموضوع لدرجة كبيرة أو صغيرة. </a:t>
            </a:r>
            <a:endParaRPr kumimoji="0" lang="ar-SA"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1745" name="Rectangle 1"/>
          <p:cNvSpPr>
            <a:spLocks noChangeArrowheads="1"/>
          </p:cNvSpPr>
          <p:nvPr/>
        </p:nvSpPr>
        <p:spPr bwMode="auto">
          <a:xfrm>
            <a:off x="0" y="381000"/>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Simplified Arabic" pitchFamily="18" charset="-78"/>
                <a:ea typeface="Calibri" pitchFamily="34" charset="0"/>
              </a:rPr>
              <a:t>  إتاحة الوصول عن طريق الموضوع لكل المواد المناسبة.   </a:t>
            </a:r>
            <a:endParaRPr kumimoji="0" lang="en-US" sz="32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Simplified Arabic" pitchFamily="18" charset="-78"/>
                <a:ea typeface="Calibri" pitchFamily="34" charset="0"/>
              </a:rPr>
              <a:t> توحيد الإشارات للمواد التي تعالج نفس الموضوع بصرف النظر عن الاختلافات في المصطلحات بين فئات المتخصصين الموضوعيين، أو الناتجة عن الطبيعة المتغيرة للمفاهيم في المجال الموضوعي نفسه. </a:t>
            </a:r>
            <a:endParaRPr kumimoji="0" lang="en-US" sz="32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Simplified Arabic" pitchFamily="18" charset="-78"/>
                <a:ea typeface="Calibri" pitchFamily="34" charset="0"/>
              </a:rPr>
              <a:t> إظهار الارتباطات بين المجالات الموضوعية، الارتباطات التي قد تعتمد على تشابهات المادة المدروسة، أو الطريقة، أو وجهة النظر، أو تعتمد على استخدام المعرفة أو تطبيقها. </a:t>
            </a:r>
            <a:endParaRPr kumimoji="0" lang="en-US" sz="32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3200" b="1" i="0" u="none" strike="noStrike" cap="none" normalizeH="0" baseline="0" dirty="0" smtClean="0">
                <a:ln>
                  <a:noFill/>
                </a:ln>
                <a:solidFill>
                  <a:schemeClr val="tx1"/>
                </a:solidFill>
                <a:effectLst/>
                <a:latin typeface="Simplified Arabic" pitchFamily="18" charset="-78"/>
                <a:ea typeface="Calibri" pitchFamily="34" charset="0"/>
              </a:rPr>
              <a:t> توفير مدخل لأي مجال موضوعي على أي مستوى من مستويات التحليل، من الأكثر تعميماً إلى الأكثر تخصصاً. </a:t>
            </a:r>
            <a:endParaRPr kumimoji="0" lang="ar-SA" sz="32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1" name="Rectangle 1"/>
          <p:cNvSpPr>
            <a:spLocks noChangeArrowheads="1"/>
          </p:cNvSpPr>
          <p:nvPr/>
        </p:nvSpPr>
        <p:spPr bwMode="auto">
          <a:xfrm>
            <a:off x="0" y="1143000"/>
            <a:ext cx="914400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توجد ثلاثة أنواع من الفهارس الموضوعية هي</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الفهرس المصنف.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الفهرس الهجائي – المصنف.</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الفهرس الموضوعي الهجائي.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وقد تكون المداخل الموضوعية جزءاً لا يتجزأ من فهرس قاموسي يضم مداخل المؤلفين والعناوين والموضوعات في ترتيب هجائي واحد.</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ويمكن أن يتضح من الشكل التالي الفرق بين تلك الأنواع الثلاثة، حيث يلاحظ أن كافة رؤوس الموضوعات في الفهرس الهجائي مرتبة ترتيباً هجائياً واحداً ويلحق ببعضها إحالات، أنظر أيضاً إلى توجه موضوعات أخرى ذات صلة بالرؤوس المحال منها. </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971801" y="381000"/>
            <a:ext cx="3276600" cy="584775"/>
          </a:xfrm>
          <a:prstGeom prst="rect">
            <a:avLst/>
          </a:prstGeom>
        </p:spPr>
        <p:txBody>
          <a:bodyPr wrap="square">
            <a:spAutoFit/>
          </a:bodyPr>
          <a:lstStyle/>
          <a:p>
            <a:pPr algn="ctr"/>
            <a:r>
              <a:rPr lang="ar-SA" sz="3200" b="1" dirty="0">
                <a:solidFill>
                  <a:srgbClr val="C00000"/>
                </a:solidFill>
              </a:rPr>
              <a:t>الفهرس الموضوعي: </a:t>
            </a:r>
            <a:endParaRPr lang="en-US" sz="3200" dirty="0">
              <a:solidFill>
                <a:srgbClr val="C00000"/>
              </a:solidFill>
            </a:endParaRPr>
          </a:p>
        </p:txBody>
      </p:sp>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aphicFrame>
        <p:nvGraphicFramePr>
          <p:cNvPr id="12" name="Table 11"/>
          <p:cNvGraphicFramePr>
            <a:graphicFrameLocks noGrp="1"/>
          </p:cNvGraphicFramePr>
          <p:nvPr/>
        </p:nvGraphicFramePr>
        <p:xfrm>
          <a:off x="381000" y="-228600"/>
          <a:ext cx="8458200" cy="7442645"/>
        </p:xfrm>
        <a:graphic>
          <a:graphicData uri="http://schemas.openxmlformats.org/drawingml/2006/table">
            <a:tbl>
              <a:tblPr rtl="1"/>
              <a:tblGrid>
                <a:gridCol w="3318473"/>
                <a:gridCol w="2030112"/>
                <a:gridCol w="3109615"/>
              </a:tblGrid>
              <a:tr h="328939">
                <a:tc>
                  <a:txBody>
                    <a:bodyPr/>
                    <a:lstStyle/>
                    <a:p>
                      <a:pPr marL="0" marR="0" algn="ctr" rtl="1">
                        <a:lnSpc>
                          <a:spcPct val="115000"/>
                        </a:lnSpc>
                        <a:spcBef>
                          <a:spcPts val="0"/>
                        </a:spcBef>
                        <a:spcAft>
                          <a:spcPts val="0"/>
                        </a:spcAft>
                      </a:pPr>
                      <a:r>
                        <a:rPr lang="ar-SA" sz="1800" b="1" dirty="0">
                          <a:solidFill>
                            <a:srgbClr val="C00000"/>
                          </a:solidFill>
                          <a:latin typeface="Times New Roman"/>
                          <a:ea typeface="Calibri"/>
                          <a:cs typeface="Simplified Arabic"/>
                        </a:rPr>
                        <a:t>الفهرس الهجائي الموضوعي</a:t>
                      </a:r>
                      <a:endParaRPr lang="en-US" sz="1800" dirty="0">
                        <a:solidFill>
                          <a:srgbClr val="C00000"/>
                        </a:solidFill>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rtl="1">
                        <a:lnSpc>
                          <a:spcPct val="115000"/>
                        </a:lnSpc>
                        <a:spcBef>
                          <a:spcPts val="0"/>
                        </a:spcBef>
                        <a:spcAft>
                          <a:spcPts val="0"/>
                        </a:spcAft>
                      </a:pPr>
                      <a:r>
                        <a:rPr lang="ar-SA" sz="1800" b="1" dirty="0">
                          <a:solidFill>
                            <a:srgbClr val="C00000"/>
                          </a:solidFill>
                          <a:latin typeface="Times New Roman"/>
                          <a:ea typeface="Calibri"/>
                          <a:cs typeface="Simplified Arabic"/>
                        </a:rPr>
                        <a:t>الفهرس المصنف</a:t>
                      </a:r>
                      <a:endParaRPr lang="en-US" sz="1800" dirty="0">
                        <a:solidFill>
                          <a:srgbClr val="C00000"/>
                        </a:solidFill>
                        <a:latin typeface="Calibri"/>
                        <a:ea typeface="Calibri"/>
                        <a:cs typeface="Arial"/>
                      </a:endParaRPr>
                    </a:p>
                  </a:txBody>
                  <a:tcPr marL="45436" marR="454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rtl="1">
                        <a:lnSpc>
                          <a:spcPct val="115000"/>
                        </a:lnSpc>
                        <a:spcBef>
                          <a:spcPts val="0"/>
                        </a:spcBef>
                        <a:spcAft>
                          <a:spcPts val="0"/>
                        </a:spcAft>
                      </a:pPr>
                      <a:r>
                        <a:rPr lang="ar-SA" sz="1800" b="1" dirty="0">
                          <a:solidFill>
                            <a:srgbClr val="C00000"/>
                          </a:solidFill>
                          <a:latin typeface="Times New Roman"/>
                          <a:ea typeface="Calibri"/>
                          <a:cs typeface="Simplified Arabic"/>
                        </a:rPr>
                        <a:t>الفهرس الهجائي – المصنف</a:t>
                      </a:r>
                      <a:endParaRPr lang="en-US" sz="1800" dirty="0">
                        <a:solidFill>
                          <a:srgbClr val="C00000"/>
                        </a:solidFill>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92390">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الاتصال الجماهيري </a:t>
                      </a:r>
                      <a:endParaRPr lang="en-US" sz="1600" dirty="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20. علم المكتبات</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الاجتماع (علم)</a:t>
                      </a:r>
                      <a:endParaRPr lang="en-US" sz="160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الاجتماع علم</a:t>
                      </a:r>
                      <a:endParaRPr lang="en-US" sz="1600" dirty="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25. العمليات المكتبية</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الاجتماعي  (علم)- التغيير الاجتماعي</a:t>
                      </a:r>
                      <a:endParaRPr lang="en-US" sz="160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أنظر أيضاً: التغير الاجتماعي</a:t>
                      </a:r>
                      <a:endParaRPr lang="en-US" sz="1600" dirty="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25,2. التزويد</a:t>
                      </a:r>
                      <a:endParaRPr lang="en-US" sz="16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الاجتماع (علم) – الثقافة</a:t>
                      </a:r>
                      <a:endParaRPr lang="en-US" sz="160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الثقافة. علم النفس الاجتماعي</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25,3. الفهرسة </a:t>
                      </a:r>
                      <a:endParaRPr lang="en-US" sz="16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الاجتماع (علم) الجماعات الاجتماعية</a:t>
                      </a:r>
                      <a:endParaRPr lang="en-US" sz="160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الإعارة</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25,42. الفهرسة الوصفية</a:t>
                      </a:r>
                      <a:endParaRPr lang="en-US" sz="16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الاجتماع (علم) – علم النفس الاجتماعي</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584781">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التجليد</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25,42. التصنيف</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الاجتماع (علم) علم النفس الاجتماعي –الاتصال الجماهيري</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التزويد </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25,5. خدمات القراء</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أنظر أيضاً: الفهرسة</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25,6. الإعارة</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التغير الاجتماعي</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25,7. التجليد</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الإعارة</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الثقافة</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3,1. علم الاجتماع</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–التجليد</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الجماعات الاجتماعية</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3,2. علم النفس الاجتماعي</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التزويد</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أنظر أيضاً: الاتصال الجماهيري</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3.2,2 الاتصال الجماهيري</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التصنيف</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584781">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الجماعات الاجتماعية </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3.3,4 التغير الاجتماعي</a:t>
                      </a:r>
                      <a:endParaRPr lang="en-US" sz="16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 خدمات القراء</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pPr marL="0" marR="0" algn="just" rtl="1">
                        <a:lnSpc>
                          <a:spcPct val="115000"/>
                        </a:lnSpc>
                        <a:spcBef>
                          <a:spcPts val="0"/>
                        </a:spcBef>
                        <a:spcAft>
                          <a:spcPts val="0"/>
                        </a:spcAft>
                      </a:pPr>
                      <a:r>
                        <a:rPr lang="ar-SA" sz="1600" b="1">
                          <a:latin typeface="Times New Roman"/>
                          <a:ea typeface="Calibri"/>
                          <a:cs typeface="Simplified Arabic"/>
                        </a:rPr>
                        <a:t>العمليات المكتبية</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1600" b="1">
                          <a:latin typeface="Times New Roman"/>
                          <a:ea typeface="Calibri"/>
                          <a:cs typeface="Simplified Arabic"/>
                        </a:rPr>
                        <a:t>3.6 الثقافة</a:t>
                      </a: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 الفهرسة</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584781">
                <a:tc>
                  <a:txBody>
                    <a:bodyPr/>
                    <a:lstStyle/>
                    <a:p>
                      <a:pPr marL="0" marR="0" algn="just" rtl="1">
                        <a:lnSpc>
                          <a:spcPct val="115000"/>
                        </a:lnSpc>
                        <a:spcBef>
                          <a:spcPts val="0"/>
                        </a:spcBef>
                        <a:spcAft>
                          <a:spcPts val="0"/>
                        </a:spcAft>
                      </a:pPr>
                      <a:r>
                        <a:rPr lang="ar-SA" sz="1600" b="1">
                          <a:latin typeface="Times New Roman"/>
                          <a:ea typeface="Calibri"/>
                          <a:cs typeface="Simplified Arabic"/>
                        </a:rPr>
                        <a:t>أنظراً أيضاً: الإعارة. التجليد</a:t>
                      </a:r>
                      <a:endParaRPr lang="en-US" sz="1600">
                        <a:latin typeface="Calibri"/>
                        <a:ea typeface="Calibri"/>
                        <a:cs typeface="Arial"/>
                      </a:endParaRPr>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r>
                        <a:rPr lang="ar-SA" sz="1600" b="1" dirty="0">
                          <a:latin typeface="Times New Roman"/>
                          <a:ea typeface="Calibri"/>
                          <a:cs typeface="Simplified Arabic"/>
                        </a:rPr>
                        <a:t>المكتبات (علم) العمليات المكتبية – الفهرسة- الفهرسة الوصفية</a:t>
                      </a: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92390">
                <a:tc>
                  <a:txBody>
                    <a:bodyPr/>
                    <a:lstStyle/>
                    <a:p>
                      <a:endParaRPr lang="en-US" dirty="0"/>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endParaRPr lang="en-US" sz="160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endParaRPr lang="en-US" sz="16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86034">
                <a:tc>
                  <a:txBody>
                    <a:bodyPr/>
                    <a:lstStyle/>
                    <a:p>
                      <a:endParaRPr lang="en-US"/>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86034">
                <a:tc>
                  <a:txBody>
                    <a:bodyPr/>
                    <a:lstStyle/>
                    <a:p>
                      <a:endParaRPr lang="en-US"/>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86034">
                <a:tc>
                  <a:txBody>
                    <a:bodyPr/>
                    <a:lstStyle/>
                    <a:p>
                      <a:endParaRPr lang="en-US" dirty="0"/>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a:noFill/>
                    </a:lnR>
                    <a:lnT>
                      <a:noFill/>
                    </a:lnT>
                    <a:lnB>
                      <a:noFill/>
                    </a:lnB>
                  </a:tcPr>
                </a:tc>
                <a:tc>
                  <a:txBody>
                    <a:bodyPr/>
                    <a:lstStyle/>
                    <a:p>
                      <a:pPr marL="0" marR="0" algn="just" rtl="1">
                        <a:lnSpc>
                          <a:spcPct val="115000"/>
                        </a:lnSpc>
                        <a:spcBef>
                          <a:spcPts val="0"/>
                        </a:spcBef>
                        <a:spcAft>
                          <a:spcPts val="0"/>
                        </a:spcAft>
                      </a:pPr>
                      <a:endParaRPr lang="en-US" sz="700" dirty="0">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a:noFill/>
                    </a:lnB>
                  </a:tcPr>
                </a:tc>
              </a:tr>
              <a:tr h="286034">
                <a:tc>
                  <a:txBody>
                    <a:bodyPr/>
                    <a:lstStyle/>
                    <a:p>
                      <a:endParaRPr lang="en-US"/>
                    </a:p>
                  </a:txBody>
                  <a:tcPr marL="45436" marR="45436" marT="0" marB="0">
                    <a:lnL w="12700" cap="flat" cmpd="sng" algn="ctr">
                      <a:solidFill>
                        <a:srgbClr val="000000"/>
                      </a:solidFill>
                      <a:prstDash val="solid"/>
                      <a:round/>
                      <a:headEnd type="none" w="med" len="med"/>
                      <a:tailEnd type="none" w="med" len="med"/>
                    </a:lnL>
                    <a:lnR>
                      <a:noFill/>
                    </a:lnR>
                    <a:lnT>
                      <a:noFill/>
                    </a:lnT>
                    <a:lnB>
                      <a:noFill/>
                    </a:lnB>
                  </a:tcPr>
                </a:tc>
                <a:tc rowSpan="2" gridSpan="2">
                  <a:txBody>
                    <a:bodyPr/>
                    <a:lstStyle/>
                    <a:p>
                      <a:pPr marL="0" marR="0" algn="ctr" rtl="1">
                        <a:lnSpc>
                          <a:spcPct val="115000"/>
                        </a:lnSpc>
                        <a:spcBef>
                          <a:spcPts val="0"/>
                        </a:spcBef>
                        <a:spcAft>
                          <a:spcPts val="0"/>
                        </a:spcAft>
                      </a:pPr>
                      <a:r>
                        <a:rPr lang="ar-SA" sz="1800" b="1" u="sng" dirty="0" smtClean="0">
                          <a:solidFill>
                            <a:srgbClr val="C00000"/>
                          </a:solidFill>
                          <a:latin typeface="Times New Roman"/>
                          <a:ea typeface="Calibri"/>
                          <a:cs typeface="Simplified Arabic"/>
                        </a:rPr>
                        <a:t>نموذج</a:t>
                      </a:r>
                      <a:r>
                        <a:rPr lang="ar-SA" sz="1800" b="1" u="sng" dirty="0">
                          <a:solidFill>
                            <a:srgbClr val="C00000"/>
                          </a:solidFill>
                          <a:latin typeface="Times New Roman"/>
                          <a:ea typeface="Calibri"/>
                          <a:cs typeface="Simplified Arabic"/>
                        </a:rPr>
                        <a:t>: الأنواع الثلاثة من الفهرس الموضوعي، </a:t>
                      </a:r>
                      <a:endParaRPr lang="en-US" sz="1800" u="sng" dirty="0">
                        <a:solidFill>
                          <a:srgbClr val="C00000"/>
                        </a:solidFill>
                        <a:latin typeface="Calibri"/>
                        <a:ea typeface="Calibri"/>
                        <a:cs typeface="Arial"/>
                      </a:endParaRPr>
                    </a:p>
                  </a:txBody>
                  <a:tcPr marL="45436" marR="45436"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hMerge="1">
                  <a:txBody>
                    <a:bodyPr/>
                    <a:lstStyle/>
                    <a:p>
                      <a:endParaRPr lang="en-US"/>
                    </a:p>
                  </a:txBody>
                  <a:tcPr/>
                </a:tc>
              </a:tr>
              <a:tr h="414157">
                <a:tc>
                  <a:txBody>
                    <a:bodyPr/>
                    <a:lstStyle/>
                    <a:p>
                      <a:endParaRPr lang="en-US" dirty="0"/>
                    </a:p>
                  </a:txBody>
                  <a:tcPr marL="45436" marR="45436"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r>
            </a:tbl>
          </a:graphicData>
        </a:graphic>
      </p:graphicFrame>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8673" name="Rectangle 1"/>
          <p:cNvSpPr>
            <a:spLocks noChangeArrowheads="1"/>
          </p:cNvSpPr>
          <p:nvPr/>
        </p:nvSpPr>
        <p:spPr bwMode="auto">
          <a:xfrm>
            <a:off x="0" y="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Simplified Arabic" pitchFamily="18" charset="-78"/>
              <a:ea typeface="Calibri"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en-US" sz="2800" b="1" dirty="0" smtClean="0">
                <a:latin typeface="Simplified Arabic" pitchFamily="18" charset="-78"/>
                <a:ea typeface="Calibri" pitchFamily="34" charset="0"/>
              </a:rPr>
              <a:t> </a:t>
            </a:r>
            <a:r>
              <a:rPr lang="en-US" sz="2800" b="1" dirty="0" smtClean="0">
                <a:latin typeface="Simplified Arabic" pitchFamily="18" charset="-78"/>
                <a:ea typeface="Calibri" pitchFamily="34" charset="0"/>
              </a:rPr>
              <a:t>  </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لكل </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نوع من الأنواع الثلاثة السابقة مميزاته وعيوبه، ، وسنركز هنا على مميزات وعيوب الفهرس الموضوعي الهجائي. </a:t>
            </a:r>
            <a:endParaRPr kumimoji="0" lang="en-US" sz="2800" b="0"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Simplified Arabic" pitchFamily="18" charset="-78"/>
                <a:ea typeface="Calibri" pitchFamily="34" charset="0"/>
              </a:rPr>
              <a:t>ومن مميزات الفهرس الموضوعي الهجائي: </a:t>
            </a:r>
            <a:endParaRPr kumimoji="0" lang="en-US" sz="2800" b="0" i="0" u="none" strike="noStrike" cap="none" normalizeH="0" baseline="0" dirty="0" smtClean="0">
              <a:ln>
                <a:noFill/>
              </a:ln>
              <a:solidFill>
                <a:srgbClr val="C00000"/>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أنه بسيط وسهل على أي مستفيد استخدامه. </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 الرؤوس اللفظية – وليس الرموز- واضحة ومفهومة، وهي مستعملة في المصادر المرجعية الأخرى مثل دوائر المعارف وغيرها. </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أنه سريع في تلبية احتياجات المستفيد، حيث يمكن أن يجد المستفيد ما يريده تحت الرأس مباشرة.</a:t>
            </a:r>
            <a:endParaRPr kumimoji="0" lang="en-US" sz="2800" b="1" i="0" u="none" strike="noStrike" cap="none" normalizeH="0" baseline="0" dirty="0" smtClean="0">
              <a:ln>
                <a:noFill/>
              </a:ln>
              <a:solidFill>
                <a:schemeClr val="tx1"/>
              </a:solidFill>
              <a:effectLst/>
              <a:latin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أنه من السهل تقديم رؤوس موضوعات جديدة في هذا الفهرس تتجمع تحتها المواد بينما يصعب ذلك في الفهرس المصنف بسبب العلاقات المنطقية بين الرؤوس وبعضها ببعض داخل الأقسام. </a:t>
            </a:r>
            <a:endParaRPr kumimoji="0" lang="ar-SA" sz="28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7649" name="Rectangle 1"/>
          <p:cNvSpPr>
            <a:spLocks noChangeArrowheads="1"/>
          </p:cNvSpPr>
          <p:nvPr/>
        </p:nvSpPr>
        <p:spPr bwMode="auto">
          <a:xfrm>
            <a:off x="0" y="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ومن عيوبه: </a:t>
            </a:r>
            <a:endParaRPr kumimoji="0" lang="en-US" sz="2800" b="1" i="0" u="none" strike="noStrike" cap="none" normalizeH="0" baseline="0" dirty="0" smtClean="0">
              <a:ln>
                <a:noFill/>
              </a:ln>
              <a:solidFill>
                <a:srgbClr val="C00000"/>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أنه يفتقد التجميعات المنطقية التي يتمتع بها الفهرس المصنف.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أنه لا يفيد في التعاون على نطاق دولي مثل الفهرس المصنف القائم على الرموز وليس الألفاظ.</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هناك بعض الضعف المتأصل في البناء المفاهيمي لرؤوس الموضوعات، فإن مفهوم المدخل المخصص من الصعب التحكم </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فيه ، وسوف يتم توضيح ذلك</a:t>
            </a:r>
            <a:r>
              <a:rPr kumimoji="0" lang="ar-SA" sz="2800" b="1" i="0" u="none" strike="noStrike" cap="none" normalizeH="0" dirty="0" smtClean="0">
                <a:ln>
                  <a:noFill/>
                </a:ln>
                <a:solidFill>
                  <a:schemeClr val="tx1"/>
                </a:solidFill>
                <a:effectLst/>
                <a:latin typeface="Simplified Arabic" pitchFamily="18" charset="-78"/>
                <a:ea typeface="Calibri" pitchFamily="34" charset="0"/>
              </a:rPr>
              <a:t> لاحقا</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ورؤوس الموضوعات تستخدم في الفهرس الموضوعي الهجائي، أو في الفهرس القاموسي، وهي في النوع الأخير قد تميز عن بقية المداخل (المؤلف، العنوان) باستخدام اللون الأحمر، أو باستخدام الحروف الكبيرة (بالنسبة للحروف اللاتينية)،/ أو باستخدام الحروف السوداء في حالة الفهارس المطبوعة، أو بغير ذلك من الوسائل.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aphicFrame>
        <p:nvGraphicFramePr>
          <p:cNvPr id="3" name="Table 2"/>
          <p:cNvGraphicFramePr>
            <a:graphicFrameLocks noGrp="1"/>
          </p:cNvGraphicFramePr>
          <p:nvPr/>
        </p:nvGraphicFramePr>
        <p:xfrm>
          <a:off x="685800" y="1143000"/>
          <a:ext cx="6932930" cy="4206240"/>
        </p:xfrm>
        <a:graphic>
          <a:graphicData uri="http://schemas.openxmlformats.org/drawingml/2006/table">
            <a:tbl>
              <a:tblPr rtl="1"/>
              <a:tblGrid>
                <a:gridCol w="3433120"/>
                <a:gridCol w="3499810"/>
              </a:tblGrid>
              <a:tr h="339263">
                <a:tc>
                  <a:txBody>
                    <a:bodyPr/>
                    <a:lstStyle/>
                    <a:p>
                      <a:pPr marL="0" marR="0" algn="ctr" rtl="1">
                        <a:lnSpc>
                          <a:spcPct val="115000"/>
                        </a:lnSpc>
                        <a:spcBef>
                          <a:spcPts val="0"/>
                        </a:spcBef>
                        <a:spcAft>
                          <a:spcPts val="0"/>
                        </a:spcAft>
                      </a:pPr>
                      <a:r>
                        <a:rPr lang="ar-SA" sz="2000" b="1" dirty="0">
                          <a:solidFill>
                            <a:srgbClr val="C00000"/>
                          </a:solidFill>
                          <a:latin typeface="Times New Roman"/>
                          <a:ea typeface="Calibri"/>
                          <a:cs typeface="Simplified Arabic"/>
                        </a:rPr>
                        <a:t>الأخلاق الإسلامية</a:t>
                      </a:r>
                      <a:endParaRPr lang="en-US" sz="20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rtl="1">
                        <a:lnSpc>
                          <a:spcPct val="115000"/>
                        </a:lnSpc>
                        <a:spcBef>
                          <a:spcPts val="0"/>
                        </a:spcBef>
                        <a:spcAft>
                          <a:spcPts val="0"/>
                        </a:spcAft>
                      </a:pPr>
                      <a:r>
                        <a:rPr lang="ar-SA" sz="2000" b="1" dirty="0">
                          <a:solidFill>
                            <a:srgbClr val="C00000"/>
                          </a:solidFill>
                          <a:latin typeface="Times New Roman"/>
                          <a:ea typeface="Calibri"/>
                          <a:cs typeface="Simplified Arabic"/>
                        </a:rPr>
                        <a:t>المحاسبة الحكومية</a:t>
                      </a:r>
                      <a:endParaRPr lang="en-US" sz="2000" dirty="0">
                        <a:solidFill>
                          <a:srgbClr val="C0000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39263">
                <a:tc>
                  <a:txBody>
                    <a:bodyPr/>
                    <a:lstStyle/>
                    <a:p>
                      <a:pPr marL="0" marR="0" algn="just" rtl="1">
                        <a:lnSpc>
                          <a:spcPct val="115000"/>
                        </a:lnSpc>
                        <a:spcBef>
                          <a:spcPts val="0"/>
                        </a:spcBef>
                        <a:spcAft>
                          <a:spcPts val="0"/>
                        </a:spcAft>
                      </a:pPr>
                      <a:r>
                        <a:rPr lang="ar-SA" sz="2000" dirty="0">
                          <a:latin typeface="Times New Roman"/>
                          <a:ea typeface="Calibri"/>
                          <a:cs typeface="Simplified Arabic"/>
                        </a:rPr>
                        <a:t>212</a:t>
                      </a:r>
                      <a:endParaRPr lang="en-US" sz="2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2000" dirty="0">
                          <a:latin typeface="Times New Roman"/>
                          <a:ea typeface="Calibri"/>
                          <a:cs typeface="Simplified Arabic"/>
                        </a:rPr>
                        <a:t>657,835</a:t>
                      </a:r>
                      <a:endParaRPr lang="en-US" sz="2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39263">
                <a:tc>
                  <a:txBody>
                    <a:bodyPr/>
                    <a:lstStyle/>
                    <a:p>
                      <a:pPr marL="0" marR="0" algn="just" rtl="1">
                        <a:lnSpc>
                          <a:spcPct val="115000"/>
                        </a:lnSpc>
                        <a:spcBef>
                          <a:spcPts val="0"/>
                        </a:spcBef>
                        <a:spcAft>
                          <a:spcPts val="0"/>
                        </a:spcAft>
                      </a:pPr>
                      <a:r>
                        <a:rPr lang="ar-SA" sz="2000" dirty="0">
                          <a:latin typeface="Times New Roman"/>
                          <a:ea typeface="Calibri"/>
                          <a:cs typeface="Simplified Arabic"/>
                        </a:rPr>
                        <a:t>ق ر ض القرضاوي، يوسف</a:t>
                      </a:r>
                      <a:endParaRPr lang="en-US" sz="2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2000" dirty="0">
                          <a:latin typeface="Times New Roman"/>
                          <a:ea typeface="Calibri"/>
                          <a:cs typeface="Simplified Arabic"/>
                        </a:rPr>
                        <a:t>ك م ا كمال، حسين محمد</a:t>
                      </a:r>
                      <a:endParaRPr lang="en-US" sz="2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2035579">
                <a:tc>
                  <a:txBody>
                    <a:bodyPr/>
                    <a:lstStyle/>
                    <a:p>
                      <a:pPr marL="0" marR="0" algn="just" rtl="1">
                        <a:lnSpc>
                          <a:spcPct val="115000"/>
                        </a:lnSpc>
                        <a:spcBef>
                          <a:spcPts val="0"/>
                        </a:spcBef>
                        <a:spcAft>
                          <a:spcPts val="0"/>
                        </a:spcAft>
                      </a:pPr>
                      <a:r>
                        <a:rPr lang="ar-SA" sz="2000" dirty="0">
                          <a:latin typeface="Times New Roman"/>
                          <a:ea typeface="Calibri"/>
                          <a:cs typeface="Simplified Arabic"/>
                        </a:rPr>
                        <a:t>       الإيمان والحياة.ـ ط3.</a:t>
                      </a:r>
                      <a:endParaRPr lang="en-US" sz="2000" dirty="0">
                        <a:latin typeface="Calibri"/>
                        <a:ea typeface="Calibri"/>
                        <a:cs typeface="Arial"/>
                      </a:endParaRPr>
                    </a:p>
                    <a:p>
                      <a:pPr marL="342900" marR="0" lvl="0" indent="-342900" algn="just" rtl="1">
                        <a:lnSpc>
                          <a:spcPct val="115000"/>
                        </a:lnSpc>
                        <a:spcBef>
                          <a:spcPts val="0"/>
                        </a:spcBef>
                        <a:spcAft>
                          <a:spcPts val="0"/>
                        </a:spcAft>
                        <a:buFont typeface="Wingdings"/>
                        <a:buChar char=""/>
                      </a:pPr>
                      <a:r>
                        <a:rPr lang="ar-SA" sz="2000" dirty="0">
                          <a:latin typeface="Times New Roman"/>
                          <a:ea typeface="Calibri"/>
                          <a:cs typeface="Simplified Arabic"/>
                        </a:rPr>
                        <a:t>بيروت: مؤسسة الرسالة، 1978، 373ص: 23 سم.</a:t>
                      </a:r>
                      <a:endParaRPr lang="en-US" sz="2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just" rtl="1">
                        <a:lnSpc>
                          <a:spcPct val="115000"/>
                        </a:lnSpc>
                        <a:spcBef>
                          <a:spcPts val="0"/>
                        </a:spcBef>
                        <a:spcAft>
                          <a:spcPts val="0"/>
                        </a:spcAft>
                      </a:pPr>
                      <a:r>
                        <a:rPr lang="ar-SA" sz="2000" dirty="0">
                          <a:latin typeface="Times New Roman"/>
                          <a:ea typeface="Calibri"/>
                          <a:cs typeface="Simplified Arabic"/>
                        </a:rPr>
                        <a:t>نظام المحاسبة الحكومية: دراسة نظرية وعملية/ حسن محمد كمال وأحمد سامي عثمان.ـ القاهرة: مكتبة عين شمس، [1977]</a:t>
                      </a:r>
                      <a:endParaRPr lang="en-US" sz="2000" dirty="0">
                        <a:latin typeface="Calibri"/>
                        <a:ea typeface="Calibri"/>
                        <a:cs typeface="Arial"/>
                      </a:endParaRPr>
                    </a:p>
                    <a:p>
                      <a:pPr marL="0" marR="0" algn="just" rtl="1">
                        <a:lnSpc>
                          <a:spcPct val="115000"/>
                        </a:lnSpc>
                        <a:spcBef>
                          <a:spcPts val="0"/>
                        </a:spcBef>
                        <a:spcAft>
                          <a:spcPts val="0"/>
                        </a:spcAft>
                      </a:pPr>
                      <a:r>
                        <a:rPr lang="ar-SA" sz="2000" dirty="0">
                          <a:latin typeface="Times New Roman"/>
                          <a:ea typeface="Calibri"/>
                          <a:cs typeface="Simplified Arabic"/>
                        </a:rPr>
                        <a:t>447ص:24سم</a:t>
                      </a:r>
                      <a:endParaRPr lang="en-US" sz="2000" dirty="0">
                        <a:latin typeface="Calibri"/>
                        <a:ea typeface="Calibri"/>
                        <a:cs typeface="Arial"/>
                      </a:endParaRPr>
                    </a:p>
                    <a:p>
                      <a:pPr marL="342900" marR="0" lvl="0" indent="-342900" algn="just" rtl="1">
                        <a:lnSpc>
                          <a:spcPct val="115000"/>
                        </a:lnSpc>
                        <a:spcBef>
                          <a:spcPts val="0"/>
                        </a:spcBef>
                        <a:spcAft>
                          <a:spcPts val="0"/>
                        </a:spcAft>
                        <a:buFont typeface="+mj-lt"/>
                        <a:buAutoNum type="arabicPeriod"/>
                      </a:pPr>
                      <a:r>
                        <a:rPr lang="ar-SA" sz="2000" dirty="0">
                          <a:latin typeface="Times New Roman"/>
                          <a:ea typeface="Calibri"/>
                          <a:cs typeface="Simplified Arabic"/>
                        </a:rPr>
                        <a:t>المحاسبة الحكومية.أ. عثمان، أحمد سامي. ب. العنوان.</a:t>
                      </a:r>
                      <a:endParaRPr lang="en-US" sz="2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39263">
                <a:tc>
                  <a:txBody>
                    <a:bodyPr/>
                    <a:lstStyle/>
                    <a:p>
                      <a:pPr marL="0" marR="0" algn="ctr" rtl="1">
                        <a:lnSpc>
                          <a:spcPct val="115000"/>
                        </a:lnSpc>
                        <a:spcBef>
                          <a:spcPts val="0"/>
                        </a:spcBef>
                        <a:spcAft>
                          <a:spcPts val="0"/>
                        </a:spcAft>
                      </a:pPr>
                      <a:r>
                        <a:rPr lang="ar-SA" sz="2000" b="1" dirty="0">
                          <a:solidFill>
                            <a:srgbClr val="C00000"/>
                          </a:solidFill>
                          <a:latin typeface="Times New Roman"/>
                          <a:ea typeface="Calibri"/>
                          <a:cs typeface="Simplified Arabic"/>
                        </a:rPr>
                        <a:t>السياسة – نظريات</a:t>
                      </a:r>
                      <a:endParaRPr lang="en-US" sz="20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rtl="1">
                        <a:lnSpc>
                          <a:spcPct val="115000"/>
                        </a:lnSpc>
                        <a:spcBef>
                          <a:spcPts val="0"/>
                        </a:spcBef>
                        <a:spcAft>
                          <a:spcPts val="0"/>
                        </a:spcAft>
                      </a:pPr>
                      <a:r>
                        <a:rPr lang="ar-SA" sz="2000" b="1" dirty="0">
                          <a:solidFill>
                            <a:srgbClr val="C00000"/>
                          </a:solidFill>
                          <a:latin typeface="Times New Roman"/>
                          <a:ea typeface="Calibri"/>
                          <a:cs typeface="Simplified Arabic"/>
                        </a:rPr>
                        <a:t>المرأة في الإسلام</a:t>
                      </a:r>
                      <a:endParaRPr lang="en-US" sz="2000" dirty="0">
                        <a:solidFill>
                          <a:srgbClr val="C00000"/>
                        </a:solidFill>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39263">
                <a:tc>
                  <a:txBody>
                    <a:bodyPr/>
                    <a:lstStyle/>
                    <a:p>
                      <a:pPr marL="0" marR="0" algn="just" rtl="1">
                        <a:lnSpc>
                          <a:spcPct val="115000"/>
                        </a:lnSpc>
                        <a:spcBef>
                          <a:spcPts val="0"/>
                        </a:spcBef>
                        <a:spcAft>
                          <a:spcPts val="0"/>
                        </a:spcAft>
                      </a:pPr>
                      <a:r>
                        <a:rPr lang="ar-SA" sz="2000" dirty="0">
                          <a:latin typeface="Times New Roman"/>
                          <a:ea typeface="Calibri"/>
                          <a:cs typeface="Simplified Arabic"/>
                        </a:rPr>
                        <a:t>230.01</a:t>
                      </a:r>
                      <a:endParaRPr lang="en-US" sz="20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just" rtl="1">
                        <a:lnSpc>
                          <a:spcPct val="115000"/>
                        </a:lnSpc>
                        <a:spcBef>
                          <a:spcPts val="0"/>
                        </a:spcBef>
                        <a:spcAft>
                          <a:spcPts val="0"/>
                        </a:spcAft>
                      </a:pPr>
                      <a:r>
                        <a:rPr lang="ar-SA" sz="2000" dirty="0">
                          <a:latin typeface="Times New Roman"/>
                          <a:ea typeface="Calibri"/>
                          <a:cs typeface="Simplified Arabic"/>
                        </a:rPr>
                        <a:t>210.4</a:t>
                      </a:r>
                      <a:endParaRPr lang="en-US" sz="20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26625" name="Rectangle 1"/>
          <p:cNvSpPr>
            <a:spLocks noChangeArrowheads="1"/>
          </p:cNvSpPr>
          <p:nvPr/>
        </p:nvSpPr>
        <p:spPr bwMode="auto">
          <a:xfrm>
            <a:off x="1371600" y="0"/>
            <a:ext cx="5715000"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a:t>
            </a:r>
            <a:r>
              <a:rPr kumimoji="0" lang="ar-SA" sz="2400" b="1"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نموذج من فهرس موضوعي هجائي)</a:t>
            </a:r>
            <a:endParaRPr kumimoji="0" lang="en-US" sz="2400" b="1" i="0" u="none" strike="noStrike" cap="none" normalizeH="0" baseline="0" dirty="0" smtClean="0">
              <a:ln>
                <a:noFill/>
              </a:ln>
              <a:solidFill>
                <a:srgbClr val="C00000"/>
              </a:solidFill>
              <a:effectLst/>
              <a:latin typeface="Arial" pitchFamily="34" charset="0"/>
              <a:cs typeface="Arial" pitchFamily="34" charset="0"/>
            </a:endParaRPr>
          </a:p>
          <a:p>
            <a:pPr marL="0" marR="0" lvl="0" indent="233363"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5601" name="Rectangle 1"/>
          <p:cNvSpPr>
            <a:spLocks noChangeArrowheads="1"/>
          </p:cNvSpPr>
          <p:nvPr/>
        </p:nvSpPr>
        <p:spPr bwMode="auto">
          <a:xfrm>
            <a:off x="0" y="0"/>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روؤس الموضوعات العربية</a:t>
            </a:r>
            <a:endParaRPr kumimoji="0" lang="en-US" sz="2800" b="1" i="0" u="none" strike="noStrike" cap="none" normalizeH="0" baseline="0" dirty="0" smtClean="0">
              <a:ln>
                <a:noFill/>
              </a:ln>
              <a:solidFill>
                <a:srgbClr val="C00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Euphemia" pitchFamily="34" charset="0"/>
                <a:ea typeface="Calibri" pitchFamily="34" charset="0"/>
              </a:rPr>
              <a:t>يعتبر استخدام رؤوس الموضوعات الهجائية في الفهارس والببليوجرافيات العربية من الأمور الحديثة، والتي ترجع بداياتها أو بواكيرها إلى أوائل القرن العشرين، وإن كان الترتيب الهجائي نفسه قد استخدم منذ مئات السنين في الأعمال المرجعية العربية الأخرى</a:t>
            </a:r>
            <a:r>
              <a:rPr kumimoji="0" lang="ar-SA" sz="1600" b="0" i="0" u="none" strike="noStrike" cap="none" normalizeH="0" baseline="0" dirty="0" smtClean="0">
                <a:ln>
                  <a:noFill/>
                </a:ln>
                <a:solidFill>
                  <a:schemeClr val="tx1"/>
                </a:solidFill>
                <a:effectLst/>
                <a:latin typeface="Euphemia" pitchFamily="34" charset="0"/>
                <a:ea typeface="Calibri" pitchFamily="34" charset="0"/>
              </a:rPr>
              <a:t>. </a:t>
            </a:r>
            <a:endParaRPr kumimoji="0" lang="ar-SA" sz="1800" b="0" i="0" u="none" strike="noStrike" cap="none" normalizeH="0" baseline="0" dirty="0" smtClean="0">
              <a:ln>
                <a:noFill/>
              </a:ln>
              <a:solidFill>
                <a:schemeClr val="tx1"/>
              </a:solidFill>
              <a:effectLst/>
              <a:latin typeface="Euphemia" pitchFamily="34" charset="0"/>
            </a:endParaRPr>
          </a:p>
        </p:txBody>
      </p:sp>
      <p:sp>
        <p:nvSpPr>
          <p:cNvPr id="25602" name="Rectangle 2"/>
          <p:cNvSpPr>
            <a:spLocks noChangeArrowheads="1"/>
          </p:cNvSpPr>
          <p:nvPr/>
        </p:nvSpPr>
        <p:spPr bwMode="auto">
          <a:xfrm rot="10800000" flipV="1">
            <a:off x="50775" y="2167500"/>
            <a:ext cx="8873425"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Simplified Arabic" pitchFamily="18" charset="-78"/>
                <a:ea typeface="Calibri" pitchFamily="34" charset="0"/>
              </a:rPr>
              <a:t>شهدت الستينات والسبعينات من هذا القرن تطورات واضحة في مجال رؤوس الموضوعات العربية يمكن أن نوجزها فيما يلي: </a:t>
            </a:r>
            <a:endParaRPr kumimoji="0" lang="en-US" sz="2800" b="1" i="0" u="none" strike="noStrike" cap="none" normalizeH="0" baseline="0" dirty="0" smtClean="0">
              <a:ln>
                <a:noFill/>
              </a:ln>
              <a:solidFill>
                <a:srgbClr val="FF0000"/>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تم إعداد دراستين على مستوى الدكتوراه، انتهت إحداهما بتقنين لرؤوس الموضوعات العربية، وانتهت الأخرى بقائمة لرؤوس الموضوعات العربية في مجال العلوم الاجتماعية بالإضافة إلى قواعد للفهرسة الموضوعية.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جرت بعض المحاولات الرائدة لإعداد قوائم رؤوس الموضوعات العربية منها: قائمة رؤوس موضوعات علوم الدين الإسلامي، قائمة رؤوس موضوعات التربية، قائمة رؤوس الموضوعات العربية (الخازندار)، رؤوس الموضوعات العربية (جامعة الملك سعود).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التوسع في استخدام رؤوس الموضوعات في الفهارس والببليوجرافيات</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4577" name="Rectangle 1"/>
          <p:cNvSpPr>
            <a:spLocks noChangeArrowheads="1"/>
          </p:cNvSpPr>
          <p:nvPr/>
        </p:nvSpPr>
        <p:spPr bwMode="auto">
          <a:xfrm>
            <a:off x="0" y="762000"/>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وقد شهدت </a:t>
            </a:r>
            <a:r>
              <a:rPr kumimoji="0" lang="ar-SA" sz="2800" b="1" i="0" u="none" strike="noStrike" cap="none" normalizeH="0" baseline="0" dirty="0" smtClean="0">
                <a:ln>
                  <a:noFill/>
                </a:ln>
                <a:solidFill>
                  <a:srgbClr val="FF0000"/>
                </a:solidFill>
                <a:effectLst/>
                <a:latin typeface="Simplified Arabic" pitchFamily="18" charset="-78"/>
                <a:ea typeface="Calibri" pitchFamily="34" charset="0"/>
                <a:cs typeface="Simplified Arabic" pitchFamily="18" charset="-78"/>
              </a:rPr>
              <a:t>الثمانينات</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نشأة قوائم رؤوس الموضوعات العربية الكبيرة إلى حد ما مثل قائمة رؤوس الموضوعات العربية الكبرى (شعبان خليفة ومحمد العايدي، 1985)، ومثل القائمة العربية لرؤوس الموضوعات (محمد فتحي عبد الهادي، 1985).</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أما بداية </a:t>
            </a:r>
            <a:r>
              <a:rPr kumimoji="0" lang="ar-SA" sz="2800" b="1" i="0" u="none" strike="noStrike" cap="none" normalizeH="0" baseline="0" dirty="0" smtClean="0">
                <a:ln>
                  <a:noFill/>
                </a:ln>
                <a:solidFill>
                  <a:srgbClr val="FF0000"/>
                </a:solidFill>
                <a:effectLst/>
                <a:latin typeface="Simplified Arabic" pitchFamily="18" charset="-78"/>
                <a:ea typeface="Calibri" pitchFamily="34" charset="0"/>
                <a:cs typeface="Simplified Arabic" pitchFamily="18" charset="-78"/>
              </a:rPr>
              <a:t>التسعينات</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فقد شهدت الدراسات التحليلية الأكاديمية لما نشر من قوائم رؤوس موضوعات عربية، مثل رسالة الماجستير لسالم باطرفي: رؤوس موضوعات علوم الدين الإسلامي: دراسة مقارنة لمعالجتها في قوائم رؤوس الموضوعات العربية (1990)، ورسالة الماجستير لمها عبد الفتاح جلال: قوائم رؤوس الموضوعات العربية العامة: دراسة تحليلية (1991). </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3553" name="Rectangle 1"/>
          <p:cNvSpPr>
            <a:spLocks noChangeArrowheads="1"/>
          </p:cNvSpPr>
          <p:nvPr/>
        </p:nvSpPr>
        <p:spPr bwMode="auto">
          <a:xfrm>
            <a:off x="0" y="0"/>
            <a:ext cx="9144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endParaRPr kumimoji="0" lang="ar-SA" sz="3200" b="1" i="0" u="sng" strike="noStrike" cap="none" normalizeH="0" baseline="0" dirty="0" smtClean="0">
              <a:ln>
                <a:noFill/>
              </a:ln>
              <a:solidFill>
                <a:srgbClr val="C00000"/>
              </a:solidFill>
              <a:effectLst/>
              <a:latin typeface="PT Bold Heading"/>
              <a:ea typeface="Calibri" pitchFamily="34" charset="0"/>
              <a:cs typeface="Arial" pitchFamily="34" charset="0"/>
            </a:endParaRPr>
          </a:p>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rgbClr val="C00000"/>
                </a:solidFill>
                <a:effectLst/>
                <a:latin typeface="PT Bold Heading"/>
                <a:ea typeface="Calibri" pitchFamily="34" charset="0"/>
                <a:cs typeface="Arial" pitchFamily="34" charset="0"/>
              </a:rPr>
              <a:t>نظرية رؤوس الموضوعات </a:t>
            </a:r>
            <a:r>
              <a:rPr kumimoji="0" lang="ar-SA" sz="3200" i="0" u="sng" strike="noStrike" cap="none" normalizeH="0" baseline="0" dirty="0" smtClean="0">
                <a:ln>
                  <a:noFill/>
                </a:ln>
                <a:solidFill>
                  <a:srgbClr val="C00000"/>
                </a:solidFill>
                <a:effectLst/>
                <a:latin typeface="PT Bold Heading"/>
                <a:ea typeface="Calibri" pitchFamily="34" charset="0"/>
                <a:cs typeface="Arial" pitchFamily="34" charset="0"/>
              </a:rPr>
              <a:t>(الفصل الثاني)</a:t>
            </a:r>
            <a:endParaRPr kumimoji="0" lang="en-US" sz="3200" i="0" u="sng" strike="noStrike" cap="none" normalizeH="0" baseline="0" dirty="0" smtClean="0">
              <a:ln>
                <a:noFill/>
              </a:ln>
              <a:solidFill>
                <a:srgbClr val="C00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p>
          <a:p>
            <a:pPr marL="0" marR="0" lvl="0" indent="233363" algn="justLow" defTabSz="914400" rtl="1" eaLnBrk="0" fontAlgn="base" latinLnBrk="0" hangingPunct="0">
              <a:lnSpc>
                <a:spcPct val="100000"/>
              </a:lnSpc>
              <a:spcBef>
                <a:spcPct val="0"/>
              </a:spcBef>
              <a:spcAft>
                <a:spcPct val="0"/>
              </a:spcAft>
              <a:buClrTx/>
              <a:buSzTx/>
              <a:buFontTx/>
              <a:buNone/>
              <a:tabLst/>
            </a:pPr>
            <a:r>
              <a:rPr lang="ar-SA" sz="2800" dirty="0">
                <a:latin typeface="Simplified Arabic" pitchFamily="18" charset="-78"/>
                <a:ea typeface="Calibri" pitchFamily="34" charset="0"/>
                <a:cs typeface="Simplified Arabic" pitchFamily="18" charset="-78"/>
              </a:rPr>
              <a:t> </a:t>
            </a:r>
            <a:r>
              <a:rPr lang="ar-SA" sz="2800" dirty="0" smtClean="0">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rPr>
              <a:t>التقنين هو بصفة عامة "نظام من المبادئ أو القواعد". وتقنين الفهرسة يؤدي وظيفتين، أولاهما تقديم مجموعة من المبادئ التي تشكل الأساس النظري والإطار المفاهيمي للنظام، والثانية هي إعطاء التعليمات الخاصة بتنفيذ هذه المبادئ في شكل قواعد محددة. </a:t>
            </a:r>
            <a:endParaRPr kumimoji="0" lang="en-US" sz="2800" b="1" i="0" u="none" strike="noStrike" cap="none" normalizeH="0" baseline="0" dirty="0" smtClean="0">
              <a:ln>
                <a:noFill/>
              </a:ln>
              <a:solidFill>
                <a:schemeClr val="tx1"/>
              </a:solidFill>
              <a:effectLst/>
              <a:latin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2"/>
                </a:solidFill>
                <a:effectLst/>
                <a:latin typeface="Simplified Arabic" pitchFamily="18" charset="-78"/>
                <a:ea typeface="Calibri" pitchFamily="34" charset="0"/>
              </a:rPr>
              <a:t>ويقدم تقنين الفهرسة الموضوعية </a:t>
            </a:r>
            <a:r>
              <a:rPr kumimoji="0" lang="ar-SA" sz="2800" b="1" i="0" u="none" strike="noStrike" cap="none" normalizeH="0" baseline="0" dirty="0" smtClean="0">
                <a:ln>
                  <a:noFill/>
                </a:ln>
                <a:solidFill>
                  <a:srgbClr val="FF0000"/>
                </a:solidFill>
                <a:effectLst/>
                <a:latin typeface="Simplified Arabic" pitchFamily="18" charset="-78"/>
                <a:ea typeface="Calibri" pitchFamily="34" charset="0"/>
              </a:rPr>
              <a:t>الخطوط الإرشادية للمفهرسين الموضوعيين في تقرير موضوع أو موضوعات عمل ما،</a:t>
            </a:r>
            <a:r>
              <a:rPr kumimoji="0" lang="ar-SA" sz="2800" b="1" i="0" u="none" strike="noStrike" cap="none" normalizeH="0" baseline="0" dirty="0" smtClean="0">
                <a:ln>
                  <a:noFill/>
                </a:ln>
                <a:solidFill>
                  <a:schemeClr val="tx2"/>
                </a:solidFill>
                <a:effectLst/>
                <a:latin typeface="Simplified Arabic" pitchFamily="18" charset="-78"/>
                <a:ea typeface="Calibri" pitchFamily="34" charset="0"/>
              </a:rPr>
              <a:t> وفي تمكين الآخرين من تقييم قرارات المفهرسين، وتأكيد أن المواد المشابهة قد حظيت بمعالجة ثابتة حتى لو كانت مفهرسة من قبل مفهرسين مختلفين وفي أوقات زمنية مختلفة، كما أن التقنين فضلاً عن هذا </a:t>
            </a:r>
            <a:r>
              <a:rPr kumimoji="0" lang="ar-SA" sz="2800" b="1" i="0" u="none" strike="noStrike" cap="none" normalizeH="0" baseline="0" dirty="0" smtClean="0">
                <a:ln>
                  <a:noFill/>
                </a:ln>
                <a:solidFill>
                  <a:srgbClr val="FF0000"/>
                </a:solidFill>
                <a:effectLst/>
                <a:latin typeface="Simplified Arabic" pitchFamily="18" charset="-78"/>
                <a:ea typeface="Calibri" pitchFamily="34" charset="0"/>
              </a:rPr>
              <a:t>يحدد كيفية ترجمة المفاهيم الموضوعية إلى رؤوس موضوعات</a:t>
            </a:r>
            <a:r>
              <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2529" name="Rectangle 1"/>
          <p:cNvSpPr>
            <a:spLocks noChangeArrowheads="1"/>
          </p:cNvSpPr>
          <p:nvPr/>
        </p:nvSpPr>
        <p:spPr bwMode="auto">
          <a:xfrm>
            <a:off x="0" y="38100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لقد اشار البعض (واينر) أن جذور ممارسة رؤوس الموضوعات الحديثة ترجع إلى قواعد الفهرس القاموسي لكتر (الطبعة الرابعة والأخيرة سنة 1904). كما أن قواعد كتر للمداخل الموضوعية هي أساس أشهر قائمتين أمريكيتين لرؤوس الموضوعات، وهما قائمة مكتبة الكونجرس وقائمة سيرز.</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lvl="0" indent="233363" algn="justLow" rtl="1" eaLnBrk="0" fontAlgn="base" hangingPunct="0">
              <a:spcBef>
                <a:spcPct val="0"/>
              </a:spcBef>
              <a:spcAft>
                <a:spcPct val="0"/>
              </a:spcAf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ويعود واينر ويذكر في عام 1992م انه رغم أن مكتبة الكونجرس قد أصدرت دليلها الإرشادي </a:t>
            </a:r>
            <a:r>
              <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Subject Cataloging Manual: Subject Headings</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عام 1984م (ط 4 1991) إلا أنه لا يوجد تقنين شامل للمدخل الموضوعي، وإن شهدت أواخر الثمانينات دعوات كثيرة من قبل المكتبيين لإعداد مثل هذا التقنين. </a:t>
            </a:r>
            <a:r>
              <a:rPr kumimoji="0" lang="ar-SA" sz="2800" b="1" i="0" u="none" strike="noStrike" cap="none" normalizeH="0" dirty="0" smtClean="0">
                <a:ln>
                  <a:noFill/>
                </a:ln>
                <a:solidFill>
                  <a:schemeClr val="tx1"/>
                </a:solidFill>
                <a:effectLst/>
                <a:latin typeface="Simplified Arabic" pitchFamily="18" charset="-78"/>
                <a:ea typeface="Calibri" pitchFamily="34" charset="0"/>
                <a:cs typeface="Simplified Arabic" pitchFamily="18" charset="-78"/>
              </a:rPr>
              <a:t> </a:t>
            </a:r>
          </a:p>
          <a:p>
            <a:pPr lvl="0" indent="233363" algn="justLow" rtl="1" eaLnBrk="0" fontAlgn="base" hangingPunct="0">
              <a:spcBef>
                <a:spcPct val="0"/>
              </a:spcBef>
              <a:spcAft>
                <a:spcPct val="0"/>
              </a:spcAft>
            </a:pPr>
            <a:r>
              <a:rPr lang="ar-SA" sz="2800" b="1" dirty="0">
                <a:solidFill>
                  <a:schemeClr val="tx2"/>
                </a:solidFill>
                <a:latin typeface="Simplified Arabic" pitchFamily="18" charset="-78"/>
                <a:cs typeface="Simplified Arabic" pitchFamily="18" charset="-78"/>
              </a:rPr>
              <a:t> </a:t>
            </a:r>
            <a:r>
              <a:rPr lang="ar-SA" sz="2800" b="1" dirty="0" smtClean="0">
                <a:solidFill>
                  <a:schemeClr val="tx2"/>
                </a:solidFill>
                <a:latin typeface="Simplified Arabic" pitchFamily="18" charset="-78"/>
                <a:cs typeface="Simplified Arabic" pitchFamily="18" charset="-78"/>
              </a:rPr>
              <a:t>  </a:t>
            </a:r>
            <a:r>
              <a:rPr lang="ar-SA" sz="2800" b="1" dirty="0" smtClean="0">
                <a:solidFill>
                  <a:schemeClr val="tx2"/>
                </a:solidFill>
              </a:rPr>
              <a:t>لذلك </a:t>
            </a:r>
            <a:r>
              <a:rPr lang="ar-SA" sz="2800" b="1" dirty="0">
                <a:solidFill>
                  <a:schemeClr val="tx2"/>
                </a:solidFill>
              </a:rPr>
              <a:t>فإن أول ما يواجه الباحث في هذا المجال هو الشكوى من عدم توافر تقنين محكم وشامل، تقنين حديث ومتفق عليه، للفهرسة الموضوعية، مثلما توافر للفهرسة الوصفية. وهذه الشكوى ليست من جانب المكتبات العربية وحدها، وإنما هي أيضاً من جانب المكتبات في البلاد المتقدمة مثل الولايات المتحدة </a:t>
            </a:r>
            <a:r>
              <a:rPr lang="ar-SA" sz="2800" b="1" dirty="0" smtClean="0">
                <a:solidFill>
                  <a:schemeClr val="tx2"/>
                </a:solidFill>
              </a:rPr>
              <a:t>وبريطانيا.</a:t>
            </a:r>
            <a:endParaRPr kumimoji="0" lang="ar-SA" sz="2800" b="1" i="0" u="none" strike="noStrike" cap="none" normalizeH="0" baseline="0" dirty="0" smtClean="0">
              <a:ln>
                <a:noFill/>
              </a:ln>
              <a:solidFill>
                <a:schemeClr val="tx2"/>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0481" name="Rectangle 1"/>
          <p:cNvSpPr>
            <a:spLocks noChangeArrowheads="1"/>
          </p:cNvSpPr>
          <p:nvPr/>
        </p:nvSpPr>
        <p:spPr bwMode="auto">
          <a:xfrm>
            <a:off x="152400" y="228600"/>
            <a:ext cx="8763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endPar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algn="ctr" rtl="1" fontAlgn="base">
              <a:spcBef>
                <a:spcPct val="0"/>
              </a:spcBef>
              <a:spcAft>
                <a:spcPct val="0"/>
              </a:spcAft>
            </a:pPr>
            <a:r>
              <a:rPr lang="ar-SA" sz="2400" b="1" dirty="0" smtClean="0">
                <a:solidFill>
                  <a:srgbClr val="C00000"/>
                </a:solidFill>
              </a:rPr>
              <a:t>الصعوبات </a:t>
            </a:r>
            <a:r>
              <a:rPr lang="ar-SA" sz="2400" b="1" dirty="0">
                <a:solidFill>
                  <a:srgbClr val="C00000"/>
                </a:solidFill>
              </a:rPr>
              <a:t>التي تعترض وضع تقنين متفق عليه للفهرسة الموضوعية منها: </a:t>
            </a:r>
            <a:endParaRPr lang="ar-SA" sz="2400" b="1" dirty="0">
              <a:solidFill>
                <a:srgbClr val="C00000"/>
              </a:solidFill>
              <a:latin typeface="Simplified Arabic" pitchFamily="18" charset="-78"/>
              <a:ea typeface="Calibri" pitchFamily="34" charset="0"/>
              <a:cs typeface="Simplified Arabic" pitchFamily="18" charset="-78"/>
            </a:endParaRPr>
          </a:p>
          <a:p>
            <a:pPr marL="0" marR="0" lvl="0" indent="0" algn="r" defTabSz="914400" rtl="1" eaLnBrk="1" fontAlgn="base" latinLnBrk="0" hangingPunct="1">
              <a:lnSpc>
                <a:spcPct val="100000"/>
              </a:lnSpc>
              <a:spcBef>
                <a:spcPct val="0"/>
              </a:spcBef>
              <a:spcAft>
                <a:spcPct val="0"/>
              </a:spcAft>
              <a:buClrTx/>
              <a:buSzTx/>
              <a:buFontTx/>
              <a:buChar char="•"/>
              <a:tabLst/>
            </a:pPr>
            <a:endPar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24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أن رؤوس الموضوعات تعتمد على اللغة، والمعروف أن اللغات تختلف عن بعضها البعض من حيث البناء والمترادفات والمعاني.. ولذلك فإن قواعد صياغة رؤوس الموضوعات التي تصلح لإحدى اللغات لا تصلح لغيرها من اللغات، ومن هنا لا تجد تقنياً عالمياً للفهرسة الموضوعية مثلما تجد للفهرسة الوصفية.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4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أن رؤوس الموضوعات هي للدلالة أو للتعبير عن الموضوعات. والمعروف أن مفهوم موضوع الكتاب ليس سهلاً، فإذا كان من المتيسر تمييز مؤلف عن مؤلف آخر، وعنوان عن عنوان آخر، فإن ذلك يبدو صعباً بالنسبة للموضوعات، و لا يوجد موضوع مستقل استقلالاً تاماً، وإنما تحتوي كل الموضوعات على موضوعات أخرى وهي في نفس الوقت أقسام من موضوعات أكبر، وقد تشابكت العلاقات بين الموضوعات تشابكاً كبيراً، وضاعف من ذلك الأفكار الجديدة في العلوم والتكنولوجيا والتي جعلت من الصعب في بعض الأحيان الوصول إلى مصطلحات دقيقة يمكن أن تعبر عنها بوضوح ودقة.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296400" cy="6858000"/>
          </a:xfrm>
          <a:prstGeom prst="rect">
            <a:avLst/>
          </a:prstGeom>
          <a:noFill/>
          <a:ln w="9525">
            <a:noFill/>
            <a:miter lim="800000"/>
            <a:headEnd/>
            <a:tailEnd/>
          </a:ln>
        </p:spPr>
      </p:pic>
      <p:sp>
        <p:nvSpPr>
          <p:cNvPr id="21505" name="Rectangle 1"/>
          <p:cNvSpPr>
            <a:spLocks noChangeArrowheads="1"/>
          </p:cNvSpPr>
          <p:nvPr/>
        </p:nvSpPr>
        <p:spPr bwMode="auto">
          <a:xfrm>
            <a:off x="0" y="762000"/>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2"/>
                </a:solidFill>
                <a:effectLst/>
                <a:latin typeface="Arial" pitchFamily="34" charset="0"/>
                <a:ea typeface="Calibri" pitchFamily="34" charset="0"/>
                <a:cs typeface="Arial" pitchFamily="34" charset="0"/>
              </a:rPr>
              <a:t>  أن رؤوس الموضوعات هي بالدرجة الأولى مصطلحات، والمصطلح الذي ينطبق على شيء أو فكرة سوف يختلف وفقاً للسن وخلفية المستفيد ومعرفته الخاصة بالمجال الموضوعي ومهنته والمنطقة الجغرافية التي يعيش فيها ويعمل وبصفة عامة بيئته الثقافية</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lumMod val="95000"/>
                    <a:lumOff val="5000"/>
                  </a:schemeClr>
                </a:solidFill>
                <a:effectLst/>
                <a:latin typeface="Arial" pitchFamily="34" charset="0"/>
                <a:ea typeface="Calibri" pitchFamily="34" charset="0"/>
                <a:cs typeface="Arial" pitchFamily="34" charset="0"/>
              </a:rPr>
              <a:t>يرى البعض أن رؤوس الموضوعات فن يعتمد على الخبرة والحكم الجيد وليس علماً تحكمه القواعد والقوانين. إنها لا تخضع للتقنين لأن الكثير يعتمد على حجم المكتبة واهتماماتها، وخبرة المفهرس والكثير من المتغيرات الأخرى. </a:t>
            </a:r>
            <a:endParaRPr kumimoji="0" lang="ar-SA" sz="2800" b="1"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p:txBody>
      </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9457" name="Rectangle 1"/>
          <p:cNvSpPr>
            <a:spLocks noChangeArrowheads="1"/>
          </p:cNvSpPr>
          <p:nvPr/>
        </p:nvSpPr>
        <p:spPr bwMode="auto">
          <a:xfrm>
            <a:off x="1143000" y="0"/>
            <a:ext cx="7467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C00000"/>
                </a:solidFill>
                <a:effectLst/>
                <a:latin typeface="Simplified Arabic" pitchFamily="18" charset="-78"/>
                <a:ea typeface="Calibri" pitchFamily="34" charset="0"/>
                <a:cs typeface="Simplified Arabic" pitchFamily="18" charset="-78"/>
              </a:rPr>
              <a:t>سرد لبعض التقنينات الخاصة برؤوس الموضوعات</a:t>
            </a:r>
          </a:p>
          <a:p>
            <a:pPr marL="0" marR="0" lvl="0" indent="233363" algn="ctr"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rgbClr val="C00000"/>
              </a:solidFill>
              <a:effectLst/>
              <a:latin typeface="Arial" pitchFamily="34" charset="0"/>
              <a:cs typeface="Arial" pitchFamily="34" charset="0"/>
            </a:endParaRPr>
          </a:p>
        </p:txBody>
      </p:sp>
      <p:sp>
        <p:nvSpPr>
          <p:cNvPr id="19458" name="Rectangle 2"/>
          <p:cNvSpPr>
            <a:spLocks noChangeArrowheads="1"/>
          </p:cNvSpPr>
          <p:nvPr/>
        </p:nvSpPr>
        <p:spPr bwMode="auto">
          <a:xfrm>
            <a:off x="0" y="795754"/>
            <a:ext cx="8763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 algn="justLow" defTabSz="914400" rtl="1" eaLnBrk="1" fontAlgn="base" latinLnBrk="0" hangingPunct="1">
              <a:lnSpc>
                <a:spcPct val="100000"/>
              </a:lnSpc>
              <a:spcBef>
                <a:spcPct val="0"/>
              </a:spcBef>
              <a:spcAft>
                <a:spcPct val="0"/>
              </a:spcAft>
              <a:buClrTx/>
              <a:buSzTx/>
              <a:buFont typeface="Arial" pitchFamily="34" charset="0"/>
              <a:buChar char="•"/>
              <a:tabLst/>
            </a:pPr>
            <a:r>
              <a:rPr kumimoji="0" lang="ar-SA" sz="24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قواعد كتر وتوابعها</a:t>
            </a:r>
          </a:p>
          <a:p>
            <a:pPr indent="57150" algn="justLow" rtl="1" fontAlgn="base">
              <a:spcBef>
                <a:spcPct val="0"/>
              </a:spcBef>
              <a:spcAft>
                <a:spcPct val="0"/>
              </a:spcAft>
              <a:buFont typeface="Arial" pitchFamily="34" charset="0"/>
              <a:buChar char="•"/>
            </a:pPr>
            <a:r>
              <a:rPr lang="ar-SA" sz="2400" b="1" dirty="0"/>
              <a:t>قواعد مكتبة </a:t>
            </a:r>
            <a:r>
              <a:rPr lang="ar-SA" sz="2400" b="1" dirty="0" smtClean="0"/>
              <a:t>الفاتيكان</a:t>
            </a:r>
          </a:p>
          <a:p>
            <a:pPr lvl="0" indent="57150" algn="justLow" rtl="1" fontAlgn="base">
              <a:spcBef>
                <a:spcPct val="0"/>
              </a:spcBef>
              <a:spcAft>
                <a:spcPct val="0"/>
              </a:spcAft>
              <a:buFont typeface="Arial" pitchFamily="34" charset="0"/>
              <a:buChar char="•"/>
            </a:pPr>
            <a:r>
              <a:rPr lang="ar-SA" sz="2400" b="1" dirty="0"/>
              <a:t> </a:t>
            </a:r>
            <a:r>
              <a:rPr lang="ar-SA" sz="2400" b="1" dirty="0" smtClean="0"/>
              <a:t>  </a:t>
            </a:r>
            <a:r>
              <a:rPr lang="ar-SA" sz="2400" b="1" dirty="0"/>
              <a:t>قواعد جوليا </a:t>
            </a:r>
            <a:r>
              <a:rPr lang="ar-SA" sz="2400" b="1" dirty="0" smtClean="0"/>
              <a:t>بيتي</a:t>
            </a:r>
          </a:p>
          <a:p>
            <a:pPr indent="57150" algn="justLow" rtl="1" fontAlgn="base">
              <a:spcBef>
                <a:spcPct val="0"/>
              </a:spcBef>
              <a:spcAft>
                <a:spcPct val="0"/>
              </a:spcAft>
              <a:buFont typeface="Arial" pitchFamily="34" charset="0"/>
              <a:buChar char="•"/>
            </a:pPr>
            <a:r>
              <a:rPr lang="ar-SA" sz="2400" b="1" dirty="0"/>
              <a:t>تقنين </a:t>
            </a:r>
            <a:r>
              <a:rPr lang="ar-SA" sz="2400" b="1" dirty="0" smtClean="0"/>
              <a:t>متكاف</a:t>
            </a:r>
          </a:p>
          <a:p>
            <a:pPr indent="57150" algn="justLow" rtl="1" fontAlgn="base">
              <a:spcBef>
                <a:spcPct val="0"/>
              </a:spcBef>
              <a:spcAft>
                <a:spcPct val="0"/>
              </a:spcAft>
              <a:buFont typeface="Arial" pitchFamily="34" charset="0"/>
              <a:buChar char="•"/>
            </a:pPr>
            <a:r>
              <a:rPr lang="ar-SA" sz="2400" b="1" dirty="0"/>
              <a:t>قواعد </a:t>
            </a:r>
            <a:r>
              <a:rPr lang="ar-SA" sz="2400" b="1" dirty="0" smtClean="0"/>
              <a:t>بريفست</a:t>
            </a:r>
          </a:p>
          <a:p>
            <a:pPr indent="57150" algn="justLow" rtl="1" fontAlgn="base">
              <a:spcBef>
                <a:spcPct val="0"/>
              </a:spcBef>
              <a:spcAft>
                <a:spcPct val="0"/>
              </a:spcAft>
              <a:buFont typeface="Arial" pitchFamily="34" charset="0"/>
              <a:buChar char="•"/>
            </a:pPr>
            <a:r>
              <a:rPr lang="ar-SA" sz="2400" b="1" dirty="0"/>
              <a:t>الممارسة الحديثة للفهرسة </a:t>
            </a:r>
            <a:r>
              <a:rPr lang="ar-SA" sz="2400" b="1" dirty="0" smtClean="0"/>
              <a:t>الموضوعية</a:t>
            </a:r>
          </a:p>
          <a:p>
            <a:pPr indent="57150" algn="justLow" rtl="1" fontAlgn="base">
              <a:spcBef>
                <a:spcPct val="0"/>
              </a:spcBef>
              <a:spcAft>
                <a:spcPct val="0"/>
              </a:spcAft>
              <a:buFont typeface="Arial" pitchFamily="34" charset="0"/>
              <a:buChar char="•"/>
            </a:pPr>
            <a:endParaRPr lang="ar-SA" sz="2400" b="1" dirty="0"/>
          </a:p>
          <a:p>
            <a:pPr indent="57150" algn="justLow" rtl="1" fontAlgn="base">
              <a:spcBef>
                <a:spcPct val="0"/>
              </a:spcBef>
              <a:spcAft>
                <a:spcPct val="0"/>
              </a:spcAft>
              <a:buFont typeface="Arial" pitchFamily="34" charset="0"/>
              <a:buChar char="•"/>
            </a:pPr>
            <a:r>
              <a:rPr lang="ar-SA" sz="2400" b="1" u="sng" dirty="0" smtClean="0">
                <a:solidFill>
                  <a:srgbClr val="FF0000"/>
                </a:solidFill>
              </a:rPr>
              <a:t>يتم الرجوع للكتاب المقرر للحصول على معلومات حول التقنينات اعلاه ص ص (34-41)</a:t>
            </a:r>
          </a:p>
          <a:p>
            <a:pPr indent="57150" algn="justLow" rtl="1" fontAlgn="base">
              <a:spcBef>
                <a:spcPct val="0"/>
              </a:spcBef>
              <a:spcAft>
                <a:spcPct val="0"/>
              </a:spcAft>
              <a:buFont typeface="Arial" pitchFamily="34" charset="0"/>
              <a:buChar char="•"/>
            </a:pPr>
            <a:endParaRPr lang="en-US" sz="2400" dirty="0"/>
          </a:p>
          <a:p>
            <a:pPr lvl="0" indent="57150" algn="justLow" rtl="1" fontAlgn="base">
              <a:spcBef>
                <a:spcPct val="0"/>
              </a:spcBef>
              <a:spcAft>
                <a:spcPct val="0"/>
              </a:spcAft>
              <a:buFont typeface="Arial" pitchFamily="34" charset="0"/>
              <a:buChar char="•"/>
            </a:pPr>
            <a:endParaRPr lang="en-US" sz="2400" dirty="0"/>
          </a:p>
          <a:p>
            <a:pPr indent="57150" algn="justLow" rtl="1" fontAlgn="base">
              <a:spcBef>
                <a:spcPct val="0"/>
              </a:spcBef>
              <a:spcAft>
                <a:spcPct val="0"/>
              </a:spcAft>
              <a:buFont typeface="Arial" pitchFamily="34" charset="0"/>
              <a:buChar char="•"/>
            </a:pPr>
            <a:endParaRPr lang="en-US" sz="2400" dirty="0"/>
          </a:p>
          <a:p>
            <a:pPr marL="0" marR="0" lvl="0" indent="57150" algn="justLow" defTabSz="914400" rtl="1" eaLnBrk="1" fontAlgn="base" latinLnBrk="0" hangingPunct="1">
              <a:lnSpc>
                <a:spcPct val="100000"/>
              </a:lnSpc>
              <a:spcBef>
                <a:spcPct val="0"/>
              </a:spcBef>
              <a:spcAft>
                <a:spcPct val="0"/>
              </a:spcAft>
              <a:buClrTx/>
              <a:buSzTx/>
              <a:buFont typeface="Arial" pitchFamily="34" charset="0"/>
              <a:buChar char="•"/>
              <a:tabLst/>
            </a:pP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سادة 2013 ، صور بوربوينت سادة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1664</Words>
  <Application>Microsoft Office PowerPoint</Application>
  <PresentationFormat>On-screen Show (4:3)</PresentationFormat>
  <Paragraphs>145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29</cp:revision>
  <dcterms:created xsi:type="dcterms:W3CDTF">2014-02-10T21:28:05Z</dcterms:created>
  <dcterms:modified xsi:type="dcterms:W3CDTF">2014-02-13T03:26:47Z</dcterms:modified>
</cp:coreProperties>
</file>