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7" r:id="rId3"/>
    <p:sldId id="258" r:id="rId4"/>
    <p:sldId id="259" r:id="rId5"/>
    <p:sldId id="260" r:id="rId6"/>
    <p:sldId id="268" r:id="rId7"/>
    <p:sldId id="269" r:id="rId8"/>
    <p:sldId id="263" r:id="rId9"/>
    <p:sldId id="264" r:id="rId10"/>
    <p:sldId id="265" r:id="rId11"/>
    <p:sldId id="266" r:id="rId12"/>
    <p:sldId id="267" r:id="rId13"/>
    <p:sldId id="271" r:id="rId14"/>
    <p:sldId id="272" r:id="rId15"/>
    <p:sldId id="273" r:id="rId16"/>
    <p:sldId id="274" r:id="rId17"/>
    <p:sldId id="275" r:id="rId18"/>
    <p:sldId id="294" r:id="rId19"/>
    <p:sldId id="276" r:id="rId20"/>
    <p:sldId id="277" r:id="rId21"/>
    <p:sldId id="278" r:id="rId22"/>
    <p:sldId id="279" r:id="rId23"/>
    <p:sldId id="280" r:id="rId24"/>
    <p:sldId id="282" r:id="rId25"/>
    <p:sldId id="281" r:id="rId26"/>
    <p:sldId id="286" r:id="rId27"/>
    <p:sldId id="283" r:id="rId28"/>
    <p:sldId id="284" r:id="rId29"/>
    <p:sldId id="285" r:id="rId30"/>
    <p:sldId id="287" r:id="rId31"/>
    <p:sldId id="288" r:id="rId32"/>
    <p:sldId id="289" r:id="rId33"/>
    <p:sldId id="290" r:id="rId34"/>
    <p:sldId id="291" r:id="rId35"/>
    <p:sldId id="292" r:id="rId36"/>
    <p:sldId id="293"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5CDFA8-E192-4D1F-9E97-8F5C0869F1FE}" type="datetimeFigureOut">
              <a:rPr lang="en-US" smtClean="0"/>
              <a:pPr/>
              <a:t>3/4/2014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E17284-2187-4868-9EFB-A9AE9596C67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9E17284-2187-4868-9EFB-A9AE9596C671}"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F8477C5-03A6-4A07-8FF6-1893C2916E47}" type="datetimeFigureOut">
              <a:rPr lang="en-US" smtClean="0"/>
              <a:pPr/>
              <a:t>3/4/2014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6E0C7C-EF56-49C5-A597-DF939F1BA99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477C5-03A6-4A07-8FF6-1893C2916E47}" type="datetimeFigureOut">
              <a:rPr lang="en-US" smtClean="0"/>
              <a:pPr/>
              <a:t>3/4/2014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6E0C7C-EF56-49C5-A597-DF939F1BA99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8477C5-03A6-4A07-8FF6-1893C2916E47}" type="datetimeFigureOut">
              <a:rPr lang="en-US" smtClean="0"/>
              <a:pPr/>
              <a:t>3/4/2014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6E0C7C-EF56-49C5-A597-DF939F1BA99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F8477C5-03A6-4A07-8FF6-1893C2916E47}" type="datetimeFigureOut">
              <a:rPr lang="en-US" smtClean="0"/>
              <a:pPr/>
              <a:t>3/4/2014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6E0C7C-EF56-49C5-A597-DF939F1BA99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F8477C5-03A6-4A07-8FF6-1893C2916E47}" type="datetimeFigureOut">
              <a:rPr lang="en-US" smtClean="0"/>
              <a:pPr/>
              <a:t>3/4/2014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6E0C7C-EF56-49C5-A597-DF939F1BA99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F8477C5-03A6-4A07-8FF6-1893C2916E47}" type="datetimeFigureOut">
              <a:rPr lang="en-US" smtClean="0"/>
              <a:pPr/>
              <a:t>3/4/2014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6E0C7C-EF56-49C5-A597-DF939F1BA99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8477C5-03A6-4A07-8FF6-1893C2916E47}" type="datetimeFigureOut">
              <a:rPr lang="en-US" smtClean="0"/>
              <a:pPr/>
              <a:t>3/4/2014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6E0C7C-EF56-49C5-A597-DF939F1BA99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8477C5-03A6-4A07-8FF6-1893C2916E47}" type="datetimeFigureOut">
              <a:rPr lang="en-US" smtClean="0"/>
              <a:pPr/>
              <a:t>3/4/2014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6E0C7C-EF56-49C5-A597-DF939F1BA99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8477C5-03A6-4A07-8FF6-1893C2916E47}" type="datetimeFigureOut">
              <a:rPr lang="en-US" smtClean="0"/>
              <a:pPr/>
              <a:t>3/4/2014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6E0C7C-EF56-49C5-A597-DF939F1BA99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477C5-03A6-4A07-8FF6-1893C2916E47}" type="datetimeFigureOut">
              <a:rPr lang="en-US" smtClean="0"/>
              <a:pPr/>
              <a:t>3/4/2014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6E0C7C-EF56-49C5-A597-DF939F1BA99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477C5-03A6-4A07-8FF6-1893C2916E47}" type="datetimeFigureOut">
              <a:rPr lang="en-US" smtClean="0"/>
              <a:pPr/>
              <a:t>3/4/2014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6E0C7C-EF56-49C5-A597-DF939F1BA99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8477C5-03A6-4A07-8FF6-1893C2916E47}" type="datetimeFigureOut">
              <a:rPr lang="en-US" smtClean="0"/>
              <a:pPr/>
              <a:t>3/4/2014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6E0C7C-EF56-49C5-A597-DF939F1BA99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dirty="0"/>
          </a:p>
        </p:txBody>
      </p:sp>
      <p:pic>
        <p:nvPicPr>
          <p:cNvPr id="4" name="irc_mi" descr="http://up.graaam.com/img/2b511610a37cfd337a52cad1db01057f.gif"/>
          <p:cNvPicPr/>
          <p:nvPr/>
        </p:nvPicPr>
        <p:blipFill>
          <a:blip r:embed="rId2"/>
          <a:srcRect/>
          <a:stretch>
            <a:fillRect/>
          </a:stretch>
        </p:blipFill>
        <p:spPr bwMode="auto">
          <a:xfrm>
            <a:off x="0" y="0"/>
            <a:ext cx="9143999" cy="6858000"/>
          </a:xfrm>
          <a:prstGeom prst="rect">
            <a:avLst/>
          </a:prstGeom>
          <a:noFill/>
          <a:ln w="9525">
            <a:noFill/>
            <a:miter lim="800000"/>
            <a:headEnd/>
            <a:tailEnd/>
          </a:ln>
        </p:spPr>
      </p:pic>
      <p:sp>
        <p:nvSpPr>
          <p:cNvPr id="6145" name="Rectangle 1"/>
          <p:cNvSpPr>
            <a:spLocks noChangeArrowheads="1"/>
          </p:cNvSpPr>
          <p:nvPr/>
        </p:nvSpPr>
        <p:spPr bwMode="auto">
          <a:xfrm>
            <a:off x="0" y="1981200"/>
            <a:ext cx="91440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tab pos="4371975" algn="l"/>
              </a:tabLst>
            </a:pPr>
            <a:r>
              <a:rPr kumimoji="0" lang="ar-SA" sz="3600" b="1" i="0" u="none" strike="noStrike" normalizeH="0" baseline="0" dirty="0" smtClean="0">
                <a:ln w="19050">
                  <a:solidFill>
                    <a:schemeClr val="tx2">
                      <a:tint val="1000"/>
                    </a:schemeClr>
                  </a:solidFill>
                  <a:prstDash val="solid"/>
                </a:ln>
                <a:solidFill>
                  <a:schemeClr val="accent3"/>
                </a:solidFill>
                <a:effectLst>
                  <a:glow rad="139700">
                    <a:schemeClr val="accent2">
                      <a:satMod val="175000"/>
                      <a:alpha val="40000"/>
                    </a:schemeClr>
                  </a:glow>
                  <a:outerShdw blurRad="50000" dist="50800" dir="7500000" algn="tl">
                    <a:srgbClr val="000000">
                      <a:shade val="5000"/>
                      <a:alpha val="35000"/>
                    </a:srgbClr>
                  </a:outerShdw>
                </a:effectLst>
                <a:latin typeface="Calibri" pitchFamily="34" charset="0"/>
                <a:ea typeface="Calibri" pitchFamily="34" charset="0"/>
                <a:cs typeface="Arial" pitchFamily="34" charset="0"/>
              </a:rPr>
              <a:t>محاضرات في التحليل الموضوعي والتصنيف</a:t>
            </a:r>
            <a:endParaRPr kumimoji="0" lang="en-US" sz="3600" b="1" i="0" u="none" strike="noStrike" normalizeH="0" baseline="0" dirty="0" smtClean="0">
              <a:ln w="19050">
                <a:solidFill>
                  <a:schemeClr val="tx2">
                    <a:tint val="1000"/>
                  </a:schemeClr>
                </a:solidFill>
                <a:prstDash val="solid"/>
              </a:ln>
              <a:solidFill>
                <a:schemeClr val="accent3"/>
              </a:solidFill>
              <a:effectLst>
                <a:glow rad="139700">
                  <a:schemeClr val="accent2">
                    <a:satMod val="175000"/>
                    <a:alpha val="40000"/>
                  </a:schemeClr>
                </a:glow>
                <a:outerShdw blurRad="50000" dist="50800" dir="7500000" algn="tl">
                  <a:srgbClr val="000000">
                    <a:shade val="5000"/>
                    <a:alpha val="35000"/>
                  </a:srgbClr>
                </a:outerShdw>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4371975" algn="l"/>
              </a:tabLst>
            </a:pPr>
            <a:r>
              <a:rPr kumimoji="0" lang="ar-SA" sz="3600" b="1" i="0" u="none" strike="noStrike" normalizeH="0" baseline="0" dirty="0" smtClean="0">
                <a:ln w="19050">
                  <a:solidFill>
                    <a:schemeClr val="tx2">
                      <a:tint val="1000"/>
                    </a:schemeClr>
                  </a:solidFill>
                  <a:prstDash val="solid"/>
                </a:ln>
                <a:solidFill>
                  <a:schemeClr val="accent3"/>
                </a:solidFill>
                <a:effectLst>
                  <a:glow rad="139700">
                    <a:schemeClr val="accent2">
                      <a:satMod val="175000"/>
                      <a:alpha val="40000"/>
                    </a:schemeClr>
                  </a:glow>
                  <a:outerShdw blurRad="50000" dist="50800" dir="7500000" algn="tl">
                    <a:srgbClr val="000000">
                      <a:shade val="5000"/>
                      <a:alpha val="35000"/>
                    </a:srgbClr>
                  </a:outerShdw>
                </a:effectLst>
                <a:latin typeface="Calibri" pitchFamily="34" charset="0"/>
                <a:ea typeface="Calibri" pitchFamily="34" charset="0"/>
                <a:cs typeface="Arial" pitchFamily="34" charset="0"/>
              </a:rPr>
              <a:t>لطالبات المستوى السادس/ مكتبات</a:t>
            </a:r>
            <a:r>
              <a:rPr kumimoji="0" lang="en-US" sz="3600" b="1" i="0" u="none" strike="noStrike" normalizeH="0" baseline="0" dirty="0" smtClean="0">
                <a:ln w="19050">
                  <a:solidFill>
                    <a:schemeClr val="tx2">
                      <a:tint val="1000"/>
                    </a:schemeClr>
                  </a:solidFill>
                  <a:prstDash val="solid"/>
                </a:ln>
                <a:solidFill>
                  <a:schemeClr val="accent3"/>
                </a:solidFill>
                <a:effectLst>
                  <a:glow rad="139700">
                    <a:schemeClr val="accent2">
                      <a:satMod val="175000"/>
                      <a:alpha val="40000"/>
                    </a:schemeClr>
                  </a:glow>
                  <a:outerShdw blurRad="50000" dist="50800" dir="7500000" algn="tl">
                    <a:srgbClr val="000000">
                      <a:shade val="5000"/>
                      <a:alpha val="35000"/>
                    </a:srgbClr>
                  </a:outerShdw>
                </a:effectLst>
                <a:latin typeface="Calibri" pitchFamily="34" charset="0"/>
                <a:ea typeface="Calibri" pitchFamily="34" charset="0"/>
                <a:cs typeface="Arial" pitchFamily="34" charset="0"/>
              </a:rPr>
              <a:t> </a:t>
            </a:r>
            <a:endParaRPr kumimoji="0" lang="en-US" sz="3600" b="1" i="0" u="none" strike="noStrike" normalizeH="0" baseline="0" dirty="0" smtClean="0">
              <a:ln w="19050">
                <a:solidFill>
                  <a:schemeClr val="tx2">
                    <a:tint val="1000"/>
                  </a:schemeClr>
                </a:solidFill>
                <a:prstDash val="solid"/>
              </a:ln>
              <a:solidFill>
                <a:schemeClr val="accent3"/>
              </a:solidFill>
              <a:effectLst>
                <a:glow rad="139700">
                  <a:schemeClr val="accent2">
                    <a:satMod val="175000"/>
                    <a:alpha val="40000"/>
                  </a:schemeClr>
                </a:glow>
                <a:outerShdw blurRad="50000" dist="50800" dir="7500000" algn="tl">
                  <a:srgbClr val="000000">
                    <a:shade val="5000"/>
                    <a:alpha val="35000"/>
                  </a:srgbClr>
                </a:outerShdw>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4371975" algn="l"/>
              </a:tabLst>
            </a:pPr>
            <a:r>
              <a:rPr kumimoji="0" lang="ar-SA" sz="3600" b="1" i="0" u="none" strike="noStrike" normalizeH="0" baseline="0" dirty="0" smtClean="0">
                <a:ln w="19050">
                  <a:solidFill>
                    <a:schemeClr val="tx2">
                      <a:tint val="1000"/>
                    </a:schemeClr>
                  </a:solidFill>
                  <a:prstDash val="solid"/>
                </a:ln>
                <a:solidFill>
                  <a:schemeClr val="accent3"/>
                </a:solidFill>
                <a:effectLst>
                  <a:glow rad="139700">
                    <a:schemeClr val="accent2">
                      <a:satMod val="175000"/>
                      <a:alpha val="40000"/>
                    </a:schemeClr>
                  </a:glow>
                  <a:outerShdw blurRad="50000" dist="50800" dir="7500000" algn="tl">
                    <a:srgbClr val="000000">
                      <a:shade val="5000"/>
                      <a:alpha val="35000"/>
                    </a:srgbClr>
                  </a:outerShdw>
                </a:effectLst>
                <a:latin typeface="Calibri" pitchFamily="34" charset="0"/>
                <a:ea typeface="Calibri" pitchFamily="34" charset="0"/>
                <a:cs typeface="Arial" pitchFamily="34" charset="0"/>
              </a:rPr>
              <a:t>الإسبوع الرابع / محاضره رقم </a:t>
            </a:r>
          </a:p>
          <a:p>
            <a:pPr marL="0" marR="0" lvl="0" indent="0" algn="ctr" defTabSz="914400" rtl="0" eaLnBrk="0" fontAlgn="base" latinLnBrk="0" hangingPunct="0">
              <a:lnSpc>
                <a:spcPct val="100000"/>
              </a:lnSpc>
              <a:spcBef>
                <a:spcPct val="0"/>
              </a:spcBef>
              <a:spcAft>
                <a:spcPct val="0"/>
              </a:spcAft>
              <a:buClrTx/>
              <a:buSzTx/>
              <a:buFontTx/>
              <a:buNone/>
              <a:tabLst>
                <a:tab pos="4371975" algn="l"/>
              </a:tabLst>
            </a:pPr>
            <a:r>
              <a:rPr lang="ar-SA" sz="3600" b="1" dirty="0" smtClean="0">
                <a:ln w="19050">
                  <a:solidFill>
                    <a:schemeClr val="tx2">
                      <a:tint val="1000"/>
                    </a:schemeClr>
                  </a:solidFill>
                  <a:prstDash val="solid"/>
                </a:ln>
                <a:solidFill>
                  <a:schemeClr val="accent3"/>
                </a:solidFill>
                <a:effectLst>
                  <a:glow rad="139700">
                    <a:schemeClr val="accent2">
                      <a:satMod val="175000"/>
                      <a:alpha val="40000"/>
                    </a:schemeClr>
                  </a:glow>
                  <a:outerShdw blurRad="50000" dist="50800" dir="7500000" algn="tl">
                    <a:srgbClr val="000000">
                      <a:shade val="5000"/>
                      <a:alpha val="35000"/>
                    </a:srgbClr>
                  </a:outerShdw>
                </a:effectLst>
                <a:latin typeface="Calibri" pitchFamily="34" charset="0"/>
                <a:ea typeface="Calibri" pitchFamily="34" charset="0"/>
                <a:cs typeface="Arial" pitchFamily="34" charset="0"/>
              </a:rPr>
              <a:t>(4)</a:t>
            </a:r>
            <a:endParaRPr kumimoji="0" lang="ar-SA" sz="3600" b="1" i="0" u="none" strike="noStrike" normalizeH="0" baseline="0" dirty="0" smtClean="0">
              <a:ln w="19050">
                <a:solidFill>
                  <a:schemeClr val="tx2">
                    <a:tint val="1000"/>
                  </a:schemeClr>
                </a:solidFill>
                <a:prstDash val="solid"/>
              </a:ln>
              <a:solidFill>
                <a:schemeClr val="accent3"/>
              </a:solidFill>
              <a:effectLst>
                <a:glow rad="139700">
                  <a:schemeClr val="accent2">
                    <a:satMod val="175000"/>
                    <a:alpha val="40000"/>
                  </a:schemeClr>
                </a:glow>
                <a:outerShdw blurRad="50000" dist="50800" dir="7500000" algn="tl">
                  <a:srgbClr val="000000">
                    <a:shade val="5000"/>
                    <a:alpha val="35000"/>
                  </a:srgbClr>
                </a:outerShdw>
              </a:effectLst>
              <a:latin typeface="Calibri" pitchFamily="34" charset="0"/>
              <a:ea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4371975" algn="l"/>
              </a:tabLst>
            </a:pPr>
            <a:endPar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4371975" algn="l"/>
              </a:tabLst>
            </a:pPr>
            <a:endPar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4371975" algn="l"/>
              </a:tabLst>
            </a:pPr>
            <a:endPar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4371975" algn="l"/>
              </a:tabLst>
            </a:pPr>
            <a:r>
              <a:rPr kumimoji="0" lang="ar-SA" sz="3600" b="1" i="0"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Calibri" pitchFamily="34" charset="0"/>
                <a:cs typeface="Arial" pitchFamily="34" charset="0"/>
              </a:rPr>
              <a:t>اعداد/ د/ أميمه كمال الدين حسن</a:t>
            </a:r>
            <a:r>
              <a:rPr kumimoji="0" lang="en-US" sz="3600" b="1" i="0"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 </a:t>
            </a:r>
            <a:r>
              <a:rPr kumimoji="0" lang="ar-SA" sz="3600" b="1" i="0"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tab pos="4371975" algn="l"/>
              </a:tabLst>
            </a:pPr>
            <a:endParaRPr kumimoji="0" lang="ar-SA" sz="3600" b="1" i="0"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4371975" algn="l"/>
              </a:tabLst>
            </a:pPr>
            <a:endPar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4371975" algn="l"/>
              </a:tabLst>
            </a:pPr>
            <a:endParaRPr kumimoji="0" lang="en-US" sz="3600" b="1" i="0"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p:txBody>
      </p:sp>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3.bp.blogspot.com/-3SWNi68sGfA/Up4_CihZuGI/AAAAAAAAAxg/7TNeZK6_gE0/s1600/JXy40309.pn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5121" name="Rectangle 1"/>
          <p:cNvSpPr>
            <a:spLocks noChangeArrowheads="1"/>
          </p:cNvSpPr>
          <p:nvPr/>
        </p:nvSpPr>
        <p:spPr bwMode="auto">
          <a:xfrm>
            <a:off x="0" y="2057400"/>
            <a:ext cx="91440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4800" b="1" i="0" u="none" strike="noStrike" normalizeH="0" baseline="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Calibri" pitchFamily="34" charset="0"/>
                <a:ea typeface="Calibri" pitchFamily="34" charset="0"/>
                <a:cs typeface="Arial" pitchFamily="34" charset="0"/>
              </a:rPr>
              <a:t>الفصل الخامس</a:t>
            </a:r>
            <a:endParaRPr kumimoji="0" lang="en-US" sz="800" b="1" i="0" u="none" strike="noStrike" normalizeH="0" baseline="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4800" b="1" i="0" u="none" strike="noStrike" normalizeH="0" baseline="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Calibri" pitchFamily="34" charset="0"/>
                <a:ea typeface="Calibri" pitchFamily="34" charset="0"/>
                <a:cs typeface="Arial" pitchFamily="34" charset="0"/>
              </a:rPr>
              <a:t>تجزيئ وترتيب رؤوس الموضوعات</a:t>
            </a:r>
            <a:endParaRPr kumimoji="0" lang="en-US" sz="1800" b="1" i="0" u="none" strike="noStrike" normalizeH="0" baseline="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pitchFamily="34" charset="0"/>
              <a:cs typeface="Arial" pitchFamily="34" charset="0"/>
            </a:endParaRPr>
          </a:p>
        </p:txBody>
      </p:sp>
    </p:spTree>
  </p:cSld>
  <p:clrMapOvr>
    <a:masterClrMapping/>
  </p:clrMapOvr>
  <p:transition spd="slow">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097" name="Rectangle 1"/>
          <p:cNvSpPr>
            <a:spLocks noChangeArrowheads="1"/>
          </p:cNvSpPr>
          <p:nvPr/>
        </p:nvSpPr>
        <p:spPr bwMode="auto">
          <a:xfrm>
            <a:off x="0" y="304800"/>
            <a:ext cx="9144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bg2"/>
                </a:solidFill>
                <a:effectLst>
                  <a:glow rad="139700">
                    <a:schemeClr val="accent2">
                      <a:satMod val="175000"/>
                      <a:alpha val="40000"/>
                    </a:schemeClr>
                  </a:glow>
                </a:effectLst>
                <a:latin typeface="Calibri" pitchFamily="34" charset="0"/>
                <a:ea typeface="Calibri" pitchFamily="34" charset="0"/>
                <a:cs typeface="Arial" pitchFamily="34" charset="0"/>
              </a:rPr>
              <a:t>تجزيئ رؤوس الموضوعات</a:t>
            </a:r>
            <a:endParaRPr kumimoji="0" lang="en-US" sz="3600" b="0" i="0" u="none" strike="noStrike" cap="none" normalizeH="0" baseline="0" dirty="0" smtClean="0">
              <a:ln>
                <a:noFill/>
              </a:ln>
              <a:solidFill>
                <a:schemeClr val="bg2"/>
              </a:solidFill>
              <a:effectLst>
                <a:glow rad="139700">
                  <a:schemeClr val="accent2">
                    <a:satMod val="175000"/>
                    <a:alpha val="40000"/>
                  </a:schemeClr>
                </a:glow>
              </a:effectLst>
              <a:latin typeface="Arial" pitchFamily="34" charset="0"/>
              <a:cs typeface="Arial" pitchFamily="34" charset="0"/>
            </a:endParaRPr>
          </a:p>
        </p:txBody>
      </p:sp>
      <p:sp>
        <p:nvSpPr>
          <p:cNvPr id="4098" name="Rectangle 2"/>
          <p:cNvSpPr>
            <a:spLocks noChangeArrowheads="1"/>
          </p:cNvSpPr>
          <p:nvPr/>
        </p:nvSpPr>
        <p:spPr bwMode="auto">
          <a:xfrm>
            <a:off x="685800" y="1066800"/>
            <a:ext cx="8458200" cy="5016758"/>
          </a:xfrm>
          <a:prstGeom prst="rect">
            <a:avLst/>
          </a:prstGeom>
          <a:solidFill>
            <a:schemeClr val="bg1">
              <a:lumMod val="75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233363" algn="justLow" rtl="1" fontAlgn="base">
              <a:spcBef>
                <a:spcPct val="0"/>
              </a:spcBef>
              <a:spcAft>
                <a:spcPct val="0"/>
              </a:spcAft>
              <a:buFont typeface="Arial" pitchFamily="34" charset="0"/>
              <a:buChar char="•"/>
            </a:pPr>
            <a:r>
              <a:rPr kumimoji="0" lang="en-US" sz="3200" b="1" i="0" u="none" strike="noStrike" cap="none" normalizeH="0" baseline="0" dirty="0" smtClean="0">
                <a:ln>
                  <a:noFill/>
                </a:ln>
                <a:solidFill>
                  <a:srgbClr val="7030A0"/>
                </a:solidFill>
                <a:effectLst/>
                <a:latin typeface="Simplified Arabic" pitchFamily="18" charset="-78"/>
                <a:ea typeface="Calibri" pitchFamily="34" charset="0"/>
                <a:cs typeface="Simplified Arabic" pitchFamily="18" charset="-78"/>
              </a:rPr>
              <a:t>   </a:t>
            </a:r>
            <a:r>
              <a:rPr kumimoji="0" lang="ar-SA" sz="3200" b="1" i="0" u="none" strike="noStrike" cap="none" normalizeH="0" baseline="0" dirty="0" smtClean="0">
                <a:ln>
                  <a:noFill/>
                </a:ln>
                <a:solidFill>
                  <a:srgbClr val="7030A0"/>
                </a:solidFill>
                <a:effectLst/>
                <a:latin typeface="Simplified Arabic" pitchFamily="18" charset="-78"/>
                <a:ea typeface="Calibri" pitchFamily="34" charset="0"/>
                <a:cs typeface="Simplified Arabic" pitchFamily="18" charset="-78"/>
              </a:rPr>
              <a:t>يقصد بالتجزئ، أو التفريع أن نضع بعد اسم الموضوع مظاهره أو أوجهه ذات الاهمية أو التالية في الأهمية. وهي تأتي هكذا لأنه ليس من المقبول أن تأتي وحدها أو تأتي سابقة للموضوع نفسه. </a:t>
            </a:r>
            <a:endParaRPr kumimoji="0" lang="en-US" sz="3200" b="1" i="0" u="none" strike="noStrike" cap="none" normalizeH="0" baseline="0" dirty="0" smtClean="0">
              <a:ln>
                <a:noFill/>
              </a:ln>
              <a:solidFill>
                <a:srgbClr val="7030A0"/>
              </a:solidFill>
              <a:effectLst/>
              <a:latin typeface="Simplified Arabic" pitchFamily="18" charset="-78"/>
              <a:ea typeface="Calibri" pitchFamily="34" charset="0"/>
              <a:cs typeface="Simplified Arabic" pitchFamily="18" charset="-78"/>
            </a:endParaRPr>
          </a:p>
          <a:p>
            <a:pPr lvl="0" indent="233363" algn="justLow" rtl="1" fontAlgn="base">
              <a:spcBef>
                <a:spcPct val="0"/>
              </a:spcBef>
              <a:spcAft>
                <a:spcPct val="0"/>
              </a:spcAft>
              <a:buFont typeface="Arial" pitchFamily="34" charset="0"/>
              <a:buChar char="•"/>
            </a:pPr>
            <a:r>
              <a:rPr lang="ar-SA" sz="3200" b="1" dirty="0" smtClean="0">
                <a:solidFill>
                  <a:schemeClr val="accent6">
                    <a:lumMod val="20000"/>
                    <a:lumOff val="80000"/>
                  </a:schemeClr>
                </a:solidFill>
              </a:rPr>
              <a:t>إذ تقدم المادة الموضوعية في بعض الأحيان في قالب شكلي معين مثل قالب يشتمل على مصطلحات القانون، أو كتاب يعالج الموضوع في فترة زمنية محددة أو كتاب يتناول تاريخ علم الاجتماع في القرن التاسع عشر، أو تقتصر المعالجة الموضوعية على مكان</a:t>
            </a:r>
            <a:r>
              <a:rPr lang="en-US" sz="3200" b="1" dirty="0" smtClean="0">
                <a:solidFill>
                  <a:schemeClr val="accent6">
                    <a:lumMod val="20000"/>
                    <a:lumOff val="80000"/>
                  </a:schemeClr>
                </a:solidFill>
              </a:rPr>
              <a:t>.</a:t>
            </a:r>
            <a:endParaRPr kumimoji="0" lang="en-US"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endParaRPr>
          </a:p>
          <a:p>
            <a:pPr marL="0" marR="0" lvl="0" indent="233363" algn="justLow" defTabSz="914400" rtl="1" eaLnBrk="1" fontAlgn="base" latinLnBrk="0" hangingPunct="1">
              <a:lnSpc>
                <a:spcPct val="100000"/>
              </a:lnSpc>
              <a:spcBef>
                <a:spcPct val="0"/>
              </a:spcBef>
              <a:spcAft>
                <a:spcPct val="0"/>
              </a:spcAft>
              <a:buClrTx/>
              <a:buSzTx/>
              <a:buFontTx/>
              <a:buNone/>
              <a:tabLst/>
            </a:pPr>
            <a:endParaRPr kumimoji="0" lang="ar-SA"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p:txBody>
      </p:sp>
    </p:spTree>
  </p:cSld>
  <p:clrMapOvr>
    <a:masterClrMapping/>
  </p:clrMapOvr>
  <p:transition>
    <p:pull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073" name="Rectangle 1"/>
          <p:cNvSpPr>
            <a:spLocks noChangeArrowheads="1"/>
          </p:cNvSpPr>
          <p:nvPr/>
        </p:nvSpPr>
        <p:spPr bwMode="auto">
          <a:xfrm>
            <a:off x="0" y="533400"/>
            <a:ext cx="9144000" cy="1077218"/>
          </a:xfrm>
          <a:prstGeom prst="rect">
            <a:avLst/>
          </a:prstGeom>
          <a:solidFill>
            <a:schemeClr val="bg1">
              <a:lumMod val="85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2"/>
                </a:solidFill>
                <a:effectLst/>
                <a:latin typeface="Simplified Arabic" pitchFamily="18" charset="-78"/>
                <a:ea typeface="Calibri" pitchFamily="34" charset="0"/>
                <a:cs typeface="Simplified Arabic" pitchFamily="18" charset="-78"/>
              </a:rPr>
              <a:t>في كل حالة من الحالات السابقة أن الموضوع يجب أن يأتي أو يجزأ أو يقسم بمظاهره الشكلية والزمنية والمكانية والوجهية</a:t>
            </a: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 </a:t>
            </a:r>
            <a:endParaRPr kumimoji="0" lang="ar-SA"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p:txBody>
      </p:sp>
      <p:sp>
        <p:nvSpPr>
          <p:cNvPr id="4" name="Rectangle 3"/>
          <p:cNvSpPr/>
          <p:nvPr/>
        </p:nvSpPr>
        <p:spPr>
          <a:xfrm>
            <a:off x="914400" y="1828800"/>
            <a:ext cx="8229600" cy="3416320"/>
          </a:xfrm>
          <a:prstGeom prst="rect">
            <a:avLst/>
          </a:prstGeom>
        </p:spPr>
        <p:txBody>
          <a:bodyPr wrap="square">
            <a:spAutoFit/>
          </a:bodyPr>
          <a:lstStyle/>
          <a:p>
            <a:pPr algn="r"/>
            <a:r>
              <a:rPr lang="ar-SA" sz="3600" b="1" dirty="0" smtClean="0">
                <a:solidFill>
                  <a:schemeClr val="accent6">
                    <a:lumMod val="20000"/>
                    <a:lumOff val="80000"/>
                  </a:schemeClr>
                </a:solidFill>
              </a:rPr>
              <a:t>    ليس معنى التجزئ، أنه يكسر المبدأ الأساسي لرؤوس الموضوعات الهجائية وهو المدخل المخصص والمباشر، لأنه ليس تجزيئاً لموضوع من موضوع، "بل أن مبدأ المدخل المخصص يمكن تحقيقه في بعض الحالات فقط بتجزئ الموضوع العام بكلمات تشير إلى الأوجه الخاصة له". </a:t>
            </a:r>
            <a:endParaRPr lang="en-US" sz="3600" b="1" dirty="0">
              <a:solidFill>
                <a:schemeClr val="accent6">
                  <a:lumMod val="20000"/>
                  <a:lumOff val="80000"/>
                </a:schemeClr>
              </a:solidFill>
            </a:endParaRPr>
          </a:p>
        </p:txBody>
      </p:sp>
    </p:spTree>
  </p:cSld>
  <p:clrMapOvr>
    <a:masterClrMapping/>
  </p:clrMapOvr>
  <p:transition spd="slow">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990600" y="304800"/>
            <a:ext cx="8153400" cy="6494085"/>
          </a:xfrm>
          <a:prstGeom prst="rect">
            <a:avLst/>
          </a:prstGeom>
          <a:noFill/>
        </p:spPr>
        <p:txBody>
          <a:bodyPr wrap="square">
            <a:spAutoFit/>
          </a:bodyPr>
          <a:lstStyle/>
          <a:p>
            <a:pPr algn="r"/>
            <a:r>
              <a:rPr lang="ar-SA" sz="3200" b="1" dirty="0" smtClean="0">
                <a:solidFill>
                  <a:schemeClr val="bg1"/>
                </a:solidFill>
              </a:rPr>
              <a:t>     هناك بعض التجزيئات التي تنظبق على موضوعات معينة ولا تصلح إذا وضعت مع موضوعات أخرى، فإن هناك بعض التجزيئات العامة التي يمكن استخدامها مع معظم الموضوعات، ولذلك فإنها لا تطبع تحت كل الرؤوس الممكنة في قائمة رؤوس الموضوعات وإنما يشار إليها في قائمة أو </a:t>
            </a:r>
          </a:p>
          <a:p>
            <a:pPr algn="r" rtl="1"/>
            <a:r>
              <a:rPr lang="ar-SA" sz="3200" b="1" dirty="0" smtClean="0">
                <a:solidFill>
                  <a:schemeClr val="bg1"/>
                </a:solidFill>
              </a:rPr>
              <a:t>قوائم مستقلة، كما قد يشار إليها في أماكنها الهجائية بقائمة رؤوس الموضوعات مع توجيهات لكيفية استخدامهاوتطبيقها</a:t>
            </a:r>
            <a:r>
              <a:rPr lang="ar-SA" sz="3200" dirty="0" smtClean="0"/>
              <a:t>.                               </a:t>
            </a:r>
            <a:r>
              <a:rPr lang="ar-SA" sz="3200" b="1" dirty="0" smtClean="0">
                <a:solidFill>
                  <a:schemeClr val="bg1"/>
                </a:solidFill>
              </a:rPr>
              <a:t>وعندما يحتاج الموضوع إلى أكثر من تجزئ واحد، </a:t>
            </a:r>
          </a:p>
          <a:p>
            <a:pPr algn="r" rtl="1"/>
            <a:r>
              <a:rPr lang="ar-SA" sz="3200" b="1" dirty="0" smtClean="0">
                <a:solidFill>
                  <a:schemeClr val="bg1"/>
                </a:solidFill>
              </a:rPr>
              <a:t>       فإن التجزيئات ترتب على النحو التالي: </a:t>
            </a:r>
            <a:endParaRPr lang="en-US" sz="3200" b="1" dirty="0" smtClean="0">
              <a:solidFill>
                <a:schemeClr val="bg1"/>
              </a:solidFill>
            </a:endParaRPr>
          </a:p>
          <a:p>
            <a:pPr algn="r" rtl="1"/>
            <a:r>
              <a:rPr lang="ar-SA" sz="3200" b="1" dirty="0" smtClean="0">
                <a:solidFill>
                  <a:schemeClr val="bg1"/>
                </a:solidFill>
              </a:rPr>
              <a:t>رأس الموضوع- التجزئ الوجهي- التجزئ المكاني- التجزئ الزمني- التجزئ الشكلي.</a:t>
            </a:r>
            <a:endParaRPr lang="en-US" sz="3200" b="1" dirty="0" smtClean="0">
              <a:solidFill>
                <a:schemeClr val="bg1"/>
              </a:solidFill>
            </a:endParaRPr>
          </a:p>
          <a:p>
            <a:pPr lvl="0" algn="r"/>
            <a:endParaRPr lang="en-US" sz="3200" dirty="0" smtClean="0"/>
          </a:p>
          <a:p>
            <a:pPr algn="r"/>
            <a:endParaRPr lang="en-US" sz="3200" b="1" dirty="0">
              <a:solidFill>
                <a:schemeClr val="bg1"/>
              </a:solidFill>
            </a:endParaRPr>
          </a:p>
        </p:txBody>
      </p:sp>
    </p:spTree>
  </p:cSld>
  <p:clrMapOvr>
    <a:masterClrMapping/>
  </p:clrMapOvr>
  <p:transition spd="slow">
    <p:pull dir="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391400" cy="1435100"/>
          </a:xfrm>
          <a:solidFill>
            <a:schemeClr val="accent3">
              <a:lumMod val="20000"/>
              <a:lumOff val="80000"/>
            </a:schemeClr>
          </a:solidFill>
        </p:spPr>
        <p:txBody>
          <a:bodyPr/>
          <a:lstStyle/>
          <a:p>
            <a:pPr lvl="0" algn="ctr"/>
            <a:r>
              <a:rPr lang="ar-SA" sz="4000" dirty="0" smtClean="0">
                <a:solidFill>
                  <a:srgbClr val="FF0000"/>
                </a:solidFill>
                <a:latin typeface="Calibri" pitchFamily="34" charset="0"/>
                <a:ea typeface="Calibri" pitchFamily="34" charset="0"/>
                <a:cs typeface="Arial" pitchFamily="34" charset="0"/>
              </a:rPr>
              <a:t>أنواع التجزيئات</a:t>
            </a:r>
            <a:r>
              <a:rPr lang="en-US" sz="900" b="0" dirty="0" smtClean="0">
                <a:solidFill>
                  <a:schemeClr val="accent6">
                    <a:lumMod val="20000"/>
                    <a:lumOff val="80000"/>
                  </a:schemeClr>
                </a:solidFill>
                <a:latin typeface="Arial" pitchFamily="34" charset="0"/>
                <a:cs typeface="Arial" pitchFamily="34" charset="0"/>
              </a:rPr>
              <a:t/>
            </a:r>
            <a:br>
              <a:rPr lang="en-US" sz="900" b="0" dirty="0" smtClean="0">
                <a:solidFill>
                  <a:schemeClr val="accent6">
                    <a:lumMod val="20000"/>
                    <a:lumOff val="80000"/>
                  </a:schemeClr>
                </a:solidFill>
                <a:latin typeface="Arial" pitchFamily="34" charset="0"/>
                <a:cs typeface="Arial" pitchFamily="34" charset="0"/>
              </a:rPr>
            </a:br>
            <a:endParaRPr lang="en-US" dirty="0"/>
          </a:p>
        </p:txBody>
      </p:sp>
      <p:graphicFrame>
        <p:nvGraphicFramePr>
          <p:cNvPr id="5" name="Content Placeholder 4"/>
          <p:cNvGraphicFramePr>
            <a:graphicFrameLocks noGrp="1"/>
          </p:cNvGraphicFramePr>
          <p:nvPr>
            <p:ph idx="1"/>
          </p:nvPr>
        </p:nvGraphicFramePr>
        <p:xfrm>
          <a:off x="7391400" y="0"/>
          <a:ext cx="1752600" cy="6858000"/>
        </p:xfrm>
        <a:graphic>
          <a:graphicData uri="http://schemas.openxmlformats.org/drawingml/2006/table">
            <a:tbl>
              <a:tblPr firstRow="1" bandRow="1">
                <a:tableStyleId>{5C22544A-7EE6-4342-B048-85BDC9FD1C3A}</a:tableStyleId>
              </a:tblPr>
              <a:tblGrid>
                <a:gridCol w="1752600"/>
              </a:tblGrid>
              <a:tr h="1371600">
                <a:tc>
                  <a:txBody>
                    <a:bodyPr/>
                    <a:lstStyle/>
                    <a:p>
                      <a:endParaRPr lang="ar-SA" dirty="0" smtClean="0"/>
                    </a:p>
                    <a:p>
                      <a:pPr algn="ctr"/>
                      <a:r>
                        <a:rPr lang="ar-SA" sz="2400" b="1" dirty="0" smtClean="0">
                          <a:solidFill>
                            <a:schemeClr val="tx1"/>
                          </a:solidFill>
                        </a:rPr>
                        <a:t>التجزيئ الشكلي</a:t>
                      </a:r>
                      <a:endParaRPr lang="en-US" sz="2400" b="1" dirty="0">
                        <a:solidFill>
                          <a:schemeClr val="tx1"/>
                        </a:solidFill>
                      </a:endParaRPr>
                    </a:p>
                  </a:txBody>
                  <a:tcPr>
                    <a:solidFill>
                      <a:schemeClr val="bg2"/>
                    </a:solidFill>
                  </a:tcPr>
                </a:tc>
              </a:tr>
              <a:tr h="1371600">
                <a:tc>
                  <a:txBody>
                    <a:bodyPr/>
                    <a:lstStyle/>
                    <a:p>
                      <a:pPr algn="ctr"/>
                      <a:endParaRPr lang="ar-SA" sz="2400" b="1" dirty="0" smtClean="0">
                        <a:solidFill>
                          <a:srgbClr val="C00000"/>
                        </a:solidFill>
                      </a:endParaRPr>
                    </a:p>
                    <a:p>
                      <a:pPr algn="ctr"/>
                      <a:r>
                        <a:rPr lang="ar-SA" sz="2400" b="1" dirty="0" smtClean="0">
                          <a:solidFill>
                            <a:srgbClr val="C00000"/>
                          </a:solidFill>
                        </a:rPr>
                        <a:t>التجزيئ الزمني</a:t>
                      </a:r>
                      <a:endParaRPr lang="en-US" sz="2400" b="1" dirty="0">
                        <a:solidFill>
                          <a:srgbClr val="C00000"/>
                        </a:solidFill>
                      </a:endParaRPr>
                    </a:p>
                  </a:txBody>
                  <a:tcPr>
                    <a:solidFill>
                      <a:schemeClr val="accent3">
                        <a:lumMod val="40000"/>
                        <a:lumOff val="60000"/>
                      </a:schemeClr>
                    </a:solidFill>
                  </a:tcPr>
                </a:tc>
              </a:tr>
              <a:tr h="1371600">
                <a:tc>
                  <a:txBody>
                    <a:bodyPr/>
                    <a:lstStyle/>
                    <a:p>
                      <a:endParaRPr lang="ar-SA" dirty="0" smtClean="0"/>
                    </a:p>
                    <a:p>
                      <a:pPr algn="ctr"/>
                      <a:r>
                        <a:rPr lang="ar-SA" sz="2400" dirty="0" smtClean="0"/>
                        <a:t>ا</a:t>
                      </a:r>
                      <a:r>
                        <a:rPr lang="ar-SA" sz="2400" b="1" dirty="0" smtClean="0">
                          <a:solidFill>
                            <a:srgbClr val="00B050"/>
                          </a:solidFill>
                        </a:rPr>
                        <a:t>لتجزيئ المكاني</a:t>
                      </a:r>
                      <a:endParaRPr lang="en-US" sz="2400" b="1" dirty="0">
                        <a:solidFill>
                          <a:srgbClr val="00B050"/>
                        </a:solidFill>
                      </a:endParaRPr>
                    </a:p>
                  </a:txBody>
                  <a:tcPr/>
                </a:tc>
              </a:tr>
              <a:tr h="1371600">
                <a:tc>
                  <a:txBody>
                    <a:bodyPr/>
                    <a:lstStyle/>
                    <a:p>
                      <a:endParaRPr lang="ar-SA" dirty="0" smtClean="0"/>
                    </a:p>
                    <a:p>
                      <a:pPr algn="ctr"/>
                      <a:r>
                        <a:rPr lang="ar-SA" sz="2000" b="1" dirty="0" smtClean="0"/>
                        <a:t>ا</a:t>
                      </a:r>
                      <a:r>
                        <a:rPr lang="ar-SA" sz="2000" b="1" dirty="0" smtClean="0">
                          <a:solidFill>
                            <a:srgbClr val="7030A0"/>
                          </a:solidFill>
                        </a:rPr>
                        <a:t>لتجزيئ الوجهي</a:t>
                      </a:r>
                      <a:endParaRPr lang="en-US" sz="2000" b="1" dirty="0">
                        <a:solidFill>
                          <a:srgbClr val="7030A0"/>
                        </a:solidFill>
                      </a:endParaRPr>
                    </a:p>
                  </a:txBody>
                  <a:tcPr>
                    <a:solidFill>
                      <a:schemeClr val="accent6">
                        <a:lumMod val="20000"/>
                        <a:lumOff val="80000"/>
                      </a:schemeClr>
                    </a:solidFill>
                  </a:tcPr>
                </a:tc>
              </a:tr>
              <a:tr h="1371600">
                <a:tc>
                  <a:txBody>
                    <a:bodyPr/>
                    <a:lstStyle/>
                    <a:p>
                      <a:endParaRPr lang="ar-SA" dirty="0" smtClean="0"/>
                    </a:p>
                    <a:p>
                      <a:r>
                        <a:rPr lang="ar-SA" sz="2000" b="1" dirty="0" smtClean="0"/>
                        <a:t>ا</a:t>
                      </a:r>
                      <a:r>
                        <a:rPr lang="ar-SA" sz="2000" b="1" dirty="0" smtClean="0">
                          <a:solidFill>
                            <a:srgbClr val="002060"/>
                          </a:solidFill>
                        </a:rPr>
                        <a:t>لتجزيئات</a:t>
                      </a:r>
                      <a:r>
                        <a:rPr lang="ar-SA" sz="2000" b="1" baseline="0" dirty="0" smtClean="0">
                          <a:solidFill>
                            <a:srgbClr val="002060"/>
                          </a:solidFill>
                        </a:rPr>
                        <a:t> المكانية</a:t>
                      </a:r>
                      <a:endParaRPr lang="ar-SA" sz="2000" b="1" dirty="0" smtClean="0">
                        <a:solidFill>
                          <a:srgbClr val="002060"/>
                        </a:solidFill>
                      </a:endParaRPr>
                    </a:p>
                  </a:txBody>
                  <a:tcPr>
                    <a:solidFill>
                      <a:schemeClr val="accent1">
                        <a:lumMod val="40000"/>
                        <a:lumOff val="60000"/>
                      </a:schemeClr>
                    </a:solidFill>
                  </a:tcPr>
                </a:tc>
              </a:tr>
            </a:tbl>
          </a:graphicData>
        </a:graphic>
      </p:graphicFrame>
      <p:sp>
        <p:nvSpPr>
          <p:cNvPr id="4" name="Text Placeholder 3"/>
          <p:cNvSpPr>
            <a:spLocks noGrp="1"/>
          </p:cNvSpPr>
          <p:nvPr>
            <p:ph type="body" sz="half" idx="2"/>
          </p:nvPr>
        </p:nvSpPr>
        <p:spPr>
          <a:xfrm>
            <a:off x="0" y="1447800"/>
            <a:ext cx="7391400" cy="5410200"/>
          </a:xfrm>
        </p:spPr>
        <p:txBody>
          <a:bodyPr/>
          <a:lstStyle/>
          <a:p>
            <a:endParaRPr lang="en-US" dirty="0"/>
          </a:p>
        </p:txBody>
      </p:sp>
      <p:pic>
        <p:nvPicPr>
          <p:cNvPr id="6" name="Picture 5" descr="http://3.bp.blogspot.com/-3SWNi68sGfA/Up4_CihZuGI/AAAAAAAAAxg/7TNeZK6_gE0/s1600/JXy40309.png"/>
          <p:cNvPicPr/>
          <p:nvPr/>
        </p:nvPicPr>
        <p:blipFill>
          <a:blip r:embed="rId2"/>
          <a:srcRect/>
          <a:stretch>
            <a:fillRect/>
          </a:stretch>
        </p:blipFill>
        <p:spPr bwMode="auto">
          <a:xfrm>
            <a:off x="0" y="1447800"/>
            <a:ext cx="7391400" cy="5410200"/>
          </a:xfrm>
          <a:prstGeom prst="rect">
            <a:avLst/>
          </a:prstGeom>
          <a:noFill/>
          <a:ln w="9525">
            <a:noFill/>
            <a:miter lim="800000"/>
            <a:headEnd/>
            <a:tailEnd/>
          </a:ln>
        </p:spPr>
      </p:pic>
      <p:sp>
        <p:nvSpPr>
          <p:cNvPr id="7" name="Rectangle 6"/>
          <p:cNvSpPr/>
          <p:nvPr/>
        </p:nvSpPr>
        <p:spPr>
          <a:xfrm>
            <a:off x="1143000" y="1674674"/>
            <a:ext cx="5715000" cy="4524315"/>
          </a:xfrm>
          <a:prstGeom prst="rect">
            <a:avLst/>
          </a:prstGeom>
        </p:spPr>
        <p:txBody>
          <a:bodyPr wrap="square">
            <a:spAutoFit/>
          </a:bodyPr>
          <a:lstStyle/>
          <a:p>
            <a:pPr lvl="0" indent="233363" algn="justLow" rtl="1" fontAlgn="base">
              <a:spcBef>
                <a:spcPct val="0"/>
              </a:spcBef>
              <a:spcAft>
                <a:spcPct val="0"/>
              </a:spcAft>
            </a:pPr>
            <a:r>
              <a:rPr lang="ar-SA" sz="2400" b="1" dirty="0" smtClean="0">
                <a:solidFill>
                  <a:schemeClr val="accent6">
                    <a:lumMod val="20000"/>
                    <a:lumOff val="80000"/>
                  </a:schemeClr>
                </a:solidFill>
                <a:latin typeface="Simplified Arabic" pitchFamily="18" charset="-78"/>
                <a:ea typeface="Calibri" pitchFamily="34" charset="0"/>
                <a:cs typeface="Simplified Arabic" pitchFamily="18" charset="-78"/>
              </a:rPr>
              <a:t>1/ </a:t>
            </a:r>
            <a:r>
              <a:rPr lang="ar-SA" sz="2400" b="1" dirty="0" smtClean="0">
                <a:solidFill>
                  <a:srgbClr val="FFC000"/>
                </a:solidFill>
                <a:latin typeface="Simplified Arabic" pitchFamily="18" charset="-78"/>
                <a:ea typeface="Calibri" pitchFamily="34" charset="0"/>
                <a:cs typeface="Simplified Arabic" pitchFamily="18" charset="-78"/>
              </a:rPr>
              <a:t>التجزئ الشكلي</a:t>
            </a:r>
            <a:r>
              <a:rPr lang="ar-SA" sz="2400" b="1" dirty="0" smtClean="0">
                <a:solidFill>
                  <a:srgbClr val="FFFF00"/>
                </a:solidFill>
                <a:latin typeface="Simplified Arabic" pitchFamily="18" charset="-78"/>
                <a:ea typeface="Calibri" pitchFamily="34" charset="0"/>
                <a:cs typeface="Simplified Arabic" pitchFamily="18" charset="-78"/>
              </a:rPr>
              <a:t>: </a:t>
            </a:r>
            <a:endParaRPr lang="en-US" sz="2400" b="1" dirty="0" smtClean="0">
              <a:solidFill>
                <a:srgbClr val="FFFF00"/>
              </a:solidFill>
              <a:latin typeface="Arial" pitchFamily="34" charset="0"/>
              <a:cs typeface="Arial" pitchFamily="34" charset="0"/>
            </a:endParaRPr>
          </a:p>
          <a:p>
            <a:pPr lvl="0" indent="233363" algn="justLow" rtl="1" eaLnBrk="0" fontAlgn="base" hangingPunct="0">
              <a:spcBef>
                <a:spcPct val="0"/>
              </a:spcBef>
              <a:spcAft>
                <a:spcPct val="0"/>
              </a:spcAft>
            </a:pPr>
            <a:r>
              <a:rPr lang="ar-SA" sz="2400" b="1" dirty="0" smtClean="0">
                <a:solidFill>
                  <a:schemeClr val="accent6">
                    <a:lumMod val="20000"/>
                    <a:lumOff val="80000"/>
                  </a:schemeClr>
                </a:solidFill>
                <a:latin typeface="Simplified Arabic" pitchFamily="18" charset="-78"/>
                <a:ea typeface="Calibri" pitchFamily="34" charset="0"/>
                <a:cs typeface="Simplified Arabic" pitchFamily="18" charset="-78"/>
              </a:rPr>
              <a:t>يستخدم التجزئ الشكلي للمواد التي تشتمل على معالجة للموضوعات في قالب شكلي معين، كأن يكون الكتاب دليلاً أو قائمة ببليوجرافية، أو قاموساً مصطلحات، أو دائرة معارف.</a:t>
            </a:r>
            <a:endParaRPr lang="en-US" sz="2400" b="1" dirty="0" smtClean="0">
              <a:solidFill>
                <a:schemeClr val="accent6">
                  <a:lumMod val="20000"/>
                  <a:lumOff val="80000"/>
                </a:schemeClr>
              </a:solidFill>
              <a:latin typeface="Arial" pitchFamily="34" charset="0"/>
              <a:cs typeface="Arial" pitchFamily="34" charset="0"/>
            </a:endParaRPr>
          </a:p>
          <a:p>
            <a:pPr lvl="0" indent="233363" algn="justLow" rtl="1" eaLnBrk="0" fontAlgn="base" hangingPunct="0">
              <a:spcBef>
                <a:spcPct val="0"/>
              </a:spcBef>
              <a:spcAft>
                <a:spcPct val="0"/>
              </a:spcAft>
            </a:pPr>
            <a:r>
              <a:rPr lang="ar-SA" sz="2400" b="1" dirty="0" smtClean="0">
                <a:solidFill>
                  <a:schemeClr val="accent6">
                    <a:lumMod val="20000"/>
                    <a:lumOff val="80000"/>
                  </a:schemeClr>
                </a:solidFill>
                <a:latin typeface="Simplified Arabic" pitchFamily="18" charset="-78"/>
                <a:ea typeface="Calibri" pitchFamily="34" charset="0"/>
                <a:cs typeface="Simplified Arabic" pitchFamily="18" charset="-78"/>
              </a:rPr>
              <a:t>وأنه من المهم في مثل هذه الحالات وغيرها أن نبين للمستفيد من الفهرس أن هذا الامتداد لراس الموضوع يمثل شكل أو ترتيب المادة الموضوعية في الكتاب، </a:t>
            </a:r>
          </a:p>
          <a:p>
            <a:pPr lvl="0" indent="233363" algn="justLow" rtl="1" eaLnBrk="0" fontAlgn="base" hangingPunct="0">
              <a:spcBef>
                <a:spcPct val="0"/>
              </a:spcBef>
              <a:spcAft>
                <a:spcPct val="0"/>
              </a:spcAft>
            </a:pPr>
            <a:r>
              <a:rPr lang="ar-SA" sz="2400" b="1" dirty="0" smtClean="0">
                <a:solidFill>
                  <a:schemeClr val="accent6">
                    <a:lumMod val="20000"/>
                    <a:lumOff val="80000"/>
                  </a:schemeClr>
                </a:solidFill>
                <a:latin typeface="Simplified Arabic" pitchFamily="18" charset="-78"/>
                <a:ea typeface="Calibri" pitchFamily="34" charset="0"/>
                <a:cs typeface="Simplified Arabic" pitchFamily="18" charset="-78"/>
              </a:rPr>
              <a:t>و من المهم للقارئ الذي يرغب في ببليوجرافية أو قاموس أو خرائط أو صور أن يكون قادراً على استخراجها مباشرة دون الحاجة إلى قراءة أو تصفح كل المداخل تحت الرأس الرئيسي. </a:t>
            </a:r>
            <a:endParaRPr lang="ar-SA" sz="2400" b="1" dirty="0" smtClean="0">
              <a:solidFill>
                <a:schemeClr val="accent6">
                  <a:lumMod val="20000"/>
                  <a:lumOff val="80000"/>
                </a:schemeClr>
              </a:solidFill>
              <a:latin typeface="Arial" pitchFamily="34" charset="0"/>
              <a:cs typeface="Arial" pitchFamily="34" charset="0"/>
            </a:endParaRPr>
          </a:p>
        </p:txBody>
      </p:sp>
    </p:spTree>
  </p:cSld>
  <p:clrMapOvr>
    <a:masterClrMapping/>
  </p:clrMapOvr>
  <p:transition spd="slow">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9458" name="Rectangle 2"/>
          <p:cNvSpPr>
            <a:spLocks noChangeArrowheads="1"/>
          </p:cNvSpPr>
          <p:nvPr/>
        </p:nvSpPr>
        <p:spPr bwMode="auto">
          <a:xfrm>
            <a:off x="0" y="304800"/>
            <a:ext cx="91440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ctr"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ومن أمثلتها:</a:t>
            </a:r>
            <a:endParaRPr kumimoji="0" lang="en-US" sz="3200" b="1"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الاقتصاد –أدلة </a:t>
            </a:r>
            <a:endParaRPr kumimoji="0" lang="en-US" sz="3200" b="1"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tabLst/>
            </a:pPr>
            <a:r>
              <a:rPr kumimoji="0" lang="ar-SA" sz="32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ببليوجرافيات </a:t>
            </a:r>
            <a:endParaRPr kumimoji="0" lang="en-US" sz="3200" b="1"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tabLst/>
            </a:pPr>
            <a:r>
              <a:rPr kumimoji="0" lang="ar-SA" sz="32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تراجم</a:t>
            </a:r>
            <a:endParaRPr kumimoji="0" lang="en-US" sz="3200" b="1"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tabLst/>
            </a:pPr>
            <a:r>
              <a:rPr kumimoji="0" lang="ar-SA" sz="32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حوليات</a:t>
            </a:r>
            <a:endParaRPr kumimoji="0" lang="en-US" sz="3200" b="1"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tabLst/>
            </a:pPr>
            <a:r>
              <a:rPr kumimoji="0" lang="ar-SA" sz="32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خرائط</a:t>
            </a:r>
            <a:endParaRPr kumimoji="0" lang="en-US" sz="3200" b="1"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tabLst/>
            </a:pPr>
            <a:r>
              <a:rPr kumimoji="0" lang="ar-SA" sz="32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دوريات </a:t>
            </a:r>
            <a:endParaRPr kumimoji="0" lang="en-US" sz="3200" b="1"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tabLst/>
            </a:pPr>
            <a:r>
              <a:rPr kumimoji="0" lang="ar-SA" sz="32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فهارس </a:t>
            </a:r>
            <a:endParaRPr kumimoji="0" lang="en-US" sz="32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endParaRPr>
          </a:p>
          <a:p>
            <a:pPr marL="0" marR="0" lvl="0" indent="0" algn="ctr" defTabSz="914400" rtl="0" eaLnBrk="0" fontAlgn="base" latinLnBrk="0" hangingPunct="0">
              <a:lnSpc>
                <a:spcPct val="100000"/>
              </a:lnSpc>
              <a:spcBef>
                <a:spcPct val="0"/>
              </a:spcBef>
              <a:spcAft>
                <a:spcPct val="0"/>
              </a:spcAft>
              <a:buClrTx/>
              <a:buSzTx/>
              <a:tabLst/>
            </a:pPr>
            <a:r>
              <a:rPr kumimoji="0" lang="ar-SA" sz="32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قواميس</a:t>
            </a:r>
            <a:r>
              <a:rPr kumimoji="0" lang="en-US" sz="3200" b="1" i="0" u="none" strike="noStrike" cap="none" normalizeH="0" baseline="0" dirty="0" smtClean="0">
                <a:ln>
                  <a:noFill/>
                </a:ln>
                <a:solidFill>
                  <a:schemeClr val="bg1"/>
                </a:solidFill>
                <a:effectLst/>
                <a:latin typeface="Arial" pitchFamily="34" charset="0"/>
                <a:cs typeface="Arial" pitchFamily="34" charset="0"/>
              </a:rPr>
              <a:t> </a:t>
            </a:r>
          </a:p>
        </p:txBody>
      </p:sp>
      <p:sp>
        <p:nvSpPr>
          <p:cNvPr id="19459" name="Rectangle 3"/>
          <p:cNvSpPr>
            <a:spLocks noChangeArrowheads="1"/>
          </p:cNvSpPr>
          <p:nvPr/>
        </p:nvSpPr>
        <p:spPr bwMode="auto">
          <a:xfrm>
            <a:off x="0" y="4724401"/>
            <a:ext cx="91440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ctr" defTabSz="914400" rtl="1" eaLnBrk="1" fontAlgn="base" latinLnBrk="0" hangingPunct="1">
              <a:lnSpc>
                <a:spcPct val="100000"/>
              </a:lnSpc>
              <a:spcBef>
                <a:spcPct val="0"/>
              </a:spcBef>
              <a:spcAft>
                <a:spcPct val="0"/>
              </a:spcAft>
              <a:buClrTx/>
              <a:buSzTx/>
              <a:tabLst/>
            </a:pPr>
            <a:r>
              <a:rPr kumimoji="0" lang="ar-SA" sz="24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كشافات</a:t>
            </a:r>
            <a:endParaRPr kumimoji="0" lang="en-US" sz="2400" b="1" i="0" u="none" strike="noStrike" cap="none" normalizeH="0" baseline="0" dirty="0" smtClean="0">
              <a:ln>
                <a:noFill/>
              </a:ln>
              <a:solidFill>
                <a:schemeClr val="bg1"/>
              </a:solidFill>
              <a:effectLst/>
              <a:latin typeface="Arial" pitchFamily="34" charset="0"/>
              <a:cs typeface="Arial" pitchFamily="34" charset="0"/>
            </a:endParaRPr>
          </a:p>
          <a:p>
            <a:pPr marL="0" marR="0" lvl="0" indent="233363" algn="ctr" defTabSz="914400" rtl="1" eaLnBrk="0" fontAlgn="base" latinLnBrk="0" hangingPunct="0">
              <a:lnSpc>
                <a:spcPct val="100000"/>
              </a:lnSpc>
              <a:spcBef>
                <a:spcPct val="0"/>
              </a:spcBef>
              <a:spcAft>
                <a:spcPct val="0"/>
              </a:spcAft>
              <a:buClrTx/>
              <a:buSzTx/>
              <a:tabLst/>
            </a:pPr>
            <a:r>
              <a:rPr kumimoji="0" lang="ar-SA" sz="24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مقالات ومحاضرات </a:t>
            </a:r>
            <a:endParaRPr kumimoji="0" lang="en-US" sz="2400" b="1" i="0" u="none" strike="noStrike" cap="none" normalizeH="0" baseline="0" dirty="0" smtClean="0">
              <a:ln>
                <a:noFill/>
              </a:ln>
              <a:solidFill>
                <a:schemeClr val="bg1"/>
              </a:solidFill>
              <a:effectLst/>
              <a:latin typeface="Arial" pitchFamily="34" charset="0"/>
              <a:cs typeface="Arial" pitchFamily="34" charset="0"/>
            </a:endParaRPr>
          </a:p>
          <a:p>
            <a:pPr indent="233363" algn="ctr" rtl="1" eaLnBrk="0" fontAlgn="base" hangingPunct="0">
              <a:spcBef>
                <a:spcPct val="0"/>
              </a:spcBef>
              <a:spcAft>
                <a:spcPct val="0"/>
              </a:spcAft>
            </a:pPr>
            <a:r>
              <a:rPr kumimoji="0" lang="ar-SA" sz="2400" b="1" i="0" u="none" strike="noStrike" cap="none" normalizeH="0" baseline="0" dirty="0" smtClean="0">
                <a:ln>
                  <a:noFill/>
                </a:ln>
                <a:solidFill>
                  <a:srgbClr val="FFC000"/>
                </a:solidFill>
                <a:effectLst/>
                <a:latin typeface="Simplified Arabic" pitchFamily="18" charset="-78"/>
                <a:ea typeface="Calibri" pitchFamily="34" charset="0"/>
                <a:cs typeface="Simplified Arabic" pitchFamily="18" charset="-78"/>
              </a:rPr>
              <a:t>والتجزيئات السابقة هي نماذج لتجزيئات عامة، أي أنها تنطبق على معظم الموضوعات.</a:t>
            </a:r>
            <a:r>
              <a:rPr lang="ar-SA" sz="2400" dirty="0" smtClean="0"/>
              <a:t>      </a:t>
            </a:r>
            <a:r>
              <a:rPr lang="ar-SA" sz="2400" b="1" dirty="0" smtClean="0">
                <a:solidFill>
                  <a:srgbClr val="FFC000"/>
                </a:solidFill>
              </a:rPr>
              <a:t>وعلى المفهرس عند إعداده لهذا التجزئ، أن يسترشد بصفة أو طبيعة المحتوى وليس العنوان، إذ توجد أعمال كثيرة تبدأ عناوينها بكلمات مثل </a:t>
            </a:r>
            <a:r>
              <a:rPr lang="en-US" sz="2400" b="1" dirty="0" smtClean="0">
                <a:solidFill>
                  <a:srgbClr val="FFC000"/>
                </a:solidFill>
              </a:rPr>
              <a:t>handbook</a:t>
            </a:r>
            <a:r>
              <a:rPr lang="ar-SA" sz="2400" b="1" dirty="0" smtClean="0">
                <a:solidFill>
                  <a:srgbClr val="FFC000"/>
                </a:solidFill>
              </a:rPr>
              <a:t> أو موسوعة.. ألخ. </a:t>
            </a:r>
            <a:endParaRPr lang="en-US" sz="2400" b="1" dirty="0" smtClean="0">
              <a:solidFill>
                <a:srgbClr val="FFC000"/>
              </a:solidFill>
            </a:endParaRPr>
          </a:p>
          <a:p>
            <a:pPr marL="0" marR="0" lvl="0" indent="233363" algn="ct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FC000"/>
                </a:solidFill>
                <a:effectLst/>
                <a:latin typeface="Simplified Arabic" pitchFamily="18" charset="-78"/>
                <a:ea typeface="Calibri" pitchFamily="34" charset="0"/>
                <a:cs typeface="Simplified Arabic" pitchFamily="18" charset="-78"/>
              </a:rPr>
              <a:t> </a:t>
            </a:r>
            <a:endParaRPr kumimoji="0" lang="ar-SA" sz="2400" b="1" i="0" u="none" strike="noStrike" cap="none" normalizeH="0" baseline="0" dirty="0" smtClean="0">
              <a:ln>
                <a:noFill/>
              </a:ln>
              <a:solidFill>
                <a:srgbClr val="FFC000"/>
              </a:solidFill>
              <a:effectLst/>
              <a:latin typeface="Arial" pitchFamily="34" charset="0"/>
              <a:cs typeface="Arial" pitchFamily="34" charset="0"/>
            </a:endParaRPr>
          </a:p>
        </p:txBody>
      </p:sp>
    </p:spTree>
  </p:cSld>
  <p:clrMapOvr>
    <a:masterClrMapping/>
  </p:clrMapOvr>
  <p:transition spd="slow">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0"/>
            <a:ext cx="9144000" cy="6858000"/>
          </a:xfrm>
          <a:prstGeom prst="rect">
            <a:avLst/>
          </a:prstGeom>
          <a:noFill/>
          <a:ln w="9525">
            <a:noFill/>
            <a:miter lim="800000"/>
            <a:headEnd/>
            <a:tailEnd/>
          </a:ln>
        </p:spPr>
      </p:pic>
      <p:graphicFrame>
        <p:nvGraphicFramePr>
          <p:cNvPr id="3" name="Table 2"/>
          <p:cNvGraphicFramePr>
            <a:graphicFrameLocks noGrp="1"/>
          </p:cNvGraphicFramePr>
          <p:nvPr/>
        </p:nvGraphicFramePr>
        <p:xfrm>
          <a:off x="7239000" y="0"/>
          <a:ext cx="1905000" cy="6858000"/>
        </p:xfrm>
        <a:graphic>
          <a:graphicData uri="http://schemas.openxmlformats.org/drawingml/2006/table">
            <a:tbl>
              <a:tblPr firstRow="1" bandRow="1">
                <a:tableStyleId>{5C22544A-7EE6-4342-B048-85BDC9FD1C3A}</a:tableStyleId>
              </a:tblPr>
              <a:tblGrid>
                <a:gridCol w="1905000"/>
              </a:tblGrid>
              <a:tr h="1371600">
                <a:tc>
                  <a:txBody>
                    <a:bodyPr/>
                    <a:lstStyle/>
                    <a:p>
                      <a:endParaRPr lang="ar-SA" dirty="0" smtClean="0"/>
                    </a:p>
                    <a:p>
                      <a:pPr algn="ctr"/>
                      <a:r>
                        <a:rPr lang="ar-SA" sz="2400" b="1" dirty="0" smtClean="0">
                          <a:solidFill>
                            <a:schemeClr val="tx1"/>
                          </a:solidFill>
                        </a:rPr>
                        <a:t>التجزيئ الشكلي</a:t>
                      </a:r>
                      <a:endParaRPr lang="en-US" sz="2400" b="1" dirty="0">
                        <a:solidFill>
                          <a:schemeClr val="tx1"/>
                        </a:solidFill>
                      </a:endParaRPr>
                    </a:p>
                  </a:txBody>
                  <a:tcPr>
                    <a:solidFill>
                      <a:schemeClr val="bg2"/>
                    </a:solidFill>
                  </a:tcPr>
                </a:tc>
              </a:tr>
              <a:tr h="1371600">
                <a:tc>
                  <a:txBody>
                    <a:bodyPr/>
                    <a:lstStyle/>
                    <a:p>
                      <a:pPr algn="ctr"/>
                      <a:endParaRPr lang="ar-SA" sz="2400" b="1" dirty="0" smtClean="0">
                        <a:solidFill>
                          <a:srgbClr val="C00000"/>
                        </a:solidFill>
                      </a:endParaRPr>
                    </a:p>
                    <a:p>
                      <a:pPr algn="ctr"/>
                      <a:r>
                        <a:rPr lang="ar-SA" sz="2400" b="1" dirty="0" smtClean="0">
                          <a:solidFill>
                            <a:srgbClr val="C00000"/>
                          </a:solidFill>
                        </a:rPr>
                        <a:t>التجزيئ الزمني</a:t>
                      </a:r>
                      <a:endParaRPr lang="en-US" sz="2400" b="1" dirty="0">
                        <a:solidFill>
                          <a:srgbClr val="C00000"/>
                        </a:solidFill>
                      </a:endParaRPr>
                    </a:p>
                  </a:txBody>
                  <a:tcPr>
                    <a:solidFill>
                      <a:schemeClr val="accent3">
                        <a:lumMod val="40000"/>
                        <a:lumOff val="60000"/>
                      </a:schemeClr>
                    </a:solidFill>
                  </a:tcPr>
                </a:tc>
              </a:tr>
              <a:tr h="1371600">
                <a:tc>
                  <a:txBody>
                    <a:bodyPr/>
                    <a:lstStyle/>
                    <a:p>
                      <a:endParaRPr lang="ar-SA" dirty="0" smtClean="0"/>
                    </a:p>
                    <a:p>
                      <a:pPr algn="ctr"/>
                      <a:r>
                        <a:rPr lang="ar-SA" sz="2400" dirty="0" smtClean="0"/>
                        <a:t>ا</a:t>
                      </a:r>
                      <a:r>
                        <a:rPr lang="ar-SA" sz="2400" b="1" dirty="0" smtClean="0">
                          <a:solidFill>
                            <a:srgbClr val="00B050"/>
                          </a:solidFill>
                        </a:rPr>
                        <a:t>لتجزيئ المكاني</a:t>
                      </a:r>
                      <a:endParaRPr lang="en-US" sz="2400" b="1" dirty="0">
                        <a:solidFill>
                          <a:srgbClr val="00B050"/>
                        </a:solidFill>
                      </a:endParaRPr>
                    </a:p>
                  </a:txBody>
                  <a:tcPr/>
                </a:tc>
              </a:tr>
              <a:tr h="1371600">
                <a:tc>
                  <a:txBody>
                    <a:bodyPr/>
                    <a:lstStyle/>
                    <a:p>
                      <a:endParaRPr lang="ar-SA" dirty="0" smtClean="0"/>
                    </a:p>
                    <a:p>
                      <a:pPr algn="ctr"/>
                      <a:r>
                        <a:rPr lang="ar-SA" sz="2000" b="1" dirty="0" smtClean="0"/>
                        <a:t>ا</a:t>
                      </a:r>
                      <a:r>
                        <a:rPr lang="ar-SA" sz="2000" b="1" dirty="0" smtClean="0">
                          <a:solidFill>
                            <a:srgbClr val="7030A0"/>
                          </a:solidFill>
                        </a:rPr>
                        <a:t>لتجزيئ الوجهي</a:t>
                      </a:r>
                      <a:endParaRPr lang="en-US" sz="2000" b="1" dirty="0">
                        <a:solidFill>
                          <a:srgbClr val="7030A0"/>
                        </a:solidFill>
                      </a:endParaRPr>
                    </a:p>
                  </a:txBody>
                  <a:tcPr>
                    <a:solidFill>
                      <a:schemeClr val="accent6">
                        <a:lumMod val="20000"/>
                        <a:lumOff val="80000"/>
                      </a:schemeClr>
                    </a:solidFill>
                  </a:tcPr>
                </a:tc>
              </a:tr>
              <a:tr h="1371600">
                <a:tc>
                  <a:txBody>
                    <a:bodyPr/>
                    <a:lstStyle/>
                    <a:p>
                      <a:endParaRPr lang="ar-SA" dirty="0" smtClean="0"/>
                    </a:p>
                    <a:p>
                      <a:r>
                        <a:rPr lang="ar-SA" sz="2000" b="1" dirty="0" smtClean="0"/>
                        <a:t>ا</a:t>
                      </a:r>
                      <a:r>
                        <a:rPr lang="ar-SA" sz="2000" b="1" dirty="0" smtClean="0">
                          <a:solidFill>
                            <a:srgbClr val="002060"/>
                          </a:solidFill>
                        </a:rPr>
                        <a:t>لتجزيئات</a:t>
                      </a:r>
                      <a:r>
                        <a:rPr lang="ar-SA" sz="2000" b="1" baseline="0" dirty="0" smtClean="0">
                          <a:solidFill>
                            <a:srgbClr val="002060"/>
                          </a:solidFill>
                        </a:rPr>
                        <a:t> المكانية</a:t>
                      </a:r>
                      <a:endParaRPr lang="ar-SA" sz="2000" b="1" dirty="0" smtClean="0">
                        <a:solidFill>
                          <a:srgbClr val="002060"/>
                        </a:solidFill>
                      </a:endParaRPr>
                    </a:p>
                  </a:txBody>
                  <a:tcPr>
                    <a:solidFill>
                      <a:schemeClr val="accent1">
                        <a:lumMod val="40000"/>
                        <a:lumOff val="60000"/>
                      </a:schemeClr>
                    </a:solidFill>
                  </a:tcPr>
                </a:tc>
              </a:tr>
            </a:tbl>
          </a:graphicData>
        </a:graphic>
      </p:graphicFrame>
      <p:sp>
        <p:nvSpPr>
          <p:cNvPr id="4" name="Title 1"/>
          <p:cNvSpPr txBox="1">
            <a:spLocks/>
          </p:cNvSpPr>
          <p:nvPr/>
        </p:nvSpPr>
        <p:spPr>
          <a:xfrm>
            <a:off x="0" y="0"/>
            <a:ext cx="7239000" cy="1371600"/>
          </a:xfrm>
          <a:prstGeom prst="rect">
            <a:avLst/>
          </a:prstGeom>
          <a:solidFill>
            <a:schemeClr val="accent3">
              <a:lumMod val="40000"/>
              <a:lumOff val="60000"/>
            </a:schemeClr>
          </a:solidFill>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ar-SA" sz="4000" b="1" i="0" u="none" strike="noStrike" kern="1200" cap="none" spc="0" normalizeH="0" baseline="0" noProof="0" dirty="0" smtClean="0">
                <a:ln>
                  <a:noFill/>
                </a:ln>
                <a:solidFill>
                  <a:srgbClr val="FF0000"/>
                </a:solidFill>
                <a:effectLst/>
                <a:uLnTx/>
                <a:uFillTx/>
                <a:latin typeface="Calibri" pitchFamily="34" charset="0"/>
                <a:ea typeface="Calibri" pitchFamily="34" charset="0"/>
                <a:cs typeface="Arial" pitchFamily="34" charset="0"/>
              </a:rPr>
              <a:t>التجزيئ الزمني</a:t>
            </a:r>
            <a:r>
              <a:rPr kumimoji="0" lang="en-US" sz="900" b="1" i="0" u="none" strike="noStrike" kern="1200" cap="none" spc="0" normalizeH="0" baseline="0" noProof="0" dirty="0" smtClean="0">
                <a:ln>
                  <a:noFill/>
                </a:ln>
                <a:solidFill>
                  <a:schemeClr val="accent6">
                    <a:lumMod val="20000"/>
                    <a:lumOff val="80000"/>
                  </a:schemeClr>
                </a:solidFill>
                <a:effectLst/>
                <a:uLnTx/>
                <a:uFillTx/>
                <a:latin typeface="Arial" pitchFamily="34" charset="0"/>
                <a:ea typeface="+mj-ea"/>
                <a:cs typeface="Arial" pitchFamily="34" charset="0"/>
              </a:rPr>
              <a:t/>
            </a:r>
            <a:br>
              <a:rPr kumimoji="0" lang="en-US" sz="900" b="1" i="0" u="none" strike="noStrike" kern="1200" cap="none" spc="0" normalizeH="0" baseline="0" noProof="0" dirty="0" smtClean="0">
                <a:ln>
                  <a:noFill/>
                </a:ln>
                <a:solidFill>
                  <a:schemeClr val="accent6">
                    <a:lumMod val="20000"/>
                    <a:lumOff val="80000"/>
                  </a:schemeClr>
                </a:solidFill>
                <a:effectLst/>
                <a:uLnTx/>
                <a:uFillTx/>
                <a:latin typeface="Arial" pitchFamily="34" charset="0"/>
                <a:ea typeface="+mj-ea"/>
                <a:cs typeface="Arial" pitchFamily="34" charset="0"/>
              </a:rPr>
            </a:b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sp>
        <p:nvSpPr>
          <p:cNvPr id="26625" name="Rectangle 1"/>
          <p:cNvSpPr>
            <a:spLocks noChangeArrowheads="1"/>
          </p:cNvSpPr>
          <p:nvPr/>
        </p:nvSpPr>
        <p:spPr bwMode="auto">
          <a:xfrm>
            <a:off x="0" y="1447801"/>
            <a:ext cx="7239000"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يستخدم التجزئ الزمني بالنسبة للأماكن، أو الموضوعات التي تعالج في فترة زمنية معينة قد تكون: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عصر، قرن أو سنوات، حديث تاريخي هام.</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وكقاعدة عامة فإن الرؤوس في مجال التاريخ يجب أن تجزأ زمنياً ويجب أن تتوافق التجزيئات الزمنية المستخدمة مع الفترات المتعارف عليها في تاريخ المكان، أو يجب أن تمثل الفترات الزمنية المعالجة في الكتاب سواء امتلكت وحدة تاريخية أم لا. </a:t>
            </a:r>
            <a:endParaRPr kumimoji="0" lang="ar-SA"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p:txBody>
      </p:sp>
    </p:spTree>
  </p:cSld>
  <p:clrMapOvr>
    <a:masterClrMapping/>
  </p:clrMapOvr>
  <p:transition spd="slow">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0"/>
            <a:ext cx="9144000" cy="7162800"/>
          </a:xfrm>
          <a:prstGeom prst="rect">
            <a:avLst/>
          </a:prstGeom>
          <a:noFill/>
          <a:ln w="9525">
            <a:noFill/>
            <a:miter lim="800000"/>
            <a:headEnd/>
            <a:tailEnd/>
          </a:ln>
        </p:spPr>
      </p:pic>
      <p:sp>
        <p:nvSpPr>
          <p:cNvPr id="25601" name="Rectangle 1"/>
          <p:cNvSpPr>
            <a:spLocks noChangeArrowheads="1"/>
          </p:cNvSpPr>
          <p:nvPr/>
        </p:nvSpPr>
        <p:spPr bwMode="auto">
          <a:xfrm>
            <a:off x="0" y="152400"/>
            <a:ext cx="91440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يستخدم التجزئ الزمني بالنسبة للأماكن، أو الموضوعات التي تعالج في فترة زمنية معينة قد تكون: </a:t>
            </a:r>
            <a:endParaRPr kumimoji="0" lang="en-US" sz="28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عصر، قرن أو سنوات، حدث تاريخي هام.</a:t>
            </a:r>
            <a:endParaRPr kumimoji="0" lang="en-US" sz="28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algn="r" rtl="1"/>
            <a:r>
              <a:rPr kumimoji="0" lang="ar-SA" sz="28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وكقاعدة عامة فإن الرؤوس في مجال التاريخ يجب أن تجزأ زمنياً ويجب أن تتوافق التجزيئات الزمنية المستخدمة مع الفترات المتعارف عليها في تاريخ المكان، أو يجب أن تمثل الفترات الزمنية المعالجة في الكتاب سواء امتلكت وحدة تاريخية أم لا. </a:t>
            </a:r>
            <a:r>
              <a:rPr lang="ar-SA" sz="2800" b="1" dirty="0" smtClean="0">
                <a:solidFill>
                  <a:schemeClr val="accent6">
                    <a:lumMod val="20000"/>
                    <a:lumOff val="80000"/>
                  </a:schemeClr>
                </a:solidFill>
              </a:rPr>
              <a:t>وفي كثير من الحالات نجد أن هاتين الفئتين من التجزئ، الزمني تتطابقان.</a:t>
            </a:r>
            <a:endParaRPr lang="en-US" sz="2800" b="1" dirty="0" smtClean="0">
              <a:solidFill>
                <a:schemeClr val="accent6">
                  <a:lumMod val="20000"/>
                  <a:lumOff val="80000"/>
                </a:schemeClr>
              </a:solidFill>
            </a:endParaRPr>
          </a:p>
          <a:p>
            <a:pPr algn="r" rtl="1"/>
            <a:r>
              <a:rPr lang="ar-SA" sz="2800" b="1" dirty="0" smtClean="0">
                <a:solidFill>
                  <a:schemeClr val="accent6">
                    <a:lumMod val="20000"/>
                    <a:lumOff val="80000"/>
                  </a:schemeClr>
                </a:solidFill>
              </a:rPr>
              <a:t>والتجزيئات الزمنية لتاريخ دولة ما قد تعامل بطريقتين: </a:t>
            </a:r>
            <a:endParaRPr lang="en-US" sz="2800" b="1" dirty="0" smtClean="0">
              <a:solidFill>
                <a:schemeClr val="accent6">
                  <a:lumMod val="20000"/>
                  <a:lumOff val="80000"/>
                </a:schemeClr>
              </a:solidFill>
            </a:endParaRPr>
          </a:p>
          <a:p>
            <a:pPr algn="r" rtl="1"/>
            <a:r>
              <a:rPr lang="ar-SA" sz="2800" b="1" dirty="0" smtClean="0">
                <a:solidFill>
                  <a:schemeClr val="accent6">
                    <a:lumMod val="20000"/>
                    <a:lumOff val="80000"/>
                  </a:schemeClr>
                </a:solidFill>
              </a:rPr>
              <a:t>الطريقة الأولى باستخدام الشرطة (-) على الوجه التالي:</a:t>
            </a:r>
            <a:endParaRPr lang="en-US" sz="2800" b="1" dirty="0" smtClean="0">
              <a:solidFill>
                <a:schemeClr val="accent6">
                  <a:lumMod val="20000"/>
                  <a:lumOff val="80000"/>
                </a:schemeClr>
              </a:solidFill>
            </a:endParaRPr>
          </a:p>
          <a:p>
            <a:pPr algn="r" rtl="1"/>
            <a:r>
              <a:rPr lang="ar-SA" sz="2800" b="1" dirty="0" smtClean="0">
                <a:solidFill>
                  <a:srgbClr val="FFC000"/>
                </a:solidFill>
              </a:rPr>
              <a:t>قطر – تاريخ – 1882 – 1952</a:t>
            </a:r>
            <a:endParaRPr lang="en-US" sz="2800" b="1" dirty="0" smtClean="0">
              <a:solidFill>
                <a:srgbClr val="FFC000"/>
              </a:solidFill>
            </a:endParaRPr>
          </a:p>
          <a:p>
            <a:pPr marL="0" marR="0" lvl="0" indent="233363" algn="r" defTabSz="914400" rtl="1" eaLnBrk="0" fontAlgn="base" latinLnBrk="0" hangingPunct="0">
              <a:lnSpc>
                <a:spcPct val="100000"/>
              </a:lnSpc>
              <a:spcBef>
                <a:spcPct val="0"/>
              </a:spcBef>
              <a:spcAft>
                <a:spcPct val="0"/>
              </a:spcAft>
              <a:buClrTx/>
              <a:buSzTx/>
              <a:buFontTx/>
              <a:buNone/>
              <a:tabLst/>
            </a:pPr>
            <a:endParaRPr kumimoji="0" lang="ar-SA" sz="28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p:txBody>
      </p:sp>
    </p:spTree>
  </p:cSld>
  <p:clrMapOvr>
    <a:masterClrMapping/>
  </p:clrMapOvr>
  <p:transition spd="slow">
    <p:split dir="in"/>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4577" name="Rectangle 1"/>
          <p:cNvSpPr>
            <a:spLocks noChangeArrowheads="1"/>
          </p:cNvSpPr>
          <p:nvPr/>
        </p:nvSpPr>
        <p:spPr bwMode="auto">
          <a:xfrm>
            <a:off x="0" y="0"/>
            <a:ext cx="9144000"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  </a:t>
            </a:r>
            <a:r>
              <a:rPr kumimoji="0" lang="ar-SA" sz="2800" b="1" i="1" u="none" strike="noStrike" cap="none" normalizeH="0" baseline="0" dirty="0" smtClean="0">
                <a:ln>
                  <a:noFill/>
                </a:ln>
                <a:solidFill>
                  <a:srgbClr val="FFC000"/>
                </a:solidFill>
                <a:effectLst/>
                <a:latin typeface="Simplified Arabic" pitchFamily="18" charset="-78"/>
                <a:ea typeface="Calibri" pitchFamily="34" charset="0"/>
                <a:cs typeface="Simplified Arabic" pitchFamily="18" charset="-78"/>
              </a:rPr>
              <a:t>والطريقة الثانية، </a:t>
            </a: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هي باستخدام حروف الجر من- إلى للإشارة إلى التجزيئات الزمنية الخاصة بالدولة مع استبعاد كلمة تاريخ، فيما عدا الأعمال التي تتناول تاريخ الدولة بصورة شاملة مثل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ctr"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السودان – تاريخ</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ctr"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السودان في عهد الفونج</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lvl="0" indent="233363" algn="justLow" rtl="1" eaLnBrk="0" fontAlgn="base" hangingPunct="0">
              <a:spcBef>
                <a:spcPct val="0"/>
              </a:spcBef>
              <a:spcAft>
                <a:spcPct val="0"/>
              </a:spcAf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يفضل استخدام الشرطة للدلالة على التجزئ، وليس حرف الجر، فذلك إجراء متفق عليه في القوائم القياسية، وليس للغة دخل في هذا. وإذا قيل أن التجزيئات الزمنية تبعاً لذلك ستختلط مع التجزيئات الشكلية وغيرها فذلك ليس صحيحاً، لأن كل التجزيئات الزمنية سوف تتجمع تحت كلمة تاريخ مرتبة ترتيباً زمنياً، بل أن استخدام حرف الجر هو الذي سيفصل بين التجزئ (تاريخ) والتجزيئات الزمنية الأخرى. </a:t>
            </a:r>
            <a:r>
              <a:rPr lang="ar-SA" sz="3200" b="1" dirty="0" smtClean="0">
                <a:solidFill>
                  <a:schemeClr val="accent6">
                    <a:lumMod val="20000"/>
                    <a:lumOff val="80000"/>
                  </a:schemeClr>
                </a:solidFill>
              </a:rPr>
              <a:t>والفترة الزمنية قد يعبر عنها بالاسم المعروف لها، أو بالتواريخ المعروفة. </a:t>
            </a:r>
            <a:endParaRPr kumimoji="0" lang="ar-SA"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p:txBody>
      </p:sp>
    </p:spTree>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3553" name="Rectangle 1"/>
          <p:cNvSpPr>
            <a:spLocks noChangeArrowheads="1"/>
          </p:cNvSpPr>
          <p:nvPr/>
        </p:nvSpPr>
        <p:spPr bwMode="auto">
          <a:xfrm>
            <a:off x="0" y="0"/>
            <a:ext cx="9144000"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   وتوجد بعض الأحداث التي ليس من السهل تحديدها بتواريخ شاملة، فضلاً عن أنها اكتسبت أسماء معروفة مثل أسماء: الثورات، الحروب، المعارك، الحملات العسكرية... ألخ.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 وعلى الرغم من أن المعالجات التاريخية لهذه الفترات متضمنة في تغطية تاريخية أوسع، فإنها بسبب أهميتها الخاصة تحتاج إلى أن تعالج منفصلة كعلامات تاريخية بارزة في تاريخ الأمة. </a:t>
            </a:r>
          </a:p>
          <a:p>
            <a:pPr marL="0" marR="0" lvl="0" indent="233363" algn="justLow" defTabSz="914400" rtl="1" eaLnBrk="0" fontAlgn="base" latinLnBrk="0" hangingPunct="0">
              <a:lnSpc>
                <a:spcPct val="100000"/>
              </a:lnSpc>
              <a:spcBef>
                <a:spcPct val="0"/>
              </a:spcBef>
              <a:spcAft>
                <a:spcPct val="0"/>
              </a:spcAft>
              <a:buClrTx/>
              <a:buSzTx/>
              <a:buFontTx/>
              <a:buNone/>
              <a:tabLst/>
            </a:pPr>
            <a:r>
              <a:rPr lang="ar-SA" sz="3200" b="1" dirty="0" smtClean="0">
                <a:solidFill>
                  <a:schemeClr val="accent6">
                    <a:lumMod val="20000"/>
                    <a:lumOff val="80000"/>
                  </a:schemeClr>
                </a:solidFill>
                <a:latin typeface="Simplified Arabic" pitchFamily="18" charset="-78"/>
                <a:cs typeface="Simplified Arabic" pitchFamily="18" charset="-78"/>
              </a:rPr>
              <a:t>ومن الامثله على ذلك</a:t>
            </a:r>
          </a:p>
          <a:p>
            <a:pPr marL="0" marR="0" lvl="0" indent="233363" algn="ctr" defTabSz="914400" rtl="1" eaLnBrk="0" fontAlgn="base" latinLnBrk="0" hangingPunct="0">
              <a:lnSpc>
                <a:spcPct val="100000"/>
              </a:lnSpc>
              <a:spcBef>
                <a:spcPct val="0"/>
              </a:spcBef>
              <a:spcAft>
                <a:spcPct val="0"/>
              </a:spcAft>
              <a:buClrTx/>
              <a:buSzTx/>
              <a:buFontTx/>
              <a:buNone/>
              <a:tabLst/>
            </a:pPr>
            <a:r>
              <a:rPr lang="ar-SA" sz="3200" b="1" dirty="0" smtClean="0">
                <a:solidFill>
                  <a:srgbClr val="FFC000"/>
                </a:solidFill>
                <a:latin typeface="Simplified Arabic" pitchFamily="18" charset="-78"/>
                <a:cs typeface="Simplified Arabic" pitchFamily="18" charset="-78"/>
              </a:rPr>
              <a:t>افريقيا – الثورات الكبرى</a:t>
            </a:r>
          </a:p>
          <a:p>
            <a:pPr marL="0" marR="0" lvl="0" indent="233363" algn="ctr" defTabSz="914400" rtl="1" eaLnBrk="0" fontAlgn="base" latinLnBrk="0" hangingPunct="0">
              <a:lnSpc>
                <a:spcPct val="100000"/>
              </a:lnSpc>
              <a:spcBef>
                <a:spcPct val="0"/>
              </a:spcBef>
              <a:spcAft>
                <a:spcPct val="0"/>
              </a:spcAft>
              <a:buClrTx/>
              <a:buSzTx/>
              <a:buFontTx/>
              <a:buNone/>
              <a:tabLst/>
            </a:pPr>
            <a:r>
              <a:rPr lang="ar-SA" sz="3200" b="1" dirty="0" smtClean="0">
                <a:solidFill>
                  <a:srgbClr val="FFC000"/>
                </a:solidFill>
                <a:latin typeface="Simplified Arabic" pitchFamily="18" charset="-78"/>
                <a:cs typeface="Simplified Arabic" pitchFamily="18" charset="-78"/>
              </a:rPr>
              <a:t>مصر - الحملة الفرنسية</a:t>
            </a:r>
          </a:p>
          <a:p>
            <a:pPr marL="0" marR="0" lvl="0" indent="233363" algn="ctr" defTabSz="914400" rtl="1" eaLnBrk="0" fontAlgn="base" latinLnBrk="0" hangingPunct="0">
              <a:lnSpc>
                <a:spcPct val="100000"/>
              </a:lnSpc>
              <a:spcBef>
                <a:spcPct val="0"/>
              </a:spcBef>
              <a:spcAft>
                <a:spcPct val="0"/>
              </a:spcAft>
              <a:buClrTx/>
              <a:buSzTx/>
              <a:buFontTx/>
              <a:buNone/>
              <a:tabLst/>
            </a:pPr>
            <a:r>
              <a:rPr lang="ar-SA" sz="3200" b="1" dirty="0" smtClean="0">
                <a:solidFill>
                  <a:srgbClr val="FFC000"/>
                </a:solidFill>
                <a:latin typeface="Simplified Arabic" pitchFamily="18" charset="-78"/>
                <a:cs typeface="Simplified Arabic" pitchFamily="18" charset="-78"/>
              </a:rPr>
              <a:t>السودان _ الثورة المهدية</a:t>
            </a:r>
          </a:p>
          <a:p>
            <a:pPr marL="0" marR="0" lvl="0" indent="233363" algn="justLow" defTabSz="914400" rtl="1" eaLnBrk="0" fontAlgn="base" latinLnBrk="0" hangingPunct="0">
              <a:lnSpc>
                <a:spcPct val="100000"/>
              </a:lnSpc>
              <a:spcBef>
                <a:spcPct val="0"/>
              </a:spcBef>
              <a:spcAft>
                <a:spcPct val="0"/>
              </a:spcAft>
              <a:buClrTx/>
              <a:buSzTx/>
              <a:buFontTx/>
              <a:buNone/>
              <a:tabLst/>
            </a:pPr>
            <a:endParaRPr lang="ar-SA" sz="3200" b="1" dirty="0" smtClean="0">
              <a:solidFill>
                <a:schemeClr val="accent6">
                  <a:lumMod val="20000"/>
                  <a:lumOff val="80000"/>
                </a:schemeClr>
              </a:solidFill>
              <a:latin typeface="Simplified Arabic" pitchFamily="18" charset="-78"/>
              <a:cs typeface="Simplified Arabic" pitchFamily="18" charset="-78"/>
            </a:endParaRPr>
          </a:p>
          <a:p>
            <a:pPr marL="0" marR="0" lvl="0" indent="233363" algn="justLow" defTabSz="914400" rtl="1" eaLnBrk="0" fontAlgn="base" latinLnBrk="0" hangingPunct="0">
              <a:lnSpc>
                <a:spcPct val="100000"/>
              </a:lnSpc>
              <a:spcBef>
                <a:spcPct val="0"/>
              </a:spcBef>
              <a:spcAft>
                <a:spcPct val="0"/>
              </a:spcAft>
              <a:buClrTx/>
              <a:buSzTx/>
              <a:buFontTx/>
              <a:buNone/>
              <a:tabLst/>
            </a:pPr>
            <a:endParaRPr lang="ar-SA" sz="3200" b="1" dirty="0" smtClean="0">
              <a:solidFill>
                <a:schemeClr val="accent6">
                  <a:lumMod val="20000"/>
                  <a:lumOff val="80000"/>
                </a:schemeClr>
              </a:solidFill>
              <a:latin typeface="Simplified Arabic" pitchFamily="18" charset="-78"/>
              <a:cs typeface="Simplified Arabic" pitchFamily="18" charset="-78"/>
            </a:endParaRPr>
          </a:p>
          <a:p>
            <a:pPr marL="0" marR="0" lvl="0" indent="233363" algn="justLow" defTabSz="914400" rtl="1" eaLnBrk="0" fontAlgn="base" latinLnBrk="0" hangingPunct="0">
              <a:lnSpc>
                <a:spcPct val="100000"/>
              </a:lnSpc>
              <a:spcBef>
                <a:spcPct val="0"/>
              </a:spcBef>
              <a:spcAft>
                <a:spcPct val="0"/>
              </a:spcAft>
              <a:buClrTx/>
              <a:buSzTx/>
              <a:buFontTx/>
              <a:buNone/>
              <a:tabLst/>
            </a:pPr>
            <a:endParaRPr kumimoji="0" lang="ar-SA"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p:txBody>
      </p:sp>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2529" name="Rectangle 1"/>
          <p:cNvSpPr>
            <a:spLocks noChangeArrowheads="1"/>
          </p:cNvSpPr>
          <p:nvPr/>
        </p:nvSpPr>
        <p:spPr bwMode="auto">
          <a:xfrm>
            <a:off x="0" y="762000"/>
            <a:ext cx="9144000"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ويجب أن توضع بطاقات إحالات تحت  التجزئ الزمني للدولة ترشد القارئ الذي يرغب في الوصول إلى المواد عن الحدث التاريخي بأن يبحث تحت اسمه المباشر في مكانه في الترتيب الهجائي.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وإلى جانب الرأس المباشر باسم الحدث التاريخي، يمكن أن يعمل مدخل آخر يوضع ضمن الفترة الزمنية الملائمة من تاريخ الدولة.</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ctr"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مثل</a:t>
            </a:r>
            <a:r>
              <a:rPr kumimoji="0" lang="ar-SA" sz="3200" b="1" i="0" u="none" strike="noStrike" cap="none" normalizeH="0" baseline="0" dirty="0" smtClean="0">
                <a:ln>
                  <a:noFill/>
                </a:ln>
                <a:solidFill>
                  <a:srgbClr val="FFC000"/>
                </a:solidFill>
                <a:effectLst/>
                <a:latin typeface="Simplified Arabic" pitchFamily="18" charset="-78"/>
                <a:ea typeface="Calibri" pitchFamily="34" charset="0"/>
                <a:cs typeface="Simplified Arabic" pitchFamily="18" charset="-78"/>
              </a:rPr>
              <a:t>: ثورة 1919</a:t>
            </a:r>
            <a:endParaRPr kumimoji="0" lang="en-US" sz="3200" b="1" i="0" u="none" strike="noStrike" cap="none" normalizeH="0" baseline="0" dirty="0" smtClean="0">
              <a:ln>
                <a:noFill/>
              </a:ln>
              <a:solidFill>
                <a:srgbClr val="FFC000"/>
              </a:solidFill>
              <a:effectLst/>
              <a:latin typeface="Arial" pitchFamily="34" charset="0"/>
              <a:cs typeface="Arial" pitchFamily="34" charset="0"/>
            </a:endParaRPr>
          </a:p>
          <a:p>
            <a:pPr algn="ctr" rtl="1"/>
            <a:r>
              <a:rPr kumimoji="0" lang="ar-SA" sz="3200" b="1" i="0" u="none" strike="noStrike" cap="none" normalizeH="0" baseline="0" dirty="0" smtClean="0">
                <a:ln>
                  <a:noFill/>
                </a:ln>
                <a:solidFill>
                  <a:srgbClr val="FFC000"/>
                </a:solidFill>
                <a:effectLst/>
                <a:latin typeface="Simplified Arabic" pitchFamily="18" charset="-78"/>
                <a:ea typeface="Calibri" pitchFamily="34" charset="0"/>
                <a:cs typeface="Simplified Arabic" pitchFamily="18" charset="-78"/>
              </a:rPr>
              <a:t>ومصر – تاريخ- 1914-1919</a:t>
            </a:r>
          </a:p>
          <a:p>
            <a:pPr algn="r" rtl="1"/>
            <a:r>
              <a:rPr lang="ar-SA" sz="3200" b="1" dirty="0" smtClean="0"/>
              <a:t>   وتستخدم التجزيئات الزمنية أيضاًُ تحت الموضوعات المختلفة، عند الرغبة في فصل المواد التي تغطي فترة زمنية معينة. </a:t>
            </a:r>
            <a:endParaRPr lang="en-US" sz="3200" dirty="0" smtClean="0"/>
          </a:p>
          <a:p>
            <a:pPr algn="ctr" rtl="1"/>
            <a:r>
              <a:rPr lang="ar-SA" sz="3200" b="1" dirty="0" smtClean="0">
                <a:solidFill>
                  <a:srgbClr val="FFC000"/>
                </a:solidFill>
              </a:rPr>
              <a:t>مثل: الاقتصاد – تاريخ – 1800-1899 (ق 18) </a:t>
            </a:r>
            <a:endParaRPr lang="en-US" sz="3200" dirty="0" smtClean="0">
              <a:solidFill>
                <a:srgbClr val="FFC000"/>
              </a:solidFill>
            </a:endParaRPr>
          </a:p>
          <a:p>
            <a:pPr algn="ctr" rtl="1"/>
            <a:r>
              <a:rPr lang="ar-SA" sz="3200" b="1" dirty="0" smtClean="0">
                <a:solidFill>
                  <a:srgbClr val="FFC000"/>
                </a:solidFill>
              </a:rPr>
              <a:t>الزراعة – تاريخ -1974 </a:t>
            </a:r>
            <a:endParaRPr lang="en-US" sz="3200" dirty="0" smtClean="0">
              <a:solidFill>
                <a:srgbClr val="FFC000"/>
              </a:solidFill>
            </a:endParaRPr>
          </a:p>
          <a:p>
            <a:pPr marL="0" marR="0" lvl="0" indent="233363" algn="justLow" defTabSz="914400" rtl="1" eaLnBrk="0" fontAlgn="base" latinLnBrk="0" hangingPunct="0">
              <a:lnSpc>
                <a:spcPct val="100000"/>
              </a:lnSpc>
              <a:spcBef>
                <a:spcPct val="0"/>
              </a:spcBef>
              <a:spcAft>
                <a:spcPct val="0"/>
              </a:spcAft>
              <a:buClrTx/>
              <a:buSzTx/>
              <a:buFontTx/>
              <a:buNone/>
              <a:tabLst/>
            </a:pPr>
            <a:endPar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endParaRPr>
          </a:p>
          <a:p>
            <a:pPr marL="0" marR="0" lvl="0" indent="233363" algn="justLow" defTabSz="914400" rtl="1" eaLnBrk="0" fontAlgn="base" latinLnBrk="0" hangingPunct="0">
              <a:lnSpc>
                <a:spcPct val="100000"/>
              </a:lnSpc>
              <a:spcBef>
                <a:spcPct val="0"/>
              </a:spcBef>
              <a:spcAft>
                <a:spcPct val="0"/>
              </a:spcAft>
              <a:buClrTx/>
              <a:buSzTx/>
              <a:buFontTx/>
              <a:buNone/>
              <a:tabLst/>
            </a:pPr>
            <a:endParaRPr kumimoji="0" lang="ar-SA"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p:txBody>
      </p:sp>
    </p:spTree>
  </p:cSld>
  <p:clrMapOvr>
    <a:masterClrMapping/>
  </p:clrMapOvr>
  <p:transition spd="slow">
    <p:pull dir="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0"/>
            <a:ext cx="9144000" cy="6858000"/>
          </a:xfrm>
          <a:prstGeom prst="rect">
            <a:avLst/>
          </a:prstGeom>
          <a:noFill/>
          <a:ln w="9525">
            <a:noFill/>
            <a:miter lim="800000"/>
            <a:headEnd/>
            <a:tailEnd/>
          </a:ln>
        </p:spPr>
      </p:pic>
      <p:graphicFrame>
        <p:nvGraphicFramePr>
          <p:cNvPr id="4" name="Table 3"/>
          <p:cNvGraphicFramePr>
            <a:graphicFrameLocks noGrp="1"/>
          </p:cNvGraphicFramePr>
          <p:nvPr/>
        </p:nvGraphicFramePr>
        <p:xfrm>
          <a:off x="6934200" y="0"/>
          <a:ext cx="2209800" cy="6858000"/>
        </p:xfrm>
        <a:graphic>
          <a:graphicData uri="http://schemas.openxmlformats.org/drawingml/2006/table">
            <a:tbl>
              <a:tblPr firstRow="1" bandRow="1">
                <a:tableStyleId>{5C22544A-7EE6-4342-B048-85BDC9FD1C3A}</a:tableStyleId>
              </a:tblPr>
              <a:tblGrid>
                <a:gridCol w="2209800"/>
              </a:tblGrid>
              <a:tr h="1371600">
                <a:tc>
                  <a:txBody>
                    <a:bodyPr/>
                    <a:lstStyle/>
                    <a:p>
                      <a:endParaRPr lang="ar-SA" dirty="0" smtClean="0"/>
                    </a:p>
                    <a:p>
                      <a:pPr algn="ctr"/>
                      <a:r>
                        <a:rPr lang="ar-SA" sz="2400" b="1" dirty="0" smtClean="0">
                          <a:solidFill>
                            <a:schemeClr val="tx1"/>
                          </a:solidFill>
                        </a:rPr>
                        <a:t>التجزيئ الشكلي</a:t>
                      </a:r>
                      <a:endParaRPr lang="en-US" sz="2400" b="1" dirty="0">
                        <a:solidFill>
                          <a:schemeClr val="tx1"/>
                        </a:solidFill>
                      </a:endParaRPr>
                    </a:p>
                  </a:txBody>
                  <a:tcPr>
                    <a:solidFill>
                      <a:schemeClr val="bg2"/>
                    </a:solidFill>
                  </a:tcPr>
                </a:tc>
              </a:tr>
              <a:tr h="1371600">
                <a:tc>
                  <a:txBody>
                    <a:bodyPr/>
                    <a:lstStyle/>
                    <a:p>
                      <a:pPr algn="ctr"/>
                      <a:endParaRPr lang="ar-SA" sz="2400" b="1" dirty="0" smtClean="0">
                        <a:solidFill>
                          <a:srgbClr val="C00000"/>
                        </a:solidFill>
                      </a:endParaRPr>
                    </a:p>
                    <a:p>
                      <a:pPr algn="ctr"/>
                      <a:r>
                        <a:rPr lang="ar-SA" sz="2400" b="1" dirty="0" smtClean="0">
                          <a:solidFill>
                            <a:srgbClr val="C00000"/>
                          </a:solidFill>
                        </a:rPr>
                        <a:t>التجزيئ الزمني</a:t>
                      </a:r>
                      <a:endParaRPr lang="en-US" sz="2400" b="1" dirty="0">
                        <a:solidFill>
                          <a:srgbClr val="C00000"/>
                        </a:solidFill>
                      </a:endParaRPr>
                    </a:p>
                  </a:txBody>
                  <a:tcPr>
                    <a:solidFill>
                      <a:schemeClr val="accent3">
                        <a:lumMod val="40000"/>
                        <a:lumOff val="60000"/>
                      </a:schemeClr>
                    </a:solidFill>
                  </a:tcPr>
                </a:tc>
              </a:tr>
              <a:tr h="1371600">
                <a:tc>
                  <a:txBody>
                    <a:bodyPr/>
                    <a:lstStyle/>
                    <a:p>
                      <a:endParaRPr lang="ar-SA" dirty="0" smtClean="0"/>
                    </a:p>
                    <a:p>
                      <a:pPr algn="ctr"/>
                      <a:r>
                        <a:rPr lang="ar-SA" sz="2400" dirty="0" smtClean="0"/>
                        <a:t>ا</a:t>
                      </a:r>
                      <a:r>
                        <a:rPr lang="ar-SA" sz="2400" b="1" dirty="0" smtClean="0">
                          <a:solidFill>
                            <a:srgbClr val="00B050"/>
                          </a:solidFill>
                        </a:rPr>
                        <a:t>لتجزيئ المكاني</a:t>
                      </a:r>
                      <a:endParaRPr lang="en-US" sz="2400" b="1" dirty="0">
                        <a:solidFill>
                          <a:srgbClr val="00B050"/>
                        </a:solidFill>
                      </a:endParaRPr>
                    </a:p>
                  </a:txBody>
                  <a:tcPr/>
                </a:tc>
              </a:tr>
              <a:tr h="1371600">
                <a:tc>
                  <a:txBody>
                    <a:bodyPr/>
                    <a:lstStyle/>
                    <a:p>
                      <a:endParaRPr lang="ar-SA" dirty="0" smtClean="0"/>
                    </a:p>
                    <a:p>
                      <a:pPr algn="ctr"/>
                      <a:r>
                        <a:rPr lang="ar-SA" sz="2000" b="1" dirty="0" smtClean="0"/>
                        <a:t>ا</a:t>
                      </a:r>
                      <a:r>
                        <a:rPr lang="ar-SA" sz="2000" b="1" dirty="0" smtClean="0">
                          <a:solidFill>
                            <a:srgbClr val="7030A0"/>
                          </a:solidFill>
                        </a:rPr>
                        <a:t>لتجزيئ الوجهي</a:t>
                      </a:r>
                      <a:endParaRPr lang="en-US" sz="2000" b="1" dirty="0">
                        <a:solidFill>
                          <a:srgbClr val="7030A0"/>
                        </a:solidFill>
                      </a:endParaRPr>
                    </a:p>
                  </a:txBody>
                  <a:tcPr>
                    <a:solidFill>
                      <a:schemeClr val="accent6">
                        <a:lumMod val="20000"/>
                        <a:lumOff val="80000"/>
                      </a:schemeClr>
                    </a:solidFill>
                  </a:tcPr>
                </a:tc>
              </a:tr>
              <a:tr h="1371600">
                <a:tc>
                  <a:txBody>
                    <a:bodyPr/>
                    <a:lstStyle/>
                    <a:p>
                      <a:endParaRPr lang="ar-SA" dirty="0" smtClean="0"/>
                    </a:p>
                    <a:p>
                      <a:r>
                        <a:rPr lang="ar-SA" sz="2000" b="1" dirty="0" smtClean="0"/>
                        <a:t>ا</a:t>
                      </a:r>
                      <a:r>
                        <a:rPr lang="ar-SA" sz="2000" b="1" dirty="0" smtClean="0">
                          <a:solidFill>
                            <a:srgbClr val="002060"/>
                          </a:solidFill>
                        </a:rPr>
                        <a:t>لتجزيئات</a:t>
                      </a:r>
                      <a:r>
                        <a:rPr lang="ar-SA" sz="2000" b="1" baseline="0" dirty="0" smtClean="0">
                          <a:solidFill>
                            <a:srgbClr val="002060"/>
                          </a:solidFill>
                        </a:rPr>
                        <a:t> المكانية</a:t>
                      </a:r>
                      <a:endParaRPr lang="ar-SA" sz="2000" b="1" dirty="0" smtClean="0">
                        <a:solidFill>
                          <a:srgbClr val="002060"/>
                        </a:solidFill>
                      </a:endParaRPr>
                    </a:p>
                  </a:txBody>
                  <a:tcPr>
                    <a:solidFill>
                      <a:schemeClr val="accent1">
                        <a:lumMod val="40000"/>
                        <a:lumOff val="60000"/>
                      </a:schemeClr>
                    </a:solidFill>
                  </a:tcPr>
                </a:tc>
              </a:tr>
            </a:tbl>
          </a:graphicData>
        </a:graphic>
      </p:graphicFrame>
      <p:sp>
        <p:nvSpPr>
          <p:cNvPr id="5" name="Title 1"/>
          <p:cNvSpPr txBox="1">
            <a:spLocks/>
          </p:cNvSpPr>
          <p:nvPr/>
        </p:nvSpPr>
        <p:spPr>
          <a:xfrm>
            <a:off x="0" y="0"/>
            <a:ext cx="6934200" cy="1371600"/>
          </a:xfrm>
          <a:prstGeom prst="rect">
            <a:avLst/>
          </a:prstGeom>
          <a:solidFill>
            <a:schemeClr val="bg1">
              <a:lumMod val="85000"/>
            </a:schemeClr>
          </a:solidFill>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ar-SA" sz="4000" b="1" i="0" u="none" strike="noStrike" kern="1200" cap="none" spc="0" normalizeH="0" baseline="0" noProof="0" dirty="0" smtClean="0">
                <a:ln>
                  <a:noFill/>
                </a:ln>
                <a:solidFill>
                  <a:srgbClr val="FF0000"/>
                </a:solidFill>
                <a:effectLst/>
                <a:uLnTx/>
                <a:uFillTx/>
                <a:latin typeface="Calibri" pitchFamily="34" charset="0"/>
                <a:ea typeface="Calibri" pitchFamily="34" charset="0"/>
                <a:cs typeface="Arial" pitchFamily="34" charset="0"/>
              </a:rPr>
              <a:t>التجزيئ المكاني</a:t>
            </a:r>
            <a:r>
              <a:rPr kumimoji="0" lang="en-US" sz="900" b="1" i="0" u="none" strike="noStrike" kern="1200" cap="none" spc="0" normalizeH="0" baseline="0" noProof="0" dirty="0" smtClean="0">
                <a:ln>
                  <a:noFill/>
                </a:ln>
                <a:solidFill>
                  <a:schemeClr val="accent6">
                    <a:lumMod val="20000"/>
                    <a:lumOff val="80000"/>
                  </a:schemeClr>
                </a:solidFill>
                <a:effectLst/>
                <a:uLnTx/>
                <a:uFillTx/>
                <a:latin typeface="Arial" pitchFamily="34" charset="0"/>
                <a:ea typeface="+mj-ea"/>
                <a:cs typeface="Arial" pitchFamily="34" charset="0"/>
              </a:rPr>
              <a:t/>
            </a:r>
            <a:br>
              <a:rPr kumimoji="0" lang="en-US" sz="900" b="1" i="0" u="none" strike="noStrike" kern="1200" cap="none" spc="0" normalizeH="0" baseline="0" noProof="0" dirty="0" smtClean="0">
                <a:ln>
                  <a:noFill/>
                </a:ln>
                <a:solidFill>
                  <a:schemeClr val="accent6">
                    <a:lumMod val="20000"/>
                    <a:lumOff val="80000"/>
                  </a:schemeClr>
                </a:solidFill>
                <a:effectLst/>
                <a:uLnTx/>
                <a:uFillTx/>
                <a:latin typeface="Arial" pitchFamily="34" charset="0"/>
                <a:ea typeface="+mj-ea"/>
                <a:cs typeface="Arial" pitchFamily="34" charset="0"/>
              </a:rPr>
            </a:b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sp>
        <p:nvSpPr>
          <p:cNvPr id="28673" name="Rectangle 1"/>
          <p:cNvSpPr>
            <a:spLocks noChangeArrowheads="1"/>
          </p:cNvSpPr>
          <p:nvPr/>
        </p:nvSpPr>
        <p:spPr bwMode="auto">
          <a:xfrm>
            <a:off x="0" y="1371600"/>
            <a:ext cx="69342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rPr>
              <a:t>توجد بعض الكتب التي تتناول الموضوع في نطاق جغرافي معين قد يكون: </a:t>
            </a:r>
            <a:endParaRPr kumimoji="0" lang="en-US" sz="2800" b="1" i="0" u="none" strike="noStrike" cap="none" normalizeH="0" baseline="0" dirty="0" smtClean="0">
              <a:ln>
                <a:noFill/>
              </a:ln>
              <a:solidFill>
                <a:schemeClr val="bg2"/>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rPr>
              <a:t>قارة، إقليم أو منطقة، دولة، محافظة أو ولاية، مدينة. </a:t>
            </a:r>
            <a:endParaRPr kumimoji="0" lang="en-US" sz="2800" b="1" i="0" u="none" strike="noStrike" cap="none" normalizeH="0" baseline="0" dirty="0" smtClean="0">
              <a:ln>
                <a:noFill/>
              </a:ln>
              <a:solidFill>
                <a:schemeClr val="bg2"/>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rPr>
              <a:t>ولا شك أن للكتاب في هذه الحالة قيمة مزدودجة</a:t>
            </a:r>
            <a:endParaRPr kumimoji="0" lang="en-US" sz="2800" b="1" i="0" u="none" strike="noStrike" cap="none" normalizeH="0" baseline="0" dirty="0" smtClean="0">
              <a:ln>
                <a:noFill/>
              </a:ln>
              <a:solidFill>
                <a:schemeClr val="bg2"/>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rPr>
              <a:t>قيمة موضوعية، وأخرى خاصة بالوحدة الجغرافية. </a:t>
            </a:r>
            <a:endParaRPr kumimoji="0" lang="en-US" sz="2800" b="1" i="0" u="none" strike="noStrike" cap="none" normalizeH="0" baseline="0" dirty="0" smtClean="0">
              <a:ln>
                <a:noFill/>
              </a:ln>
              <a:solidFill>
                <a:schemeClr val="bg2"/>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rPr>
              <a:t>وفي هذه الحالة تحتاج إلى التفريع بالمكان، ومع هذا، فإنه يجب ألا يستخدم عندما يرد العنصر المكاني في الكتاب بصورة عرضية، مثل مجرد اقتباس</a:t>
            </a:r>
            <a:endParaRPr kumimoji="0" lang="en-US" sz="2800" b="1" i="0" u="none" strike="noStrike" cap="none" normalizeH="0" baseline="0" dirty="0" smtClean="0">
              <a:ln>
                <a:noFill/>
              </a:ln>
              <a:solidFill>
                <a:schemeClr val="bg2"/>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rPr>
              <a:t>وقد اختلفت الآراء في كيفية معالجة التجزئ المكاني، ونعرض فيما يلي لوجهات النظر في هذا الصدد: </a:t>
            </a:r>
            <a:endParaRPr kumimoji="0" lang="ar-SA" sz="2800" b="1" i="0" u="none" strike="noStrike" cap="none" normalizeH="0" baseline="0" dirty="0" smtClean="0">
              <a:ln>
                <a:noFill/>
              </a:ln>
              <a:solidFill>
                <a:schemeClr val="bg2"/>
              </a:solidFill>
              <a:effectLst/>
              <a:latin typeface="Arial" pitchFamily="34" charset="0"/>
              <a:cs typeface="Arial" pitchFamily="34" charset="0"/>
            </a:endParaRPr>
          </a:p>
        </p:txBody>
      </p:sp>
    </p:spTree>
  </p:cSld>
  <p:clrMapOvr>
    <a:masterClrMapping/>
  </p:clrMapOvr>
  <p:transition spd="slow">
    <p:wheel spokes="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9697" name="Rectangle 1"/>
          <p:cNvSpPr>
            <a:spLocks noChangeArrowheads="1"/>
          </p:cNvSpPr>
          <p:nvPr/>
        </p:nvSpPr>
        <p:spPr bwMode="auto">
          <a:xfrm>
            <a:off x="0" y="228600"/>
            <a:ext cx="9144000"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rPr>
              <a:t>ترى مارجريت مان أن يكون المدخل تحت الموضوع، إلا إذا كانت المعالجة مرتبطة لدرجة كبيرة بشعب أو بدولة أو مكان، مثل الأعمال عن التاريخ أو السياسة والحكومة أو الأحوال الاقتصادية، ومن ثم يكون المدخل بالمكان. </a:t>
            </a:r>
          </a:p>
          <a:p>
            <a:pPr marL="0" marR="0" lvl="0" indent="233363" algn="justLow" defTabSz="914400" rtl="1" eaLnBrk="1" fontAlgn="base" latinLnBrk="0" hangingPunct="1">
              <a:lnSpc>
                <a:spcPct val="100000"/>
              </a:lnSpc>
              <a:spcBef>
                <a:spcPct val="0"/>
              </a:spcBef>
              <a:spcAft>
                <a:spcPct val="0"/>
              </a:spcAft>
              <a:buClrTx/>
              <a:buSzTx/>
              <a:buFontTx/>
              <a:buNone/>
              <a:tabLst/>
            </a:pPr>
            <a:endParaRPr kumimoji="0" lang="en-US" sz="3200" b="1" i="0" u="none" strike="noStrike" cap="none" normalizeH="0" baseline="0" dirty="0" smtClean="0">
              <a:ln>
                <a:noFill/>
              </a:ln>
              <a:solidFill>
                <a:schemeClr val="bg2"/>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rPr>
              <a:t>ويشير كوتس إلى أن الموضوع هو المفضل في غالبية الحالات، وأن معظم المفهرسين يتفقون على أن هناك حالات استثنائية يكون فيها المدخل تحت المكان، ولكن ليس هناك اتفاقاً حول الحد الحقيقي لهذه الحالات الاستثنائية. وهو يقترح أن المدخل تحت المكان مع الموضوع كتجزئ يجب أن يقتصر على الرؤوس في مجالات: الجغرافيا، الجيولوجيا، التاريخ، العلوم الاجتماعية، اللغويات، الأدب، الاكولوجيا، وأسماء مجموعات الكائنات الحية الطبيعية في النبات والحيوان</a:t>
            </a:r>
            <a:endParaRPr kumimoji="0" lang="ar-SA" sz="3200" b="1" i="0" u="none" strike="noStrike" cap="none" normalizeH="0" baseline="0" dirty="0" smtClean="0">
              <a:ln>
                <a:noFill/>
              </a:ln>
              <a:solidFill>
                <a:schemeClr val="bg2"/>
              </a:solidFill>
              <a:effectLst/>
              <a:latin typeface="Arial" pitchFamily="34" charset="0"/>
              <a:cs typeface="Arial" pitchFamily="34" charset="0"/>
            </a:endParaRPr>
          </a:p>
        </p:txBody>
      </p:sp>
    </p:spTree>
  </p:cSld>
  <p:clrMapOvr>
    <a:masterClrMapping/>
  </p:clrMapOvr>
  <p:transition spd="slow">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0721" name="Rectangle 1"/>
          <p:cNvSpPr>
            <a:spLocks noChangeArrowheads="1"/>
          </p:cNvSpPr>
          <p:nvPr/>
        </p:nvSpPr>
        <p:spPr bwMode="auto">
          <a:xfrm>
            <a:off x="0" y="1524000"/>
            <a:ext cx="91440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rPr>
              <a:t>  </a:t>
            </a:r>
            <a:r>
              <a:rPr kumimoji="0" lang="ar-SA" sz="32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rPr>
              <a:t>أما </a:t>
            </a:r>
            <a:r>
              <a:rPr kumimoji="0" lang="ar-SA" sz="32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rPr>
              <a:t>المصطلحات التي تعني دراسة في هذه المجالات مثل التاريخ والنقد الأدبي فإنها يجب أن تستثنى من هذه القاعدة وتدخل تحت الرأس الموضوعي مع اسم المكان كتجزئ. هو يفضل أن يكون المدخل بالموضوع مجزأ بالمكان في موضوعات: الفنون الجميلة، التكنولوجيا، العلوم، الفلسفة، الدين. </a:t>
            </a:r>
            <a:endParaRPr kumimoji="0" lang="ar-SA" sz="3200" b="1" i="0" u="none" strike="noStrike" cap="none" normalizeH="0" baseline="0" dirty="0" smtClean="0">
              <a:ln>
                <a:noFill/>
              </a:ln>
              <a:solidFill>
                <a:schemeClr val="bg2"/>
              </a:solidFill>
              <a:effectLst/>
              <a:latin typeface="Arial" pitchFamily="34" charset="0"/>
              <a:cs typeface="Arial" pitchFamily="34" charset="0"/>
            </a:endParaRPr>
          </a:p>
        </p:txBody>
      </p:sp>
    </p:spTree>
  </p:cSld>
  <p:clrMapOvr>
    <a:masterClrMapping/>
  </p:clrMapOvr>
  <p:transition spd="slow">
    <p:pull dir="l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381000"/>
            <a:ext cx="9144000" cy="7239000"/>
          </a:xfrm>
          <a:prstGeom prst="rect">
            <a:avLst/>
          </a:prstGeom>
          <a:noFill/>
          <a:ln w="9525">
            <a:noFill/>
            <a:miter lim="800000"/>
            <a:headEnd/>
            <a:tailEnd/>
          </a:ln>
        </p:spPr>
      </p:pic>
      <p:sp>
        <p:nvSpPr>
          <p:cNvPr id="35841" name="Rectangle 1"/>
          <p:cNvSpPr>
            <a:spLocks noChangeArrowheads="1"/>
          </p:cNvSpPr>
          <p:nvPr/>
        </p:nvSpPr>
        <p:spPr bwMode="auto">
          <a:xfrm>
            <a:off x="0" y="1066800"/>
            <a:ext cx="91440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rPr>
              <a:t>  أن الأغلبية تفضل المدخل الموضوعي مجزأً بالمكان، مع استخدام المدخل بالمكان مجزأ بالموضوع في حالات قليلة دون تحديد واضح لها، وإن رأينا إشارات لمجالات عريضة مثل: التاريخ، الجغرافيا، العلوم الاجتماعية. ويتضح أيضاً أن المشكلة حادة بالنسبة للعلوم الاجتماعية على وجه الخصوص، إذ لا توجد قواعد محددة يمكن تطبيقها بثبات وتوحيد بالنسبة لموضوعات هذا المجال.</a:t>
            </a:r>
            <a:endParaRPr kumimoji="0" lang="ar-SA" sz="3200" b="1" i="0" u="none" strike="noStrike" cap="none" normalizeH="0" baseline="0" dirty="0" smtClean="0">
              <a:ln>
                <a:noFill/>
              </a:ln>
              <a:solidFill>
                <a:schemeClr val="bg2"/>
              </a:solidFill>
              <a:effectLst/>
              <a:latin typeface="Arial" pitchFamily="34" charset="0"/>
              <a:cs typeface="Arial" pitchFamily="34" charset="0"/>
            </a:endParaRPr>
          </a:p>
        </p:txBody>
      </p:sp>
    </p:spTree>
  </p:cSld>
  <p:clrMapOvr>
    <a:masterClrMapping/>
  </p:clrMapOvr>
  <p:transition spd="slow">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3"/>
          <a:srcRect/>
          <a:stretch>
            <a:fillRect/>
          </a:stretch>
        </p:blipFill>
        <p:spPr bwMode="auto">
          <a:xfrm>
            <a:off x="0" y="-228600"/>
            <a:ext cx="9144000" cy="6858000"/>
          </a:xfrm>
          <a:prstGeom prst="rect">
            <a:avLst/>
          </a:prstGeom>
          <a:noFill/>
          <a:ln w="9525">
            <a:noFill/>
            <a:miter lim="800000"/>
            <a:headEnd/>
            <a:tailEnd/>
          </a:ln>
        </p:spPr>
      </p:pic>
      <p:sp>
        <p:nvSpPr>
          <p:cNvPr id="3" name="Rectangle 2"/>
          <p:cNvSpPr/>
          <p:nvPr/>
        </p:nvSpPr>
        <p:spPr>
          <a:xfrm>
            <a:off x="762000" y="685800"/>
            <a:ext cx="8382000" cy="2554545"/>
          </a:xfrm>
          <a:prstGeom prst="rect">
            <a:avLst/>
          </a:prstGeom>
        </p:spPr>
        <p:txBody>
          <a:bodyPr wrap="square">
            <a:spAutoFit/>
          </a:bodyPr>
          <a:lstStyle/>
          <a:p>
            <a:pPr algn="r"/>
            <a:r>
              <a:rPr lang="ar-SA" sz="3200" b="1" dirty="0" smtClean="0">
                <a:solidFill>
                  <a:schemeClr val="bg2"/>
                </a:solidFill>
              </a:rPr>
              <a:t>     أن أفضل طريقة للتغلب على مشكلة التفريع المكاني هي أن تكون القاعدة الأساسية في استخدام رأس الموضوع المفرع بالمكان، أما المدخل بالمكان مفرعاً بالموضوع فلا يستخدم إلا في حالات قليلة تحدد بصورة قاطعة، وذلك في موضوعات </a:t>
            </a:r>
          </a:p>
          <a:p>
            <a:pPr algn="r"/>
            <a:r>
              <a:rPr lang="ar-SA" sz="3200" b="1" dirty="0" smtClean="0">
                <a:solidFill>
                  <a:schemeClr val="bg2"/>
                </a:solidFill>
              </a:rPr>
              <a:t>التاريخ والجغرافيا وبعض موضوعات العلوم الاجتماعية </a:t>
            </a:r>
            <a:endParaRPr lang="en-US" sz="3200" b="1" dirty="0">
              <a:solidFill>
                <a:schemeClr val="bg2"/>
              </a:solidFill>
            </a:endParaRPr>
          </a:p>
        </p:txBody>
      </p:sp>
    </p:spTree>
  </p:cSld>
  <p:clrMapOvr>
    <a:masterClrMapping/>
  </p:clrMapOvr>
  <p:transition spd="slow">
    <p:pull dir="l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228600" y="1371600"/>
            <a:ext cx="8915400" cy="3046988"/>
          </a:xfrm>
          <a:prstGeom prst="rect">
            <a:avLst/>
          </a:prstGeom>
        </p:spPr>
        <p:txBody>
          <a:bodyPr wrap="square">
            <a:spAutoFit/>
          </a:bodyPr>
          <a:lstStyle/>
          <a:p>
            <a:pPr algn="r" rtl="1"/>
            <a:r>
              <a:rPr lang="ar-SA" sz="3200" b="1" dirty="0" smtClean="0">
                <a:solidFill>
                  <a:schemeClr val="bg2"/>
                </a:solidFill>
              </a:rPr>
              <a:t>في حالة  رغبة </a:t>
            </a:r>
            <a:r>
              <a:rPr lang="ar-SA" sz="3200" b="1" dirty="0" smtClean="0">
                <a:solidFill>
                  <a:schemeClr val="bg2"/>
                </a:solidFill>
              </a:rPr>
              <a:t>القارئ في دراسة جميع المواد التي تناولت الموضوعات من وجهة نظر بلد </a:t>
            </a:r>
            <a:r>
              <a:rPr lang="ar-SA" sz="3200" b="1" dirty="0" smtClean="0">
                <a:solidFill>
                  <a:schemeClr val="bg2"/>
                </a:solidFill>
              </a:rPr>
              <a:t>معين، </a:t>
            </a:r>
            <a:r>
              <a:rPr lang="ar-SA" sz="3200" b="1" dirty="0" smtClean="0">
                <a:solidFill>
                  <a:schemeClr val="bg2"/>
                </a:solidFill>
              </a:rPr>
              <a:t>ويتوقع أن يجدها تحت اسم البلد. </a:t>
            </a:r>
            <a:r>
              <a:rPr lang="ar-SA" sz="3200" b="1" dirty="0" smtClean="0">
                <a:solidFill>
                  <a:schemeClr val="bg2"/>
                </a:solidFill>
              </a:rPr>
              <a:t>فإن من المهم إعداد بطاقات إحالات لإرشاد القارئ إلى كيفية البحث تحت </a:t>
            </a:r>
            <a:r>
              <a:rPr lang="ar-SA" sz="3200" b="1" dirty="0" smtClean="0">
                <a:solidFill>
                  <a:schemeClr val="bg2"/>
                </a:solidFill>
              </a:rPr>
              <a:t>رؤوس هذه الموضوعات. </a:t>
            </a:r>
            <a:endParaRPr lang="en-US" sz="3200" b="1" dirty="0" smtClean="0">
              <a:solidFill>
                <a:schemeClr val="bg2"/>
              </a:solidFill>
            </a:endParaRPr>
          </a:p>
          <a:p>
            <a:pPr algn="r" rtl="1"/>
            <a:r>
              <a:rPr lang="ar-SA" sz="3200" b="1" dirty="0" smtClean="0">
                <a:solidFill>
                  <a:schemeClr val="bg2"/>
                </a:solidFill>
              </a:rPr>
              <a:t>   أما </a:t>
            </a:r>
            <a:r>
              <a:rPr lang="ar-SA" sz="3200" b="1" dirty="0" smtClean="0">
                <a:solidFill>
                  <a:schemeClr val="bg2"/>
                </a:solidFill>
              </a:rPr>
              <a:t>كيفية التعبير عن التحديد الجغرافي للموضوع فإن ذلك يمكن أن يتم بالطرق الآتية: </a:t>
            </a:r>
            <a:endParaRPr lang="en-US" sz="3200" b="1" dirty="0" smtClean="0">
              <a:solidFill>
                <a:schemeClr val="bg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3793" name="Rectangle 1"/>
          <p:cNvSpPr>
            <a:spLocks noChangeArrowheads="1"/>
          </p:cNvSpPr>
          <p:nvPr/>
        </p:nvSpPr>
        <p:spPr bwMode="auto">
          <a:xfrm>
            <a:off x="0" y="457200"/>
            <a:ext cx="9144000"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rPr>
              <a:t>استخدام الصفة الدالة  على البلد أو الجنس: </a:t>
            </a:r>
            <a:endParaRPr kumimoji="0" lang="en-US" sz="2800" b="1" i="0" u="none" strike="noStrike" cap="none" normalizeH="0" baseline="0" dirty="0" smtClean="0">
              <a:ln>
                <a:noFill/>
              </a:ln>
              <a:solidFill>
                <a:schemeClr val="bg2"/>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rPr>
              <a:t>اللغة العربية </a:t>
            </a:r>
            <a:endParaRPr kumimoji="0" lang="en-US" sz="2800" b="1" i="0" u="none" strike="noStrike" cap="none" normalizeH="0" baseline="0" dirty="0" smtClean="0">
              <a:ln>
                <a:noFill/>
              </a:ln>
              <a:solidFill>
                <a:schemeClr val="bg2"/>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rPr>
              <a:t>الأدب العربي </a:t>
            </a:r>
            <a:endParaRPr kumimoji="0" lang="en-US" sz="2800" b="1" i="0" u="none" strike="noStrike" cap="none" normalizeH="0" baseline="0" dirty="0" smtClean="0">
              <a:ln>
                <a:noFill/>
              </a:ln>
              <a:solidFill>
                <a:schemeClr val="bg2"/>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rPr>
              <a:t>الأسرة المصرية </a:t>
            </a:r>
            <a:endParaRPr kumimoji="0" lang="en-US" sz="2800" b="1" i="0" u="none" strike="noStrike" cap="none" normalizeH="0" baseline="0" dirty="0" smtClean="0">
              <a:ln>
                <a:noFill/>
              </a:ln>
              <a:solidFill>
                <a:schemeClr val="bg2"/>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rPr>
              <a:t>الدستور العراقي </a:t>
            </a:r>
            <a:endParaRPr kumimoji="0" lang="en-US" sz="2800" b="1" i="0" u="none" strike="noStrike" cap="none" normalizeH="0" baseline="0" dirty="0" smtClean="0">
              <a:ln>
                <a:noFill/>
              </a:ln>
              <a:solidFill>
                <a:schemeClr val="bg2"/>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 typeface="Arial" pitchFamily="34" charset="0"/>
              <a:buChar char="•"/>
              <a:tabLst/>
            </a:pPr>
            <a:r>
              <a:rPr kumimoji="0" lang="ar-SA" sz="28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rPr>
              <a:t>ا ستخدام حرف الجر (في) للربط بين الموضوع والمكان في بعض الحالات القياسية مثل: العرب في استراليا. </a:t>
            </a:r>
            <a:endParaRPr kumimoji="0" lang="en-US" sz="2800" b="1" i="0" u="none" strike="noStrike" cap="none" normalizeH="0" baseline="0" dirty="0" smtClean="0">
              <a:ln>
                <a:noFill/>
              </a:ln>
              <a:solidFill>
                <a:schemeClr val="bg2"/>
              </a:solidFill>
              <a:effectLst/>
              <a:latin typeface="Arial" pitchFamily="34" charset="0"/>
              <a:cs typeface="Arial" pitchFamily="34" charset="0"/>
            </a:endParaRPr>
          </a:p>
          <a:p>
            <a:pPr algn="r" rtl="1">
              <a:buFont typeface="Arial" pitchFamily="34" charset="0"/>
              <a:buChar char="•"/>
            </a:pPr>
            <a:r>
              <a:rPr kumimoji="0" lang="ar-SA" sz="28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rPr>
              <a:t>    استخدام الظرف (عند) وخاصة للموضوعات المتعلقة بجماعات دينية أو عرقية  أو جنسية مثل: العلوم عند العرب. </a:t>
            </a:r>
          </a:p>
          <a:p>
            <a:pPr marL="514350" indent="-514350" algn="r" rtl="1">
              <a:buFont typeface="Arial" pitchFamily="34" charset="0"/>
              <a:buChar char="•"/>
            </a:pPr>
            <a:r>
              <a:rPr lang="ar-SA" sz="2800" b="1" dirty="0" smtClean="0">
                <a:solidFill>
                  <a:schemeClr val="bg2"/>
                </a:solidFill>
              </a:rPr>
              <a:t>   استخدام  الشرطة "- " للدلالة على التفريع المكاني مثل: </a:t>
            </a:r>
            <a:endParaRPr lang="en-US" sz="2800" b="1" dirty="0" smtClean="0">
              <a:solidFill>
                <a:schemeClr val="bg2"/>
              </a:solidFill>
            </a:endParaRPr>
          </a:p>
          <a:p>
            <a:pPr algn="ctr" rtl="1"/>
            <a:r>
              <a:rPr lang="ar-SA" sz="2800" b="1" dirty="0" smtClean="0">
                <a:solidFill>
                  <a:schemeClr val="bg2"/>
                </a:solidFill>
              </a:rPr>
              <a:t>البنوك	- تونس </a:t>
            </a:r>
            <a:endParaRPr lang="en-US" sz="2800" b="1" dirty="0" smtClean="0">
              <a:solidFill>
                <a:schemeClr val="bg2"/>
              </a:solidFill>
            </a:endParaRPr>
          </a:p>
          <a:p>
            <a:pPr algn="ctr" rtl="1"/>
            <a:r>
              <a:rPr lang="ar-SA" sz="2800" b="1" dirty="0" smtClean="0">
                <a:solidFill>
                  <a:schemeClr val="bg2"/>
                </a:solidFill>
              </a:rPr>
              <a:t>التربية والتعليم -	 الأردن </a:t>
            </a:r>
            <a:endParaRPr lang="en-US" sz="2800" b="1" dirty="0" smtClean="0">
              <a:solidFill>
                <a:schemeClr val="bg2"/>
              </a:solidFill>
            </a:endParaRPr>
          </a:p>
          <a:p>
            <a:pPr algn="ctr" rtl="1"/>
            <a:r>
              <a:rPr lang="ar-SA" sz="2800" b="1" dirty="0" smtClean="0">
                <a:solidFill>
                  <a:schemeClr val="bg2"/>
                </a:solidFill>
              </a:rPr>
              <a:t>العمل والعمال- مصر </a:t>
            </a:r>
            <a:endParaRPr lang="en-US" sz="2800" b="1" dirty="0" smtClean="0">
              <a:solidFill>
                <a:schemeClr val="bg2"/>
              </a:solidFill>
            </a:endParaRPr>
          </a:p>
          <a:p>
            <a:pPr marL="0" marR="0" lvl="0" indent="233363" algn="ctr" defTabSz="914400" rtl="1" eaLnBrk="0" fontAlgn="base" latinLnBrk="0" hangingPunct="0">
              <a:lnSpc>
                <a:spcPct val="100000"/>
              </a:lnSpc>
              <a:spcBef>
                <a:spcPct val="0"/>
              </a:spcBef>
              <a:spcAft>
                <a:spcPct val="0"/>
              </a:spcAft>
              <a:buClrTx/>
              <a:buSzTx/>
              <a:buFontTx/>
              <a:buNone/>
              <a:tabLst/>
            </a:pPr>
            <a:endParaRPr kumimoji="0" lang="ar-SA" sz="28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2"/>
                </a:solidFill>
                <a:effectLst/>
                <a:latin typeface="Arial" pitchFamily="34" charset="0"/>
                <a:cs typeface="Arial" pitchFamily="34" charset="0"/>
              </a:rPr>
              <a:t>    </a:t>
            </a:r>
          </a:p>
        </p:txBody>
      </p:sp>
    </p:spTree>
  </p:cSld>
  <p:clrMapOvr>
    <a:masterClrMapping/>
  </p:clrMapOvr>
  <p:transition spd="slow">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2769" name="Rectangle 1"/>
          <p:cNvSpPr>
            <a:spLocks noChangeArrowheads="1"/>
          </p:cNvSpPr>
          <p:nvPr/>
        </p:nvSpPr>
        <p:spPr bwMode="auto">
          <a:xfrm>
            <a:off x="0" y="609600"/>
            <a:ext cx="91440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rPr>
              <a:t>  هناك نقطة أخرى، هي : هل تدخل الوحدات المحلية تحت أسمائها مباشرة (التفريع المباشر) أو تحت اسم الدولة أولاً (التفريع غير المباشر)؟</a:t>
            </a:r>
            <a:endParaRPr kumimoji="0" lang="en-US" sz="2800" b="1" i="0" u="none" strike="noStrike" cap="none" normalizeH="0" baseline="0" dirty="0" smtClean="0">
              <a:ln>
                <a:noFill/>
              </a:ln>
              <a:solidFill>
                <a:schemeClr val="bg2"/>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rPr>
              <a:t>يذكر هيكن أن التفريع غير المباشر يستخدم بصفة عامة بالنسبة للرؤوس- وخاصة الرؤوس العريضة- في العلوم والتكنولوجيا، ومن ناحية أخرى فإن الرؤوس في القانون غالباً ما تفرع تفريعاً مباشراً، وكذلك الأمر بالنسبة للرؤوس في العلوم الاجتماعية بصفة عامة. ومع هذا، فإن من الصعب تقرير أي الرؤوس يفرع تفريعاً مباشراً، وأيها يفرع تفريعاً غير مباشر بصورة قاطعة، كما أن كلا النوعين يخلق بعض المشكلات. </a:t>
            </a:r>
            <a:endParaRPr kumimoji="0" lang="en-US" sz="2800" b="1" i="0" u="none" strike="noStrike" cap="none" normalizeH="0" baseline="0" dirty="0" smtClean="0">
              <a:ln>
                <a:noFill/>
              </a:ln>
              <a:solidFill>
                <a:schemeClr val="bg2"/>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rPr>
              <a:t>ومن ثم فقد يفضل استخدام نمط واحد فقط وهو التفريع المباشر. وذلك هو ما تفضله قائم سيرز لرؤوس الموضوعات مثل: </a:t>
            </a:r>
          </a:p>
          <a:p>
            <a:pPr marL="0" marR="0" lvl="0" indent="233363" algn="justLow" defTabSz="914400" rtl="1" eaLnBrk="0" fontAlgn="base" latinLnBrk="0" hangingPunct="0">
              <a:lnSpc>
                <a:spcPct val="100000"/>
              </a:lnSpc>
              <a:spcBef>
                <a:spcPct val="0"/>
              </a:spcBef>
              <a:spcAft>
                <a:spcPct val="0"/>
              </a:spcAft>
              <a:buClrTx/>
              <a:buSzTx/>
              <a:buFontTx/>
              <a:buNone/>
              <a:tabLst/>
            </a:pPr>
            <a:r>
              <a:rPr lang="ar-SA" sz="2800" b="1" dirty="0" smtClean="0">
                <a:solidFill>
                  <a:schemeClr val="bg2"/>
                </a:solidFill>
                <a:latin typeface="Simplified Arabic" pitchFamily="18" charset="-78"/>
                <a:cs typeface="Simplified Arabic" pitchFamily="18" charset="-78"/>
              </a:rPr>
              <a:t>الزراعة – الولايات المتحدة _ إيوا</a:t>
            </a: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2"/>
                </a:solidFill>
                <a:effectLst/>
                <a:latin typeface="Simplified Arabic" pitchFamily="18" charset="-78"/>
                <a:cs typeface="Simplified Arabic" pitchFamily="18" charset="-78"/>
              </a:rPr>
              <a:t>الزراعة _ إيوا</a:t>
            </a:r>
            <a:endParaRPr kumimoji="0" lang="ar-SA" sz="2800" b="1" i="0" u="none" strike="noStrike" cap="none" normalizeH="0" baseline="0" dirty="0" smtClean="0">
              <a:ln>
                <a:noFill/>
              </a:ln>
              <a:solidFill>
                <a:schemeClr val="bg2"/>
              </a:solidFill>
              <a:effectLst/>
              <a:latin typeface="Arial" pitchFamily="34" charset="0"/>
              <a:cs typeface="Arial" pitchFamily="34" charset="0"/>
            </a:endParaRPr>
          </a:p>
        </p:txBody>
      </p:sp>
    </p:spTree>
  </p:cSld>
  <p:clrMapOvr>
    <a:masterClrMapping/>
  </p:clrMapOvr>
  <p:transition spd="slow">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1745" name="Rectangle 1"/>
          <p:cNvSpPr>
            <a:spLocks noChangeArrowheads="1"/>
          </p:cNvSpPr>
          <p:nvPr/>
        </p:nvSpPr>
        <p:spPr bwMode="auto">
          <a:xfrm>
            <a:off x="0" y="1219200"/>
            <a:ext cx="91440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rPr>
              <a:t>  </a:t>
            </a:r>
            <a:r>
              <a:rPr kumimoji="0" lang="ar-SA" sz="32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rPr>
              <a:t>أما مشكلة كيفية جمع كل المواد للقارئ عن الدولة أو المحافظة تتبعثر تحت أسماء المدن وغيرها الداخلة في نطاقها، فإن الحل هو استخدام الإحالات التي تعمل من رأس الموضوع المجزأ بالمنطقة الجغرافية الكبيرة للأماكن الداخلة في نطاقها والتي استخدمت كتفريعات تحت ذلك الرأس</a:t>
            </a:r>
            <a:r>
              <a:rPr kumimoji="0" lang="ar-SA" sz="2800" b="1" i="0" u="none" strike="noStrike" cap="none" normalizeH="0" baseline="0" dirty="0" smtClean="0">
                <a:ln>
                  <a:noFill/>
                </a:ln>
                <a:solidFill>
                  <a:schemeClr val="bg2"/>
                </a:solidFill>
                <a:effectLst/>
                <a:latin typeface="Simplified Arabic" pitchFamily="18" charset="-78"/>
                <a:ea typeface="Calibri" pitchFamily="34" charset="0"/>
                <a:cs typeface="Simplified Arabic" pitchFamily="18" charset="-78"/>
              </a:rPr>
              <a:t>. </a:t>
            </a:r>
            <a:endParaRPr kumimoji="0" lang="ar-SA" sz="2800" b="1" i="0" u="none" strike="noStrike" cap="none" normalizeH="0" baseline="0" dirty="0" smtClean="0">
              <a:ln>
                <a:noFill/>
              </a:ln>
              <a:solidFill>
                <a:schemeClr val="bg2"/>
              </a:solidFill>
              <a:effectLst/>
              <a:latin typeface="Arial" pitchFamily="34" charset="0"/>
              <a:cs typeface="Arial" pitchFamily="34" charset="0"/>
            </a:endParaRPr>
          </a:p>
        </p:txBody>
      </p:sp>
    </p:spTree>
  </p:cSld>
  <p:clrMapOvr>
    <a:masterClrMapping/>
  </p:clrMapOvr>
  <p:transition spd="slow">
    <p:pul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0"/>
            <a:ext cx="9144000" cy="6858000"/>
          </a:xfrm>
          <a:prstGeom prst="rect">
            <a:avLst/>
          </a:prstGeom>
          <a:noFill/>
          <a:ln w="9525">
            <a:noFill/>
            <a:miter lim="800000"/>
            <a:headEnd/>
            <a:tailEnd/>
          </a:ln>
        </p:spPr>
      </p:pic>
      <p:graphicFrame>
        <p:nvGraphicFramePr>
          <p:cNvPr id="3" name="Table 2"/>
          <p:cNvGraphicFramePr>
            <a:graphicFrameLocks noGrp="1"/>
          </p:cNvGraphicFramePr>
          <p:nvPr/>
        </p:nvGraphicFramePr>
        <p:xfrm>
          <a:off x="7391400" y="0"/>
          <a:ext cx="1752600" cy="6858000"/>
        </p:xfrm>
        <a:graphic>
          <a:graphicData uri="http://schemas.openxmlformats.org/drawingml/2006/table">
            <a:tbl>
              <a:tblPr firstRow="1" bandRow="1">
                <a:tableStyleId>{5C22544A-7EE6-4342-B048-85BDC9FD1C3A}</a:tableStyleId>
              </a:tblPr>
              <a:tblGrid>
                <a:gridCol w="1752600"/>
              </a:tblGrid>
              <a:tr h="1371600">
                <a:tc>
                  <a:txBody>
                    <a:bodyPr/>
                    <a:lstStyle/>
                    <a:p>
                      <a:endParaRPr lang="ar-SA" dirty="0" smtClean="0"/>
                    </a:p>
                    <a:p>
                      <a:pPr algn="ctr"/>
                      <a:r>
                        <a:rPr lang="ar-SA" sz="2400" b="1" dirty="0" smtClean="0">
                          <a:solidFill>
                            <a:schemeClr val="tx1"/>
                          </a:solidFill>
                        </a:rPr>
                        <a:t>التجزيئ الشكلي</a:t>
                      </a:r>
                      <a:endParaRPr lang="en-US" sz="2400" b="1" dirty="0">
                        <a:solidFill>
                          <a:schemeClr val="tx1"/>
                        </a:solidFill>
                      </a:endParaRPr>
                    </a:p>
                  </a:txBody>
                  <a:tcPr>
                    <a:solidFill>
                      <a:schemeClr val="bg2"/>
                    </a:solidFill>
                  </a:tcPr>
                </a:tc>
              </a:tr>
              <a:tr h="1371600">
                <a:tc>
                  <a:txBody>
                    <a:bodyPr/>
                    <a:lstStyle/>
                    <a:p>
                      <a:pPr algn="ctr"/>
                      <a:endParaRPr lang="ar-SA" sz="2400" b="1" dirty="0" smtClean="0">
                        <a:solidFill>
                          <a:srgbClr val="C00000"/>
                        </a:solidFill>
                      </a:endParaRPr>
                    </a:p>
                    <a:p>
                      <a:pPr algn="ctr"/>
                      <a:r>
                        <a:rPr lang="ar-SA" sz="2400" b="1" dirty="0" smtClean="0">
                          <a:solidFill>
                            <a:srgbClr val="C00000"/>
                          </a:solidFill>
                        </a:rPr>
                        <a:t>التجزيئ الزمني</a:t>
                      </a:r>
                      <a:endParaRPr lang="en-US" sz="2400" b="1" dirty="0">
                        <a:solidFill>
                          <a:srgbClr val="C00000"/>
                        </a:solidFill>
                      </a:endParaRPr>
                    </a:p>
                  </a:txBody>
                  <a:tcPr>
                    <a:solidFill>
                      <a:schemeClr val="accent3">
                        <a:lumMod val="40000"/>
                        <a:lumOff val="60000"/>
                      </a:schemeClr>
                    </a:solidFill>
                  </a:tcPr>
                </a:tc>
              </a:tr>
              <a:tr h="1371600">
                <a:tc>
                  <a:txBody>
                    <a:bodyPr/>
                    <a:lstStyle/>
                    <a:p>
                      <a:endParaRPr lang="ar-SA" dirty="0" smtClean="0"/>
                    </a:p>
                    <a:p>
                      <a:pPr algn="ctr"/>
                      <a:r>
                        <a:rPr lang="ar-SA" sz="2400" dirty="0" smtClean="0"/>
                        <a:t>ا</a:t>
                      </a:r>
                      <a:r>
                        <a:rPr lang="ar-SA" sz="2400" b="1" dirty="0" smtClean="0">
                          <a:solidFill>
                            <a:srgbClr val="00B050"/>
                          </a:solidFill>
                        </a:rPr>
                        <a:t>لتجزيئ المكاني</a:t>
                      </a:r>
                      <a:endParaRPr lang="en-US" sz="2400" b="1" dirty="0">
                        <a:solidFill>
                          <a:srgbClr val="00B050"/>
                        </a:solidFill>
                      </a:endParaRPr>
                    </a:p>
                  </a:txBody>
                  <a:tcPr/>
                </a:tc>
              </a:tr>
              <a:tr h="1371600">
                <a:tc>
                  <a:txBody>
                    <a:bodyPr/>
                    <a:lstStyle/>
                    <a:p>
                      <a:endParaRPr lang="ar-SA" dirty="0" smtClean="0"/>
                    </a:p>
                    <a:p>
                      <a:pPr algn="ctr"/>
                      <a:r>
                        <a:rPr lang="ar-SA" sz="2000" b="1" dirty="0" smtClean="0"/>
                        <a:t>ا</a:t>
                      </a:r>
                      <a:r>
                        <a:rPr lang="ar-SA" sz="2000" b="1" dirty="0" smtClean="0">
                          <a:solidFill>
                            <a:srgbClr val="7030A0"/>
                          </a:solidFill>
                        </a:rPr>
                        <a:t>لتجزيئ الوجهي</a:t>
                      </a:r>
                      <a:endParaRPr lang="en-US" sz="2000" b="1" dirty="0">
                        <a:solidFill>
                          <a:srgbClr val="7030A0"/>
                        </a:solidFill>
                      </a:endParaRPr>
                    </a:p>
                  </a:txBody>
                  <a:tcPr>
                    <a:solidFill>
                      <a:schemeClr val="accent6">
                        <a:lumMod val="20000"/>
                        <a:lumOff val="80000"/>
                      </a:schemeClr>
                    </a:solidFill>
                  </a:tcPr>
                </a:tc>
              </a:tr>
              <a:tr h="1371600">
                <a:tc>
                  <a:txBody>
                    <a:bodyPr/>
                    <a:lstStyle/>
                    <a:p>
                      <a:endParaRPr lang="ar-SA" dirty="0" smtClean="0"/>
                    </a:p>
                    <a:p>
                      <a:r>
                        <a:rPr lang="ar-SA" sz="2000" b="1" dirty="0" smtClean="0"/>
                        <a:t>ا</a:t>
                      </a:r>
                      <a:r>
                        <a:rPr lang="ar-SA" sz="2000" b="1" dirty="0" smtClean="0">
                          <a:solidFill>
                            <a:srgbClr val="002060"/>
                          </a:solidFill>
                        </a:rPr>
                        <a:t>لتجزيئات</a:t>
                      </a:r>
                      <a:r>
                        <a:rPr lang="ar-SA" sz="2000" b="1" baseline="0" dirty="0" smtClean="0">
                          <a:solidFill>
                            <a:srgbClr val="002060"/>
                          </a:solidFill>
                        </a:rPr>
                        <a:t> المكانية</a:t>
                      </a:r>
                      <a:endParaRPr lang="ar-SA" sz="2000" b="1" dirty="0" smtClean="0">
                        <a:solidFill>
                          <a:srgbClr val="002060"/>
                        </a:solidFill>
                      </a:endParaRPr>
                    </a:p>
                  </a:txBody>
                  <a:tcPr>
                    <a:solidFill>
                      <a:schemeClr val="accent1">
                        <a:lumMod val="40000"/>
                        <a:lumOff val="60000"/>
                      </a:schemeClr>
                    </a:solidFill>
                  </a:tcPr>
                </a:tc>
              </a:tr>
            </a:tbl>
          </a:graphicData>
        </a:graphic>
      </p:graphicFrame>
      <p:sp>
        <p:nvSpPr>
          <p:cNvPr id="4" name="Title 1"/>
          <p:cNvSpPr txBox="1">
            <a:spLocks/>
          </p:cNvSpPr>
          <p:nvPr/>
        </p:nvSpPr>
        <p:spPr>
          <a:xfrm>
            <a:off x="0" y="0"/>
            <a:ext cx="7391400" cy="1371600"/>
          </a:xfrm>
          <a:prstGeom prst="rect">
            <a:avLst/>
          </a:prstGeom>
          <a:solidFill>
            <a:schemeClr val="accent6">
              <a:lumMod val="20000"/>
              <a:lumOff val="80000"/>
            </a:schemeClr>
          </a:solidFill>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ar-SA" sz="4000" b="1" i="0" u="none" strike="noStrike" kern="1200" cap="none" spc="0" normalizeH="0" baseline="0" noProof="0" dirty="0" smtClean="0">
                <a:ln>
                  <a:noFill/>
                </a:ln>
                <a:solidFill>
                  <a:srgbClr val="7030A0"/>
                </a:solidFill>
                <a:effectLst/>
                <a:uLnTx/>
                <a:uFillTx/>
                <a:latin typeface="Calibri" pitchFamily="34" charset="0"/>
                <a:ea typeface="Calibri" pitchFamily="34" charset="0"/>
                <a:cs typeface="Arial" pitchFamily="34" charset="0"/>
              </a:rPr>
              <a:t>التجزيئ الوجهي</a:t>
            </a:r>
            <a:r>
              <a:rPr kumimoji="0" lang="en-US" sz="900" b="1" i="0" u="none" strike="noStrike" kern="1200" cap="none" spc="0" normalizeH="0" baseline="0" noProof="0" dirty="0" smtClean="0">
                <a:ln>
                  <a:noFill/>
                </a:ln>
                <a:solidFill>
                  <a:schemeClr val="accent6">
                    <a:lumMod val="20000"/>
                    <a:lumOff val="80000"/>
                  </a:schemeClr>
                </a:solidFill>
                <a:effectLst/>
                <a:uLnTx/>
                <a:uFillTx/>
                <a:latin typeface="Arial" pitchFamily="34" charset="0"/>
                <a:ea typeface="+mj-ea"/>
                <a:cs typeface="Arial" pitchFamily="34" charset="0"/>
              </a:rPr>
              <a:t/>
            </a:r>
            <a:br>
              <a:rPr kumimoji="0" lang="en-US" sz="900" b="1" i="0" u="none" strike="noStrike" kern="1200" cap="none" spc="0" normalizeH="0" baseline="0" noProof="0" dirty="0" smtClean="0">
                <a:ln>
                  <a:noFill/>
                </a:ln>
                <a:solidFill>
                  <a:schemeClr val="accent6">
                    <a:lumMod val="20000"/>
                    <a:lumOff val="80000"/>
                  </a:schemeClr>
                </a:solidFill>
                <a:effectLst/>
                <a:uLnTx/>
                <a:uFillTx/>
                <a:latin typeface="Arial" pitchFamily="34" charset="0"/>
                <a:ea typeface="+mj-ea"/>
                <a:cs typeface="Arial" pitchFamily="34" charset="0"/>
              </a:rPr>
            </a:b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sp>
        <p:nvSpPr>
          <p:cNvPr id="40961" name="Rectangle 1"/>
          <p:cNvSpPr>
            <a:spLocks noChangeArrowheads="1"/>
          </p:cNvSpPr>
          <p:nvPr/>
        </p:nvSpPr>
        <p:spPr bwMode="auto">
          <a:xfrm>
            <a:off x="0" y="1295400"/>
            <a:ext cx="73914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يستخدم التجزئ الوجهي بالنسبة للموضوعات التي تعالج من زاوية موضوعية معينة أو من وجهة نظر محددة.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إن استخدام الموضوعات الداخلة تحت موضوع كتفريعات له أمر غير مرغوب فيه، وهو ينتاقض مع مبدأ المدخل المخصص والمباشر. وإذا كان من الممكن التعبير بوضوح عن وجه للموضوع بكلمة أو بعبارة مناسبة فليس هناك ما يدعو لاستخدامه كتفريع للرأس العريض. أما عن عدم توافر عبارة مناسبة يقرها الاستعمال العام فلا مفر من استخدام الوجه كتفريع للموضوع. </a:t>
            </a:r>
            <a:endParaRPr kumimoji="0" lang="ar-SA"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p:txBody>
      </p:sp>
    </p:spTree>
  </p:cSld>
  <p:clrMapOvr>
    <a:masterClrMapping/>
  </p:clrMapOvr>
  <p:transition spd="slow">
    <p:strips dir="l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9937" name="Rectangle 1"/>
          <p:cNvSpPr>
            <a:spLocks noChangeArrowheads="1"/>
          </p:cNvSpPr>
          <p:nvPr/>
        </p:nvSpPr>
        <p:spPr bwMode="auto">
          <a:xfrm>
            <a:off x="0" y="457200"/>
            <a:ext cx="91440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وعلى أي حال فإن هذا التجزئ صعب التحديد بسبب أنه يختلف من موضوع لآخر، أو أنه ليس من السهل التحكم فيه بسبب ارتباطه الوثيق بالموضوعات نفسها، وقد أوصى مؤتمر الإعداد الببليوجرافي للكتاب العربي 1973 بإعداد قائمة لحصر تجزيئات الأوجه (وجهات النظر) على غرار التحزيئات الشكلية مع ذكر المجالات التي تطبق فيها إحكاماً للتجزئة.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من نماذج الاستخدامات المقننة لمثل هذه التفريعات نجد: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Char char="•"/>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استخدام كلمة (اقتصاديات) بعد أسماء السلع والمنتجات مثل: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البترول – اقتصاديات</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القطن – اقتصاديات</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استخدام كلمة (صناعة وتجارة) بعد أسماء السلع مثل: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الورق – صناعة وتجارة </a:t>
            </a:r>
            <a:endParaRPr kumimoji="0" lang="ar-SA"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p:txBody>
      </p:sp>
    </p:spTree>
  </p:cSld>
  <p:clrMapOvr>
    <a:masterClrMapping/>
  </p:clrMapOvr>
  <p:transition spd="slow">
    <p:pull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1985" name="Rectangle 1"/>
          <p:cNvSpPr>
            <a:spLocks noChangeArrowheads="1"/>
          </p:cNvSpPr>
          <p:nvPr/>
        </p:nvSpPr>
        <p:spPr bwMode="auto">
          <a:xfrm>
            <a:off x="0" y="457200"/>
            <a:ext cx="91440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Char char="•"/>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استخدام بعض الكلمات المناسبة في الدلالة على الأوجه بعد أسماء العاملين بمهن معينة مثل: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إعارات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بدلات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معاشات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Char char="•"/>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استخدام كلمات (استهلاك) أو (إنتاج) أو (تسويق) بعد أسماء السلع والمنتجات مثل: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الشاي – استهلاك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إنتاج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تسويق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ومن أمثلة التجزيئات التي تشير إلى وجهات نظر محددة نجد: </a:t>
            </a:r>
            <a:endParaRPr kumimoji="0" lang="ar-SA"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p:txBody>
      </p:sp>
    </p:spTree>
  </p:cSld>
  <p:clrMapOvr>
    <a:masterClrMapping/>
  </p:clrMapOvr>
  <p:transition spd="slow">
    <p:wheel spokes="8"/>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228600"/>
            <a:ext cx="9829800" cy="7391400"/>
          </a:xfrm>
          <a:prstGeom prst="rect">
            <a:avLst/>
          </a:prstGeom>
          <a:noFill/>
          <a:ln w="9525">
            <a:noFill/>
            <a:miter lim="800000"/>
            <a:headEnd/>
            <a:tailEnd/>
          </a:ln>
        </p:spPr>
      </p:pic>
      <p:sp>
        <p:nvSpPr>
          <p:cNvPr id="38913" name="Rectangle 1"/>
          <p:cNvSpPr>
            <a:spLocks noChangeArrowheads="1"/>
          </p:cNvSpPr>
          <p:nvPr/>
        </p:nvSpPr>
        <p:spPr bwMode="auto">
          <a:xfrm>
            <a:off x="2057400" y="1066800"/>
            <a:ext cx="67818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accent6">
                    <a:lumMod val="20000"/>
                    <a:lumOff val="80000"/>
                  </a:schemeClr>
                </a:solidFill>
                <a:effectLst/>
                <a:latin typeface="Times New Roman" pitchFamily="18" charset="0"/>
                <a:ea typeface="Calibri" pitchFamily="34" charset="0"/>
                <a:cs typeface="Times New Roman" pitchFamily="18" charset="0"/>
              </a:rPr>
              <a:t>Education – History</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accent6">
                    <a:lumMod val="20000"/>
                    <a:lumOff val="80000"/>
                  </a:schemeClr>
                </a:solidFill>
                <a:effectLst/>
                <a:latin typeface="Times New Roman" pitchFamily="18" charset="0"/>
                <a:ea typeface="Calibri" pitchFamily="34" charset="0"/>
                <a:cs typeface="Times New Roman" pitchFamily="18" charset="0"/>
              </a:rPr>
              <a:t>Relation- Philosophy</a:t>
            </a:r>
            <a:endParaRPr kumimoji="0" lang="ar-SA" sz="3200" b="1" i="0" u="none" strike="noStrike" cap="none" normalizeH="0" baseline="0" dirty="0" smtClean="0">
              <a:ln>
                <a:noFill/>
              </a:ln>
              <a:solidFill>
                <a:schemeClr val="accent6">
                  <a:lumMod val="20000"/>
                  <a:lumOff val="80000"/>
                </a:schemeClr>
              </a:solidFill>
              <a:effectLst/>
              <a:latin typeface="Times New Roman" pitchFamily="18" charset="0"/>
              <a:ea typeface="Calibri" pitchFamily="34" charset="0"/>
              <a:cs typeface="Times New Roman" pitchFamily="18" charset="0"/>
            </a:endParaRPr>
          </a:p>
          <a:p>
            <a:pPr marL="0" marR="0" lvl="0" indent="233363" algn="ctr"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accent6">
                    <a:lumMod val="20000"/>
                    <a:lumOff val="80000"/>
                  </a:schemeClr>
                </a:solidFill>
                <a:effectLst/>
                <a:latin typeface="Times New Roman" pitchFamily="18" charset="0"/>
                <a:ea typeface="Calibri" pitchFamily="34" charset="0"/>
                <a:cs typeface="Times New Roman" pitchFamily="18" charset="0"/>
              </a:rPr>
              <a:t> </a:t>
            </a:r>
            <a:endParaRPr kumimoji="0" lang="en-US" sz="3200" b="0"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p:txBody>
      </p:sp>
      <p:sp>
        <p:nvSpPr>
          <p:cNvPr id="38914" name="Rectangle 2"/>
          <p:cNvSpPr>
            <a:spLocks noChangeArrowheads="1"/>
          </p:cNvSpPr>
          <p:nvPr/>
        </p:nvSpPr>
        <p:spPr bwMode="auto">
          <a:xfrm>
            <a:off x="3276600" y="2057400"/>
            <a:ext cx="43434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accent6">
                    <a:lumMod val="20000"/>
                    <a:lumOff val="80000"/>
                  </a:schemeClr>
                </a:solidFill>
                <a:effectLst/>
                <a:latin typeface="Times New Roman" pitchFamily="18" charset="0"/>
                <a:ea typeface="Calibri" pitchFamily="34" charset="0"/>
                <a:cs typeface="Times New Roman" pitchFamily="18" charset="0"/>
              </a:rPr>
              <a:t>Mathematics – Study and teaching</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p:txBody>
      </p:sp>
    </p:spTree>
  </p:cSld>
  <p:clrMapOvr>
    <a:masterClrMapping/>
  </p:clrMapOvr>
  <p:transition spd="slow">
    <p:pull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chemeClr val="accent2">
              <a:lumMod val="20000"/>
              <a:lumOff val="80000"/>
            </a:schemeClr>
          </a:solidFill>
        </p:spPr>
        <p:txBody>
          <a:bodyPr>
            <a:normAutofit fontScale="90000"/>
          </a:bodyPr>
          <a:lstStyle/>
          <a:p>
            <a:pPr rtl="1"/>
            <a:r>
              <a:rPr lang="ar-SA" b="1" dirty="0" smtClean="0"/>
              <a:t/>
            </a:r>
            <a:br>
              <a:rPr lang="ar-SA" b="1" dirty="0" smtClean="0"/>
            </a:br>
            <a:r>
              <a:rPr lang="ar-SA" b="1" dirty="0" smtClean="0"/>
              <a:t/>
            </a:r>
            <a:br>
              <a:rPr lang="ar-SA" b="1" dirty="0" smtClean="0"/>
            </a:br>
            <a:r>
              <a:rPr lang="ar-SA" b="1" dirty="0" smtClean="0"/>
              <a:t>التجزيئات في مجالات معينة: </a:t>
            </a:r>
            <a:r>
              <a:rPr lang="en-US" dirty="0" smtClean="0"/>
              <a:t/>
            </a:r>
            <a:br>
              <a:rPr lang="en-US" dirty="0" smtClean="0"/>
            </a:br>
            <a:r>
              <a:rPr lang="en-US" dirty="0" smtClean="0"/>
              <a:t/>
            </a:r>
            <a:br>
              <a:rPr lang="en-US" dirty="0" smtClean="0"/>
            </a:br>
            <a:endParaRPr lang="en-US" dirty="0"/>
          </a:p>
        </p:txBody>
      </p:sp>
      <p:sp>
        <p:nvSpPr>
          <p:cNvPr id="43009" name="Rectangle 1"/>
          <p:cNvSpPr>
            <a:spLocks noChangeArrowheads="1"/>
          </p:cNvSpPr>
          <p:nvPr/>
        </p:nvSpPr>
        <p:spPr bwMode="auto">
          <a:xfrm>
            <a:off x="0" y="1447800"/>
            <a:ext cx="9144000" cy="2677656"/>
          </a:xfrm>
          <a:prstGeom prst="rect">
            <a:avLst/>
          </a:prstGeom>
          <a:solidFill>
            <a:schemeClr val="accent3">
              <a:lumMod val="20000"/>
              <a:lumOff val="8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chemeClr val="accent1"/>
                </a:solidFill>
                <a:effectLst/>
                <a:latin typeface="Simplified Arabic" pitchFamily="18" charset="-78"/>
                <a:ea typeface="Calibri" pitchFamily="34" charset="0"/>
                <a:cs typeface="Simplified Arabic" pitchFamily="18" charset="-78"/>
              </a:rPr>
              <a:t>التراجم:</a:t>
            </a:r>
            <a:endParaRPr kumimoji="0" lang="en-US" sz="2800" b="1" i="0" u="none" strike="noStrike" cap="none" normalizeH="0" baseline="0" dirty="0" smtClean="0">
              <a:ln>
                <a:noFill/>
              </a:ln>
              <a:solidFill>
                <a:schemeClr val="accent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تقع الأعمال التي تتناول تراجم (سير) الأشخاص في فئتين مختلفتين: </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كتب تعالج فن الترجمة، وهي قليلة وتدخل في رأس الموضوع تراجم (كشكل أدبي) مع إحالة من السير.</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وكتب تتناول حياة الأفراد، وهي كثيرة جداً وتنقسم إلى مجموعتين: تراجم الأفراد والتراجم المجمعة. </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43010" name="Rectangle 2"/>
          <p:cNvSpPr>
            <a:spLocks noChangeArrowheads="1"/>
          </p:cNvSpPr>
          <p:nvPr/>
        </p:nvSpPr>
        <p:spPr bwMode="auto">
          <a:xfrm>
            <a:off x="0" y="4114800"/>
            <a:ext cx="9144000" cy="2743200"/>
          </a:xfrm>
          <a:prstGeom prst="rect">
            <a:avLst/>
          </a:prstGeom>
          <a:solidFill>
            <a:schemeClr val="tx2">
              <a:lumMod val="20000"/>
              <a:lumOff val="8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FF0000"/>
                </a:solidFill>
                <a:effectLst/>
                <a:latin typeface="Simplified Arabic" pitchFamily="18" charset="-78"/>
                <a:ea typeface="Calibri" pitchFamily="34" charset="0"/>
                <a:cs typeface="Simplified Arabic" pitchFamily="18" charset="-78"/>
              </a:rPr>
              <a:t>تراجم الأفراد: </a:t>
            </a:r>
            <a:endParaRPr kumimoji="0" lang="en-US" sz="2800" b="1" i="0" u="none" strike="noStrike" cap="none" normalizeH="0" baseline="0" dirty="0" smtClean="0">
              <a:ln>
                <a:noFill/>
              </a:ln>
              <a:solidFill>
                <a:srgbClr val="FF0000"/>
              </a:solidFill>
              <a:effectLst/>
              <a:latin typeface="Arial" pitchFamily="34" charset="0"/>
              <a:cs typeface="Arial" pitchFamily="34" charset="0"/>
            </a:endParaRPr>
          </a:p>
          <a:p>
            <a:pPr marL="0" marR="0" lvl="0" indent="233363"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يعتبر اسم الشخص المترجم له هو رأس الموضوع كما سبق القول.</a:t>
            </a:r>
            <a:endParaRPr kumimoji="0" lang="en-US"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endParaRPr>
          </a:p>
          <a:p>
            <a:pPr marL="0" marR="0" lvl="0" indent="233363" algn="r" defTabSz="914400" rtl="0"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وهناك بعض أفراد قلائل تدور كثير من الكتب حول كتاباتهم ومناشطهم وليس حول حياتهم فقط، وفي هذه الحالة فإن اسم الشخص وحده لا يكفي بل لا بد من إضافة تجزيئات تحت اسمه تعبر عن هذه المناشط المختلفة وذلك للفصل بين وجهات النظر المختلفة التي عولج الموضوع من زاويتها ومنها التراجم</a:t>
            </a:r>
            <a:r>
              <a:rPr kumimoji="0" lang="en-US" sz="2800" b="1"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ransition spd="slow">
    <p:split orient="vert" dir="in"/>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228600"/>
            <a:ext cx="9829800" cy="7391400"/>
          </a:xfrm>
          <a:prstGeom prst="rect">
            <a:avLst/>
          </a:prstGeom>
          <a:noFill/>
          <a:ln w="9525">
            <a:noFill/>
            <a:miter lim="800000"/>
            <a:headEnd/>
            <a:tailEnd/>
          </a:ln>
        </p:spPr>
      </p:pic>
      <p:sp>
        <p:nvSpPr>
          <p:cNvPr id="46081" name="Rectangle 1"/>
          <p:cNvSpPr>
            <a:spLocks noChangeArrowheads="1"/>
          </p:cNvSpPr>
          <p:nvPr/>
        </p:nvSpPr>
        <p:spPr bwMode="auto">
          <a:xfrm>
            <a:off x="228600" y="609600"/>
            <a:ext cx="89154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نكتفي في حالة التراجم باسم المترجم له فقط دون استخدام التجزئ، ترجمة أو سيرة. </a:t>
            </a:r>
            <a:endParaRPr kumimoji="0" lang="en-US" sz="3200" b="0"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والأمثلة التالية مأخوذة من قائمة سيرز لرؤوس الموضوعات ط (14) وهي خاصة بـ وليم شكسبير</a:t>
            </a:r>
            <a:endParaRPr kumimoji="0" lang="en-US" sz="3200" b="0"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accent6">
                    <a:lumMod val="20000"/>
                    <a:lumOff val="80000"/>
                  </a:schemeClr>
                </a:solidFill>
                <a:effectLst/>
                <a:latin typeface="Times New Roman" pitchFamily="18" charset="0"/>
                <a:ea typeface="Calibri" pitchFamily="34" charset="0"/>
                <a:cs typeface="Times New Roman" pitchFamily="18" charset="0"/>
              </a:rPr>
              <a:t>Shakespeare, William, 1564,-1616</a:t>
            </a:r>
            <a:endParaRPr kumimoji="0" lang="en-US" sz="3200" b="0"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accent6">
                    <a:lumMod val="20000"/>
                    <a:lumOff val="80000"/>
                  </a:schemeClr>
                </a:solidFill>
                <a:effectLst/>
                <a:latin typeface="Times New Roman" pitchFamily="18" charset="0"/>
                <a:ea typeface="Calibri" pitchFamily="34" charset="0"/>
                <a:cs typeface="Times New Roman" pitchFamily="18" charset="0"/>
              </a:rPr>
              <a:t>Adaptations </a:t>
            </a:r>
            <a:endParaRPr kumimoji="0" lang="ar-SA" sz="3200" b="0" i="0" u="none" strike="noStrike" cap="none" normalizeH="0" baseline="0" dirty="0" smtClean="0">
              <a:ln>
                <a:noFill/>
              </a:ln>
              <a:solidFill>
                <a:schemeClr val="accent6">
                  <a:lumMod val="20000"/>
                  <a:lumOff val="80000"/>
                </a:schemeClr>
              </a:solidFill>
              <a:effectLst/>
              <a:latin typeface="Times New Roman" pitchFamily="18" charset="0"/>
              <a:ea typeface="Calibri" pitchFamily="34" charset="0"/>
              <a:cs typeface="Times New Roman" pitchFamily="18" charset="0"/>
            </a:endParaRPr>
          </a:p>
          <a:p>
            <a:pPr lvl="0"/>
            <a:r>
              <a:rPr lang="en-US" sz="3200" dirty="0" smtClean="0">
                <a:solidFill>
                  <a:schemeClr val="accent6">
                    <a:lumMod val="20000"/>
                    <a:lumOff val="80000"/>
                  </a:schemeClr>
                </a:solidFill>
              </a:rPr>
              <a:t>Bibliography</a:t>
            </a:r>
            <a:r>
              <a:rPr lang="en-US" sz="3200" dirty="0" smtClean="0"/>
              <a:t> </a:t>
            </a:r>
            <a:endParaRPr lang="en-US" sz="3200" dirty="0" smtClean="0">
              <a:solidFill>
                <a:schemeClr val="accent6">
                  <a:lumMod val="20000"/>
                  <a:lumOff val="80000"/>
                </a:schemeClr>
              </a:solidFill>
            </a:endParaRPr>
          </a:p>
          <a:p>
            <a:pPr lvl="0"/>
            <a:r>
              <a:rPr lang="en-US" sz="3200" dirty="0" smtClean="0">
                <a:solidFill>
                  <a:schemeClr val="accent6">
                    <a:lumMod val="20000"/>
                    <a:lumOff val="80000"/>
                  </a:schemeClr>
                </a:solidFill>
              </a:rPr>
              <a:t>Biography </a:t>
            </a:r>
          </a:p>
          <a:p>
            <a:pPr lvl="0"/>
            <a:r>
              <a:rPr lang="en-US" sz="3200" dirty="0" smtClean="0">
                <a:solidFill>
                  <a:schemeClr val="accent6">
                    <a:lumMod val="20000"/>
                    <a:lumOff val="80000"/>
                  </a:schemeClr>
                </a:solidFill>
              </a:rPr>
              <a:t>Character s </a:t>
            </a:r>
          </a:p>
          <a:p>
            <a:pPr lvl="0"/>
            <a:r>
              <a:rPr lang="en-US" sz="3200" dirty="0" smtClean="0">
                <a:solidFill>
                  <a:schemeClr val="accent6">
                    <a:lumMod val="20000"/>
                    <a:lumOff val="80000"/>
                  </a:schemeClr>
                </a:solidFill>
              </a:rPr>
              <a:t>Comedies </a:t>
            </a:r>
          </a:p>
          <a:p>
            <a:pPr marL="0" marR="0" lvl="0" indent="0" algn="justLow" defTabSz="914400" rtl="0" eaLnBrk="0" fontAlgn="base" latinLnBrk="0" hangingPunct="0">
              <a:lnSpc>
                <a:spcPct val="100000"/>
              </a:lnSpc>
              <a:spcBef>
                <a:spcPct val="0"/>
              </a:spcBef>
              <a:spcAft>
                <a:spcPct val="0"/>
              </a:spcAft>
              <a:buClrTx/>
              <a:buSzTx/>
              <a:buFontTx/>
              <a:buChar char="•"/>
              <a:tabLst/>
            </a:pPr>
            <a:endParaRPr kumimoji="0" lang="en-US" sz="3200" b="0"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p:txBody>
      </p:sp>
    </p:spTree>
  </p:cSld>
  <p:clrMapOvr>
    <a:masterClrMapping/>
  </p:clrMapOvr>
  <p:transition spd="slow">
    <p:cover dir="l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228600"/>
            <a:ext cx="9829800" cy="7391400"/>
          </a:xfrm>
          <a:prstGeom prst="rect">
            <a:avLst/>
          </a:prstGeom>
          <a:noFill/>
          <a:ln w="9525">
            <a:noFill/>
            <a:miter lim="800000"/>
            <a:headEnd/>
            <a:tailEnd/>
          </a:ln>
        </p:spPr>
      </p:pic>
      <p:sp>
        <p:nvSpPr>
          <p:cNvPr id="45057" name="Rectangle 1"/>
          <p:cNvSpPr>
            <a:spLocks noChangeArrowheads="1"/>
          </p:cNvSpPr>
          <p:nvPr/>
        </p:nvSpPr>
        <p:spPr bwMode="auto">
          <a:xfrm>
            <a:off x="0" y="152400"/>
            <a:ext cx="92964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التراجم المجمعة: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وهي تلك الكتب التي تضم تراجم أكثر من ثلاثة أفراد في العادة وتوجد عدة أشكال منها: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Char char="•"/>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التراجم العامة: وهي تلك التي لا ينتسب أفرادها إلى فئة معينة من الناس أو إلى نطاق جغرافي معين، وهذه يكتفي بإعطائها رأس موضوع: تراجم.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Char char="•"/>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التراجم المحلية: وهي تلك التي تتناول حياة أفراد ينتمون إلى نطاق جغرافي معين. وفي هذه الحالة يكون رأس الموضوع هو اسم المكان متبوعاً بالتجزئ، تراجم. مثل: إفريقيا – تراجم</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سوريا- تراجم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accent6">
                    <a:lumMod val="20000"/>
                    <a:lumOff val="80000"/>
                  </a:schemeClr>
                </a:solidFill>
                <a:effectLst/>
                <a:latin typeface="Times New Roman" pitchFamily="18" charset="0"/>
                <a:ea typeface="Calibri" pitchFamily="34" charset="0"/>
                <a:cs typeface="Times New Roman" pitchFamily="18" charset="0"/>
              </a:rPr>
              <a:t>California – Biography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p:txBody>
      </p:sp>
    </p:spTree>
  </p:cSld>
  <p:clrMapOvr>
    <a:masterClrMapping/>
  </p:clrMapOvr>
  <p:transition spd="slow">
    <p:cu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228600"/>
            <a:ext cx="9829800" cy="7391400"/>
          </a:xfrm>
          <a:prstGeom prst="rect">
            <a:avLst/>
          </a:prstGeom>
          <a:noFill/>
          <a:ln w="9525">
            <a:noFill/>
            <a:miter lim="800000"/>
            <a:headEnd/>
            <a:tailEnd/>
          </a:ln>
        </p:spPr>
      </p:pic>
      <p:sp>
        <p:nvSpPr>
          <p:cNvPr id="44033" name="Rectangle 1"/>
          <p:cNvSpPr>
            <a:spLocks noChangeArrowheads="1"/>
          </p:cNvSpPr>
          <p:nvPr/>
        </p:nvSpPr>
        <p:spPr bwMode="auto">
          <a:xfrm>
            <a:off x="0" y="0"/>
            <a:ext cx="91440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وهناك أيضاً التراجم الخاصة بجماعات عرقية. وهنا يمكن كتابة اسم الجماعة العرقية متبوعاً بالتجزئ: ترجمة.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الزنوج – تراجم</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accent6">
                    <a:lumMod val="20000"/>
                    <a:lumOff val="80000"/>
                  </a:schemeClr>
                </a:solidFill>
                <a:effectLst/>
                <a:latin typeface="Times New Roman" pitchFamily="18" charset="0"/>
                <a:ea typeface="Calibri" pitchFamily="34" charset="0"/>
                <a:cs typeface="Times New Roman" pitchFamily="18" charset="0"/>
              </a:rPr>
              <a:t>Jews- Biography</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Char char="•"/>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تراجم فئات من الناس: تدخل تراجم الأفراد الذين ينتمون إلى طائفة معينة تحترف حرفة معينة أو تنتسب إلى مهنة بذاتها تحت الاسم الذي يطلق على أفراد هذه الطائفة، متبوعاً بالتجزئ: ترجمة.</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الأطباء – تراجم</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المهندسين – تراجم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accent6">
                    <a:lumMod val="20000"/>
                    <a:lumOff val="80000"/>
                  </a:schemeClr>
                </a:solidFill>
                <a:effectLst/>
                <a:latin typeface="Times New Roman" pitchFamily="18" charset="0"/>
                <a:ea typeface="Calibri" pitchFamily="34" charset="0"/>
                <a:cs typeface="Times New Roman" pitchFamily="18" charset="0"/>
              </a:rPr>
              <a:t>Artists – Biography</a:t>
            </a:r>
            <a:endParaRPr kumimoji="0" lang="ar-SA" sz="3200" b="1" i="0" u="none" strike="noStrike" cap="none" normalizeH="0" baseline="0" dirty="0" smtClean="0">
              <a:ln>
                <a:noFill/>
              </a:ln>
              <a:solidFill>
                <a:schemeClr val="accent6">
                  <a:lumMod val="20000"/>
                  <a:lumOff val="80000"/>
                </a:schemeClr>
              </a:solidFill>
              <a:effectLst/>
              <a:latin typeface="Times New Roman" pitchFamily="18" charset="0"/>
              <a:ea typeface="Calibri" pitchFamily="34" charset="0"/>
              <a:cs typeface="Times New Roman" pitchFamily="18"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endParaRPr lang="ar-SA" sz="3200" b="1" dirty="0" smtClean="0">
              <a:solidFill>
                <a:schemeClr val="accent6">
                  <a:lumMod val="20000"/>
                  <a:lumOff val="80000"/>
                </a:schemeClr>
              </a:solidFill>
              <a:latin typeface="Times New Roman" pitchFamily="18" charset="0"/>
              <a:ea typeface="Calibri" pitchFamily="34" charset="0"/>
              <a:cs typeface="Times New Roman" pitchFamily="18"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accent6">
                    <a:lumMod val="20000"/>
                    <a:lumOff val="80000"/>
                  </a:schemeClr>
                </a:solidFill>
                <a:effectLst/>
                <a:latin typeface="Times New Roman" pitchFamily="18" charset="0"/>
                <a:ea typeface="Calibri" pitchFamily="34" charset="0"/>
                <a:cs typeface="Times New Roman" pitchFamily="18" charset="0"/>
              </a:rPr>
              <a:t>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p:txBody>
      </p:sp>
    </p:spTree>
  </p:cSld>
  <p:clrMapOvr>
    <a:masterClrMapping/>
  </p:clrMapOvr>
  <p:transition spd="slow">
    <p:wip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304800"/>
            <a:ext cx="9829800" cy="7391400"/>
          </a:xfrm>
          <a:prstGeom prst="rect">
            <a:avLst/>
          </a:prstGeom>
          <a:noFill/>
          <a:ln w="9525">
            <a:noFill/>
            <a:miter lim="800000"/>
            <a:headEnd/>
            <a:tailEnd/>
          </a:ln>
        </p:spPr>
      </p:pic>
      <p:sp>
        <p:nvSpPr>
          <p:cNvPr id="47105" name="Rectangle 1"/>
          <p:cNvSpPr>
            <a:spLocks noChangeArrowheads="1"/>
          </p:cNvSpPr>
          <p:nvPr/>
        </p:nvSpPr>
        <p:spPr bwMode="auto">
          <a:xfrm>
            <a:off x="304800" y="0"/>
            <a:ext cx="8839200"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 أما في المجالات التي لا توجد كلمة يمكن أن تطلق على أفرادها أو في حالة ما إذا كان اللفظ يدل على الموضوع بصفة عامة ولا يدل على المشتغلين به فإن رأس الموضوع الذي يطلق على الموضع المباشر يجزأ بكلمة تراجم.</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مثل: الديانات –تراجم</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المرأة: تراجم </a:t>
            </a:r>
          </a:p>
          <a:p>
            <a:pPr marL="0" marR="0" lvl="0" indent="233363" algn="justLow" defTabSz="914400" rtl="1" eaLnBrk="0" fontAlgn="base" latinLnBrk="0" hangingPunct="0">
              <a:lnSpc>
                <a:spcPct val="100000"/>
              </a:lnSpc>
              <a:spcBef>
                <a:spcPct val="0"/>
              </a:spcBef>
              <a:spcAft>
                <a:spcPct val="0"/>
              </a:spcAft>
              <a:buClrTx/>
              <a:buSzTx/>
              <a:buFontTx/>
              <a:buNone/>
              <a:tabLst/>
            </a:pPr>
            <a:endParaRPr lang="ar-SA" sz="3200" b="1" dirty="0" smtClean="0">
              <a:solidFill>
                <a:schemeClr val="accent6">
                  <a:lumMod val="20000"/>
                  <a:lumOff val="80000"/>
                </a:schemeClr>
              </a:solidFill>
              <a:latin typeface="Simplified Arabic" pitchFamily="18" charset="-78"/>
              <a:cs typeface="Simplified Arabic" pitchFamily="18" charset="-78"/>
            </a:endParaRPr>
          </a:p>
          <a:p>
            <a:pPr marL="0" marR="0" lvl="0" indent="233363" algn="justLow" defTabSz="914400" rtl="1" eaLnBrk="0" fontAlgn="base" latinLnBrk="0" hangingPunct="0">
              <a:lnSpc>
                <a:spcPct val="100000"/>
              </a:lnSpc>
              <a:spcBef>
                <a:spcPct val="0"/>
              </a:spcBef>
              <a:spcAft>
                <a:spcPct val="0"/>
              </a:spcAft>
              <a:buClrTx/>
              <a:buSzTx/>
              <a:buFontTx/>
              <a:buNone/>
              <a:tabLst/>
            </a:pPr>
            <a:endParaRPr kumimoji="0" lang="ar-SA"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p:txBody>
      </p:sp>
      <p:sp>
        <p:nvSpPr>
          <p:cNvPr id="47106" name="Rectangle 2"/>
          <p:cNvSpPr>
            <a:spLocks noChangeArrowheads="1"/>
          </p:cNvSpPr>
          <p:nvPr/>
        </p:nvSpPr>
        <p:spPr bwMode="auto">
          <a:xfrm>
            <a:off x="0" y="3124200"/>
            <a:ext cx="91440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3200" b="1" i="0" u="none" strike="noStrike" cap="none" normalizeH="0" baseline="0" dirty="0" smtClean="0">
                <a:ln>
                  <a:noFill/>
                </a:ln>
                <a:solidFill>
                  <a:srgbClr val="FFC000"/>
                </a:solidFill>
                <a:effectLst/>
                <a:latin typeface="Simplified Arabic" pitchFamily="18" charset="-78"/>
                <a:ea typeface="Calibri" pitchFamily="34" charset="0"/>
                <a:cs typeface="Simplified Arabic" pitchFamily="18" charset="-78"/>
              </a:rPr>
              <a:t>اللغة والأدب: </a:t>
            </a:r>
            <a:endParaRPr kumimoji="0" lang="en-US" sz="3200" b="0" i="0" u="none" strike="noStrike" cap="none" normalizeH="0" baseline="0" dirty="0" smtClean="0">
              <a:ln>
                <a:noFill/>
              </a:ln>
              <a:solidFill>
                <a:srgbClr val="FFC000"/>
              </a:solidFill>
              <a:effectLst/>
              <a:latin typeface="Simplified Arabic" pitchFamily="18" charset="-78"/>
              <a:ea typeface="Calibri" pitchFamily="34" charset="0"/>
              <a:cs typeface="Simplified Arabic" pitchFamily="18" charset="-78"/>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يرتبط هذان الموضوعان ببعضها البعض ارتباطاً وثيقاً، ولكنهما يختلفان </a:t>
            </a:r>
          </a:p>
          <a:p>
            <a:pPr marL="0" marR="0" lvl="0" indent="0" algn="r" defTabSz="914400" rtl="0" eaLnBrk="0" fontAlgn="base" latinLnBrk="0" hangingPunct="0">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في كمية المواد المنشورة وفي معالجتها بالفهرس</a:t>
            </a:r>
            <a:r>
              <a:rPr kumimoji="0" lang="en-US" sz="3200" b="0" i="0" u="none" strike="noStrike" cap="none" normalizeH="0" baseline="0" dirty="0" smtClean="0">
                <a:ln>
                  <a:noFill/>
                </a:ln>
                <a:solidFill>
                  <a:schemeClr val="accent6">
                    <a:lumMod val="20000"/>
                    <a:lumOff val="80000"/>
                  </a:schemeClr>
                </a:solidFill>
                <a:effectLst/>
                <a:latin typeface="Arial" pitchFamily="34" charset="0"/>
                <a:cs typeface="Arial" pitchFamily="34" charset="0"/>
              </a:rPr>
              <a:t> </a:t>
            </a:r>
          </a:p>
        </p:txBody>
      </p:sp>
      <p:sp>
        <p:nvSpPr>
          <p:cNvPr id="47107" name="Rectangle 3"/>
          <p:cNvSpPr>
            <a:spLocks noChangeArrowheads="1"/>
          </p:cNvSpPr>
          <p:nvPr/>
        </p:nvSpPr>
        <p:spPr bwMode="auto">
          <a:xfrm>
            <a:off x="0" y="4800600"/>
            <a:ext cx="9144000" cy="15081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\في مجال اللغة فإن الاهتمام الأكبر لا ينصب على المعالجة العامة وإنما على الوجه الوطني أي: اللغة العربية، الأدب الفرنسي.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p:txBody>
      </p:sp>
    </p:spTree>
  </p:cSld>
  <p:clrMapOvr>
    <a:masterClrMapping/>
  </p:clrMapOvr>
  <p:transition spd="slow">
    <p:wip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304800"/>
            <a:ext cx="9829800" cy="7391400"/>
          </a:xfrm>
          <a:prstGeom prst="rect">
            <a:avLst/>
          </a:prstGeom>
          <a:noFill/>
          <a:ln w="9525">
            <a:noFill/>
            <a:miter lim="800000"/>
            <a:headEnd/>
            <a:tailEnd/>
          </a:ln>
        </p:spPr>
      </p:pic>
      <p:sp>
        <p:nvSpPr>
          <p:cNvPr id="50177" name="Rectangle 1"/>
          <p:cNvSpPr>
            <a:spLocks noChangeArrowheads="1"/>
          </p:cNvSpPr>
          <p:nvPr/>
        </p:nvSpPr>
        <p:spPr bwMode="auto">
          <a:xfrm>
            <a:off x="0" y="0"/>
            <a:ext cx="91440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اللغة: </a:t>
            </a:r>
            <a:endParaRPr kumimoji="0" lang="en-US" sz="28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إن رأس الموضوع لعمل عام عن لغة معينة هو الاسم المباشر مثل: اللغة العربية </a:t>
            </a:r>
            <a:endParaRPr kumimoji="0" lang="en-US" sz="28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accent6">
                    <a:lumMod val="20000"/>
                    <a:lumOff val="80000"/>
                  </a:schemeClr>
                </a:solidFill>
                <a:effectLst/>
                <a:latin typeface="Times New Roman" pitchFamily="18" charset="0"/>
                <a:ea typeface="Calibri" pitchFamily="34" charset="0"/>
                <a:cs typeface="Times New Roman" pitchFamily="18" charset="0"/>
              </a:rPr>
              <a:t>German Language</a:t>
            </a:r>
            <a:endParaRPr kumimoji="0" lang="en-US" sz="28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وإذا كان العمل يتعلق بوجه معين أو بشكل معين للغة فإن المصطلحات التي تعبر عن ذلك تستخدم كتفريعات لاسم اللغة. أمثلة:</a:t>
            </a:r>
            <a:endParaRPr kumimoji="0" lang="en-US" sz="28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اللغة العربية – معاجم  		</a:t>
            </a:r>
            <a:r>
              <a:rPr kumimoji="0" lang="en-US" sz="2800" b="1" i="0" u="none" strike="noStrike" cap="none" normalizeH="0" baseline="0" dirty="0" smtClean="0">
                <a:ln>
                  <a:noFill/>
                </a:ln>
                <a:solidFill>
                  <a:schemeClr val="accent6">
                    <a:lumMod val="20000"/>
                    <a:lumOff val="80000"/>
                  </a:schemeClr>
                </a:solidFill>
                <a:effectLst/>
                <a:latin typeface="Times New Roman" pitchFamily="18" charset="0"/>
                <a:ea typeface="Calibri" pitchFamily="34" charset="0"/>
                <a:cs typeface="Times New Roman" pitchFamily="18" charset="0"/>
              </a:rPr>
              <a:t>	English language – </a:t>
            </a:r>
            <a:endParaRPr kumimoji="0" lang="en-US" sz="28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accent6">
                    <a:lumMod val="20000"/>
                    <a:lumOff val="80000"/>
                  </a:schemeClr>
                </a:solidFill>
                <a:effectLst/>
                <a:latin typeface="Times New Roman" pitchFamily="18" charset="0"/>
                <a:ea typeface="Calibri" pitchFamily="34" charset="0"/>
                <a:cs typeface="Times New Roman" pitchFamily="18" charset="0"/>
              </a:rPr>
              <a:t>French language – Dictionaries </a:t>
            </a:r>
            <a:endParaRPr kumimoji="0" lang="en-US" sz="28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l"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اللغة العربية – النحو 			</a:t>
            </a:r>
            <a:r>
              <a:rPr kumimoji="0" lang="en-US" sz="2800" b="1" i="0" u="none" strike="noStrike" cap="none" normalizeH="0" baseline="0" dirty="0" smtClean="0">
                <a:ln>
                  <a:noFill/>
                </a:ln>
                <a:solidFill>
                  <a:schemeClr val="accent6">
                    <a:lumMod val="20000"/>
                    <a:lumOff val="80000"/>
                  </a:schemeClr>
                </a:solidFill>
                <a:effectLst/>
                <a:latin typeface="Times New Roman" pitchFamily="18" charset="0"/>
                <a:ea typeface="Calibri" pitchFamily="34" charset="0"/>
                <a:cs typeface="Times New Roman" pitchFamily="18" charset="0"/>
              </a:rPr>
              <a:t>German language – Grammar </a:t>
            </a:r>
            <a:endParaRPr kumimoji="0" lang="en-US" sz="28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3363"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accent6">
                    <a:lumMod val="20000"/>
                    <a:lumOff val="80000"/>
                  </a:schemeClr>
                </a:solidFill>
                <a:effectLst/>
                <a:latin typeface="Times New Roman" pitchFamily="18" charset="0"/>
                <a:ea typeface="Calibri" pitchFamily="34" charset="0"/>
                <a:cs typeface="Times New Roman" pitchFamily="18" charset="0"/>
              </a:rPr>
              <a:t>Spanish language – Terms and Phrases </a:t>
            </a:r>
            <a:endParaRPr kumimoji="0" lang="en-US" sz="28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endParaRPr>
          </a:p>
          <a:p>
            <a:pPr marL="0" marR="0" lvl="0" indent="233363" algn="l" defTabSz="914400" rtl="0"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اللغة العربية – تاريخ</a:t>
            </a:r>
            <a:r>
              <a:rPr kumimoji="0" lang="en-US" sz="28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				</a:t>
            </a:r>
            <a:r>
              <a:rPr kumimoji="0" lang="en-US" sz="2800" b="1" i="0" u="none" strike="noStrike" cap="none" normalizeH="0" baseline="0" dirty="0" smtClean="0">
                <a:ln>
                  <a:noFill/>
                </a:ln>
                <a:solidFill>
                  <a:schemeClr val="accent6">
                    <a:lumMod val="20000"/>
                    <a:lumOff val="80000"/>
                  </a:schemeClr>
                </a:solidFill>
                <a:effectLst/>
                <a:latin typeface="Times New Roman" pitchFamily="18" charset="0"/>
                <a:ea typeface="Calibri" pitchFamily="34" charset="0"/>
                <a:cs typeface="Times New Roman" pitchFamily="18" charset="0"/>
              </a:rPr>
              <a:t>Italian language - History</a:t>
            </a:r>
            <a:r>
              <a:rPr kumimoji="0" lang="en-US" sz="2800" b="1" i="0" u="none" strike="noStrike" cap="none" normalizeH="0" baseline="0" dirty="0" smtClean="0">
                <a:ln>
                  <a:noFill/>
                </a:ln>
                <a:solidFill>
                  <a:schemeClr val="accent6">
                    <a:lumMod val="20000"/>
                    <a:lumOff val="80000"/>
                  </a:schemeClr>
                </a:solidFill>
                <a:effectLst/>
                <a:latin typeface="Arial" pitchFamily="34" charset="0"/>
                <a:cs typeface="Arial" pitchFamily="34" charset="0"/>
              </a:rPr>
              <a:t> </a:t>
            </a:r>
          </a:p>
        </p:txBody>
      </p:sp>
    </p:spTree>
  </p:cSld>
  <p:clrMapOvr>
    <a:masterClrMapping/>
  </p:clrMapOvr>
  <p:transition spd="slow">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0" y="-152400"/>
            <a:ext cx="9829800" cy="7391400"/>
          </a:xfrm>
          <a:prstGeom prst="rect">
            <a:avLst/>
          </a:prstGeom>
          <a:noFill/>
          <a:ln w="9525">
            <a:noFill/>
            <a:miter lim="800000"/>
            <a:headEnd/>
            <a:tailEnd/>
          </a:ln>
        </p:spPr>
      </p:pic>
      <p:sp>
        <p:nvSpPr>
          <p:cNvPr id="49153" name="Rectangle 1"/>
          <p:cNvSpPr>
            <a:spLocks noChangeArrowheads="1"/>
          </p:cNvSpPr>
          <p:nvPr/>
        </p:nvSpPr>
        <p:spPr bwMode="auto">
          <a:xfrm>
            <a:off x="0" y="0"/>
            <a:ext cx="94488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8125"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ويلاحظ أن قوائم رؤوس الموضوعات تشتمل في العادة على أسماء اللغات، ولكنها لا تدرج التفريعات تحت كافة اللغات وإنما تكتفي بوضع التفريعات تحت إحدى هذه اللغات فقط، وحيث يمكن استخدام مثل هذه التفريعات كدليل أو مفتاح للتفريعات التي يمكن استخدامها تحت أسم أي لغة. </a:t>
            </a:r>
            <a:endParaRPr kumimoji="0" lang="ar-SA"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p:txBody>
      </p:sp>
      <p:sp>
        <p:nvSpPr>
          <p:cNvPr id="49154" name="Rectangle 2"/>
          <p:cNvSpPr>
            <a:spLocks noChangeArrowheads="1"/>
          </p:cNvSpPr>
          <p:nvPr/>
        </p:nvSpPr>
        <p:spPr bwMode="auto">
          <a:xfrm>
            <a:off x="0" y="2514600"/>
            <a:ext cx="9829800" cy="3539430"/>
          </a:xfrm>
          <a:prstGeom prst="rect">
            <a:avLst/>
          </a:prstGeom>
          <a:solidFill>
            <a:schemeClr val="accent6">
              <a:lumMod val="20000"/>
              <a:lumOff val="8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8125"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FF0000"/>
                </a:solidFill>
                <a:effectLst/>
                <a:latin typeface="Simplified Arabic" pitchFamily="18" charset="-78"/>
                <a:ea typeface="Calibri" pitchFamily="34" charset="0"/>
                <a:cs typeface="Simplified Arabic" pitchFamily="18" charset="-78"/>
              </a:rPr>
              <a:t>الأدب: </a:t>
            </a:r>
            <a:endParaRPr kumimoji="0" lang="en-US" sz="3200" b="1" i="0" u="none" strike="noStrike" cap="none" normalizeH="0" baseline="0" dirty="0" smtClean="0">
              <a:ln>
                <a:noFill/>
              </a:ln>
              <a:solidFill>
                <a:srgbClr val="FF0000"/>
              </a:solidFill>
              <a:effectLst/>
              <a:latin typeface="Arial" pitchFamily="34" charset="0"/>
              <a:cs typeface="Arial" pitchFamily="34" charset="0"/>
            </a:endParaRPr>
          </a:p>
          <a:p>
            <a:pPr marL="0" marR="0" lvl="0" indent="238125"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002060"/>
                </a:solidFill>
                <a:effectLst/>
                <a:latin typeface="Simplified Arabic" pitchFamily="18" charset="-78"/>
                <a:ea typeface="Calibri" pitchFamily="34" charset="0"/>
                <a:cs typeface="Simplified Arabic" pitchFamily="18" charset="-78"/>
              </a:rPr>
              <a:t>    ينقسم الإنتاج الفكري في مجال الأدب إلى قسمين متميزين: أعمال       تتناول الأدب نفسه كموضوع، وهي قليلة العدد نسبياً، وأعمال أدبية تمثل الإنتاج الأدبي ننفسه وهي كثيرة العدد.</a:t>
            </a:r>
            <a:r>
              <a:rPr kumimoji="0" lang="ar-SA" sz="32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 </a:t>
            </a:r>
            <a:endParaRPr kumimoji="0" lang="en-US" sz="3200" b="1" i="0" u="none" strike="noStrike" cap="none" normalizeH="0" baseline="0" dirty="0" smtClean="0">
              <a:ln>
                <a:noFill/>
              </a:ln>
              <a:solidFill>
                <a:srgbClr val="002060"/>
              </a:solidFill>
              <a:effectLst/>
              <a:latin typeface="Arial" pitchFamily="34" charset="0"/>
              <a:cs typeface="Arial" pitchFamily="34" charset="0"/>
            </a:endParaRPr>
          </a:p>
          <a:p>
            <a:pPr marL="0" marR="0" lvl="0" indent="238125"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002060"/>
                </a:solidFill>
                <a:effectLst/>
                <a:latin typeface="Simplified Arabic" pitchFamily="18" charset="-78"/>
                <a:ea typeface="Calibri" pitchFamily="34" charset="0"/>
                <a:cs typeface="Simplified Arabic" pitchFamily="18" charset="-78"/>
              </a:rPr>
              <a:t>يضم القسم الأول موضوعات حقيقية، أما القسم الثاني فيضم أشكالاً أدبية. </a:t>
            </a:r>
          </a:p>
          <a:p>
            <a:pPr marL="0" marR="0" lvl="0" indent="238125" algn="justLow" defTabSz="914400" rtl="1" eaLnBrk="0" fontAlgn="base" latinLnBrk="0" hangingPunct="0">
              <a:lnSpc>
                <a:spcPct val="100000"/>
              </a:lnSpc>
              <a:spcBef>
                <a:spcPct val="0"/>
              </a:spcBef>
              <a:spcAft>
                <a:spcPct val="0"/>
              </a:spcAft>
              <a:buClrTx/>
              <a:buSzTx/>
              <a:buFontTx/>
              <a:buNone/>
              <a:tabLst/>
            </a:pPr>
            <a:endParaRPr kumimoji="0" lang="ar-SA" sz="3200" b="1" i="0" u="none" strike="noStrike" cap="none" normalizeH="0" baseline="0" dirty="0" smtClean="0">
              <a:ln>
                <a:noFill/>
              </a:ln>
              <a:solidFill>
                <a:srgbClr val="002060"/>
              </a:solidFill>
              <a:effectLst/>
              <a:latin typeface="Arial" pitchFamily="34" charset="0"/>
              <a:cs typeface="Arial" pitchFamily="34" charset="0"/>
            </a:endParaRPr>
          </a:p>
        </p:txBody>
      </p:sp>
    </p:spTree>
  </p:cSld>
  <p:clrMapOvr>
    <a:masterClrMapping/>
  </p:clrMapOvr>
  <p:transition spd="slow">
    <p:split dir="in"/>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381000" y="0"/>
            <a:ext cx="9829800" cy="7391400"/>
          </a:xfrm>
          <a:prstGeom prst="rect">
            <a:avLst/>
          </a:prstGeom>
          <a:noFill/>
          <a:ln w="9525">
            <a:noFill/>
            <a:miter lim="800000"/>
            <a:headEnd/>
            <a:tailEnd/>
          </a:ln>
        </p:spPr>
      </p:pic>
      <p:sp>
        <p:nvSpPr>
          <p:cNvPr id="48129" name="Rectangle 1"/>
          <p:cNvSpPr>
            <a:spLocks noChangeArrowheads="1"/>
          </p:cNvSpPr>
          <p:nvPr/>
        </p:nvSpPr>
        <p:spPr bwMode="auto">
          <a:xfrm>
            <a:off x="0" y="0"/>
            <a:ext cx="91440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8125" algn="r" defTabSz="914400" rtl="1" eaLnBrk="1" fontAlgn="base" latinLnBrk="0" hangingPunct="1">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مؤلفات عن الأدب: </a:t>
            </a:r>
            <a:endParaRPr kumimoji="0" lang="en-US" sz="28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8125"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تعتبر الأسماء التي تطلق على الأشكال الأدبية هي رؤوس الموضوعات، مثل: المسرحية</a:t>
            </a:r>
            <a:endParaRPr kumimoji="0" lang="en-US" sz="28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8125"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القصة</a:t>
            </a:r>
            <a:endParaRPr kumimoji="0" lang="en-US" sz="28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8125"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الشعر </a:t>
            </a:r>
            <a:endParaRPr kumimoji="0" lang="en-US" sz="28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8125"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والمؤلفات التي تتناول الأشكال الأدبية للآداب القومية تدخل تحت اسمائها مباشرة وليس كتفريع. </a:t>
            </a:r>
            <a:endParaRPr kumimoji="0" lang="en-US" sz="28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8125"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مثل: المسرحية العربية 				          </a:t>
            </a:r>
            <a:r>
              <a:rPr kumimoji="0" lang="en-US" sz="2800" b="1" i="0" u="none" strike="noStrike" cap="none" normalizeH="0" baseline="0" dirty="0" smtClean="0">
                <a:ln>
                  <a:noFill/>
                </a:ln>
                <a:solidFill>
                  <a:schemeClr val="accent6">
                    <a:lumMod val="20000"/>
                    <a:lumOff val="80000"/>
                  </a:schemeClr>
                </a:solidFill>
                <a:effectLst/>
                <a:latin typeface="Times New Roman" pitchFamily="18" charset="0"/>
                <a:ea typeface="Calibri" pitchFamily="34" charset="0"/>
                <a:cs typeface="Times New Roman" pitchFamily="18" charset="0"/>
              </a:rPr>
              <a:t> Irish drama </a:t>
            </a:r>
            <a:r>
              <a:rPr kumimoji="0" lang="ar-SA" sz="28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          </a:t>
            </a:r>
            <a:endParaRPr kumimoji="0" lang="en-US" sz="28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8125"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القصة الإنجليزية					     </a:t>
            </a:r>
            <a:r>
              <a:rPr kumimoji="0" lang="en-US" sz="2800" b="1" i="0" u="none" strike="noStrike" cap="none" normalizeH="0" baseline="0" dirty="0" smtClean="0">
                <a:ln>
                  <a:noFill/>
                </a:ln>
                <a:solidFill>
                  <a:schemeClr val="accent6">
                    <a:lumMod val="20000"/>
                    <a:lumOff val="80000"/>
                  </a:schemeClr>
                </a:solidFill>
                <a:effectLst/>
                <a:latin typeface="Times New Roman" pitchFamily="18" charset="0"/>
                <a:ea typeface="Calibri" pitchFamily="34" charset="0"/>
                <a:cs typeface="Times New Roman" pitchFamily="18" charset="0"/>
              </a:rPr>
              <a:t> Russian fiction </a:t>
            </a:r>
            <a:endParaRPr kumimoji="0" lang="en-US" sz="28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endParaRPr>
          </a:p>
          <a:p>
            <a:pPr marL="0" marR="0" lvl="0" indent="238125" algn="r" defTabSz="914400" rtl="0"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الشعر الفرنسي</a:t>
            </a:r>
            <a:r>
              <a:rPr kumimoji="0" lang="en-US" sz="28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 				  </a:t>
            </a:r>
            <a:r>
              <a:rPr kumimoji="0" lang="en-US" sz="2800" b="1" i="0" u="none" strike="noStrike" cap="none" normalizeH="0" baseline="0" dirty="0" smtClean="0">
                <a:ln>
                  <a:noFill/>
                </a:ln>
                <a:solidFill>
                  <a:schemeClr val="accent6">
                    <a:lumMod val="20000"/>
                    <a:lumOff val="80000"/>
                  </a:schemeClr>
                </a:solidFill>
                <a:effectLst/>
                <a:latin typeface="Times New Roman" pitchFamily="18" charset="0"/>
                <a:ea typeface="Calibri" pitchFamily="34" charset="0"/>
                <a:cs typeface="Times New Roman" pitchFamily="18" charset="0"/>
              </a:rPr>
              <a:t>   </a:t>
            </a:r>
            <a:r>
              <a:rPr kumimoji="0" lang="en-US" sz="28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   	</a:t>
            </a:r>
            <a:r>
              <a:rPr kumimoji="0" lang="en-US" sz="2800" b="1" i="0" u="none" strike="noStrike" cap="none" normalizeH="0" baseline="0" dirty="0" smtClean="0">
                <a:ln>
                  <a:noFill/>
                </a:ln>
                <a:solidFill>
                  <a:schemeClr val="accent6">
                    <a:lumMod val="20000"/>
                    <a:lumOff val="80000"/>
                  </a:schemeClr>
                </a:solidFill>
                <a:effectLst/>
                <a:latin typeface="Times New Roman" pitchFamily="18" charset="0"/>
                <a:ea typeface="Calibri" pitchFamily="34" charset="0"/>
                <a:cs typeface="Times New Roman" pitchFamily="18" charset="0"/>
              </a:rPr>
              <a:t>Italian poetry</a:t>
            </a:r>
            <a:r>
              <a:rPr kumimoji="0" lang="en-US" sz="2800" b="1" i="0" u="none" strike="noStrike" cap="none" normalizeH="0" baseline="0" dirty="0" smtClean="0">
                <a:ln>
                  <a:noFill/>
                </a:ln>
                <a:solidFill>
                  <a:schemeClr val="accent6">
                    <a:lumMod val="20000"/>
                    <a:lumOff val="80000"/>
                  </a:schemeClr>
                </a:solidFill>
                <a:effectLst/>
                <a:latin typeface="Arial" pitchFamily="34" charset="0"/>
                <a:cs typeface="Arial" pitchFamily="34" charset="0"/>
              </a:rPr>
              <a:t> </a:t>
            </a:r>
          </a:p>
        </p:txBody>
      </p:sp>
    </p:spTree>
  </p:cSld>
  <p:clrMapOvr>
    <a:masterClrMapping/>
  </p:clrMapOvr>
  <p:transition spd="slow">
    <p:wedg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381000" y="0"/>
            <a:ext cx="9829800" cy="7391400"/>
          </a:xfrm>
          <a:prstGeom prst="rect">
            <a:avLst/>
          </a:prstGeom>
          <a:noFill/>
          <a:ln w="9525">
            <a:noFill/>
            <a:miter lim="800000"/>
            <a:headEnd/>
            <a:tailEnd/>
          </a:ln>
        </p:spPr>
      </p:pic>
      <p:sp>
        <p:nvSpPr>
          <p:cNvPr id="51201" name="Rectangle 1"/>
          <p:cNvSpPr>
            <a:spLocks noChangeArrowheads="1"/>
          </p:cNvSpPr>
          <p:nvPr/>
        </p:nvSpPr>
        <p:spPr bwMode="auto">
          <a:xfrm>
            <a:off x="0" y="457200"/>
            <a:ext cx="91440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8125"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أما وجهات النظر التي يعالج الموضوع من خلالها فإنها تعتبر تفريعات للشكل الأدبي مثل:</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8125"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الأدب الألماني – تاريخ ونقد          </a:t>
            </a:r>
            <a:r>
              <a:rPr kumimoji="0" lang="en-US" sz="3200" b="1" i="0" u="none" strike="noStrike" cap="none" normalizeH="0" baseline="0" dirty="0" smtClean="0">
                <a:ln>
                  <a:noFill/>
                </a:ln>
                <a:solidFill>
                  <a:schemeClr val="accent6">
                    <a:lumMod val="20000"/>
                    <a:lumOff val="80000"/>
                  </a:schemeClr>
                </a:solidFill>
                <a:effectLst/>
                <a:latin typeface="Times New Roman" pitchFamily="18" charset="0"/>
                <a:ea typeface="Calibri" pitchFamily="34" charset="0"/>
                <a:cs typeface="Times New Roman" pitchFamily="18" charset="0"/>
              </a:rPr>
              <a:t> American Literature – History and criticism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238125"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الشعر- كشافات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الأعمال الأدبية:</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أعمال الأفراد: لا تعد لها مداخل موضوعية في العادة على اعتبار أن العمل الأدبي (قصة، مسرحية...) يعرف عادة باسم المؤلف أو بعنوان الكتاب، ومن ثم تكفي بطاقات المؤلفين والعناوين. </a:t>
            </a:r>
            <a:endParaRPr kumimoji="0" lang="ar-SA"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381000" y="0"/>
            <a:ext cx="9829800" cy="7391400"/>
          </a:xfrm>
          <a:prstGeom prst="rect">
            <a:avLst/>
          </a:prstGeom>
          <a:noFill/>
          <a:ln w="9525">
            <a:noFill/>
            <a:miter lim="800000"/>
            <a:headEnd/>
            <a:tailEnd/>
          </a:ln>
        </p:spPr>
      </p:pic>
      <p:sp>
        <p:nvSpPr>
          <p:cNvPr id="3" name="Rectangle 2"/>
          <p:cNvSpPr/>
          <p:nvPr/>
        </p:nvSpPr>
        <p:spPr>
          <a:xfrm>
            <a:off x="3242950" y="304800"/>
            <a:ext cx="5291450" cy="584775"/>
          </a:xfrm>
          <a:prstGeom prst="rect">
            <a:avLst/>
          </a:prstGeom>
        </p:spPr>
        <p:txBody>
          <a:bodyPr wrap="square">
            <a:spAutoFit/>
          </a:bodyPr>
          <a:lstStyle/>
          <a:p>
            <a:pPr algn="r"/>
            <a:r>
              <a:rPr lang="ar-SA" sz="3200" b="1" dirty="0" smtClean="0">
                <a:solidFill>
                  <a:srgbClr val="FFC000"/>
                </a:solidFill>
              </a:rPr>
              <a:t>مجموعات أعمال مؤلفين متعددين</a:t>
            </a:r>
            <a:endParaRPr lang="en-US" sz="3200" dirty="0">
              <a:solidFill>
                <a:srgbClr val="FFC000"/>
              </a:solidFill>
            </a:endParaRPr>
          </a:p>
        </p:txBody>
      </p:sp>
      <p:sp>
        <p:nvSpPr>
          <p:cNvPr id="52225" name="Rectangle 1"/>
          <p:cNvSpPr>
            <a:spLocks noChangeArrowheads="1"/>
          </p:cNvSpPr>
          <p:nvPr/>
        </p:nvSpPr>
        <p:spPr bwMode="auto">
          <a:xfrm>
            <a:off x="0" y="1143000"/>
            <a:ext cx="91440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27025"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ويجب التمييز بين الأعمال التي تتناول شكلاً أدبياً معيناً والنماذج الأدبية نفسها، ومن ثم يمكن استخدام المفرد للدلالة على رأس الموضوع، والجمع – إذا كان له جمع مفرد- لدلالة على المجموعات، وألا أضيفت كلمة مجموعات كتفريع للشكل الأدبي، مثل: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327025"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قصة قصيرة 	   	 قصص قصيرة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327025"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دراما 		 	دراما- مجموعات </a:t>
            </a:r>
            <a:endParaRPr kumimoji="0" lang="en-US"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327025"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6">
                    <a:lumMod val="20000"/>
                    <a:lumOff val="80000"/>
                  </a:schemeClr>
                </a:solidFill>
                <a:effectLst/>
                <a:latin typeface="Simplified Arabic" pitchFamily="18" charset="-78"/>
                <a:ea typeface="Calibri" pitchFamily="34" charset="0"/>
                <a:cs typeface="Simplified Arabic" pitchFamily="18" charset="-78"/>
              </a:rPr>
              <a:t>الأشكال الأدبية التي تستعمل كتفريعات: يمكن إعداد مداخل موضوعية للروايات والأشعار والمسرحيات التي يرتكز موضوعها على أحداث تاريخية أو تدول حول حياة أشخاص من المشاهير. وفي هذه الحالة يجب تمييز هذه الموضوعات عن الموضوعات التي تعطى للأحداث الفعلية بإعطاء التفريع: قصص، أشعار، مسرحيات.</a:t>
            </a:r>
            <a:endParaRPr kumimoji="0" lang="ar-SA" sz="3200" b="1"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3.bp.blogspot.com/-3SWNi68sGfA/Up4_CihZuGI/AAAAAAAAAxg/7TNeZK6_gE0/s1600/JXy40309.png"/>
          <p:cNvPicPr/>
          <p:nvPr/>
        </p:nvPicPr>
        <p:blipFill>
          <a:blip r:embed="rId2"/>
          <a:srcRect/>
          <a:stretch>
            <a:fillRect/>
          </a:stretch>
        </p:blipFill>
        <p:spPr bwMode="auto">
          <a:xfrm>
            <a:off x="-381000" y="0"/>
            <a:ext cx="9829800" cy="73914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747</TotalTime>
  <Words>2528</Words>
  <Application>Microsoft Office PowerPoint</Application>
  <PresentationFormat>On-screen Show (4:3)</PresentationFormat>
  <Paragraphs>234</Paragraphs>
  <Slides>36</Slides>
  <Notes>1</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Slide 1</vt:lpstr>
      <vt:lpstr>Slide 2</vt:lpstr>
      <vt:lpstr>Slide 3</vt:lpstr>
      <vt:lpstr>Slide 4</vt:lpstr>
      <vt:lpstr>Slide 5</vt:lpstr>
      <vt:lpstr>أنواع التجزيئات </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  التجزيئات في مجالات معينة:   </vt:lpstr>
      <vt:lpstr>Slide 27</vt:lpstr>
      <vt:lpstr>Slide 28</vt:lpstr>
      <vt:lpstr>Slide 29</vt:lpstr>
      <vt:lpstr>Slide 30</vt:lpstr>
      <vt:lpstr>Slide 31</vt:lpstr>
      <vt:lpstr>Slide 32</vt:lpstr>
      <vt:lpstr>Slide 33</vt:lpstr>
      <vt:lpstr>Slide 34</vt:lpstr>
      <vt:lpstr>Slide 35</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COMPAQ</dc:creator>
  <cp:lastModifiedBy>COMPAQ</cp:lastModifiedBy>
  <cp:revision>55</cp:revision>
  <dcterms:created xsi:type="dcterms:W3CDTF">2014-02-10T21:56:04Z</dcterms:created>
  <dcterms:modified xsi:type="dcterms:W3CDTF">2014-03-04T08:09:53Z</dcterms:modified>
</cp:coreProperties>
</file>