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57" r:id="rId13"/>
    <p:sldId id="268" r:id="rId14"/>
    <p:sldId id="269" r:id="rId15"/>
    <p:sldId id="270" r:id="rId16"/>
    <p:sldId id="271" r:id="rId17"/>
    <p:sldId id="272" r:id="rId18"/>
    <p:sldId id="273"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C29BC97D-C894-4A1E-8D2F-EDF8A3C9ED3F}" type="datetimeFigureOut">
              <a:rPr lang="en-US" smtClean="0"/>
              <a:pPr/>
              <a:t>3/4/2014</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D9E6D556-9660-49BD-85DC-7B7FDEAA6438}"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29BC97D-C894-4A1E-8D2F-EDF8A3C9ED3F}" type="datetimeFigureOut">
              <a:rPr lang="en-US" smtClean="0"/>
              <a:pPr/>
              <a:t>3/4/2014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E6D556-9660-49BD-85DC-7B7FDEAA643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C29BC97D-C894-4A1E-8D2F-EDF8A3C9ED3F}" type="datetimeFigureOut">
              <a:rPr lang="en-US" smtClean="0"/>
              <a:pPr/>
              <a:t>3/4/2014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E6D556-9660-49BD-85DC-7B7FDEAA6438}"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29BC97D-C894-4A1E-8D2F-EDF8A3C9ED3F}" type="datetimeFigureOut">
              <a:rPr lang="en-US" smtClean="0"/>
              <a:pPr/>
              <a:t>3/4/2014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E6D556-9660-49BD-85DC-7B7FDEAA643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C29BC97D-C894-4A1E-8D2F-EDF8A3C9ED3F}" type="datetimeFigureOut">
              <a:rPr lang="en-US" smtClean="0"/>
              <a:pPr/>
              <a:t>3/4/2014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9E6D556-9660-49BD-85DC-7B7FDEAA643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C29BC97D-C894-4A1E-8D2F-EDF8A3C9ED3F}" type="datetimeFigureOut">
              <a:rPr lang="en-US" smtClean="0"/>
              <a:pPr/>
              <a:t>3/4/2014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9E6D556-9660-49BD-85DC-7B7FDEAA643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9BC97D-C894-4A1E-8D2F-EDF8A3C9ED3F}" type="datetimeFigureOut">
              <a:rPr lang="en-US" smtClean="0"/>
              <a:pPr/>
              <a:t>3/4/2014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9E6D556-9660-49BD-85DC-7B7FDEAA643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29BC97D-C894-4A1E-8D2F-EDF8A3C9ED3F}" type="datetimeFigureOut">
              <a:rPr lang="en-US" smtClean="0"/>
              <a:pPr/>
              <a:t>3/4/2014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E6D556-9660-49BD-85DC-7B7FDEAA643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29BC97D-C894-4A1E-8D2F-EDF8A3C9ED3F}" type="datetimeFigureOut">
              <a:rPr lang="en-US" smtClean="0"/>
              <a:pPr/>
              <a:t>3/4/2014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D9E6D556-9660-49BD-85DC-7B7FDEAA6438}"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29BC97D-C894-4A1E-8D2F-EDF8A3C9ED3F}" type="datetimeFigureOut">
              <a:rPr lang="en-US" smtClean="0"/>
              <a:pPr/>
              <a:t>3/4/2014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E6D556-9660-49BD-85DC-7B7FDEAA643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29BC97D-C894-4A1E-8D2F-EDF8A3C9ED3F}" type="datetimeFigureOut">
              <a:rPr lang="en-US" smtClean="0"/>
              <a:pPr/>
              <a:t>3/4/2014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E6D556-9660-49BD-85DC-7B7FDEAA643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C29BC97D-C894-4A1E-8D2F-EDF8A3C9ED3F}" type="datetimeFigureOut">
              <a:rPr lang="en-US" smtClean="0"/>
              <a:pPr/>
              <a:t>3/4/2014</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D9E6D556-9660-49BD-85DC-7B7FDEAA6438}"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ar-SA" i="1" dirty="0" smtClean="0"/>
              <a:t>محاضرات في التحليل الموضوعي</a:t>
            </a:r>
            <a:r>
              <a:rPr lang="en-US" dirty="0" smtClean="0"/>
              <a:t/>
            </a:r>
            <a:br>
              <a:rPr lang="en-US" dirty="0" smtClean="0"/>
            </a:br>
            <a:endParaRPr lang="en-US" dirty="0"/>
          </a:p>
        </p:txBody>
      </p:sp>
      <p:sp>
        <p:nvSpPr>
          <p:cNvPr id="3" name="Subtitle 2"/>
          <p:cNvSpPr>
            <a:spLocks noGrp="1"/>
          </p:cNvSpPr>
          <p:nvPr>
            <p:ph type="subTitle" idx="1"/>
          </p:nvPr>
        </p:nvSpPr>
        <p:spPr>
          <a:xfrm>
            <a:off x="533400" y="3228536"/>
            <a:ext cx="6858000" cy="1752600"/>
          </a:xfrm>
        </p:spPr>
        <p:txBody>
          <a:bodyPr>
            <a:normAutofit/>
          </a:bodyPr>
          <a:lstStyle/>
          <a:p>
            <a:r>
              <a:rPr lang="ar-SA" sz="2800" b="1" i="1" dirty="0" smtClean="0">
                <a:solidFill>
                  <a:schemeClr val="accent4">
                    <a:lumMod val="60000"/>
                    <a:lumOff val="40000"/>
                  </a:schemeClr>
                </a:solidFill>
              </a:rPr>
              <a:t>محاضرة رقم ( 5)</a:t>
            </a:r>
            <a:r>
              <a:rPr lang="en-US" sz="2800" b="1" i="1" dirty="0" smtClean="0">
                <a:solidFill>
                  <a:schemeClr val="accent4">
                    <a:lumMod val="60000"/>
                    <a:lumOff val="40000"/>
                  </a:schemeClr>
                </a:solidFill>
              </a:rPr>
              <a:t>                               </a:t>
            </a:r>
            <a:r>
              <a:rPr lang="ar-SA" sz="2800" b="1" i="1" dirty="0" smtClean="0">
                <a:solidFill>
                  <a:schemeClr val="accent4">
                    <a:lumMod val="60000"/>
                    <a:lumOff val="40000"/>
                  </a:schemeClr>
                </a:solidFill>
              </a:rPr>
              <a:t> الإسبوع الخامس</a:t>
            </a:r>
            <a:endParaRPr lang="en-US" sz="2800" b="1" i="1" dirty="0">
              <a:solidFill>
                <a:schemeClr val="accent4">
                  <a:lumMod val="60000"/>
                  <a:lumOff val="40000"/>
                </a:schemeClr>
              </a:solidFill>
            </a:endParaRPr>
          </a:p>
        </p:txBody>
      </p:sp>
      <p:sp>
        <p:nvSpPr>
          <p:cNvPr id="4" name="Rectangle 3"/>
          <p:cNvSpPr/>
          <p:nvPr/>
        </p:nvSpPr>
        <p:spPr>
          <a:xfrm>
            <a:off x="381000" y="4721662"/>
            <a:ext cx="5486400" cy="1323439"/>
          </a:xfrm>
          <a:prstGeom prst="rect">
            <a:avLst/>
          </a:prstGeom>
        </p:spPr>
        <p:txBody>
          <a:bodyPr wrap="square">
            <a:spAutoFit/>
          </a:bodyPr>
          <a:lstStyle/>
          <a:p>
            <a:pPr algn="r"/>
            <a:r>
              <a:rPr lang="en-US" sz="4000" b="1" i="1" dirty="0" smtClean="0">
                <a:solidFill>
                  <a:srgbClr val="002060"/>
                </a:solidFill>
              </a:rPr>
              <a:t> :</a:t>
            </a:r>
            <a:r>
              <a:rPr lang="ar-SA" sz="4000" b="1" i="1" dirty="0" smtClean="0">
                <a:solidFill>
                  <a:srgbClr val="002060"/>
                </a:solidFill>
              </a:rPr>
              <a:t>إعداد</a:t>
            </a:r>
            <a:endParaRPr lang="en-US" sz="4000" b="1" i="1" dirty="0">
              <a:solidFill>
                <a:srgbClr val="002060"/>
              </a:solidFill>
            </a:endParaRPr>
          </a:p>
          <a:p>
            <a:r>
              <a:rPr lang="ar-SA" sz="4000" b="1" i="1" dirty="0" smtClean="0">
                <a:solidFill>
                  <a:srgbClr val="002060"/>
                </a:solidFill>
              </a:rPr>
              <a:t> د/ أميمه كمال الدين حسن</a:t>
            </a:r>
            <a:endParaRPr lang="en-US" sz="4000" b="1" i="1" dirty="0">
              <a:solidFill>
                <a:srgbClr val="00206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313688"/>
          </a:xfrm>
        </p:spPr>
        <p:txBody>
          <a:bodyPr>
            <a:normAutofit fontScale="90000"/>
          </a:bodyPr>
          <a:lstStyle/>
          <a:p>
            <a:pPr algn="ctr" rtl="1"/>
            <a:r>
              <a:rPr lang="ar-SA" dirty="0" smtClean="0"/>
              <a:t>الفصل السادس</a:t>
            </a:r>
            <a:r>
              <a:rPr lang="en-US" dirty="0" smtClean="0"/>
              <a:t/>
            </a:r>
            <a:br>
              <a:rPr lang="en-US" dirty="0" smtClean="0"/>
            </a:br>
            <a:r>
              <a:rPr lang="ar-SA" b="1" i="1" dirty="0" smtClean="0">
                <a:solidFill>
                  <a:schemeClr val="tx1"/>
                </a:solidFill>
              </a:rPr>
              <a:t>بناء الإحالات</a:t>
            </a:r>
            <a:endParaRPr lang="en-US" b="1" i="1" dirty="0">
              <a:solidFill>
                <a:schemeClr val="tx1"/>
              </a:solidFill>
            </a:endParaRPr>
          </a:p>
        </p:txBody>
      </p:sp>
      <p:sp>
        <p:nvSpPr>
          <p:cNvPr id="10241" name="Rectangle 1"/>
          <p:cNvSpPr>
            <a:spLocks noChangeArrowheads="1"/>
          </p:cNvSpPr>
          <p:nvPr/>
        </p:nvSpPr>
        <p:spPr bwMode="auto">
          <a:xfrm>
            <a:off x="4495800" y="1752600"/>
            <a:ext cx="4191000"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3740150" algn="l"/>
              </a:tabLst>
            </a:pPr>
            <a:r>
              <a:rPr kumimoji="0" lang="ar-SA" sz="3600" b="1" i="1" u="none" strike="noStrike" cap="none" normalizeH="0" baseline="0" dirty="0" smtClean="0">
                <a:ln>
                  <a:noFill/>
                </a:ln>
                <a:solidFill>
                  <a:schemeClr val="accent2">
                    <a:lumMod val="75000"/>
                  </a:schemeClr>
                </a:solidFill>
                <a:effectLst/>
                <a:latin typeface="Calibri" pitchFamily="34" charset="0"/>
                <a:ea typeface="Calibri" pitchFamily="34" charset="0"/>
                <a:cs typeface="Arial" pitchFamily="34" charset="0"/>
              </a:rPr>
              <a:t>مفهوم الإحالات وانواعه</a:t>
            </a:r>
            <a:r>
              <a:rPr kumimoji="0" lang="ar-SA" sz="3600" b="1" i="1" u="none" strike="noStrike" cap="none" normalizeH="0" baseline="0" dirty="0" smtClean="0">
                <a:ln>
                  <a:noFill/>
                </a:ln>
                <a:solidFill>
                  <a:schemeClr val="tx1"/>
                </a:solidFill>
                <a:effectLst/>
                <a:latin typeface="Calibri" pitchFamily="34" charset="0"/>
                <a:ea typeface="Calibri" pitchFamily="34" charset="0"/>
                <a:cs typeface="Arial" pitchFamily="34" charset="0"/>
              </a:rPr>
              <a:t>ا</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 name="Rectangle 4"/>
          <p:cNvSpPr/>
          <p:nvPr/>
        </p:nvSpPr>
        <p:spPr>
          <a:xfrm>
            <a:off x="609600" y="2743200"/>
            <a:ext cx="7924800" cy="1754326"/>
          </a:xfrm>
          <a:prstGeom prst="rect">
            <a:avLst/>
          </a:prstGeom>
        </p:spPr>
        <p:txBody>
          <a:bodyPr wrap="square">
            <a:spAutoFit/>
          </a:bodyPr>
          <a:lstStyle/>
          <a:p>
            <a:pPr algn="r"/>
            <a:r>
              <a:rPr lang="en-US" sz="3200" dirty="0" smtClean="0"/>
              <a:t>  </a:t>
            </a:r>
            <a:r>
              <a:rPr lang="ar-SA" sz="3600" i="1" dirty="0" smtClean="0">
                <a:latin typeface="Arial" pitchFamily="34" charset="0"/>
                <a:cs typeface="Arial" pitchFamily="34" charset="0"/>
              </a:rPr>
              <a:t>الإحالة </a:t>
            </a:r>
            <a:r>
              <a:rPr lang="ar-SA" sz="3600" i="1" dirty="0">
                <a:latin typeface="Arial" pitchFamily="34" charset="0"/>
                <a:cs typeface="Arial" pitchFamily="34" charset="0"/>
              </a:rPr>
              <a:t>هي توجيه أو إرشاد من مدخل إلى مدخل آخر بالفهرس، </a:t>
            </a:r>
            <a:r>
              <a:rPr lang="ar-SA" sz="3600" i="1" dirty="0" smtClean="0">
                <a:latin typeface="Arial" pitchFamily="34" charset="0"/>
                <a:cs typeface="Arial" pitchFamily="34" charset="0"/>
              </a:rPr>
              <a:t>و </a:t>
            </a:r>
            <a:r>
              <a:rPr lang="ar-SA" sz="3600" i="1" dirty="0">
                <a:latin typeface="Arial" pitchFamily="34" charset="0"/>
                <a:cs typeface="Arial" pitchFamily="34" charset="0"/>
              </a:rPr>
              <a:t>قد تكون مخصصة وقد تكون عامة وكلاهما قد يكون من النوع أنظر أو أنظر أيضاً </a:t>
            </a:r>
            <a:r>
              <a:rPr lang="en-US" sz="3600" i="1" dirty="0" smtClean="0">
                <a:latin typeface="Arial" pitchFamily="34" charset="0"/>
                <a:cs typeface="Arial" pitchFamily="34" charset="0"/>
              </a:rPr>
              <a:t>     </a:t>
            </a:r>
            <a:endParaRPr lang="en-US" sz="3600" i="1" dirty="0">
              <a:latin typeface="Arial" pitchFamily="34" charset="0"/>
              <a:cs typeface="Arial" pitchFamily="34" charset="0"/>
            </a:endParaRPr>
          </a:p>
        </p:txBody>
      </p:sp>
    </p:spTree>
  </p:cSld>
  <p:clrMapOvr>
    <a:masterClrMapping/>
  </p:clrMapOvr>
  <p:transition spd="slow">
    <p:blinds/>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389888"/>
          </a:xfrm>
        </p:spPr>
        <p:txBody>
          <a:bodyPr>
            <a:normAutofit fontScale="90000"/>
          </a:bodyPr>
          <a:lstStyle/>
          <a:p>
            <a:pPr algn="ctr"/>
            <a:r>
              <a:rPr lang="ar-SA" b="1" i="1" dirty="0" smtClean="0"/>
              <a:t>أنواع الإحالات</a:t>
            </a:r>
            <a:r>
              <a:rPr lang="en-US" dirty="0" smtClean="0"/>
              <a:t/>
            </a:r>
            <a:br>
              <a:rPr lang="en-US" dirty="0" smtClean="0"/>
            </a:br>
            <a:endParaRPr lang="en-US" dirty="0"/>
          </a:p>
        </p:txBody>
      </p:sp>
      <p:sp>
        <p:nvSpPr>
          <p:cNvPr id="3" name="Content Placeholder 2"/>
          <p:cNvSpPr>
            <a:spLocks noGrp="1"/>
          </p:cNvSpPr>
          <p:nvPr>
            <p:ph idx="1"/>
          </p:nvPr>
        </p:nvSpPr>
        <p:spPr/>
        <p:txBody>
          <a:bodyPr/>
          <a:lstStyle/>
          <a:p>
            <a:pPr algn="r" rtl="1">
              <a:buNone/>
            </a:pPr>
            <a:r>
              <a:rPr lang="ar-SA" sz="3200" dirty="0" smtClean="0"/>
              <a:t>    </a:t>
            </a:r>
            <a:r>
              <a:rPr lang="ar-SA" sz="3200" dirty="0" smtClean="0">
                <a:solidFill>
                  <a:srgbClr val="002060"/>
                </a:solidFill>
              </a:rPr>
              <a:t>يمكن تحديد أنواع الإحالات وفقاً للأنماط الثلاثة التالية: </a:t>
            </a:r>
            <a:endParaRPr lang="en-US" sz="3200" dirty="0" smtClean="0">
              <a:solidFill>
                <a:srgbClr val="002060"/>
              </a:solidFill>
            </a:endParaRPr>
          </a:p>
          <a:p>
            <a:pPr lvl="0" algn="r" rtl="1"/>
            <a:r>
              <a:rPr lang="ar-SA" sz="3200" i="1" dirty="0" smtClean="0">
                <a:solidFill>
                  <a:srgbClr val="002060"/>
                </a:solidFill>
              </a:rPr>
              <a:t>إحالات أنظر المخصصة. </a:t>
            </a:r>
            <a:endParaRPr lang="en-US" sz="3200" i="1" dirty="0" smtClean="0">
              <a:solidFill>
                <a:srgbClr val="002060"/>
              </a:solidFill>
            </a:endParaRPr>
          </a:p>
          <a:p>
            <a:pPr lvl="0" algn="r" rtl="1"/>
            <a:r>
              <a:rPr lang="ar-SA" sz="3200" i="1" dirty="0" smtClean="0">
                <a:solidFill>
                  <a:srgbClr val="002060"/>
                </a:solidFill>
              </a:rPr>
              <a:t>إحالات أنظر أيضاً المخصصة.</a:t>
            </a:r>
            <a:endParaRPr lang="en-US" sz="3200" i="1" dirty="0" smtClean="0">
              <a:solidFill>
                <a:srgbClr val="002060"/>
              </a:solidFill>
            </a:endParaRPr>
          </a:p>
          <a:p>
            <a:pPr lvl="0" algn="r" rtl="1"/>
            <a:r>
              <a:rPr lang="ar-SA" sz="3200" i="1" dirty="0" smtClean="0">
                <a:solidFill>
                  <a:srgbClr val="002060"/>
                </a:solidFill>
              </a:rPr>
              <a:t>الإحالات العامة. </a:t>
            </a:r>
            <a:endParaRPr lang="en-US" sz="3200" i="1" dirty="0" smtClean="0">
              <a:solidFill>
                <a:srgbClr val="002060"/>
              </a:solidFill>
            </a:endParaRPr>
          </a:p>
          <a:p>
            <a:endParaRPr lang="en-US" dirty="0"/>
          </a:p>
        </p:txBody>
      </p:sp>
    </p:spTree>
  </p:cSld>
  <p:clrMapOvr>
    <a:masterClrMapping/>
  </p:clrMapOvr>
  <p:transition spd="slow">
    <p:blinds/>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ar-SA" b="1" dirty="0" smtClean="0"/>
              <a:t>1 </a:t>
            </a:r>
            <a:r>
              <a:rPr lang="ar-SA" b="1" i="1" dirty="0" smtClean="0">
                <a:solidFill>
                  <a:schemeClr val="accent3">
                    <a:lumMod val="75000"/>
                  </a:schemeClr>
                </a:solidFill>
              </a:rPr>
              <a:t>/إحالات أنظر المخصصة</a:t>
            </a:r>
            <a:r>
              <a:rPr lang="ar-SA" b="1" dirty="0" smtClean="0"/>
              <a:t>:</a:t>
            </a:r>
            <a:endParaRPr lang="en-US" dirty="0"/>
          </a:p>
        </p:txBody>
      </p:sp>
      <p:sp>
        <p:nvSpPr>
          <p:cNvPr id="3" name="Content Placeholder 2"/>
          <p:cNvSpPr>
            <a:spLocks noGrp="1"/>
          </p:cNvSpPr>
          <p:nvPr>
            <p:ph idx="1"/>
          </p:nvPr>
        </p:nvSpPr>
        <p:spPr/>
        <p:txBody>
          <a:bodyPr>
            <a:normAutofit lnSpcReduction="10000"/>
          </a:bodyPr>
          <a:lstStyle/>
          <a:p>
            <a:pPr algn="r">
              <a:buNone/>
            </a:pPr>
            <a:r>
              <a:rPr lang="ar-SA" sz="3200" dirty="0" smtClean="0"/>
              <a:t>   هذا النوع من الإحالات الذي يحيل من ألفاظ ومصطلحات لم تستخدم كرؤوس موضوعات إلى رؤوس الموضوعات المقننة والمختارة للاستعمال . </a:t>
            </a:r>
            <a:endParaRPr lang="en-US" sz="3200" dirty="0" smtClean="0"/>
          </a:p>
          <a:p>
            <a:pPr algn="r" rtl="1">
              <a:buNone/>
            </a:pPr>
            <a:r>
              <a:rPr lang="ar-SA" sz="3200" dirty="0" smtClean="0"/>
              <a:t>وفيما يلي محاولة لحصر أهم الحالات التي يمكن أن تعد فيها </a:t>
            </a:r>
            <a:r>
              <a:rPr lang="ar-SA" sz="3200" b="1" dirty="0" smtClean="0">
                <a:solidFill>
                  <a:srgbClr val="0070C0"/>
                </a:solidFill>
              </a:rPr>
              <a:t>إحالة أنظر</a:t>
            </a:r>
            <a:r>
              <a:rPr lang="ar-SA" sz="3200" dirty="0" smtClean="0"/>
              <a:t>: </a:t>
            </a:r>
            <a:endParaRPr lang="en-US" sz="3200" dirty="0" smtClean="0"/>
          </a:p>
          <a:p>
            <a:pPr lvl="0" algn="r" rtl="1">
              <a:buNone/>
            </a:pPr>
            <a:r>
              <a:rPr lang="ar-SA" sz="3200" dirty="0" smtClean="0"/>
              <a:t>    أ/ من مرادفات الكلمة إلى هذه الكلمة أي المستخدمة، أو من المصطلحات التي يمكن أن تعتبر مرادفة لها والتي تغطي نفس النوع من المواد. </a:t>
            </a:r>
            <a:endParaRPr lang="en-US" sz="3200" dirty="0" smtClean="0"/>
          </a:p>
          <a:p>
            <a:pPr algn="r" rtl="1"/>
            <a:r>
              <a:rPr lang="ar-SA" sz="3200" dirty="0" smtClean="0"/>
              <a:t>مثل: </a:t>
            </a:r>
            <a:r>
              <a:rPr lang="ar-SA" sz="3200" u="sng" dirty="0" smtClean="0">
                <a:solidFill>
                  <a:srgbClr val="0070C0"/>
                </a:solidFill>
              </a:rPr>
              <a:t>العائلة </a:t>
            </a:r>
            <a:r>
              <a:rPr lang="ar-SA" sz="3200" dirty="0" smtClean="0">
                <a:solidFill>
                  <a:srgbClr val="0070C0"/>
                </a:solidFill>
              </a:rPr>
              <a:t>	</a:t>
            </a:r>
            <a:r>
              <a:rPr lang="ar-SA" sz="3200" u="sng" dirty="0" smtClean="0">
                <a:solidFill>
                  <a:srgbClr val="0070C0"/>
                </a:solidFill>
              </a:rPr>
              <a:t>أ</a:t>
            </a:r>
            <a:r>
              <a:rPr lang="ar-SA" sz="3200" b="1" u="sng" dirty="0" smtClean="0">
                <a:solidFill>
                  <a:srgbClr val="0070C0"/>
                </a:solidFill>
              </a:rPr>
              <a:t>نظر</a:t>
            </a:r>
            <a:r>
              <a:rPr lang="ar-SA" sz="3200" b="1" dirty="0" smtClean="0">
                <a:solidFill>
                  <a:srgbClr val="0070C0"/>
                </a:solidFill>
              </a:rPr>
              <a:t>  </a:t>
            </a:r>
            <a:r>
              <a:rPr lang="ar-SA" sz="3200" dirty="0" smtClean="0">
                <a:solidFill>
                  <a:srgbClr val="0070C0"/>
                </a:solidFill>
              </a:rPr>
              <a:t>  </a:t>
            </a:r>
            <a:r>
              <a:rPr lang="ar-SA" sz="3200" u="sng" dirty="0" smtClean="0">
                <a:solidFill>
                  <a:srgbClr val="0070C0"/>
                </a:solidFill>
              </a:rPr>
              <a:t>الأسرة</a:t>
            </a:r>
            <a:endParaRPr lang="en-US" sz="3200" u="sng" dirty="0" smtClean="0">
              <a:solidFill>
                <a:srgbClr val="0070C0"/>
              </a:solidFill>
            </a:endParaRPr>
          </a:p>
          <a:p>
            <a:endParaRPr lang="en-US" dirty="0"/>
          </a:p>
        </p:txBody>
      </p:sp>
    </p:spTree>
  </p:cSld>
  <p:clrMapOvr>
    <a:masterClrMapping/>
  </p:clrMapOvr>
  <p:transition>
    <p:zo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410200"/>
          </a:xfrm>
        </p:spPr>
        <p:txBody>
          <a:bodyPr>
            <a:normAutofit fontScale="92500" lnSpcReduction="10000"/>
          </a:bodyPr>
          <a:lstStyle/>
          <a:p>
            <a:pPr lvl="0" algn="ctr" rtl="1">
              <a:buNone/>
            </a:pPr>
            <a:r>
              <a:rPr lang="ar-SA" sz="3600" u="sng" dirty="0" smtClean="0">
                <a:solidFill>
                  <a:srgbClr val="0070C0"/>
                </a:solidFill>
              </a:rPr>
              <a:t>جوامع </a:t>
            </a:r>
            <a:r>
              <a:rPr lang="ar-SA" sz="3600" b="1" dirty="0" smtClean="0">
                <a:solidFill>
                  <a:srgbClr val="0070C0"/>
                </a:solidFill>
              </a:rPr>
              <a:t>	</a:t>
            </a:r>
            <a:r>
              <a:rPr lang="ar-SA" sz="3600" b="1" u="sng" dirty="0" smtClean="0">
                <a:solidFill>
                  <a:srgbClr val="0070C0"/>
                </a:solidFill>
              </a:rPr>
              <a:t> أنظر </a:t>
            </a:r>
            <a:r>
              <a:rPr lang="ar-SA" sz="3600" u="sng" dirty="0" smtClean="0">
                <a:solidFill>
                  <a:srgbClr val="0070C0"/>
                </a:solidFill>
              </a:rPr>
              <a:t>مساجد</a:t>
            </a:r>
            <a:endParaRPr lang="ar-SA" sz="3600" dirty="0" smtClean="0"/>
          </a:p>
          <a:p>
            <a:pPr lvl="0" rtl="1"/>
            <a:endParaRPr lang="ar-SA" sz="3600" dirty="0" smtClean="0"/>
          </a:p>
          <a:p>
            <a:pPr lvl="0" algn="r" rtl="1">
              <a:buNone/>
            </a:pPr>
            <a:r>
              <a:rPr lang="ar-SA" sz="3600" dirty="0" smtClean="0"/>
              <a:t>ب/ من المصطلح الأجنبي إلى المصطلح العربي أو العكس وفقاً لمدى شيوع الاستخدام: </a:t>
            </a:r>
            <a:endParaRPr lang="en-US" sz="3600" dirty="0" smtClean="0"/>
          </a:p>
          <a:p>
            <a:pPr algn="r" rtl="1">
              <a:buNone/>
            </a:pPr>
            <a:r>
              <a:rPr lang="ar-SA" sz="3600" dirty="0" smtClean="0"/>
              <a:t>مثل: </a:t>
            </a:r>
            <a:r>
              <a:rPr lang="ar-SA" sz="3600" dirty="0" smtClean="0">
                <a:solidFill>
                  <a:srgbClr val="0070C0"/>
                </a:solidFill>
              </a:rPr>
              <a:t>بوليس		</a:t>
            </a:r>
            <a:r>
              <a:rPr lang="ar-SA" sz="3600" b="1" u="sng" dirty="0" smtClean="0">
                <a:solidFill>
                  <a:srgbClr val="0070C0"/>
                </a:solidFill>
              </a:rPr>
              <a:t>أنظر</a:t>
            </a:r>
            <a:r>
              <a:rPr lang="ar-SA" sz="3600" dirty="0" smtClean="0">
                <a:solidFill>
                  <a:srgbClr val="0070C0"/>
                </a:solidFill>
              </a:rPr>
              <a:t> 			شرطة </a:t>
            </a:r>
            <a:endParaRPr lang="en-US" sz="3600" dirty="0" smtClean="0">
              <a:solidFill>
                <a:srgbClr val="0070C0"/>
              </a:solidFill>
            </a:endParaRPr>
          </a:p>
          <a:p>
            <a:pPr algn="r" rtl="1">
              <a:buNone/>
            </a:pPr>
            <a:r>
              <a:rPr lang="ar-SA" sz="3600" dirty="0" smtClean="0">
                <a:solidFill>
                  <a:srgbClr val="0070C0"/>
                </a:solidFill>
              </a:rPr>
              <a:t>الهاتف			</a:t>
            </a:r>
            <a:r>
              <a:rPr lang="ar-SA" sz="3600" b="1" u="sng" dirty="0" smtClean="0">
                <a:solidFill>
                  <a:srgbClr val="0070C0"/>
                </a:solidFill>
              </a:rPr>
              <a:t>أنظر	</a:t>
            </a:r>
            <a:r>
              <a:rPr lang="ar-SA" sz="3600" dirty="0" smtClean="0">
                <a:solidFill>
                  <a:srgbClr val="0070C0"/>
                </a:solidFill>
              </a:rPr>
              <a:t>		 التليفون</a:t>
            </a:r>
            <a:endParaRPr lang="en-US" sz="3600" dirty="0" smtClean="0">
              <a:solidFill>
                <a:srgbClr val="0070C0"/>
              </a:solidFill>
            </a:endParaRPr>
          </a:p>
          <a:p>
            <a:pPr lvl="0" algn="r" rtl="1">
              <a:buNone/>
            </a:pPr>
            <a:r>
              <a:rPr lang="ar-SA" sz="3600" dirty="0" smtClean="0"/>
              <a:t>ج/ من الجزء الثاني من رأس الموضوع المركب أو من الشكل المخالف:</a:t>
            </a:r>
            <a:endParaRPr lang="en-US" sz="3600" dirty="0" smtClean="0"/>
          </a:p>
          <a:p>
            <a:pPr algn="r" rtl="1">
              <a:buNone/>
            </a:pPr>
            <a:r>
              <a:rPr lang="ar-SA" sz="3600" dirty="0" smtClean="0"/>
              <a:t>مثل: </a:t>
            </a:r>
            <a:r>
              <a:rPr lang="ar-SA" sz="3600" dirty="0" smtClean="0">
                <a:solidFill>
                  <a:srgbClr val="0070C0"/>
                </a:solidFill>
              </a:rPr>
              <a:t>التقاليد		</a:t>
            </a:r>
            <a:r>
              <a:rPr lang="ar-SA" sz="3600" b="1" u="sng" dirty="0" smtClean="0">
                <a:solidFill>
                  <a:srgbClr val="0070C0"/>
                </a:solidFill>
              </a:rPr>
              <a:t>أنظر </a:t>
            </a:r>
            <a:r>
              <a:rPr lang="ar-SA" sz="3600" dirty="0" smtClean="0">
                <a:solidFill>
                  <a:srgbClr val="0070C0"/>
                </a:solidFill>
              </a:rPr>
              <a:t>		العادات والتقاليد </a:t>
            </a:r>
            <a:endParaRPr lang="en-US" sz="3600" dirty="0" smtClean="0">
              <a:solidFill>
                <a:srgbClr val="0070C0"/>
              </a:solidFill>
            </a:endParaRPr>
          </a:p>
          <a:p>
            <a:pPr algn="r">
              <a:buNone/>
            </a:pPr>
            <a:r>
              <a:rPr lang="ar-SA" sz="3600" dirty="0" smtClean="0">
                <a:solidFill>
                  <a:srgbClr val="0070C0"/>
                </a:solidFill>
              </a:rPr>
              <a:t>الشر والخير 		</a:t>
            </a:r>
            <a:r>
              <a:rPr lang="ar-SA" sz="3600" b="1" u="sng" dirty="0" smtClean="0">
                <a:solidFill>
                  <a:srgbClr val="0070C0"/>
                </a:solidFill>
              </a:rPr>
              <a:t>أنظر </a:t>
            </a:r>
            <a:r>
              <a:rPr lang="ar-SA" sz="3600" dirty="0" smtClean="0"/>
              <a:t>		</a:t>
            </a:r>
            <a:r>
              <a:rPr lang="ar-SA" sz="3600" dirty="0" smtClean="0">
                <a:solidFill>
                  <a:srgbClr val="0070C0"/>
                </a:solidFill>
              </a:rPr>
              <a:t>الخير والشر</a:t>
            </a:r>
            <a:endParaRPr lang="en-US" sz="3600" b="1" u="sng" dirty="0">
              <a:solidFill>
                <a:srgbClr val="0070C0"/>
              </a:solidFill>
            </a:endParaRPr>
          </a:p>
        </p:txBody>
      </p:sp>
    </p:spTree>
  </p:cSld>
  <p:clrMapOvr>
    <a:masterClrMapping/>
  </p:clrMapOvr>
  <p:transition spd="slow">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334000"/>
          </a:xfrm>
        </p:spPr>
        <p:txBody>
          <a:bodyPr>
            <a:normAutofit lnSpcReduction="10000"/>
          </a:bodyPr>
          <a:lstStyle/>
          <a:p>
            <a:pPr lvl="0" algn="r" rtl="1">
              <a:buNone/>
            </a:pPr>
            <a:r>
              <a:rPr lang="ar-SA" sz="3200" dirty="0" smtClean="0"/>
              <a:t>د / من رأس موضوع مفرع إلى الوضع العادي لرأس الموضوع والعكس: </a:t>
            </a:r>
            <a:endParaRPr lang="en-US" sz="3200" dirty="0" smtClean="0"/>
          </a:p>
          <a:p>
            <a:pPr algn="r" rtl="1">
              <a:buNone/>
            </a:pPr>
            <a:r>
              <a:rPr lang="ar-SA" sz="3200" dirty="0" smtClean="0"/>
              <a:t>مثل: </a:t>
            </a:r>
            <a:r>
              <a:rPr lang="ar-SA" sz="3200" dirty="0" smtClean="0">
                <a:solidFill>
                  <a:srgbClr val="0070C0"/>
                </a:solidFill>
              </a:rPr>
              <a:t>التأمين – شركات 	</a:t>
            </a:r>
            <a:r>
              <a:rPr lang="ar-SA" sz="3200" b="1" u="sng" dirty="0" smtClean="0">
                <a:solidFill>
                  <a:srgbClr val="0070C0"/>
                </a:solidFill>
              </a:rPr>
              <a:t>أنظر</a:t>
            </a:r>
            <a:r>
              <a:rPr lang="ar-SA" sz="3200" dirty="0" smtClean="0">
                <a:solidFill>
                  <a:srgbClr val="0070C0"/>
                </a:solidFill>
              </a:rPr>
              <a:t>    شركة التأمين </a:t>
            </a:r>
            <a:endParaRPr lang="en-US" sz="3200" dirty="0" smtClean="0">
              <a:solidFill>
                <a:srgbClr val="0070C0"/>
              </a:solidFill>
            </a:endParaRPr>
          </a:p>
          <a:p>
            <a:pPr algn="r" rtl="1">
              <a:buNone/>
            </a:pPr>
            <a:r>
              <a:rPr lang="ar-SA" sz="3200" dirty="0" smtClean="0">
                <a:solidFill>
                  <a:srgbClr val="0070C0"/>
                </a:solidFill>
              </a:rPr>
              <a:t>اقتصاديات البترول 		</a:t>
            </a:r>
            <a:r>
              <a:rPr lang="ar-SA" sz="3200" b="1" u="sng" dirty="0" smtClean="0">
                <a:solidFill>
                  <a:srgbClr val="0070C0"/>
                </a:solidFill>
              </a:rPr>
              <a:t>أنظر</a:t>
            </a:r>
            <a:r>
              <a:rPr lang="ar-SA" sz="3200" dirty="0" smtClean="0">
                <a:solidFill>
                  <a:srgbClr val="0070C0"/>
                </a:solidFill>
              </a:rPr>
              <a:t> البترول – اقتصاديات </a:t>
            </a:r>
            <a:endParaRPr lang="en-US" sz="3200" dirty="0" smtClean="0">
              <a:solidFill>
                <a:srgbClr val="0070C0"/>
              </a:solidFill>
            </a:endParaRPr>
          </a:p>
          <a:p>
            <a:pPr lvl="0" algn="r" rtl="1">
              <a:buNone/>
            </a:pPr>
            <a:r>
              <a:rPr lang="ar-SA" sz="3200" dirty="0" smtClean="0"/>
              <a:t>ه/ من الموضوع إلى المكان أو العكس في رؤوس الموضوعات المفرعة مكانيا: </a:t>
            </a:r>
            <a:endParaRPr lang="en-US" sz="3200" dirty="0" smtClean="0"/>
          </a:p>
          <a:p>
            <a:pPr algn="r" rtl="1">
              <a:buNone/>
            </a:pPr>
            <a:r>
              <a:rPr lang="ar-SA" sz="3200" dirty="0" smtClean="0"/>
              <a:t>مثل: </a:t>
            </a:r>
            <a:r>
              <a:rPr lang="ar-SA" sz="3200" dirty="0" smtClean="0">
                <a:solidFill>
                  <a:srgbClr val="0070C0"/>
                </a:solidFill>
              </a:rPr>
              <a:t>مصر- زراعة </a:t>
            </a:r>
            <a:r>
              <a:rPr lang="ar-SA" sz="3200" dirty="0" smtClean="0"/>
              <a:t>		</a:t>
            </a:r>
            <a:r>
              <a:rPr lang="ar-SA" sz="3200" b="1" u="sng" dirty="0" smtClean="0">
                <a:solidFill>
                  <a:srgbClr val="0070C0"/>
                </a:solidFill>
              </a:rPr>
              <a:t>أنظر</a:t>
            </a:r>
            <a:r>
              <a:rPr lang="ar-SA" sz="3200" dirty="0" smtClean="0">
                <a:solidFill>
                  <a:srgbClr val="0070C0"/>
                </a:solidFill>
              </a:rPr>
              <a:t>	  زراعة – مصر </a:t>
            </a:r>
            <a:endParaRPr lang="en-US" sz="3200" dirty="0" smtClean="0">
              <a:solidFill>
                <a:srgbClr val="0070C0"/>
              </a:solidFill>
            </a:endParaRPr>
          </a:p>
          <a:p>
            <a:pPr algn="r" rtl="1">
              <a:buNone/>
            </a:pPr>
            <a:r>
              <a:rPr lang="ar-SA" sz="3200" dirty="0" smtClean="0">
                <a:solidFill>
                  <a:srgbClr val="0070C0"/>
                </a:solidFill>
              </a:rPr>
              <a:t>السكان- إيطاليا		أ</a:t>
            </a:r>
            <a:r>
              <a:rPr lang="ar-SA" sz="3200" b="1" u="sng" dirty="0" smtClean="0">
                <a:solidFill>
                  <a:srgbClr val="0070C0"/>
                </a:solidFill>
              </a:rPr>
              <a:t>نظر</a:t>
            </a:r>
            <a:r>
              <a:rPr lang="ar-SA" sz="3200" dirty="0" smtClean="0">
                <a:solidFill>
                  <a:srgbClr val="0070C0"/>
                </a:solidFill>
              </a:rPr>
              <a:t>  </a:t>
            </a:r>
            <a:r>
              <a:rPr lang="ar-SA" sz="3200" dirty="0" smtClean="0"/>
              <a:t>		</a:t>
            </a:r>
            <a:r>
              <a:rPr lang="ar-SA" sz="3200" dirty="0" smtClean="0">
                <a:solidFill>
                  <a:srgbClr val="0070C0"/>
                </a:solidFill>
              </a:rPr>
              <a:t>إيطاليا  - سكان </a:t>
            </a:r>
            <a:endParaRPr lang="en-US" sz="3200" dirty="0" smtClean="0">
              <a:solidFill>
                <a:srgbClr val="0070C0"/>
              </a:solidFill>
            </a:endParaRPr>
          </a:p>
          <a:p>
            <a:pPr lvl="0" algn="r" rtl="1">
              <a:buNone/>
            </a:pPr>
            <a:r>
              <a:rPr lang="ar-SA" sz="3200" dirty="0" smtClean="0"/>
              <a:t>و / من هجاء غير مستعمل إلى الهجاء المستعمل: </a:t>
            </a:r>
            <a:endParaRPr lang="en-US" sz="3200" dirty="0" smtClean="0"/>
          </a:p>
          <a:p>
            <a:pPr algn="r" rtl="1">
              <a:buNone/>
            </a:pPr>
            <a:r>
              <a:rPr lang="ar-SA" sz="3200" dirty="0" smtClean="0"/>
              <a:t>مثل: </a:t>
            </a:r>
            <a:r>
              <a:rPr lang="ar-SA" sz="3200" dirty="0" smtClean="0">
                <a:solidFill>
                  <a:srgbClr val="0070C0"/>
                </a:solidFill>
              </a:rPr>
              <a:t>الببليوجرافيا 	</a:t>
            </a:r>
            <a:r>
              <a:rPr lang="ar-SA" sz="3200" b="1" i="1" u="sng" dirty="0" smtClean="0">
                <a:solidFill>
                  <a:srgbClr val="0070C0"/>
                </a:solidFill>
              </a:rPr>
              <a:t>أنظر </a:t>
            </a:r>
            <a:r>
              <a:rPr lang="ar-SA" sz="3200" dirty="0" smtClean="0">
                <a:solidFill>
                  <a:srgbClr val="0070C0"/>
                </a:solidFill>
              </a:rPr>
              <a:t>		الببليوجرافيا </a:t>
            </a:r>
            <a:endParaRPr lang="en-US" sz="3200" dirty="0" smtClean="0">
              <a:solidFill>
                <a:srgbClr val="0070C0"/>
              </a:solidFill>
            </a:endParaRPr>
          </a:p>
          <a:p>
            <a:pPr>
              <a:buNone/>
            </a:pPr>
            <a:endParaRPr lang="en-US" dirty="0"/>
          </a:p>
        </p:txBody>
      </p:sp>
    </p:spTree>
  </p:cSld>
  <p:clrMapOvr>
    <a:masterClrMapping/>
  </p:clrMapOvr>
  <p:transition spd="slow">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410200"/>
          </a:xfrm>
        </p:spPr>
        <p:txBody>
          <a:bodyPr/>
          <a:lstStyle/>
          <a:p>
            <a:pPr lvl="0" algn="r" rtl="1">
              <a:buNone/>
            </a:pPr>
            <a:r>
              <a:rPr lang="ar-SA" dirty="0" smtClean="0"/>
              <a:t>ذ</a:t>
            </a:r>
            <a:r>
              <a:rPr lang="ar-SA" sz="3200" dirty="0" smtClean="0"/>
              <a:t>/ من المفرد إلى الجمع إذا لم يكن من الميسور صفها معاً بالفهرس في مكان واحد: </a:t>
            </a:r>
            <a:endParaRPr lang="en-US" sz="3200" dirty="0" smtClean="0"/>
          </a:p>
          <a:p>
            <a:pPr algn="r" rtl="1">
              <a:buNone/>
            </a:pPr>
            <a:r>
              <a:rPr lang="ar-SA" sz="3200" dirty="0" smtClean="0"/>
              <a:t>     </a:t>
            </a:r>
            <a:r>
              <a:rPr lang="ar-SA" sz="3200" dirty="0" smtClean="0">
                <a:solidFill>
                  <a:srgbClr val="0070C0"/>
                </a:solidFill>
              </a:rPr>
              <a:t>مثل: الربح 		</a:t>
            </a:r>
            <a:r>
              <a:rPr lang="ar-SA" sz="3200" b="1" u="sng" dirty="0" smtClean="0">
                <a:solidFill>
                  <a:srgbClr val="0070C0"/>
                </a:solidFill>
              </a:rPr>
              <a:t>أنظر</a:t>
            </a:r>
            <a:r>
              <a:rPr lang="ar-SA" sz="3200" dirty="0" smtClean="0">
                <a:solidFill>
                  <a:srgbClr val="0070C0"/>
                </a:solidFill>
              </a:rPr>
              <a:t> 		الأرباح </a:t>
            </a:r>
            <a:endParaRPr lang="en-US" sz="3200" dirty="0" smtClean="0">
              <a:solidFill>
                <a:srgbClr val="0070C0"/>
              </a:solidFill>
            </a:endParaRPr>
          </a:p>
          <a:p>
            <a:pPr algn="r">
              <a:buNone/>
            </a:pPr>
            <a:r>
              <a:rPr lang="ar-SA" sz="3200" dirty="0" smtClean="0"/>
              <a:t>ح/  من أحد جموع التكسير إلى الآخر الأكثر استعمالاً: </a:t>
            </a:r>
            <a:endParaRPr lang="en-US" sz="3200" dirty="0" smtClean="0"/>
          </a:p>
          <a:p>
            <a:pPr algn="r" rtl="1">
              <a:buNone/>
            </a:pPr>
            <a:r>
              <a:rPr lang="ar-SA" sz="3200" dirty="0" smtClean="0">
                <a:solidFill>
                  <a:srgbClr val="0070C0"/>
                </a:solidFill>
              </a:rPr>
              <a:t>     مثل: أبحاث 		</a:t>
            </a:r>
            <a:r>
              <a:rPr lang="ar-SA" sz="3200" b="1" u="sng" dirty="0" smtClean="0">
                <a:solidFill>
                  <a:srgbClr val="0070C0"/>
                </a:solidFill>
              </a:rPr>
              <a:t>أنظر</a:t>
            </a:r>
            <a:r>
              <a:rPr lang="ar-SA" sz="3200" dirty="0" smtClean="0">
                <a:solidFill>
                  <a:srgbClr val="0070C0"/>
                </a:solidFill>
              </a:rPr>
              <a:t> 		</a:t>
            </a:r>
            <a:r>
              <a:rPr lang="ar-SA" sz="3200" dirty="0" smtClean="0"/>
              <a:t>بحوث</a:t>
            </a:r>
            <a:endParaRPr lang="en-US" sz="3200" dirty="0" smtClean="0"/>
          </a:p>
          <a:p>
            <a:pPr algn="r"/>
            <a:endParaRPr lang="en-US" sz="32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92500"/>
          </a:bodyPr>
          <a:lstStyle/>
          <a:p>
            <a:pPr algn="r" rtl="1"/>
            <a:r>
              <a:rPr lang="ar-SA" sz="3200" b="1" dirty="0" smtClean="0">
                <a:solidFill>
                  <a:srgbClr val="0070C0"/>
                </a:solidFill>
              </a:rPr>
              <a:t>بإستخدام إحالات أنظر المخصصة بطريقة واعية تضمن المكتبة إدخال مواد الموضوع الواحد تحت رأس موضوع واحد وعدم تشتتها في الفهرس تحت رؤوس موضوعات مختلفة.</a:t>
            </a:r>
            <a:endParaRPr lang="en-US" sz="3200" b="1" dirty="0" smtClean="0">
              <a:solidFill>
                <a:srgbClr val="0070C0"/>
              </a:solidFill>
            </a:endParaRPr>
          </a:p>
          <a:p>
            <a:pPr algn="r" rtl="1"/>
            <a:r>
              <a:rPr lang="ar-SA" sz="3200" b="1" dirty="0" smtClean="0">
                <a:solidFill>
                  <a:srgbClr val="0070C0"/>
                </a:solidFill>
              </a:rPr>
              <a:t>كما  أن إحالة "أنظر" تعمل مرة واحدة فقط. فإذا  أعد رأس موضوع "الأسرة" لأول مرة فإنه تعد إحالة أنظر إلى هذا الرأس من "العائلة" ولا تعمل هذه الإحالة مرة أخرى أياً كان عدد المرات التي أعد فيها رأس "الأسرة" كذلك لا يوضع أي عمل تحت رأس "العائلة" طالما أعدت إحالة  أنظر إلى رأس "الأسرة". </a:t>
            </a:r>
            <a:endParaRPr lang="en-US" sz="3200" b="1" dirty="0" smtClean="0">
              <a:solidFill>
                <a:srgbClr val="0070C0"/>
              </a:solidFill>
            </a:endParaRPr>
          </a:p>
          <a:p>
            <a:endParaRPr lang="en-US" sz="3200" dirty="0"/>
          </a:p>
        </p:txBody>
      </p:sp>
      <p:sp>
        <p:nvSpPr>
          <p:cNvPr id="4" name="Cloud Callout 3"/>
          <p:cNvSpPr/>
          <p:nvPr/>
        </p:nvSpPr>
        <p:spPr>
          <a:xfrm>
            <a:off x="5029200" y="762000"/>
            <a:ext cx="3733800" cy="1066800"/>
          </a:xfrm>
          <a:prstGeom prst="cloudCallout">
            <a:avLst>
              <a:gd name="adj1" fmla="val -79626"/>
              <a:gd name="adj2" fmla="val 44466"/>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97" name="Rectangle 1"/>
          <p:cNvSpPr>
            <a:spLocks noChangeArrowheads="1"/>
          </p:cNvSpPr>
          <p:nvPr/>
        </p:nvSpPr>
        <p:spPr bwMode="auto">
          <a:xfrm>
            <a:off x="5943600" y="914401"/>
            <a:ext cx="2133600"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3740150" algn="l"/>
              </a:tabLst>
            </a:pPr>
            <a:r>
              <a:rPr kumimoji="0" lang="ar-SA" sz="3600" b="1" i="1" u="none" strike="noStrike" cap="none" normalizeH="0" baseline="0" dirty="0" smtClean="0">
                <a:ln>
                  <a:noFill/>
                </a:ln>
                <a:solidFill>
                  <a:schemeClr val="tx1"/>
                </a:solidFill>
                <a:effectLst/>
                <a:latin typeface="Calibri" pitchFamily="34" charset="0"/>
                <a:ea typeface="Calibri" pitchFamily="34" charset="0"/>
                <a:cs typeface="Arial" pitchFamily="34" charset="0"/>
              </a:rPr>
              <a:t>نقاط هامه</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spd="slow">
    <p:blinds/>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66800"/>
            <a:ext cx="8229600" cy="780288"/>
          </a:xfrm>
        </p:spPr>
        <p:txBody>
          <a:bodyPr>
            <a:normAutofit fontScale="90000"/>
          </a:bodyPr>
          <a:lstStyle/>
          <a:p>
            <a:pPr algn="r"/>
            <a:r>
              <a:rPr lang="ar-SA" dirty="0" smtClean="0"/>
              <a:t>2</a:t>
            </a:r>
            <a:r>
              <a:rPr lang="ar-SA" i="1" dirty="0" smtClean="0"/>
              <a:t> /</a:t>
            </a:r>
            <a:r>
              <a:rPr lang="ar-SA" b="1" i="1" dirty="0" smtClean="0"/>
              <a:t>إحالات أنظر أيضاً المخصصة</a:t>
            </a:r>
            <a:r>
              <a:rPr lang="ar-SA" i="1" dirty="0" smtClean="0"/>
              <a:t>:</a:t>
            </a:r>
            <a:endParaRPr lang="en-US" i="1" dirty="0"/>
          </a:p>
        </p:txBody>
      </p:sp>
      <p:sp>
        <p:nvSpPr>
          <p:cNvPr id="3" name="Content Placeholder 2"/>
          <p:cNvSpPr>
            <a:spLocks noGrp="1"/>
          </p:cNvSpPr>
          <p:nvPr>
            <p:ph idx="1"/>
          </p:nvPr>
        </p:nvSpPr>
        <p:spPr>
          <a:xfrm>
            <a:off x="457200" y="2362200"/>
            <a:ext cx="8229600" cy="3962400"/>
          </a:xfrm>
        </p:spPr>
        <p:txBody>
          <a:bodyPr/>
          <a:lstStyle/>
          <a:p>
            <a:pPr algn="r">
              <a:buNone/>
            </a:pPr>
            <a:r>
              <a:rPr lang="ar-SA" dirty="0" smtClean="0"/>
              <a:t>    </a:t>
            </a:r>
            <a:r>
              <a:rPr lang="ar-SA" sz="3200" dirty="0" smtClean="0"/>
              <a:t>إن هذه الإحالات التي تحيل من رؤوس موضوعات مستعملة بالفعل في الفهرس إلى رؤوس موضوعات أخرى مستعملة أيضاً ذات صلة بها، و هي مشكلة المشاكل في الفهرس الموضوعي الهجائي، لأنها معقدة في بناءها، وصعبة من حيث إدراكهاالاسباب الاتية:-</a:t>
            </a:r>
            <a:endParaRPr lang="en-US" sz="3200" dirty="0"/>
          </a:p>
        </p:txBody>
      </p:sp>
    </p:spTree>
  </p:cSld>
  <p:clrMapOvr>
    <a:masterClrMapping/>
  </p:clrMapOvr>
  <p:transition spd="slow">
    <p:pull dir="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52600"/>
            <a:ext cx="8229600" cy="4572000"/>
          </a:xfrm>
        </p:spPr>
        <p:txBody>
          <a:bodyPr/>
          <a:lstStyle/>
          <a:p>
            <a:pPr algn="r">
              <a:buNone/>
            </a:pPr>
            <a:r>
              <a:rPr lang="ar-SA" sz="3200" dirty="0" smtClean="0"/>
              <a:t>   - </a:t>
            </a:r>
            <a:r>
              <a:rPr lang="ar-SA" sz="3200" dirty="0" smtClean="0">
                <a:solidFill>
                  <a:srgbClr val="0070C0"/>
                </a:solidFill>
              </a:rPr>
              <a:t>أن الفهرس الموضوعي الهجائي في حاجة إلى وسيلة تتيح له الترابط المنطقي، أو ربط الموضوعات المتصلة ببعضها البعض والتي تبعثرت في الترتيب الهجائي، وذلك لمساعدة القارئ في إيجاد مواد إضافية عن الموضوع الذي يبحث عنه</a:t>
            </a:r>
          </a:p>
          <a:p>
            <a:pPr algn="r">
              <a:buNone/>
            </a:pPr>
            <a:r>
              <a:rPr lang="ar-SA" sz="3200" dirty="0" smtClean="0">
                <a:solidFill>
                  <a:srgbClr val="0070C0"/>
                </a:solidFill>
              </a:rPr>
              <a:t>- إن إحالات أنظر أيضاً تعبر الفجوة بين ممارسة المكتبة وم</a:t>
            </a:r>
            <a:r>
              <a:rPr lang="ar-SA" sz="3200" dirty="0" smtClean="0"/>
              <a:t>أ</a:t>
            </a:r>
            <a:r>
              <a:rPr lang="ar-SA" sz="3200" dirty="0" smtClean="0">
                <a:solidFill>
                  <a:srgbClr val="0070C0"/>
                </a:solidFill>
              </a:rPr>
              <a:t>تى القارئ، وهي تتيح أمام القارئ كل مصادر المكتبة. </a:t>
            </a:r>
            <a:endParaRPr lang="en-US" sz="3200" dirty="0" smtClean="0">
              <a:solidFill>
                <a:srgbClr val="0070C0"/>
              </a:solidFill>
            </a:endParaRPr>
          </a:p>
        </p:txBody>
      </p:sp>
    </p:spTree>
  </p:cSld>
  <p:clrMapOvr>
    <a:masterClrMapping/>
  </p:clrMapOvr>
  <p:transition spd="slow">
    <p:wip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743712"/>
          </a:xfrm>
        </p:spPr>
        <p:txBody>
          <a:bodyPr>
            <a:normAutofit fontScale="90000"/>
          </a:bodyPr>
          <a:lstStyle/>
          <a:p>
            <a:pPr algn="ctr"/>
            <a:r>
              <a:rPr lang="ar-SA" i="1" dirty="0" smtClean="0"/>
              <a:t>هناك ثلاثة أنواع من إحالة أنظر أيضاً هي :</a:t>
            </a:r>
            <a:endParaRPr lang="en-US" i="1" dirty="0"/>
          </a:p>
        </p:txBody>
      </p:sp>
      <p:sp>
        <p:nvSpPr>
          <p:cNvPr id="3" name="Content Placeholder 2"/>
          <p:cNvSpPr>
            <a:spLocks noGrp="1"/>
          </p:cNvSpPr>
          <p:nvPr>
            <p:ph idx="1"/>
          </p:nvPr>
        </p:nvSpPr>
        <p:spPr>
          <a:xfrm>
            <a:off x="457200" y="1600200"/>
            <a:ext cx="8229600" cy="4876800"/>
          </a:xfrm>
        </p:spPr>
        <p:txBody>
          <a:bodyPr>
            <a:normAutofit fontScale="55000" lnSpcReduction="20000"/>
          </a:bodyPr>
          <a:lstStyle/>
          <a:p>
            <a:pPr algn="r">
              <a:buNone/>
            </a:pPr>
            <a:r>
              <a:rPr lang="ar-SA" sz="5100" b="1" dirty="0" smtClean="0">
                <a:solidFill>
                  <a:srgbClr val="0070C0"/>
                </a:solidFill>
              </a:rPr>
              <a:t>- الإحالة من الموضوع العام إلى الموضوعات المخصصة التي تتفرع منه، </a:t>
            </a:r>
          </a:p>
          <a:p>
            <a:pPr algn="r">
              <a:buNone/>
            </a:pPr>
            <a:r>
              <a:rPr lang="ar-SA" sz="5100" b="1" dirty="0" smtClean="0">
                <a:solidFill>
                  <a:srgbClr val="0070C0"/>
                </a:solidFill>
              </a:rPr>
              <a:t>ويطلق على هذا النوع الإحالة الهابطة </a:t>
            </a:r>
          </a:p>
          <a:p>
            <a:pPr algn="ctr">
              <a:buNone/>
            </a:pPr>
            <a:r>
              <a:rPr lang="en-US" dirty="0" smtClean="0"/>
              <a:t>Downward Reference</a:t>
            </a:r>
            <a:endParaRPr lang="ar-SA" dirty="0" smtClean="0"/>
          </a:p>
          <a:p>
            <a:pPr algn="r" rtl="1"/>
            <a:r>
              <a:rPr lang="ar-SA" sz="4600" dirty="0" smtClean="0">
                <a:solidFill>
                  <a:srgbClr val="0070C0"/>
                </a:solidFill>
              </a:rPr>
              <a:t>هي أشهر هذه الأنواع، وهي أكثرها استخداماً في الفهارس. فالقارئ الذي يرغب في الحصول على كل المواد من "الاقتصاد" سوف يجد تحت هذا الرأس المواد العامة التي تتناول موضوع الاقتصاد ككل، أما المواد الأخرى عن الموضوعات المخصصة والمعثرة في الترتيب الهجائي تحت رؤوس موضوعاتها، فيمكن الرجوع إليها لو وضعنا مع الاقتصاد إحالة أنظر أيضاً للموضوعات المتخصصة التي تتفرع منه.</a:t>
            </a:r>
            <a:endParaRPr lang="en-US" sz="4600" dirty="0" smtClean="0">
              <a:solidFill>
                <a:srgbClr val="0070C0"/>
              </a:solidFill>
            </a:endParaRPr>
          </a:p>
          <a:p>
            <a:pPr algn="r" rtl="1"/>
            <a:r>
              <a:rPr lang="ar-SA" sz="4600" dirty="0" smtClean="0">
                <a:solidFill>
                  <a:srgbClr val="0070C0"/>
                </a:solidFill>
              </a:rPr>
              <a:t>مثل: الاقتصاد </a:t>
            </a:r>
            <a:endParaRPr lang="en-US" sz="4600" dirty="0" smtClean="0">
              <a:solidFill>
                <a:srgbClr val="0070C0"/>
              </a:solidFill>
            </a:endParaRPr>
          </a:p>
          <a:p>
            <a:pPr algn="r" rtl="1"/>
            <a:r>
              <a:rPr lang="ar-SA" sz="4600" dirty="0" smtClean="0">
                <a:solidFill>
                  <a:srgbClr val="0070C0"/>
                </a:solidFill>
              </a:rPr>
              <a:t>أنظر أيضاً	الاستهلاك		التنمية الاقتصادية </a:t>
            </a:r>
            <a:endParaRPr lang="en-US" sz="4600" dirty="0" smtClean="0">
              <a:solidFill>
                <a:srgbClr val="0070C0"/>
              </a:solidFill>
            </a:endParaRPr>
          </a:p>
          <a:p>
            <a:pPr>
              <a:buNone/>
            </a:pPr>
            <a:r>
              <a:rPr lang="ar-SA" sz="4000" dirty="0" smtClean="0"/>
              <a:t>- </a:t>
            </a:r>
            <a:endParaRPr lang="en-US" sz="4000" dirty="0"/>
          </a:p>
        </p:txBody>
      </p:sp>
    </p:spTree>
  </p:cSld>
  <p:clrMapOvr>
    <a:masterClrMapping/>
  </p:clrMapOvr>
  <p:transition spd="slow">
    <p:zo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0"/>
            <a:ext cx="8229600" cy="4038600"/>
          </a:xfrm>
        </p:spPr>
        <p:txBody>
          <a:bodyPr/>
          <a:lstStyle/>
          <a:p>
            <a:pPr algn="r">
              <a:buNone/>
            </a:pPr>
            <a:r>
              <a:rPr lang="ar-SA" dirty="0" smtClean="0"/>
              <a:t>    </a:t>
            </a:r>
            <a:r>
              <a:rPr lang="ar-SA" sz="4000" i="1" dirty="0" smtClean="0">
                <a:solidFill>
                  <a:srgbClr val="0070C0"/>
                </a:solidFill>
              </a:rPr>
              <a:t>- إن إحالات أنظر الهابطة توجه القاريئ من الموضوع العام إلى الموضوعات الأقل عمومية  والتي تمده بما يريد. </a:t>
            </a:r>
            <a:endParaRPr lang="en-US" sz="4000" i="1" dirty="0" smtClean="0">
              <a:solidFill>
                <a:srgbClr val="0070C0"/>
              </a:solidFill>
            </a:endParaRPr>
          </a:p>
          <a:p>
            <a:pPr algn="r"/>
            <a:endParaRPr lang="en-US" dirty="0"/>
          </a:p>
        </p:txBody>
      </p:sp>
    </p:spTree>
  </p:cSld>
  <p:clrMapOvr>
    <a:masterClrMapping/>
  </p:clrMapOvr>
  <p:transition spd="slow">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0"/>
            <a:ext cx="8229600" cy="4800600"/>
          </a:xfrm>
        </p:spPr>
        <p:txBody>
          <a:bodyPr>
            <a:normAutofit/>
          </a:bodyPr>
          <a:lstStyle/>
          <a:p>
            <a:pPr lvl="0" algn="r" rtl="1">
              <a:buNone/>
            </a:pPr>
            <a:r>
              <a:rPr lang="ar-SA" sz="4100" dirty="0" smtClean="0"/>
              <a:t>  </a:t>
            </a:r>
            <a:r>
              <a:rPr lang="ar-SA" sz="4100" dirty="0" smtClean="0">
                <a:solidFill>
                  <a:srgbClr val="0070C0"/>
                </a:solidFill>
              </a:rPr>
              <a:t>2 </a:t>
            </a:r>
            <a:r>
              <a:rPr lang="ar-SA" sz="4100" i="1" dirty="0" smtClean="0">
                <a:solidFill>
                  <a:srgbClr val="0070C0"/>
                </a:solidFill>
              </a:rPr>
              <a:t>/الإحالة من الموضوع المخصص إلى الموضوع العام الذي يشمله، ويطلق على هذا النوع: الإحالة الصاعدة.</a:t>
            </a:r>
            <a:endParaRPr lang="en-US" sz="4100" i="1" dirty="0" smtClean="0">
              <a:solidFill>
                <a:srgbClr val="0070C0"/>
              </a:solidFill>
            </a:endParaRPr>
          </a:p>
          <a:p>
            <a:pPr lvl="0" algn="r" rtl="1">
              <a:buNone/>
            </a:pPr>
            <a:r>
              <a:rPr lang="ar-SA" sz="4100" i="1" dirty="0" smtClean="0">
                <a:solidFill>
                  <a:srgbClr val="0070C0"/>
                </a:solidFill>
              </a:rPr>
              <a:t> 3 /الإحالة من وإلى- في العادة – الموضوعات المترابطة المتساوية في نفس الدرجة من التحديد أو على نفس المستوى من الشمول. ويسمى هذا النوع: الإحالة المتوازية.</a:t>
            </a:r>
            <a:endParaRPr lang="en-US" sz="4100" i="1" dirty="0" smtClean="0">
              <a:solidFill>
                <a:srgbClr val="0070C0"/>
              </a:solidFill>
            </a:endParaRPr>
          </a:p>
        </p:txBody>
      </p:sp>
    </p:spTree>
  </p:cSld>
  <p:clrMapOvr>
    <a:masterClrMapping/>
  </p:clrMapOvr>
  <p:transition spd="slow">
    <p:cove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endParaRPr lang="ar-SA" dirty="0" smtClean="0"/>
          </a:p>
          <a:p>
            <a:pPr algn="ctr">
              <a:buNone/>
            </a:pPr>
            <a:r>
              <a:rPr lang="ar-SA" b="1" dirty="0" smtClean="0">
                <a:solidFill>
                  <a:srgbClr val="0070C0"/>
                </a:solidFill>
              </a:rPr>
              <a:t>هابطة             صاعده              متوازية</a:t>
            </a:r>
          </a:p>
          <a:p>
            <a:pPr>
              <a:buNone/>
            </a:pPr>
            <a:endParaRPr lang="ar-SA" dirty="0" smtClean="0"/>
          </a:p>
          <a:p>
            <a:pPr>
              <a:buNone/>
            </a:pPr>
            <a:endParaRPr lang="ar-SA" dirty="0" smtClean="0"/>
          </a:p>
          <a:p>
            <a:pPr>
              <a:buNone/>
            </a:pPr>
            <a:endParaRPr lang="ar-SA" dirty="0" smtClean="0"/>
          </a:p>
          <a:p>
            <a:pPr>
              <a:buNone/>
            </a:pPr>
            <a:endParaRPr lang="en-US" dirty="0"/>
          </a:p>
        </p:txBody>
      </p:sp>
      <p:cxnSp>
        <p:nvCxnSpPr>
          <p:cNvPr id="5" name="Straight Arrow Connector 4"/>
          <p:cNvCxnSpPr/>
          <p:nvPr/>
        </p:nvCxnSpPr>
        <p:spPr>
          <a:xfrm rot="5400000">
            <a:off x="6438900" y="2171700"/>
            <a:ext cx="5334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a:endCxn id="3" idx="0"/>
          </p:cNvCxnSpPr>
          <p:nvPr/>
        </p:nvCxnSpPr>
        <p:spPr>
          <a:xfrm rot="5400000" flipH="1" flipV="1">
            <a:off x="4358640" y="2148840"/>
            <a:ext cx="42672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2133600" y="2362200"/>
            <a:ext cx="1143000" cy="1588"/>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25601" name="Rectangle 1"/>
          <p:cNvSpPr>
            <a:spLocks noChangeArrowheads="1"/>
          </p:cNvSpPr>
          <p:nvPr/>
        </p:nvSpPr>
        <p:spPr bwMode="auto">
          <a:xfrm>
            <a:off x="0" y="3508647"/>
            <a:ext cx="9144000"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38125" algn="justLow" defTabSz="914400" rtl="1" eaLnBrk="1" fontAlgn="base" latinLnBrk="0" hangingPunct="1">
              <a:lnSpc>
                <a:spcPct val="100000"/>
              </a:lnSpc>
              <a:spcBef>
                <a:spcPct val="0"/>
              </a:spcBef>
              <a:spcAft>
                <a:spcPct val="0"/>
              </a:spcAft>
              <a:buClrTx/>
              <a:buSzTx/>
              <a:buFontTx/>
              <a:buNone/>
              <a:tabLst/>
            </a:pPr>
            <a:r>
              <a:rPr kumimoji="0" lang="ar-SA" sz="3200" b="0" i="0" u="none" strike="noStrike" cap="none" normalizeH="0" baseline="0" dirty="0" smtClean="0">
                <a:ln>
                  <a:noFill/>
                </a:ln>
                <a:solidFill>
                  <a:srgbClr val="0070C0"/>
                </a:solidFill>
                <a:effectLst/>
                <a:latin typeface="Simplified Arabic" pitchFamily="18" charset="-78"/>
                <a:ea typeface="Calibri" pitchFamily="34" charset="0"/>
                <a:cs typeface="Simplified Arabic" pitchFamily="18" charset="-78"/>
              </a:rPr>
              <a:t>- الإحالات من النوع الثالث (الإحالة المتوازية) لا خلاف عليها أيضاً، فهي ذات  أهمية في ربط الموضوعات المتصلة المتساوية في الرتبة سواء في داخل نفس القسم من التصنيف أو حتى من خارجه. </a:t>
            </a:r>
            <a:endParaRPr kumimoji="0" lang="ar-SA" sz="3200" b="0" i="0" u="none" strike="noStrike" cap="none" normalizeH="0" baseline="0" dirty="0" smtClean="0">
              <a:ln>
                <a:noFill/>
              </a:ln>
              <a:solidFill>
                <a:srgbClr val="0070C0"/>
              </a:solidFill>
              <a:effectLst/>
              <a:latin typeface="Arial" pitchFamily="34" charset="0"/>
              <a:cs typeface="Arial" pitchFamily="34" charset="0"/>
            </a:endParaRPr>
          </a:p>
        </p:txBody>
      </p:sp>
    </p:spTree>
  </p:cSld>
  <p:clrMapOvr>
    <a:masterClrMapping/>
  </p:clrMapOvr>
  <p:transition spd="slow">
    <p:dissolv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334000"/>
          </a:xfrm>
        </p:spPr>
        <p:txBody>
          <a:bodyPr/>
          <a:lstStyle/>
          <a:p>
            <a:pPr algn="r" rtl="1">
              <a:buNone/>
            </a:pPr>
            <a:r>
              <a:rPr lang="ar-SA" sz="2800" dirty="0" smtClean="0">
                <a:solidFill>
                  <a:srgbClr val="0070C0"/>
                </a:solidFill>
              </a:rPr>
              <a:t>       لكن الخلافات انحصرت كلها في النوع الثاني (الإحالة الصاعدة) فهناك        من يرى إعدادها بصفة دائمة، وهناك من يرى إعدادها في حالات استثنائية، وهناك من يرى أنه لا جدوى من إعدادها. </a:t>
            </a:r>
            <a:endParaRPr lang="en-US" sz="2800" dirty="0" smtClean="0">
              <a:solidFill>
                <a:srgbClr val="0070C0"/>
              </a:solidFill>
            </a:endParaRPr>
          </a:p>
          <a:p>
            <a:pPr algn="r" rtl="1">
              <a:buNone/>
            </a:pPr>
            <a:r>
              <a:rPr lang="ar-SA" sz="2800" dirty="0" smtClean="0">
                <a:solidFill>
                  <a:srgbClr val="0070C0"/>
                </a:solidFill>
              </a:rPr>
              <a:t>مثل: التنمية الاقتصادية 		أنظر أيضاً 		الاقتصاد</a:t>
            </a:r>
            <a:endParaRPr lang="en-US" sz="2800" dirty="0" smtClean="0">
              <a:solidFill>
                <a:srgbClr val="0070C0"/>
              </a:solidFill>
            </a:endParaRPr>
          </a:p>
          <a:p>
            <a:pPr algn="r" rtl="1">
              <a:buNone/>
            </a:pPr>
            <a:r>
              <a:rPr lang="ar-SA" sz="2800" dirty="0" smtClean="0">
                <a:solidFill>
                  <a:srgbClr val="0070C0"/>
                </a:solidFill>
              </a:rPr>
              <a:t>	البنوك				أنظر أيضاً 		الاقتصاد </a:t>
            </a:r>
            <a:endParaRPr lang="en-US" sz="2800" dirty="0" smtClean="0">
              <a:solidFill>
                <a:srgbClr val="0070C0"/>
              </a:solidFill>
            </a:endParaRPr>
          </a:p>
          <a:p>
            <a:pPr algn="r" rtl="1">
              <a:buNone/>
            </a:pPr>
            <a:r>
              <a:rPr lang="ar-SA" sz="2800" dirty="0" smtClean="0">
                <a:solidFill>
                  <a:srgbClr val="0070C0"/>
                </a:solidFill>
              </a:rPr>
              <a:t>وربما كان كتر نفسه هو السبب في عدم الاتفاق في الممارسة لأن قاعدته (188) لم تكن حاسمة. </a:t>
            </a:r>
            <a:endParaRPr lang="en-US" sz="2800" dirty="0" smtClean="0">
              <a:solidFill>
                <a:srgbClr val="0070C0"/>
              </a:solidFill>
            </a:endParaRPr>
          </a:p>
          <a:p>
            <a:pPr algn="r" rtl="1">
              <a:buNone/>
            </a:pPr>
            <a:r>
              <a:rPr lang="ar-SA" sz="2800" dirty="0" smtClean="0">
                <a:solidFill>
                  <a:srgbClr val="0070C0"/>
                </a:solidFill>
              </a:rPr>
              <a:t>"أعمل الإحالات، أحياناً، من الخاص إلى العام"</a:t>
            </a:r>
            <a:r>
              <a:rPr lang="ar-SA" sz="2800" dirty="0" smtClean="0"/>
              <a:t> </a:t>
            </a:r>
          </a:p>
          <a:p>
            <a:pPr algn="r" rtl="1">
              <a:buNone/>
            </a:pPr>
            <a:r>
              <a:rPr lang="ar-SA" sz="2800" dirty="0" smtClean="0"/>
              <a:t>      وذلك على اعتبار أن بعض المعلومات الهامة عن موضوع صغير قد توجد في كتاب هام وحديث عن الموضوع الأكبر. </a:t>
            </a:r>
            <a:endParaRPr lang="en-US" sz="2800" dirty="0" smtClean="0"/>
          </a:p>
          <a:p>
            <a:pPr algn="r" rtl="1">
              <a:buNone/>
            </a:pPr>
            <a:endParaRPr lang="en-US" sz="2800" dirty="0" smtClean="0">
              <a:solidFill>
                <a:srgbClr val="0070C0"/>
              </a:solidFill>
            </a:endParaRPr>
          </a:p>
          <a:p>
            <a:pPr algn="r">
              <a:buNone/>
            </a:pPr>
            <a:endParaRPr lang="en-US" dirty="0"/>
          </a:p>
        </p:txBody>
      </p:sp>
    </p:spTree>
  </p:cSld>
  <p:clrMapOvr>
    <a:masterClrMapping/>
  </p:clrMapOvr>
  <p:transition spd="slow">
    <p:wip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838200"/>
          </a:xfrm>
        </p:spPr>
        <p:txBody>
          <a:bodyPr/>
          <a:lstStyle/>
          <a:p>
            <a:pPr algn="ctr"/>
            <a:r>
              <a:rPr lang="ar-SA" b="1" i="1" dirty="0" smtClean="0"/>
              <a:t>3/ الإحالات العامة:</a:t>
            </a:r>
            <a:endParaRPr lang="en-US" i="1" dirty="0"/>
          </a:p>
        </p:txBody>
      </p:sp>
      <p:sp>
        <p:nvSpPr>
          <p:cNvPr id="3" name="Content Placeholder 2"/>
          <p:cNvSpPr>
            <a:spLocks noGrp="1"/>
          </p:cNvSpPr>
          <p:nvPr>
            <p:ph idx="1"/>
          </p:nvPr>
        </p:nvSpPr>
        <p:spPr>
          <a:xfrm>
            <a:off x="457200" y="1371600"/>
            <a:ext cx="8229600" cy="4953000"/>
          </a:xfrm>
        </p:spPr>
        <p:txBody>
          <a:bodyPr>
            <a:noAutofit/>
          </a:bodyPr>
          <a:lstStyle/>
          <a:p>
            <a:pPr algn="ctr" rtl="1">
              <a:buNone/>
            </a:pPr>
            <a:r>
              <a:rPr lang="ar-SA" sz="2800" dirty="0" smtClean="0">
                <a:solidFill>
                  <a:srgbClr val="0070C0"/>
                </a:solidFill>
              </a:rPr>
              <a:t>- إضافة إلى الإحالات المخصصة، هناك أيضاً الإحالات العامة (أنظر وأنظر أيضاً) وهي تخدم كإحالات شاملة لكل الرؤوس لقسم معين بدلاً من الإحالة لرؤوس فردية كثيرة، وأكثر الأنماط شيوعاً للإحالات العامة هي: </a:t>
            </a:r>
            <a:endParaRPr lang="en-US" sz="2800" dirty="0" smtClean="0">
              <a:solidFill>
                <a:srgbClr val="0070C0"/>
              </a:solidFill>
            </a:endParaRPr>
          </a:p>
          <a:p>
            <a:pPr lvl="0" algn="ctr" rtl="1">
              <a:buNone/>
            </a:pPr>
            <a:r>
              <a:rPr lang="ar-SA" sz="2800" dirty="0" smtClean="0">
                <a:solidFill>
                  <a:srgbClr val="0070C0"/>
                </a:solidFill>
              </a:rPr>
              <a:t>من رؤوس موضوعات أسماء أشخاص أو أسماء هيئات أو عناوين مؤلفات مثل: </a:t>
            </a:r>
            <a:endParaRPr lang="en-US" sz="2800" dirty="0" smtClean="0">
              <a:solidFill>
                <a:srgbClr val="0070C0"/>
              </a:solidFill>
            </a:endParaRPr>
          </a:p>
          <a:p>
            <a:pPr algn="ctr" rtl="1">
              <a:buNone/>
            </a:pPr>
            <a:r>
              <a:rPr lang="ar-SA" sz="2800" dirty="0" smtClean="0">
                <a:solidFill>
                  <a:srgbClr val="0070C0"/>
                </a:solidFill>
              </a:rPr>
              <a:t>العلماء العرب </a:t>
            </a:r>
            <a:endParaRPr lang="en-US" sz="2800" dirty="0" smtClean="0">
              <a:solidFill>
                <a:srgbClr val="0070C0"/>
              </a:solidFill>
            </a:endParaRPr>
          </a:p>
          <a:p>
            <a:pPr algn="ctr" rtl="1">
              <a:buNone/>
            </a:pPr>
            <a:r>
              <a:rPr lang="ar-SA" sz="2800" dirty="0" smtClean="0">
                <a:solidFill>
                  <a:srgbClr val="0070C0"/>
                </a:solidFill>
              </a:rPr>
              <a:t>	أنظر أيضاً الشخصية للعلماء العرب مثل: ابن رشد</a:t>
            </a:r>
            <a:endParaRPr lang="en-US" sz="2800" dirty="0" smtClean="0">
              <a:solidFill>
                <a:srgbClr val="0070C0"/>
              </a:solidFill>
            </a:endParaRPr>
          </a:p>
          <a:p>
            <a:pPr algn="ctr" rtl="1">
              <a:buNone/>
            </a:pPr>
            <a:r>
              <a:rPr lang="ar-SA" sz="2800" dirty="0" smtClean="0">
                <a:solidFill>
                  <a:srgbClr val="0070C0"/>
                </a:solidFill>
              </a:rPr>
              <a:t>القانون- جمعيات</a:t>
            </a:r>
            <a:endParaRPr lang="en-US" sz="2800" dirty="0" smtClean="0">
              <a:solidFill>
                <a:srgbClr val="0070C0"/>
              </a:solidFill>
            </a:endParaRPr>
          </a:p>
          <a:p>
            <a:pPr algn="ctr" rtl="1">
              <a:buNone/>
            </a:pPr>
            <a:r>
              <a:rPr lang="ar-SA" sz="2800" dirty="0" smtClean="0">
                <a:solidFill>
                  <a:srgbClr val="0070C0"/>
                </a:solidFill>
              </a:rPr>
              <a:t>	أنظر أيضاً أسماء الجمعيات في هذا المجال: نادي القضاة </a:t>
            </a:r>
            <a:endParaRPr lang="en-US" sz="2800" dirty="0" smtClean="0">
              <a:solidFill>
                <a:srgbClr val="0070C0"/>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5105400"/>
          </a:xfrm>
        </p:spPr>
        <p:txBody>
          <a:bodyPr>
            <a:normAutofit fontScale="92500" lnSpcReduction="10000"/>
          </a:bodyPr>
          <a:lstStyle/>
          <a:p>
            <a:pPr lvl="0" algn="ctr" rtl="1">
              <a:buNone/>
            </a:pPr>
            <a:r>
              <a:rPr lang="ar-SA" sz="3200" dirty="0" smtClean="0">
                <a:solidFill>
                  <a:srgbClr val="0070C0"/>
                </a:solidFill>
              </a:rPr>
              <a:t>من رؤوس موضوعات إلى التجزيئات مثل:</a:t>
            </a:r>
            <a:endParaRPr lang="en-US" sz="3200" dirty="0" smtClean="0">
              <a:solidFill>
                <a:srgbClr val="0070C0"/>
              </a:solidFill>
            </a:endParaRPr>
          </a:p>
          <a:p>
            <a:pPr algn="ctr" rtl="1">
              <a:buNone/>
            </a:pPr>
            <a:r>
              <a:rPr lang="ar-SA" sz="3200" dirty="0" smtClean="0">
                <a:solidFill>
                  <a:srgbClr val="0070C0"/>
                </a:solidFill>
              </a:rPr>
              <a:t>المعاجم</a:t>
            </a:r>
            <a:endParaRPr lang="en-US" sz="3200" dirty="0" smtClean="0">
              <a:solidFill>
                <a:srgbClr val="0070C0"/>
              </a:solidFill>
            </a:endParaRPr>
          </a:p>
          <a:p>
            <a:pPr algn="ctr" rtl="1">
              <a:buNone/>
            </a:pPr>
            <a:r>
              <a:rPr lang="ar-SA" sz="3200" dirty="0" smtClean="0">
                <a:solidFill>
                  <a:srgbClr val="0070C0"/>
                </a:solidFill>
              </a:rPr>
              <a:t>	أنظر أيضاً أسماء اللغات أو الموضوعات مع التجزئ، معاجم، مثل:</a:t>
            </a:r>
            <a:endParaRPr lang="en-US" sz="3200" dirty="0" smtClean="0">
              <a:solidFill>
                <a:srgbClr val="0070C0"/>
              </a:solidFill>
            </a:endParaRPr>
          </a:p>
          <a:p>
            <a:pPr algn="ctr" rtl="1">
              <a:buNone/>
            </a:pPr>
            <a:r>
              <a:rPr lang="ar-SA" sz="3200" dirty="0" smtClean="0">
                <a:solidFill>
                  <a:srgbClr val="0070C0"/>
                </a:solidFill>
              </a:rPr>
              <a:t>	اللغة العربية- معاجم </a:t>
            </a:r>
            <a:endParaRPr lang="en-US" sz="3200" dirty="0" smtClean="0">
              <a:solidFill>
                <a:srgbClr val="0070C0"/>
              </a:solidFill>
            </a:endParaRPr>
          </a:p>
          <a:p>
            <a:pPr algn="ctr" rtl="1">
              <a:buNone/>
            </a:pPr>
            <a:r>
              <a:rPr lang="ar-SA" sz="3200" dirty="0" smtClean="0">
                <a:solidFill>
                  <a:srgbClr val="0070C0"/>
                </a:solidFill>
              </a:rPr>
              <a:t>	الزراعة- معاجم </a:t>
            </a:r>
            <a:endParaRPr lang="en-US" sz="3200" dirty="0" smtClean="0">
              <a:solidFill>
                <a:srgbClr val="0070C0"/>
              </a:solidFill>
            </a:endParaRPr>
          </a:p>
          <a:p>
            <a:pPr algn="ctr" rtl="1">
              <a:buNone/>
            </a:pPr>
            <a:r>
              <a:rPr lang="ar-SA" sz="3200" dirty="0" smtClean="0">
                <a:solidFill>
                  <a:srgbClr val="0070C0"/>
                </a:solidFill>
              </a:rPr>
              <a:t>طرق التدريس: </a:t>
            </a:r>
            <a:endParaRPr lang="en-US" sz="3200" dirty="0" smtClean="0">
              <a:solidFill>
                <a:srgbClr val="0070C0"/>
              </a:solidFill>
            </a:endParaRPr>
          </a:p>
          <a:p>
            <a:pPr algn="ctr" rtl="1">
              <a:buNone/>
            </a:pPr>
            <a:r>
              <a:rPr lang="ar-SA" sz="3200" dirty="0" smtClean="0">
                <a:solidFill>
                  <a:srgbClr val="0070C0"/>
                </a:solidFill>
              </a:rPr>
              <a:t>لطرق تدريس مادة معينة أنظر المادة مضافاً للتجزئ، طرق تدريس مثل: </a:t>
            </a:r>
            <a:endParaRPr lang="en-US" sz="3200" dirty="0" smtClean="0">
              <a:solidFill>
                <a:srgbClr val="0070C0"/>
              </a:solidFill>
            </a:endParaRPr>
          </a:p>
          <a:p>
            <a:pPr algn="ctr" rtl="1">
              <a:buNone/>
            </a:pPr>
            <a:r>
              <a:rPr lang="ar-SA" sz="3200" dirty="0" smtClean="0">
                <a:solidFill>
                  <a:srgbClr val="0070C0"/>
                </a:solidFill>
              </a:rPr>
              <a:t>	الاقتصاد- طرق تدريس </a:t>
            </a:r>
            <a:endParaRPr lang="en-US" sz="3200" dirty="0" smtClean="0">
              <a:solidFill>
                <a:srgbClr val="0070C0"/>
              </a:solidFill>
            </a:endParaRPr>
          </a:p>
          <a:p>
            <a:pPr algn="ctr"/>
            <a:endParaRPr lang="en-US" dirty="0"/>
          </a:p>
        </p:txBody>
      </p:sp>
    </p:spTree>
  </p:cSld>
  <p:clrMapOvr>
    <a:masterClrMapping/>
  </p:clrMapOvr>
  <p:transition spd="slow">
    <p:wipe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algn="r" rtl="1">
              <a:buNone/>
            </a:pPr>
            <a:r>
              <a:rPr lang="ar-SA" sz="3200" dirty="0" smtClean="0">
                <a:solidFill>
                  <a:srgbClr val="0070C0"/>
                </a:solidFill>
              </a:rPr>
              <a:t>      ليس هناك ما يدعو لإعداد مثل هذا النوع من الإحالات عندما تكون الأسماء الفردية المحال إليها غير معروفة جيداً للقارئ أو قليلة العدد. وفي هذه الحالة يفضل استخدام الإحالات المخصصة بدلاً منها</a:t>
            </a:r>
            <a:r>
              <a:rPr lang="ar-SA" sz="3200" dirty="0" smtClean="0"/>
              <a:t>. </a:t>
            </a:r>
            <a:endParaRPr lang="en-US" sz="3200" dirty="0" smtClean="0"/>
          </a:p>
          <a:p>
            <a:pPr rtl="1">
              <a:buNone/>
            </a:pPr>
            <a:r>
              <a:rPr lang="ar-SA" dirty="0" smtClean="0"/>
              <a:t> </a:t>
            </a:r>
            <a:endParaRPr lang="en-US" dirty="0" smtClean="0"/>
          </a:p>
          <a:p>
            <a:endParaRPr lang="en-US" dirty="0"/>
          </a:p>
        </p:txBody>
      </p:sp>
      <p:sp>
        <p:nvSpPr>
          <p:cNvPr id="4" name="Explosion 2 3"/>
          <p:cNvSpPr/>
          <p:nvPr/>
        </p:nvSpPr>
        <p:spPr>
          <a:xfrm>
            <a:off x="4876800" y="304800"/>
            <a:ext cx="3733800" cy="1524000"/>
          </a:xfrm>
          <a:prstGeom prst="irregularSeal2">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4400" b="1" i="1" dirty="0">
                <a:solidFill>
                  <a:schemeClr val="accent1"/>
                </a:solidFill>
              </a:rPr>
              <a:t>تنبيه</a:t>
            </a:r>
            <a:endParaRPr lang="en-US" sz="4400" i="1" dirty="0">
              <a:solidFill>
                <a:schemeClr val="accent1"/>
              </a:solidFill>
            </a:endParaRPr>
          </a:p>
        </p:txBody>
      </p:sp>
    </p:spTree>
  </p:cSld>
  <p:clrMapOvr>
    <a:masterClrMapping/>
  </p:clrMapOvr>
  <p:transition spd="slow">
    <p:wedg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240</TotalTime>
  <Words>748</Words>
  <Application>Microsoft Office PowerPoint</Application>
  <PresentationFormat>On-screen Show (4:3)</PresentationFormat>
  <Paragraphs>84</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Flow</vt:lpstr>
      <vt:lpstr>محاضرات في التحليل الموضوعي </vt:lpstr>
      <vt:lpstr>الفصل السادس بناء الإحالات</vt:lpstr>
      <vt:lpstr>أنواع الإحالات </vt:lpstr>
      <vt:lpstr>1 /إحالات أنظر المخصصة:</vt:lpstr>
      <vt:lpstr>Slide 5</vt:lpstr>
      <vt:lpstr>Slide 6</vt:lpstr>
      <vt:lpstr>Slide 7</vt:lpstr>
      <vt:lpstr>Slide 8</vt:lpstr>
      <vt:lpstr>2 /إحالات أنظر أيضاً المخصصة:</vt:lpstr>
      <vt:lpstr>Slide 10</vt:lpstr>
      <vt:lpstr>هناك ثلاثة أنواع من إحالة أنظر أيضاً هي :</vt:lpstr>
      <vt:lpstr>Slide 12</vt:lpstr>
      <vt:lpstr>Slide 13</vt:lpstr>
      <vt:lpstr>Slide 14</vt:lpstr>
      <vt:lpstr>Slide 15</vt:lpstr>
      <vt:lpstr>3/ الإحالات العامة:</vt:lpstr>
      <vt:lpstr>Slide 17</vt:lpstr>
      <vt:lpstr>Slide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محاضرات في التحليل الموضوعي</dc:title>
  <dc:creator>COMPAQ</dc:creator>
  <cp:lastModifiedBy>COMPAQ</cp:lastModifiedBy>
  <cp:revision>23</cp:revision>
  <dcterms:created xsi:type="dcterms:W3CDTF">2014-03-03T19:08:29Z</dcterms:created>
  <dcterms:modified xsi:type="dcterms:W3CDTF">2014-03-04T08:11:20Z</dcterms:modified>
</cp:coreProperties>
</file>