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1"/>
  </p:notes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1D8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5520" autoAdjust="0"/>
  </p:normalViewPr>
  <p:slideViewPr>
    <p:cSldViewPr>
      <p:cViewPr>
        <p:scale>
          <a:sx n="50" d="100"/>
          <a:sy n="50" d="100"/>
        </p:scale>
        <p:origin x="-1956" y="-5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55B0BE-EDC6-4987-862F-1C09815B6C70}" type="datetimeFigureOut">
              <a:rPr lang="en-US" smtClean="0"/>
              <a:t>3/11/2014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D842B-2F18-4E6B-AB4D-C2C1D1D58BF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0D842B-2F18-4E6B-AB4D-C2C1D1D58BF5}"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B6539D3-7F48-4C90-A9E3-D70A0E39D5C6}" type="datetimeFigureOut">
              <a:rPr lang="en-US" smtClean="0"/>
              <a:pPr/>
              <a:t>3/10/2014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0450053-A484-4D3D-A8D8-32B0626CD25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B6539D3-7F48-4C90-A9E3-D70A0E39D5C6}" type="datetimeFigureOut">
              <a:rPr lang="en-US" smtClean="0"/>
              <a:pPr/>
              <a:t>3/10/2014</a:t>
            </a:fld>
            <a:endParaRPr lang="en-US"/>
          </a:p>
        </p:txBody>
      </p:sp>
      <p:sp>
        <p:nvSpPr>
          <p:cNvPr id="9" name="Slide Number Placeholder 8"/>
          <p:cNvSpPr>
            <a:spLocks noGrp="1"/>
          </p:cNvSpPr>
          <p:nvPr>
            <p:ph type="sldNum" sz="quarter" idx="15"/>
          </p:nvPr>
        </p:nvSpPr>
        <p:spPr/>
        <p:txBody>
          <a:bodyPr rtlCol="0"/>
          <a:lstStyle/>
          <a:p>
            <a:fld id="{90450053-A484-4D3D-A8D8-32B0626CD251}"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B6539D3-7F48-4C90-A9E3-D70A0E39D5C6}" type="datetimeFigureOut">
              <a:rPr lang="en-US" smtClean="0"/>
              <a:pPr/>
              <a:t>3/10/2014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0450053-A484-4D3D-A8D8-32B0626CD25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6539D3-7F48-4C90-A9E3-D70A0E39D5C6}"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50053-A484-4D3D-A8D8-32B0626CD251}"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B6539D3-7F48-4C90-A9E3-D70A0E39D5C6}" type="datetimeFigureOut">
              <a:rPr lang="en-US" smtClean="0"/>
              <a:pPr/>
              <a:t>3/10/2014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450053-A484-4D3D-A8D8-32B0626CD251}"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B6539D3-7F48-4C90-A9E3-D70A0E39D5C6}" type="datetimeFigureOut">
              <a:rPr lang="en-US" smtClean="0"/>
              <a:pPr/>
              <a:t>3/10/2014</a:t>
            </a:fld>
            <a:endParaRPr lang="en-US"/>
          </a:p>
        </p:txBody>
      </p:sp>
      <p:sp>
        <p:nvSpPr>
          <p:cNvPr id="7" name="Slide Number Placeholder 6"/>
          <p:cNvSpPr>
            <a:spLocks noGrp="1"/>
          </p:cNvSpPr>
          <p:nvPr>
            <p:ph type="sldNum" sz="quarter" idx="11"/>
          </p:nvPr>
        </p:nvSpPr>
        <p:spPr/>
        <p:txBody>
          <a:bodyPr rtlCol="0"/>
          <a:lstStyle/>
          <a:p>
            <a:fld id="{90450053-A484-4D3D-A8D8-32B0626CD251}"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539D3-7F48-4C90-A9E3-D70A0E39D5C6}" type="datetimeFigureOut">
              <a:rPr lang="en-US" smtClean="0"/>
              <a:pPr/>
              <a:t>3/10/2014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450053-A484-4D3D-A8D8-32B0626CD25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B6539D3-7F48-4C90-A9E3-D70A0E39D5C6}" type="datetimeFigureOut">
              <a:rPr lang="en-US" smtClean="0"/>
              <a:pPr/>
              <a:t>3/10/2014</a:t>
            </a:fld>
            <a:endParaRPr lang="en-US"/>
          </a:p>
        </p:txBody>
      </p:sp>
      <p:sp>
        <p:nvSpPr>
          <p:cNvPr id="22" name="Slide Number Placeholder 21"/>
          <p:cNvSpPr>
            <a:spLocks noGrp="1"/>
          </p:cNvSpPr>
          <p:nvPr>
            <p:ph type="sldNum" sz="quarter" idx="15"/>
          </p:nvPr>
        </p:nvSpPr>
        <p:spPr/>
        <p:txBody>
          <a:bodyPr rtlCol="0"/>
          <a:lstStyle/>
          <a:p>
            <a:fld id="{90450053-A484-4D3D-A8D8-32B0626CD251}"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B6539D3-7F48-4C90-A9E3-D70A0E39D5C6}" type="datetimeFigureOut">
              <a:rPr lang="en-US" smtClean="0"/>
              <a:pPr/>
              <a:t>3/10/2014</a:t>
            </a:fld>
            <a:endParaRPr lang="en-US"/>
          </a:p>
        </p:txBody>
      </p:sp>
      <p:sp>
        <p:nvSpPr>
          <p:cNvPr id="18" name="Slide Number Placeholder 17"/>
          <p:cNvSpPr>
            <a:spLocks noGrp="1"/>
          </p:cNvSpPr>
          <p:nvPr>
            <p:ph type="sldNum" sz="quarter" idx="11"/>
          </p:nvPr>
        </p:nvSpPr>
        <p:spPr/>
        <p:txBody>
          <a:bodyPr rtlCol="0"/>
          <a:lstStyle/>
          <a:p>
            <a:fld id="{90450053-A484-4D3D-A8D8-32B0626CD251}"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6539D3-7F48-4C90-A9E3-D70A0E39D5C6}"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50053-A484-4D3D-A8D8-32B0626CD2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6539D3-7F48-4C90-A9E3-D70A0E39D5C6}"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50053-A484-4D3D-A8D8-32B0626CD2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B6539D3-7F48-4C90-A9E3-D70A0E39D5C6}" type="datetimeFigureOut">
              <a:rPr lang="en-US" smtClean="0"/>
              <a:pPr/>
              <a:t>3/10/2014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0450053-A484-4D3D-A8D8-32B0626CD25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685800"/>
            <a:ext cx="6553200" cy="1752600"/>
          </a:xfrm>
        </p:spPr>
        <p:txBody>
          <a:bodyPr>
            <a:normAutofit/>
          </a:bodyPr>
          <a:lstStyle/>
          <a:p>
            <a:pPr algn="ctr" rtl="1"/>
            <a:r>
              <a:rPr lang="ar-SA" sz="4000" i="1" dirty="0" smtClean="0">
                <a:solidFill>
                  <a:schemeClr val="accent1"/>
                </a:solidFill>
                <a:latin typeface="Arial" pitchFamily="34" charset="0"/>
                <a:cs typeface="Arial" pitchFamily="34" charset="0"/>
              </a:rPr>
              <a:t>الفصل السابع</a:t>
            </a:r>
            <a:r>
              <a:rPr lang="en-US" sz="4000" i="1" dirty="0" smtClean="0">
                <a:solidFill>
                  <a:schemeClr val="accent1"/>
                </a:solidFill>
                <a:latin typeface="Arial" pitchFamily="34" charset="0"/>
                <a:cs typeface="Arial" pitchFamily="34" charset="0"/>
              </a:rPr>
              <a:t/>
            </a:r>
            <a:br>
              <a:rPr lang="en-US" sz="4000" i="1" dirty="0" smtClean="0">
                <a:solidFill>
                  <a:schemeClr val="accent1"/>
                </a:solidFill>
                <a:latin typeface="Arial" pitchFamily="34" charset="0"/>
                <a:cs typeface="Arial" pitchFamily="34" charset="0"/>
              </a:rPr>
            </a:br>
            <a:r>
              <a:rPr lang="ar-SA" sz="4000" i="1" dirty="0" smtClean="0">
                <a:solidFill>
                  <a:schemeClr val="accent1"/>
                </a:solidFill>
                <a:latin typeface="Arial" pitchFamily="34" charset="0"/>
                <a:cs typeface="Arial" pitchFamily="34" charset="0"/>
              </a:rPr>
              <a:t>ترتيب رؤوس الموضوعات</a:t>
            </a:r>
            <a:endParaRPr lang="en-US" sz="4000" i="1" dirty="0">
              <a:solidFill>
                <a:schemeClr val="accent1"/>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r>
              <a:rPr lang="ar-SA" sz="2800" i="1" dirty="0" smtClean="0">
                <a:solidFill>
                  <a:schemeClr val="accent1">
                    <a:lumMod val="75000"/>
                  </a:schemeClr>
                </a:solidFill>
              </a:rPr>
              <a:t>إعداد / د. اميمة كمال الدين حسن</a:t>
            </a:r>
            <a:endParaRPr lang="en-US" sz="2800" i="1" dirty="0">
              <a:solidFill>
                <a:schemeClr val="accent1">
                  <a:lumMod val="75000"/>
                </a:schemeClr>
              </a:solidFill>
            </a:endParaRP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solidFill>
                  <a:srgbClr val="C00000"/>
                </a:solidFill>
              </a:rPr>
              <a:t>طــرق الترتـيـب</a:t>
            </a:r>
            <a:endParaRPr lang="en-US" sz="3600" b="1" dirty="0">
              <a:solidFill>
                <a:srgbClr val="C00000"/>
              </a:solidFill>
            </a:endParaRPr>
          </a:p>
        </p:txBody>
      </p:sp>
      <p:sp>
        <p:nvSpPr>
          <p:cNvPr id="3" name="Content Placeholder 2"/>
          <p:cNvSpPr>
            <a:spLocks noGrp="1"/>
          </p:cNvSpPr>
          <p:nvPr>
            <p:ph sz="quarter" idx="1"/>
          </p:nvPr>
        </p:nvSpPr>
        <p:spPr/>
        <p:txBody>
          <a:bodyPr>
            <a:normAutofit/>
          </a:bodyPr>
          <a:lstStyle/>
          <a:p>
            <a:pPr marL="457200" lvl="0" indent="-457200" algn="r" rtl="1">
              <a:buFont typeface="+mj-lt"/>
              <a:buAutoNum type="arabicPeriod"/>
            </a:pPr>
            <a:r>
              <a:rPr lang="ar-SA" dirty="0" smtClean="0"/>
              <a:t>1</a:t>
            </a:r>
            <a:r>
              <a:rPr lang="ar-SA" sz="2800" dirty="0" smtClean="0">
                <a:solidFill>
                  <a:srgbClr val="C00000"/>
                </a:solidFill>
              </a:rPr>
              <a:t>/ </a:t>
            </a:r>
            <a:r>
              <a:rPr lang="ar-SA" sz="2800" b="1" dirty="0" smtClean="0">
                <a:solidFill>
                  <a:srgbClr val="C00000"/>
                </a:solidFill>
              </a:rPr>
              <a:t>الترتيب الصوتي  </a:t>
            </a:r>
            <a:r>
              <a:rPr lang="ar-SA" sz="2800" dirty="0" smtClean="0"/>
              <a:t>وهو أقدم طريقة للخليل بن أحمد ومن تبعه وهو اسلوب اصبح غير مستخدم منذ زمن طويل ، إلا أن هناك طريقتين ما تزالان تستعملان إلى الآن: </a:t>
            </a:r>
            <a:endParaRPr lang="en-US" sz="2800" dirty="0" smtClean="0"/>
          </a:p>
          <a:p>
            <a:pPr lvl="0" algn="r" rtl="1">
              <a:buNone/>
            </a:pPr>
            <a:r>
              <a:rPr lang="ar-SA" sz="2800" dirty="0" smtClean="0"/>
              <a:t>2</a:t>
            </a:r>
            <a:r>
              <a:rPr lang="ar-SA" sz="2800" dirty="0" smtClean="0">
                <a:solidFill>
                  <a:srgbClr val="C00000"/>
                </a:solidFill>
              </a:rPr>
              <a:t>/ </a:t>
            </a:r>
            <a:r>
              <a:rPr lang="ar-SA" sz="2800" b="1" dirty="0" smtClean="0">
                <a:solidFill>
                  <a:srgbClr val="C00000"/>
                </a:solidFill>
              </a:rPr>
              <a:t>الترتيب الأبجدي</a:t>
            </a:r>
            <a:r>
              <a:rPr lang="ar-SA" sz="2800" dirty="0" smtClean="0"/>
              <a:t>: ابجد هوز حطي كلمن سعفص قرشت ثخذ ضظغ.</a:t>
            </a:r>
            <a:endParaRPr lang="en-US" sz="2800" dirty="0" smtClean="0"/>
          </a:p>
          <a:p>
            <a:pPr algn="r" rtl="1">
              <a:buNone/>
            </a:pPr>
            <a:r>
              <a:rPr lang="ar-SA" sz="2800" dirty="0" smtClean="0"/>
              <a:t>"لم يستعمل هذا الترتيب في المعاجم، إلا أنه مستعمل في العدد والحساب والتاريخ، فقد جعلوا كل حرف منها يدل على عدد". </a:t>
            </a:r>
            <a:endParaRPr lang="en-US" sz="2800" dirty="0" smtClean="0"/>
          </a:p>
          <a:p>
            <a:pPr lvl="0" algn="r" rtl="1">
              <a:buNone/>
            </a:pPr>
            <a:r>
              <a:rPr lang="ar-SA" sz="2800" dirty="0" smtClean="0"/>
              <a:t>3</a:t>
            </a:r>
            <a:r>
              <a:rPr lang="ar-SA" sz="2800" b="1" dirty="0" smtClean="0">
                <a:solidFill>
                  <a:srgbClr val="C00000"/>
                </a:solidFill>
              </a:rPr>
              <a:t>/ الترتيب الألفبائي</a:t>
            </a:r>
            <a:r>
              <a:rPr lang="ar-SA" sz="2800" dirty="0" smtClean="0"/>
              <a:t>: أو الترتيب حسب أحرف الهجاء، أو الترتيب الهجائي، أو الترتيب على حروف المعجم.</a:t>
            </a:r>
            <a:endParaRPr lang="en-US" sz="2800" dirty="0" smtClean="0"/>
          </a:p>
          <a:p>
            <a:pPr algn="r">
              <a:buNone/>
            </a:pPr>
            <a:endParaRPr lang="ar-SA" dirty="0" smtClean="0"/>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228600" y="1169549"/>
            <a:ext cx="8382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238125" algn="justLow" rtl="1" fontAlgn="base">
              <a:spcBef>
                <a:spcPct val="0"/>
              </a:spcBef>
              <a:spcAft>
                <a:spcPct val="0"/>
              </a:spcAft>
            </a:pP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a:t>
            </a:r>
          </a:p>
          <a:p>
            <a:pPr indent="238125" algn="justLow" rtl="1" fontAlgn="base">
              <a:spcBef>
                <a:spcPct val="0"/>
              </a:spcBef>
              <a:spcAft>
                <a:spcPct val="0"/>
              </a:spcAft>
            </a:pPr>
            <a:r>
              <a:rPr lang="ar-SA" sz="3200" dirty="0">
                <a:solidFill>
                  <a:srgbClr val="C00000"/>
                </a:solidFill>
                <a:latin typeface="Simplified Arabic" pitchFamily="18" charset="-78"/>
                <a:ea typeface="Calibri" pitchFamily="34" charset="0"/>
                <a:cs typeface="Simplified Arabic" pitchFamily="18" charset="-78"/>
              </a:rPr>
              <a:t> </a:t>
            </a: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هناك طريقة تتبعها معظم القواميس العربية في الترتيب، وهي طريقة المادة اللغوية التي تجمع تحتها كل المشتقات من أسماء وأفعال. وقد </a:t>
            </a: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استخدم( </a:t>
            </a: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يوسف </a:t>
            </a: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اسعد داغر) </a:t>
            </a:r>
            <a:r>
              <a:rPr kumimoji="0" lang="ar-SA" sz="3200" b="0"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هذه الطريقة في ترتيب الكشاف الموضوعي الهجائي للترجمة التي أعدها للتصنيف. إلا أنها </a:t>
            </a:r>
            <a:r>
              <a:rPr lang="ar-SA" sz="3200" dirty="0">
                <a:solidFill>
                  <a:srgbClr val="C00000"/>
                </a:solidFill>
              </a:rPr>
              <a:t>غير صالحة </a:t>
            </a:r>
            <a:r>
              <a:rPr lang="ar-SA" sz="3200" dirty="0" smtClean="0">
                <a:solidFill>
                  <a:srgbClr val="C00000"/>
                </a:solidFill>
              </a:rPr>
              <a:t>لترتيب </a:t>
            </a:r>
            <a:r>
              <a:rPr lang="ar-SA" sz="3200" dirty="0">
                <a:solidFill>
                  <a:srgbClr val="C00000"/>
                </a:solidFill>
              </a:rPr>
              <a:t>رؤوس الموضوعات العربية. </a:t>
            </a:r>
            <a:r>
              <a:rPr lang="ar-SA" sz="3200" dirty="0" smtClean="0">
                <a:solidFill>
                  <a:srgbClr val="C00000"/>
                </a:solidFill>
              </a:rPr>
              <a:t>وعليه فهي </a:t>
            </a:r>
            <a:r>
              <a:rPr lang="ar-SA" sz="3200" dirty="0">
                <a:solidFill>
                  <a:srgbClr val="C00000"/>
                </a:solidFill>
              </a:rPr>
              <a:t>ترتب المداخل ترتيباً هجائياً وفقاً للترتيب الألفبائي المتعارف عليه لحروف اللغة العربية. </a:t>
            </a:r>
            <a:endParaRPr lang="en-US" sz="3200" dirty="0">
              <a:solidFill>
                <a:srgbClr val="C00000"/>
              </a:solidFill>
            </a:endParaRPr>
          </a:p>
          <a:p>
            <a:pPr marL="0" marR="0" lvl="0" indent="238125" algn="justLow" defTabSz="914400" rtl="1" eaLnBrk="1" fontAlgn="base" latinLnBrk="0" hangingPunct="1">
              <a:lnSpc>
                <a:spcPct val="100000"/>
              </a:lnSpc>
              <a:spcBef>
                <a:spcPct val="0"/>
              </a:spcBef>
              <a:spcAft>
                <a:spcPct val="0"/>
              </a:spcAft>
              <a:buClrTx/>
              <a:buSzTx/>
              <a:buFontTx/>
              <a:buNone/>
              <a:tabLst/>
            </a:pPr>
            <a:endParaRPr kumimoji="0" lang="ar-SA" sz="32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pPr lvl="0" algn="ctr" rtl="1"/>
            <a:r>
              <a:rPr lang="ar-SA" sz="3600" i="1" dirty="0" smtClean="0">
                <a:solidFill>
                  <a:srgbClr val="C00000"/>
                </a:solidFill>
              </a:rPr>
              <a:t>طرق ترتيب رؤوس الموضوعات</a:t>
            </a:r>
            <a:r>
              <a:rPr lang="ar-SA" dirty="0" smtClean="0"/>
              <a:t>: </a:t>
            </a:r>
            <a:endParaRPr lang="en-US" dirty="0"/>
          </a:p>
        </p:txBody>
      </p:sp>
      <p:sp>
        <p:nvSpPr>
          <p:cNvPr id="3" name="Rectangle 2"/>
          <p:cNvSpPr/>
          <p:nvPr/>
        </p:nvSpPr>
        <p:spPr>
          <a:xfrm>
            <a:off x="2819400" y="1371600"/>
            <a:ext cx="5486400" cy="523220"/>
          </a:xfrm>
          <a:prstGeom prst="rect">
            <a:avLst/>
          </a:prstGeom>
        </p:spPr>
        <p:txBody>
          <a:bodyPr wrap="square">
            <a:spAutoFit/>
          </a:bodyPr>
          <a:lstStyle/>
          <a:p>
            <a:r>
              <a:rPr lang="ar-SA" sz="2800" i="1" dirty="0">
                <a:solidFill>
                  <a:schemeClr val="accent3">
                    <a:lumMod val="75000"/>
                  </a:schemeClr>
                </a:solidFill>
              </a:rPr>
              <a:t>توجد طريقتان لترتيب رؤوس الموضوعات</a:t>
            </a:r>
            <a:r>
              <a:rPr lang="ar-SA" sz="2800" i="1" dirty="0"/>
              <a:t>: </a:t>
            </a:r>
            <a:endParaRPr lang="en-US" sz="2800" i="1" dirty="0"/>
          </a:p>
        </p:txBody>
      </p:sp>
      <p:sp>
        <p:nvSpPr>
          <p:cNvPr id="5121" name="Rectangle 1"/>
          <p:cNvSpPr>
            <a:spLocks noChangeArrowheads="1"/>
          </p:cNvSpPr>
          <p:nvPr/>
        </p:nvSpPr>
        <p:spPr bwMode="auto">
          <a:xfrm>
            <a:off x="609600" y="2154436"/>
            <a:ext cx="78486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kumimoji="0" lang="ar-SA" sz="32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أ</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طريقة الكلمة بكلمة أو طريقة الحرف بحرف. </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أوما يسمى  بالنظام </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الكلمي والنظام الحرفي</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a:t>
            </a:r>
          </a:p>
          <a:p>
            <a:pPr algn="r" rtl="1"/>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a:t>
            </a:r>
            <a:r>
              <a:rPr lang="ar-SA" sz="3200" i="1" dirty="0" smtClean="0">
                <a:solidFill>
                  <a:srgbClr val="C00000"/>
                </a:solidFill>
              </a:rPr>
              <a:t>مثال: كلمة بكلمة		حرف بحرف </a:t>
            </a:r>
            <a:endParaRPr lang="en-US" sz="3200" i="1" dirty="0" smtClean="0">
              <a:solidFill>
                <a:srgbClr val="C00000"/>
              </a:solidFill>
            </a:endParaRPr>
          </a:p>
          <a:p>
            <a:pPr marL="0" marR="0" lvl="0" indent="238125" algn="justLow" defTabSz="914400" rtl="1" eaLnBrk="1" fontAlgn="base" latinLnBrk="0" hangingPunct="1">
              <a:lnSpc>
                <a:spcPct val="100000"/>
              </a:lnSpc>
              <a:spcBef>
                <a:spcPct val="0"/>
              </a:spcBef>
              <a:spcAft>
                <a:spcPct val="0"/>
              </a:spcAft>
              <a:buClrTx/>
              <a:buSzTx/>
              <a:buFontTx/>
              <a:buNone/>
              <a:tabLst/>
            </a:pPr>
            <a:endParaRPr lang="ar-SA" sz="3200" dirty="0" smtClean="0">
              <a:latin typeface="Simplified Arabic" pitchFamily="18" charset="-78"/>
              <a:cs typeface="Simplified Arabic" pitchFamily="18" charset="-78"/>
            </a:endParaRPr>
          </a:p>
          <a:p>
            <a:pPr marL="0" marR="0" lvl="0" indent="238125" algn="justLow" defTabSz="914400" rtl="1"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1"/>
          <p:cNvSpPr>
            <a:spLocks noChangeArrowheads="1"/>
          </p:cNvSpPr>
          <p:nvPr/>
        </p:nvSpPr>
        <p:spPr bwMode="auto">
          <a:xfrm>
            <a:off x="381000" y="3810000"/>
            <a:ext cx="75438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مكتب تجاري		مكتبات عامة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مكتبات عامة		مكتب تجاري</a:t>
            </a: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SA" sz="3200" b="0" i="1" u="sng"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ومن عيوب النظام الحرفي، حيث ترتب حروف المركب كما لو كانت كلمة واحدة حروفها متصلة. </a:t>
            </a:r>
            <a:endParaRPr kumimoji="0" lang="ar-SA" sz="3200" b="0" i="1" u="sng"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381001"/>
            <a:ext cx="7620000" cy="1569660"/>
          </a:xfrm>
          <a:prstGeom prst="rect">
            <a:avLst/>
          </a:prstGeom>
        </p:spPr>
        <p:txBody>
          <a:bodyPr wrap="square">
            <a:spAutoFit/>
          </a:bodyPr>
          <a:lstStyle/>
          <a:p>
            <a:pPr algn="r"/>
            <a:r>
              <a:rPr lang="ar-SA" sz="3200" dirty="0" smtClean="0">
                <a:latin typeface="Simplified Arabic" pitchFamily="18" charset="-78"/>
                <a:ea typeface="Calibri" pitchFamily="34" charset="0"/>
                <a:cs typeface="Simplified Arabic" pitchFamily="18" charset="-78"/>
              </a:rPr>
              <a:t>  </a:t>
            </a:r>
            <a:r>
              <a:rPr lang="ar-SA" sz="3200" i="1" dirty="0" smtClean="0">
                <a:solidFill>
                  <a:srgbClr val="C00000"/>
                </a:solidFill>
                <a:latin typeface="Simplified Arabic" pitchFamily="18" charset="-78"/>
                <a:ea typeface="Calibri" pitchFamily="34" charset="0"/>
                <a:cs typeface="Simplified Arabic" pitchFamily="18" charset="-78"/>
              </a:rPr>
              <a:t>وهو بذلك يعمل على تشتيت </a:t>
            </a:r>
            <a:r>
              <a:rPr lang="ar-SA" sz="3200" i="1" dirty="0" smtClean="0">
                <a:solidFill>
                  <a:srgbClr val="C00000"/>
                </a:solidFill>
                <a:latin typeface="Simplified Arabic" pitchFamily="18" charset="-78"/>
                <a:ea typeface="Calibri" pitchFamily="34" charset="0"/>
                <a:cs typeface="Simplified Arabic" pitchFamily="18" charset="-78"/>
              </a:rPr>
              <a:t>الموضوع الواحد في أكثر من مكان، حيث تدخل موضوعات أخرى بين رؤوس لا </a:t>
            </a:r>
            <a:endParaRPr lang="ar-SA" sz="3200" i="1" dirty="0" smtClean="0">
              <a:solidFill>
                <a:srgbClr val="C00000"/>
              </a:solidFill>
              <a:latin typeface="Simplified Arabic" pitchFamily="18" charset="-78"/>
              <a:ea typeface="Calibri" pitchFamily="34" charset="0"/>
              <a:cs typeface="Simplified Arabic" pitchFamily="18" charset="-78"/>
            </a:endParaRPr>
          </a:p>
          <a:p>
            <a:pPr algn="r"/>
            <a:r>
              <a:rPr lang="ar-SA" sz="3200" i="1" dirty="0" smtClean="0">
                <a:solidFill>
                  <a:srgbClr val="C00000"/>
                </a:solidFill>
                <a:latin typeface="Simplified Arabic" pitchFamily="18" charset="-78"/>
                <a:ea typeface="Calibri" pitchFamily="34" charset="0"/>
                <a:cs typeface="Simplified Arabic" pitchFamily="18" charset="-78"/>
              </a:rPr>
              <a:t>صلة </a:t>
            </a:r>
            <a:r>
              <a:rPr lang="ar-SA" sz="3200" i="1" dirty="0" smtClean="0">
                <a:solidFill>
                  <a:srgbClr val="C00000"/>
                </a:solidFill>
                <a:latin typeface="Simplified Arabic" pitchFamily="18" charset="-78"/>
                <a:ea typeface="Calibri" pitchFamily="34" charset="0"/>
                <a:cs typeface="Simplified Arabic" pitchFamily="18" charset="-78"/>
              </a:rPr>
              <a:t>لها بها، مثل</a:t>
            </a:r>
            <a:endParaRPr lang="en-US" sz="3200" i="1" dirty="0">
              <a:solidFill>
                <a:srgbClr val="C00000"/>
              </a:solidFill>
            </a:endParaRPr>
          </a:p>
        </p:txBody>
      </p:sp>
      <p:sp>
        <p:nvSpPr>
          <p:cNvPr id="4097" name="Rectangle 1"/>
          <p:cNvSpPr>
            <a:spLocks noChangeArrowheads="1"/>
          </p:cNvSpPr>
          <p:nvPr/>
        </p:nvSpPr>
        <p:spPr bwMode="auto">
          <a:xfrm>
            <a:off x="-304800" y="190500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ctr"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ctr"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الهندام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ctr"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تحت الاستعمار البريطاني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ctr"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الهندسة الآلية</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ctr"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الشمالية</a:t>
            </a:r>
            <a:endParaRPr kumimoji="0" lang="ar-SA" sz="3200" b="0" i="1" u="none" strike="noStrike" cap="none" normalizeH="0" baseline="0" dirty="0" smtClean="0">
              <a:ln>
                <a:noFill/>
              </a:ln>
              <a:solidFill>
                <a:srgbClr val="C00000"/>
              </a:solidFill>
              <a:effectLst/>
              <a:latin typeface="Arial" pitchFamily="34" charset="0"/>
              <a:cs typeface="Arial" pitchFamily="34" charset="0"/>
            </a:endParaRPr>
          </a:p>
        </p:txBody>
      </p:sp>
      <p:sp>
        <p:nvSpPr>
          <p:cNvPr id="5" name="Rectangle 4"/>
          <p:cNvSpPr/>
          <p:nvPr/>
        </p:nvSpPr>
        <p:spPr>
          <a:xfrm>
            <a:off x="533400" y="4813994"/>
            <a:ext cx="7467600" cy="1569660"/>
          </a:xfrm>
          <a:prstGeom prst="rect">
            <a:avLst/>
          </a:prstGeom>
        </p:spPr>
        <p:txBody>
          <a:bodyPr wrap="square">
            <a:spAutoFit/>
          </a:bodyPr>
          <a:lstStyle/>
          <a:p>
            <a:pPr algn="r"/>
            <a:r>
              <a:rPr lang="ar-SA" sz="3200" i="1" dirty="0" smtClean="0">
                <a:solidFill>
                  <a:srgbClr val="C00000"/>
                </a:solidFill>
              </a:rPr>
              <a:t>وخلاصة النظام الكلمي أنك إذا وصلت في الترتيب إلى فقرة مبدوءة بكلمة معينة فلا تنتقل عن تلك الكلمة إلا وقد </a:t>
            </a:r>
            <a:r>
              <a:rPr lang="ar-SA" sz="3200" i="1" dirty="0" smtClean="0">
                <a:solidFill>
                  <a:srgbClr val="C00000"/>
                </a:solidFill>
              </a:rPr>
              <a:t>انتهت </a:t>
            </a:r>
            <a:r>
              <a:rPr lang="ar-SA" sz="3200" i="1" dirty="0" smtClean="0">
                <a:solidFill>
                  <a:srgbClr val="C00000"/>
                </a:solidFill>
              </a:rPr>
              <a:t>جميع الفقرات المبدوءة بها</a:t>
            </a:r>
            <a:endParaRPr lang="en-US" sz="3200" i="1" dirty="0">
              <a:solidFill>
                <a:srgbClr val="C00000"/>
              </a:solidFill>
            </a:endParaRPr>
          </a:p>
        </p:txBody>
      </p:sp>
      <p:sp>
        <p:nvSpPr>
          <p:cNvPr id="6" name="Sun 5"/>
          <p:cNvSpPr/>
          <p:nvPr/>
        </p:nvSpPr>
        <p:spPr>
          <a:xfrm>
            <a:off x="8077200" y="4800600"/>
            <a:ext cx="609600" cy="5334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457200"/>
            <a:ext cx="8077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وبناء على ماسبق سيتم ترتيب المثال السابق كما يلي: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تحت الاستعمار البريطاني</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 الشمالية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الهندام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الهندسة الآلية </a:t>
            </a:r>
            <a:endParaRPr kumimoji="0" lang="ar-SA" sz="3200" b="0" i="1" u="none" strike="noStrike" cap="none" normalizeH="0" baseline="0" dirty="0" smtClean="0">
              <a:ln>
                <a:noFill/>
              </a:ln>
              <a:solidFill>
                <a:srgbClr val="C00000"/>
              </a:solidFill>
              <a:effectLst/>
              <a:latin typeface="Arial" pitchFamily="34" charset="0"/>
              <a:cs typeface="Arial" pitchFamily="34" charset="0"/>
            </a:endParaRPr>
          </a:p>
        </p:txBody>
      </p:sp>
      <p:sp>
        <p:nvSpPr>
          <p:cNvPr id="3077" name="Rectangle 5"/>
          <p:cNvSpPr>
            <a:spLocks noChangeArrowheads="1"/>
          </p:cNvSpPr>
          <p:nvPr/>
        </p:nvSpPr>
        <p:spPr bwMode="auto">
          <a:xfrm>
            <a:off x="228600" y="3810001"/>
            <a:ext cx="8382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3200" b="0" i="1" u="sng"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من مزايا النظام الكلمي انه يساعد  في المحافظة على الموضوعات المتصلة ببعضها البعض معاً. </a:t>
            </a:r>
            <a:endParaRPr kumimoji="0" lang="ar-SA" sz="3200" b="0" i="1" u="sng" strike="noStrike" cap="none" normalizeH="0" baseline="0" dirty="0" smtClean="0">
              <a:ln>
                <a:noFill/>
              </a:ln>
              <a:solidFill>
                <a:srgbClr val="C00000"/>
              </a:solidFill>
              <a:effectLst/>
              <a:latin typeface="Arial" pitchFamily="34" charset="0"/>
              <a:cs typeface="Arial" pitchFamily="34" charset="0"/>
            </a:endParaRPr>
          </a:p>
        </p:txBody>
      </p:sp>
      <p:sp>
        <p:nvSpPr>
          <p:cNvPr id="8" name="Sun 7"/>
          <p:cNvSpPr/>
          <p:nvPr/>
        </p:nvSpPr>
        <p:spPr>
          <a:xfrm>
            <a:off x="8229600" y="3657600"/>
            <a:ext cx="381000" cy="7620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28600" y="533401"/>
            <a:ext cx="81534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لكن حتى يكون النظام ذا فائده لابد ان نتعرف على ما المقصود بالكلمة الواحدة. ويذكر الأشقر في هذا: </a:t>
            </a:r>
            <a:endParaRPr kumimoji="0" lang="ar-SA" sz="3200" b="0" i="1" u="none" strike="noStrike" cap="none" normalizeH="0" baseline="0" dirty="0" smtClean="0">
              <a:ln>
                <a:noFill/>
              </a:ln>
              <a:solidFill>
                <a:srgbClr val="C00000"/>
              </a:solidFill>
              <a:effectLst/>
              <a:latin typeface="Arial" pitchFamily="34" charset="0"/>
              <a:cs typeface="Arial" pitchFamily="34" charset="0"/>
            </a:endParaRPr>
          </a:p>
        </p:txBody>
      </p:sp>
      <p:sp>
        <p:nvSpPr>
          <p:cNvPr id="21506" name="Rectangle 2"/>
          <p:cNvSpPr>
            <a:spLocks noChangeArrowheads="1"/>
          </p:cNvSpPr>
          <p:nvPr/>
        </p:nvSpPr>
        <p:spPr bwMode="auto">
          <a:xfrm>
            <a:off x="228600" y="1752600"/>
            <a:ext cx="8305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40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"المراد بالكلمة الواحدة في النظام الكلمي ما يكتب متصلاً بعضه ببعض مثل  المكتبة  الإسلامية... بينما يعتبر المركب الإضافي كلمتين ومنه عبد الله، بيت المقدس". </a:t>
            </a:r>
          </a:p>
          <a:p>
            <a:pPr marL="0" marR="0" lvl="0" indent="238125" algn="justLow" defTabSz="914400" rtl="1" eaLnBrk="1" fontAlgn="base" latinLnBrk="0" hangingPunct="1">
              <a:lnSpc>
                <a:spcPct val="100000"/>
              </a:lnSpc>
              <a:spcBef>
                <a:spcPct val="0"/>
              </a:spcBef>
              <a:spcAft>
                <a:spcPct val="0"/>
              </a:spcAft>
              <a:buClrTx/>
              <a:buSzTx/>
              <a:buFontTx/>
              <a:buNone/>
              <a:tabLst/>
            </a:pPr>
            <a:r>
              <a:rPr lang="ar-SA" sz="4000" b="1" i="1" dirty="0" smtClean="0">
                <a:solidFill>
                  <a:srgbClr val="C00000"/>
                </a:solidFill>
                <a:latin typeface="Simplified Arabic" pitchFamily="18" charset="-78"/>
                <a:cs typeface="Simplified Arabic" pitchFamily="18" charset="-78"/>
              </a:rPr>
              <a:t>وفي الترتيب الكلمي فإن الرأس البسيط يرتب قبل تفريعاتة، أو نفس الرأس متبوعا بلفظ أو اكثر بين قوسين أ, امتداداته من أي نوع كما موضح ادناه </a:t>
            </a:r>
            <a:r>
              <a:rPr lang="ar-SA" sz="4000" i="1" dirty="0" smtClean="0">
                <a:solidFill>
                  <a:srgbClr val="C00000"/>
                </a:solidFill>
                <a:latin typeface="Simplified Arabic" pitchFamily="18" charset="-78"/>
                <a:cs typeface="Simplified Arabic" pitchFamily="18" charset="-78"/>
              </a:rPr>
              <a:t>.</a:t>
            </a:r>
            <a:endParaRPr kumimoji="0" lang="ar-SA" sz="40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609600"/>
            <a:ext cx="86106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يجب أن تؤخذ حروف الجر وأداة العطف "و" في الترتيب الهجائي، لأنها جزء لا يتجرأ من تكوين رؤوس الموضوعات التي تشتمل عليها مثل: </a:t>
            </a:r>
            <a:endParaRPr kumimoji="0" lang="en-US" sz="36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التعليم بالمراسلة			التليفزيون التعليمي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تعليم الكبار			التليفزيون والأطفال</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أما أداة التعريف "الـ" فإنها لا تحسب في رؤوس الموضوعات إلا إذا كانت أصلية في الكلمة.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مثال: الفهرسة الوصفية ترتب وكأنها فهرسة وصفية.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الله توضع في حرف الألف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04800"/>
            <a:ext cx="8534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الهمزة المفردة تسبق الألف في الترتيب: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قراءة 		الآباء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قرآن		الآبار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 الألف الممدودة تعتبر الفين مثل: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آبار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آثار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آلات كتابة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اجتماع (علم)</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 الهمزات على حروف الألف والواو والياء، تعتبر مع هذه الحروف مثل: </a:t>
            </a:r>
            <a:endParaRPr kumimoji="0" lang="ar-SA" sz="36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381000"/>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إدارة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إسلام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إئتمان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رؤوس الموضوعات التي لها أكثر من شكل واحد في الكتابة تثبت على شكل واحد حسب النتائج مع عمل إحالة من الشكل الآخر، مثل: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ببليوجرافيا 		مع إحالة ببليوغرافيا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هـ. عندما تستخدم نفس الكلمة أو الجملة كمدخل رئيسي أو إضافي وكموضوع فإن الترتيب يكون: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المدخل الرئيسي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المدخل الإضافي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الموضوع </a:t>
            </a:r>
            <a:endParaRPr kumimoji="0" lang="ar-SA" sz="32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609600"/>
            <a:ext cx="8382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وعندما تستخدم نفس الكلمة أو الجملة</a:t>
            </a:r>
            <a:r>
              <a:rPr kumimoji="0" lang="ar-SA" sz="3200" b="0" i="1" u="none" strike="noStrike" cap="none" normalizeH="0" dirty="0" smtClean="0">
                <a:ln>
                  <a:noFill/>
                </a:ln>
                <a:solidFill>
                  <a:srgbClr val="C00000"/>
                </a:solidFill>
                <a:effectLst/>
                <a:latin typeface="Simplified Arabic" pitchFamily="18" charset="-78"/>
                <a:ea typeface="Calibri" pitchFamily="34" charset="0"/>
                <a:cs typeface="Simplified Arabic" pitchFamily="18" charset="-78"/>
              </a:rPr>
              <a:t> ،كإ</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سم شخص واسم مكان وموضوع وعنوان كتاب فإن الترتيب يكون: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الشخص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المكان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الموضوع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العنوان</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7/2 ترتيب  التجزيئات:</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تبين القاعدة </a:t>
            </a: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32 C</a:t>
            </a: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من قواعد جمعية المكتبات الأمريكية لصف البطاقات ما يلي: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رتب الموضوع وتجزيئاته؛ ألخ. في مجموعات وفق للنظام التالي: </a:t>
            </a:r>
            <a:endParaRPr kumimoji="0" lang="en-US" sz="32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الموضوع دون تفريع. </a:t>
            </a:r>
            <a:endParaRPr kumimoji="0" lang="ar-SA" sz="3200" b="1"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1600200"/>
            <a:ext cx="85344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التجزيئات الزمنية مرتبة ترتيباً زمنياً. </a:t>
            </a:r>
            <a:endParaRPr kumimoji="0" lang="en-US" sz="36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الامتدادات الهجائية لراس الموضوع الرئيسي، وتشمل:</a:t>
            </a:r>
            <a:endParaRPr kumimoji="0" lang="en-US"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(التجزيئات الشكلية، التجزيئات الوجهية، التجزيئات الجغرافية، رؤوس الموضوعات المقلوبة، رأس الموضوع متبوعاً بمصطلح أو أكثر بين قوسين، رؤوس الموضوعات</a:t>
            </a:r>
            <a:r>
              <a:rPr kumimoji="0" lang="en-US" sz="36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a:t>
            </a:r>
            <a:endParaRPr kumimoji="0" lang="en-US" sz="3600" b="1"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609600"/>
            <a:ext cx="84582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Times New Roman"/>
                <a:ea typeface="Calibri" pitchFamily="34" charset="0"/>
                <a:cs typeface="Simplified Arabic" pitchFamily="18" charset="-78"/>
              </a:rPr>
              <a:t>– هذه كلها تصف كلمة بكلمة في ألفبائية واحدة، مع العناوين والرؤوس الأخرى التي تبدأ بنفس الكلمة بصرف النظر عن علامات الترقيم.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dirty="0" smtClean="0">
                <a:ln>
                  <a:noFill/>
                </a:ln>
                <a:solidFill>
                  <a:srgbClr val="C00000"/>
                </a:solidFill>
                <a:effectLst/>
                <a:latin typeface="Simplified Arabic" pitchFamily="18" charset="-78"/>
                <a:ea typeface="Calibri" pitchFamily="34" charset="0"/>
                <a:cs typeface="Simplified Arabic" pitchFamily="18" charset="-78"/>
              </a:rPr>
              <a:t>   </a:t>
            </a: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أما التجزيئات الزمنية (القاعدة </a:t>
            </a:r>
            <a:r>
              <a:rPr kumimoji="0" lang="en-US" sz="36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35E</a:t>
            </a: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فإنها ترتب ترتيباً زمنياً، بادئة بالتاريخ الأقدم، والفترات التي تبدأ بنفس السنة ولكن تمتد لسنوات مختلفة، ترتب بحيث تأتي الفترة الأطول أولاً. وإذا كان التجزئ الزمني مفتوحاً مثل (1961-    ) فإنه يسبق كل التجزيئات الزمنية الأخرى التي تبدأ بنفس السنة أو ما بعدها. </a:t>
            </a:r>
            <a:endParaRPr kumimoji="0" lang="ar-SA" sz="36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1143000"/>
            <a:ext cx="8458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r" defTabSz="914400" rtl="1" eaLnBrk="1" fontAlgn="base" latinLnBrk="0" hangingPunct="1">
              <a:lnSpc>
                <a:spcPct val="100000"/>
              </a:lnSpc>
              <a:spcBef>
                <a:spcPct val="0"/>
              </a:spcBef>
              <a:spcAft>
                <a:spcPct val="0"/>
              </a:spcAft>
              <a:buClrTx/>
              <a:buSzTx/>
              <a:buFontTx/>
              <a:buNone/>
              <a:tabLst/>
            </a:pPr>
            <a:endPar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endParaRPr>
          </a:p>
          <a:p>
            <a:pPr marL="0" marR="0" lvl="0" indent="238125" algn="r" defTabSz="914400" rtl="1" eaLnBrk="1" fontAlgn="base" latinLnBrk="0" hangingPunct="1">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إن قواعد جمعية المكتبات الأمريكية تتجاهل علامات الترقيم، بينما قواعد مكتبة الكونجرس والمطبقة في قائمتها لرؤوس الموضوعات تتطلب ترتيب رؤوس الموضوعات على النحو التالي: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الرأس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الرأس متبوعاً بشرطة وتفريع أو تفريعات.</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الرأس متبوعاً بفاصلة وكلمات إضافية.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r"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الرأس متبوعاً بهلاليتين بينههما كلمة أو عدة كلمات. </a:t>
            </a:r>
            <a:endParaRPr kumimoji="0" lang="en-US"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endParaRPr>
          </a:p>
          <a:p>
            <a:pPr marL="0" marR="0" lvl="0" indent="238125" algn="r" defTabSz="914400" rtl="0"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الرأس متبوعاً بكلمات أخرى دون علامات الترقيم</a:t>
            </a:r>
            <a:r>
              <a:rPr kumimoji="0" lang="en-US"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p:txBody>
      </p:sp>
      <p:sp>
        <p:nvSpPr>
          <p:cNvPr id="3" name="Sun 2"/>
          <p:cNvSpPr/>
          <p:nvPr/>
        </p:nvSpPr>
        <p:spPr>
          <a:xfrm>
            <a:off x="4572000" y="0"/>
            <a:ext cx="4114800" cy="1905000"/>
          </a:xfrm>
          <a:prstGeom prst="sun">
            <a:avLst>
              <a:gd name="adj" fmla="val 175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rgbClr val="C00000"/>
                </a:solidFill>
              </a:rPr>
              <a:t>.   </a:t>
            </a:r>
            <a:r>
              <a:rPr lang="ar-SA" sz="3200" b="1" dirty="0" smtClean="0">
                <a:solidFill>
                  <a:srgbClr val="C00000"/>
                </a:solidFill>
              </a:rPr>
              <a:t> ملاحظة هامه</a:t>
            </a:r>
            <a:endParaRPr lang="en-US" sz="3200" b="1" dirty="0">
              <a:solidFill>
                <a:srgbClr val="C00000"/>
              </a:solidFill>
            </a:endParaRPr>
          </a:p>
        </p:txBody>
      </p:sp>
    </p:spTree>
  </p:cSld>
  <p:clrMapOvr>
    <a:masterClrMapping/>
  </p:clrMapOvr>
  <p:transition spd="slow">
    <p:strips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533400"/>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1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والمثال التالي يوضح الفرق بين النظامين: </a:t>
            </a:r>
            <a:endParaRPr kumimoji="0" lang="en-US" sz="1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ctr" defTabSz="914400" rtl="1" eaLnBrk="0" fontAlgn="base" latinLnBrk="0" hangingPunct="0">
              <a:lnSpc>
                <a:spcPct val="100000"/>
              </a:lnSpc>
              <a:spcBef>
                <a:spcPct val="0"/>
              </a:spcBef>
              <a:spcAft>
                <a:spcPct val="0"/>
              </a:spcAft>
              <a:buClrTx/>
              <a:buSzTx/>
              <a:buFontTx/>
              <a:buNone/>
              <a:tabLst/>
            </a:pPr>
            <a:r>
              <a:rPr kumimoji="0" lang="ar-SA" sz="1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نظام جمعية المكتبات الأمريكية			                           نظام مكتبة الكونجرس </a:t>
            </a:r>
            <a:endParaRPr kumimoji="0" lang="en-US" sz="1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a:t>
            </a:r>
            <a:r>
              <a:rPr lang="ar-SA" sz="1400" i="1" dirty="0" smtClean="0">
                <a:solidFill>
                  <a:srgbClr val="C00000"/>
                </a:solidFill>
                <a:latin typeface="Times New Roman" pitchFamily="18" charset="0"/>
                <a:ea typeface="Calibri" pitchFamily="34" charset="0"/>
                <a:cs typeface="Times New Roman" pitchFamily="18" charset="0"/>
              </a:rPr>
              <a:t> </a:t>
            </a:r>
            <a:r>
              <a:rPr lang="ar-SA" sz="1400" i="1" dirty="0" smtClean="0">
                <a:solidFill>
                  <a:srgbClr val="C00000"/>
                </a:solidFill>
                <a:latin typeface="Times New Roman" pitchFamily="18" charset="0"/>
                <a:ea typeface="Calibri" pitchFamily="34" charset="0"/>
                <a:cs typeface="Times New Roman" pitchFamily="18" charset="0"/>
              </a:rPr>
              <a:t>                                                                               </a:t>
            </a:r>
            <a:r>
              <a:rPr kumimoji="0" lang="en-US" sz="14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 Encyclopedia		Management by objectives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Theories 			Management- Encyclopedia</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Industrial	</a:t>
            </a:r>
            <a:r>
              <a:rPr kumimoji="0" lang="ar-SA"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Management (Football teams)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(Football teams)		Management, Industrial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0" eaLnBrk="0" fontAlgn="base" latinLnBrk="0" hangingPunct="0">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Management by objectives 		Management- Theories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28600" y="457200"/>
            <a:ext cx="82296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3 / الترتيب تحت رأس الموضوع: </a:t>
            </a:r>
            <a:endParaRPr kumimoji="0" lang="en-US" sz="36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تشير القاعدة  </a:t>
            </a:r>
            <a:r>
              <a:rPr kumimoji="0" lang="en-US" sz="3600" b="0"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32B</a:t>
            </a:r>
            <a:r>
              <a:rPr kumimoji="0" lang="ar-SA" sz="36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 من قواعد جمعية المكتبات الأمريكية إلى أن المداخل يجب أن ترتب تحت رأس الموضوع ترتيباً هجائياً بالمداخل الرئيسية ثم العناوين</a:t>
            </a:r>
            <a:r>
              <a:rPr kumimoji="0" lang="ar-SA" sz="3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a:t>
            </a:r>
            <a:endParaRPr kumimoji="0" lang="ar-SA"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2" name="Rectangle 2"/>
          <p:cNvSpPr>
            <a:spLocks noChangeArrowheads="1"/>
          </p:cNvSpPr>
          <p:nvPr/>
        </p:nvSpPr>
        <p:spPr bwMode="auto">
          <a:xfrm>
            <a:off x="304800" y="3124200"/>
            <a:ext cx="8001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28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وعلى الرغم من أن هذه الطريقة هي الطريقة الشائعة، وخاصة في المكتبات العربية صغيرها وكبيرها، إلا أن هناك طرقاً أخرى منها: </a:t>
            </a:r>
            <a:endParaRPr kumimoji="0" lang="en-US" sz="28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الترتيب الهجائي وفقاً لعناوين الكتب وليس مؤلفيها. </a:t>
            </a:r>
            <a:endParaRPr kumimoji="0" lang="en-US" sz="28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الترتيب وفقاً للغة: المواد بالعربية أولاً ثم المواد باللغات الأخرى. </a:t>
            </a:r>
            <a:endParaRPr kumimoji="0" lang="en-US" sz="2800" b="1" i="1"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الترتيب الزمني: الأقدم فالأحدث، أو العكس الأحدث فالأقدم.</a:t>
            </a:r>
            <a:endParaRPr kumimoji="0" lang="en-US" sz="2800" b="1"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609601"/>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3200" b="1"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وضع الإحالات: </a:t>
            </a:r>
            <a:endParaRPr kumimoji="0" lang="en-US" sz="3200" b="1"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إن إحالات أنظر أيضاً من رأس معين للرؤوس المتصلة به يمكن أن تصف أو تُرتب منطقياً فقط على أساس الرأس الذي تعمل منه الإحالة.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وتوجد أكثر من طريقة لوضع هذه الإحالات: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تسبق كل المداخل تحت رأس موضوع معين.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تتبع رأس الموضوع البسيط وتسبق تفريعات الرأس.</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تتبع الرأس وكل تفريعاته الشكلية والمكانية.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Char char="•"/>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تتبع الرأس وتفريعاته وأيضاً الرؤوس المقلوبة. </a:t>
            </a:r>
            <a:endParaRPr kumimoji="0" lang="en-US" sz="3200" b="0" i="1" u="none" strike="noStrike" cap="none" normalizeH="0" baseline="0" dirty="0" smtClean="0">
              <a:ln>
                <a:noFill/>
              </a:ln>
              <a:solidFill>
                <a:srgbClr val="C00000"/>
              </a:solidFill>
              <a:effectLst/>
              <a:latin typeface="Arial" pitchFamily="34" charset="0"/>
              <a:cs typeface="Arial" pitchFamily="34" charset="0"/>
            </a:endParaRPr>
          </a:p>
          <a:p>
            <a:pPr marL="0" marR="0" lvl="0" indent="238125" algn="justLow" defTabSz="914400" rtl="1" eaLnBrk="0" fontAlgn="base" latinLnBrk="0" hangingPunct="0">
              <a:lnSpc>
                <a:spcPct val="100000"/>
              </a:lnSpc>
              <a:spcBef>
                <a:spcPct val="0"/>
              </a:spcBef>
              <a:spcAft>
                <a:spcPct val="0"/>
              </a:spcAft>
              <a:buClrTx/>
              <a:buSzTx/>
              <a:buFontTx/>
              <a:buNone/>
              <a:tabLst/>
            </a:pPr>
            <a:r>
              <a:rPr kumimoji="0" lang="ar-SA" sz="3200" b="0" i="1"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وإذا كان الهدف من إحالات أنظر أيضاً هو إرشاد القارئ إلى المواد المتصلة بالرأس، فإنه ينبغي أن توضع الإحالات في الفهرس بحيث يمكن القارئ الذي يجد الرأس أن يجد الإحالات أيضاً. </a:t>
            </a:r>
            <a:endParaRPr kumimoji="0" lang="ar-SA" sz="3200" b="0" i="1"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81000" y="1169549"/>
            <a:ext cx="80772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8125" algn="justLow" defTabSz="914400" rtl="1" eaLnBrk="1" fontAlgn="base" latinLnBrk="0" hangingPunct="1">
              <a:lnSpc>
                <a:spcPct val="100000"/>
              </a:lnSpc>
              <a:spcBef>
                <a:spcPct val="0"/>
              </a:spcBef>
              <a:spcAft>
                <a:spcPct val="0"/>
              </a:spcAft>
              <a:buClrTx/>
              <a:buSzTx/>
              <a:buFontTx/>
              <a:buNone/>
              <a:tabLst/>
            </a:pPr>
            <a:r>
              <a:rPr kumimoji="0" lang="ar-SA" sz="4000" b="1" i="1" u="none" strike="noStrike" cap="none" normalizeH="0" baseline="0" smtClean="0">
                <a:ln>
                  <a:noFill/>
                </a:ln>
                <a:solidFill>
                  <a:srgbClr val="C00000"/>
                </a:solidFill>
                <a:effectLst/>
                <a:latin typeface="Simplified Arabic" pitchFamily="18" charset="-78"/>
                <a:ea typeface="Calibri" pitchFamily="34" charset="0"/>
                <a:cs typeface="Simplified Arabic" pitchFamily="18" charset="-78"/>
              </a:rPr>
              <a:t>وتقرر قواعد الجمعية الأمريكية لصف بطاقات الفهرس أنه يجب ترتيب إحالات أنظر أيضاً قبل المدخل الأول تحت نفس الكلمة أو الكلمات، وبعبارة أخرى قبل المدخل لنفس الرأس. </a:t>
            </a:r>
            <a:endParaRPr kumimoji="0" lang="ar-SA" sz="4000" b="1" i="1" u="none" strike="noStrike" cap="none" normalizeH="0" baseline="0" smtClean="0">
              <a:ln>
                <a:noFill/>
              </a:ln>
              <a:solidFill>
                <a:srgbClr val="C00000"/>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content-a-mxp.xx.fbcdn.net/hphotos-ash3/t1/1535431_392950050839374_1824272736_n.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wheel spokes="3"/>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619</TotalTime>
  <Words>883</Words>
  <Application>Microsoft Office PowerPoint</Application>
  <PresentationFormat>On-screen Show (4:3)</PresentationFormat>
  <Paragraphs>105</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الفصل السابع ترتيب رؤوس الموضوعات</vt:lpstr>
      <vt:lpstr>طــرق الترتـيـب</vt:lpstr>
      <vt:lpstr>Slide 3</vt:lpstr>
      <vt:lpstr>طرق ترتيب رؤوس الموضوعات: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31</cp:revision>
  <dcterms:created xsi:type="dcterms:W3CDTF">2014-03-04T08:11:40Z</dcterms:created>
  <dcterms:modified xsi:type="dcterms:W3CDTF">2014-03-11T01:25:00Z</dcterms:modified>
</cp:coreProperties>
</file>