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79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04CD16-B439-420E-B651-06ADE260887A}" type="datetimeFigureOut">
              <a:rPr lang="en-US" smtClean="0"/>
              <a:t>5/23/2011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286162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4CD16-B439-420E-B651-06ADE260887A}" type="datetimeFigureOut">
              <a:rPr lang="en-US" smtClean="0"/>
              <a:t>5/23/2011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1058285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04CD16-B439-420E-B651-06ADE260887A}" type="datetimeFigureOut">
              <a:rPr lang="en-US" smtClean="0"/>
              <a:t>5/23/2011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223101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04CD16-B439-420E-B651-06ADE260887A}" type="datetimeFigureOut">
              <a:rPr lang="en-US" smtClean="0"/>
              <a:t>5/23/2011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4132738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04CD16-B439-420E-B651-06ADE260887A}" type="datetimeFigureOut">
              <a:rPr lang="en-US" smtClean="0"/>
              <a:t>5/23/2011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1278996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04CD16-B439-420E-B651-06ADE260887A}" type="datetimeFigureOut">
              <a:rPr lang="en-US" smtClean="0"/>
              <a:t>5/23/2011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1511967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4CD16-B439-420E-B651-06ADE260887A}" type="datetimeFigureOut">
              <a:rPr lang="en-US" smtClean="0"/>
              <a:t>5/23/2011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209926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4CD16-B439-420E-B651-06ADE260887A}" type="datetimeFigureOut">
              <a:rPr lang="en-US" smtClean="0"/>
              <a:t>5/23/2011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428151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4CD16-B439-420E-B651-06ADE260887A}" type="datetimeFigureOut">
              <a:rPr lang="en-US" smtClean="0"/>
              <a:t>5/23/2011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2400100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4CD16-B439-420E-B651-06ADE260887A}" type="datetimeFigureOut">
              <a:rPr lang="en-US" smtClean="0"/>
              <a:t>5/23/2011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3117557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4CD16-B439-420E-B651-06ADE260887A}" type="datetimeFigureOut">
              <a:rPr lang="en-US" smtClean="0"/>
              <a:t>5/23/2011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ED3B0B-394D-46B4-A8FF-27F46D47F601}" type="slidenum">
              <a:rPr lang="en-US" smtClean="0"/>
              <a:t>‹#›</a:t>
            </a:fld>
            <a:endParaRPr lang="en-US"/>
          </a:p>
        </p:txBody>
      </p:sp>
    </p:spTree>
    <p:extLst>
      <p:ext uri="{BB962C8B-B14F-4D97-AF65-F5344CB8AC3E}">
        <p14:creationId xmlns:p14="http://schemas.microsoft.com/office/powerpoint/2010/main" val="1230273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4CD16-B439-420E-B651-06ADE260887A}" type="datetimeFigureOut">
              <a:rPr lang="en-US" smtClean="0"/>
              <a:t>5/23/2011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ED3B0B-394D-46B4-A8FF-27F46D47F601}" type="slidenum">
              <a:rPr lang="en-US" smtClean="0"/>
              <a:t>‹#›</a:t>
            </a:fld>
            <a:endParaRPr lang="en-US"/>
          </a:p>
        </p:txBody>
      </p:sp>
    </p:spTree>
    <p:extLst>
      <p:ext uri="{BB962C8B-B14F-4D97-AF65-F5344CB8AC3E}">
        <p14:creationId xmlns:p14="http://schemas.microsoft.com/office/powerpoint/2010/main" val="1726866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696200" cy="2228850"/>
          </a:xfrm>
        </p:spPr>
        <p:txBody>
          <a:bodyPr>
            <a:normAutofit fontScale="90000"/>
          </a:bodyPr>
          <a:lstStyle/>
          <a:p>
            <a:r>
              <a:rPr lang="en-US" dirty="0"/>
              <a:t/>
            </a:r>
            <a:br>
              <a:rPr lang="en-US" dirty="0"/>
            </a:br>
            <a:r>
              <a:rPr lang="en-US" dirty="0">
                <a:effectLst>
                  <a:outerShdw blurRad="38100" dist="38100" dir="2700000" algn="tl">
                    <a:srgbClr val="000000">
                      <a:alpha val="43137"/>
                    </a:srgbClr>
                  </a:outerShdw>
                </a:effectLst>
                <a:latin typeface="Times New Roman" pitchFamily="18" charset="0"/>
                <a:cs typeface="Times New Roman" pitchFamily="18" charset="0"/>
              </a:rPr>
              <a:t>William Shakespeare (1564-1616)</a:t>
            </a:r>
            <a:br>
              <a:rPr lang="en-US" dirty="0">
                <a:effectLst>
                  <a:outerShdw blurRad="38100" dist="38100" dir="2700000" algn="tl">
                    <a:srgbClr val="000000">
                      <a:alpha val="43137"/>
                    </a:srgbClr>
                  </a:outerShdw>
                </a:effectLst>
                <a:latin typeface="Times New Roman" pitchFamily="18" charset="0"/>
                <a:cs typeface="Times New Roman" pitchFamily="18" charset="0"/>
              </a:rPr>
            </a:br>
            <a:r>
              <a:rPr lang="en-US" dirty="0">
                <a:effectLst>
                  <a:outerShdw blurRad="38100" dist="38100" dir="2700000" algn="tl">
                    <a:srgbClr val="000000">
                      <a:alpha val="43137"/>
                    </a:srgbClr>
                  </a:outerShdw>
                </a:effectLst>
                <a:latin typeface="Times New Roman" pitchFamily="18" charset="0"/>
                <a:cs typeface="Times New Roman" pitchFamily="18" charset="0"/>
              </a:rPr>
              <a:t>First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Published1609</a:t>
            </a:r>
            <a:r>
              <a:rPr lang="en-US" dirty="0">
                <a:effectLst>
                  <a:outerShdw blurRad="38100" dist="38100" dir="2700000" algn="tl">
                    <a:srgbClr val="000000">
                      <a:alpha val="43137"/>
                    </a:srgbClr>
                  </a:outerShdw>
                </a:effectLst>
                <a:latin typeface="Times New Roman" pitchFamily="18" charset="0"/>
                <a:cs typeface="Times New Roman" pitchFamily="18" charset="0"/>
              </a:rPr>
              <a:t>, in </a:t>
            </a:r>
            <a:r>
              <a:rPr lang="en-US" i="1" dirty="0">
                <a:effectLst>
                  <a:outerShdw blurRad="38100" dist="38100" dir="2700000" algn="tl">
                    <a:srgbClr val="000000">
                      <a:alpha val="43137"/>
                    </a:srgbClr>
                  </a:outerShdw>
                </a:effectLst>
                <a:latin typeface="Times New Roman" pitchFamily="18" charset="0"/>
                <a:cs typeface="Times New Roman" pitchFamily="18" charset="0"/>
              </a:rPr>
              <a:t>Sonnets</a:t>
            </a:r>
            <a:br>
              <a:rPr lang="en-US" i="1" dirty="0">
                <a:effectLst>
                  <a:outerShdw blurRad="38100" dist="38100" dir="2700000" algn="tl">
                    <a:srgbClr val="000000">
                      <a:alpha val="43137"/>
                    </a:srgbClr>
                  </a:outerShdw>
                </a:effectLst>
                <a:latin typeface="Times New Roman" pitchFamily="18" charset="0"/>
                <a:cs typeface="Times New Roman" pitchFamily="18" charset="0"/>
              </a:rPr>
            </a:br>
            <a:r>
              <a:rPr lang="en-US" dirty="0">
                <a:effectLst>
                  <a:outerShdw blurRad="38100" dist="38100" dir="2700000" algn="tl">
                    <a:srgbClr val="000000">
                      <a:alpha val="43137"/>
                    </a:srgbClr>
                  </a:outerShdw>
                </a:effectLst>
                <a:latin typeface="Times New Roman" pitchFamily="18" charset="0"/>
                <a:cs typeface="Times New Roman" pitchFamily="18" charset="0"/>
              </a:rPr>
              <a:t>Type of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Poem: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Sonnet</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r>
            <a:br>
              <a:rPr lang="en-US" dirty="0" smtClean="0">
                <a:effectLst>
                  <a:outerShdw blurRad="38100" dist="38100" dir="2700000" algn="tl">
                    <a:srgbClr val="000000">
                      <a:alpha val="43137"/>
                    </a:srgbClr>
                  </a:outerShdw>
                </a:effectLst>
                <a:latin typeface="Times New Roman" pitchFamily="18" charset="0"/>
                <a:cs typeface="Times New Roman" pitchFamily="18" charset="0"/>
              </a:rPr>
            </a:br>
            <a:r>
              <a:rPr lang="en-US" dirty="0"/>
              <a:t/>
            </a:r>
            <a:br>
              <a:rPr lang="en-US" dirty="0"/>
            </a:br>
            <a:endParaRPr lang="en-US" dirty="0"/>
          </a:p>
        </p:txBody>
      </p:sp>
      <p:sp>
        <p:nvSpPr>
          <p:cNvPr id="3" name="Subtitle 2"/>
          <p:cNvSpPr>
            <a:spLocks noGrp="1"/>
          </p:cNvSpPr>
          <p:nvPr>
            <p:ph type="subTitle" idx="1"/>
          </p:nvPr>
        </p:nvSpPr>
        <p:spPr>
          <a:xfrm>
            <a:off x="304800" y="3200400"/>
            <a:ext cx="6934200" cy="3429000"/>
          </a:xfrm>
        </p:spPr>
        <p:txBody>
          <a:bodyPr>
            <a:normAutofit fontScale="85000" lnSpcReduction="10000"/>
          </a:bodyPr>
          <a:lstStyle/>
          <a:p>
            <a:r>
              <a:rPr lang="en-US" sz="3300" b="1" dirty="0" smtClean="0">
                <a:effectLst>
                  <a:outerShdw blurRad="38100" dist="38100" dir="2700000" algn="tl">
                    <a:srgbClr val="000000">
                      <a:alpha val="43137"/>
                    </a:srgbClr>
                  </a:outerShdw>
                </a:effectLst>
                <a:latin typeface="Times New Roman" pitchFamily="18" charset="0"/>
                <a:cs typeface="Times New Roman" pitchFamily="18" charset="0"/>
              </a:rPr>
              <a:t>“That Time of Year”</a:t>
            </a:r>
          </a:p>
          <a:p>
            <a:endParaRPr lang="en-US"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effectLst>
                <a:outerShdw blurRad="38100" dist="38100" dir="2700000" algn="tl">
                  <a:srgbClr val="000000">
                    <a:alpha val="43137"/>
                  </a:srgbClr>
                </a:outerShdw>
              </a:effectLst>
              <a:latin typeface="Times New Roman" pitchFamily="18" charset="0"/>
              <a:cs typeface="Times New Roman" pitchFamily="18" charset="0"/>
            </a:endParaRPr>
          </a:p>
          <a:p>
            <a:r>
              <a:rPr lang="en-US" dirty="0" smtClean="0">
                <a:effectLst>
                  <a:outerShdw blurRad="38100" dist="38100" dir="2700000" algn="tl">
                    <a:srgbClr val="000000">
                      <a:alpha val="43137"/>
                    </a:srgbClr>
                  </a:outerShdw>
                </a:effectLst>
                <a:latin typeface="Times New Roman" pitchFamily="18" charset="0"/>
                <a:cs typeface="Times New Roman" pitchFamily="18" charset="0"/>
              </a:rPr>
              <a:t>The </a:t>
            </a:r>
            <a:r>
              <a:rPr lang="en-US" dirty="0">
                <a:effectLst>
                  <a:outerShdw blurRad="38100" dist="38100" dir="2700000" algn="tl">
                    <a:srgbClr val="000000">
                      <a:alpha val="43137"/>
                    </a:srgbClr>
                  </a:outerShdw>
                </a:effectLst>
                <a:latin typeface="Times New Roman" pitchFamily="18" charset="0"/>
                <a:cs typeface="Times New Roman" pitchFamily="18" charset="0"/>
              </a:rPr>
              <a:t>ravages of time on one's physical well-being and the mental anguish associated with moving further from youth and closer to </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death</a:t>
            </a:r>
          </a:p>
          <a:p>
            <a:r>
              <a:rPr lang="en-US" dirty="0" smtClean="0">
                <a:solidFill>
                  <a:srgbClr val="FF0000"/>
                </a:solidFill>
              </a:rPr>
              <a:t>http://www.shakespeareonline.com/sonnets/73detail.html</a:t>
            </a:r>
          </a:p>
          <a:p>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200" y="2286000"/>
            <a:ext cx="1700213" cy="2458811"/>
          </a:xfrm>
          <a:prstGeom prst="rect">
            <a:avLst/>
          </a:prstGeom>
        </p:spPr>
      </p:pic>
    </p:spTree>
    <p:extLst>
      <p:ext uri="{BB962C8B-B14F-4D97-AF65-F5344CB8AC3E}">
        <p14:creationId xmlns:p14="http://schemas.microsoft.com/office/powerpoint/2010/main" val="2948050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Introduction</a:t>
            </a:r>
            <a:endParaRPr lang="en-US"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This fourteen-line poem, which is divided into three distinct quatrains (four-line stanzas) followed by a couplet (two lines), is addressed to the poet’s lover and comments on the approach of old age in the speaker. As in all the Shakespearian sonnets, the voice is that of the poet. The lover has sometimes been interpreted as the unknown “Mr. W. H.” to whom the first quarto edition was dedicated, but Samuel Taylor Coleridge surmised that the lover must be a woman.</a:t>
            </a:r>
          </a:p>
        </p:txBody>
      </p:sp>
    </p:spTree>
    <p:extLst>
      <p:ext uri="{BB962C8B-B14F-4D97-AF65-F5344CB8AC3E}">
        <p14:creationId xmlns:p14="http://schemas.microsoft.com/office/powerpoint/2010/main" val="3130330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40294024"/>
              </p:ext>
            </p:extLst>
          </p:nvPr>
        </p:nvGraphicFramePr>
        <p:xfrm>
          <a:off x="228600" y="476159"/>
          <a:ext cx="8382000" cy="6381841"/>
        </p:xfrm>
        <a:graphic>
          <a:graphicData uri="http://schemas.openxmlformats.org/drawingml/2006/table">
            <a:tbl>
              <a:tblPr/>
              <a:tblGrid>
                <a:gridCol w="4191000"/>
                <a:gridCol w="4191000"/>
              </a:tblGrid>
              <a:tr h="1013049">
                <a:tc>
                  <a:txBody>
                    <a:bodyPr/>
                    <a:lstStyle/>
                    <a:p>
                      <a:pPr algn="r"/>
                      <a:endParaRPr lang="en-US" sz="1400" b="1" dirty="0" smtClean="0">
                        <a:effectLst/>
                        <a:latin typeface="Arial"/>
                      </a:endParaRPr>
                    </a:p>
                    <a:p>
                      <a:pPr algn="r"/>
                      <a:r>
                        <a:rPr lang="en-US" sz="1400" b="1" dirty="0" smtClean="0">
                          <a:effectLst/>
                          <a:latin typeface="Arial"/>
                        </a:rPr>
                        <a:t>That </a:t>
                      </a:r>
                      <a:r>
                        <a:rPr lang="en-US" sz="1400" b="1" dirty="0">
                          <a:effectLst/>
                          <a:latin typeface="Arial"/>
                        </a:rPr>
                        <a:t>time of year thou </a:t>
                      </a:r>
                      <a:r>
                        <a:rPr lang="en-US" sz="1400" b="1" dirty="0" err="1">
                          <a:effectLst/>
                          <a:latin typeface="Arial"/>
                        </a:rPr>
                        <a:t>mayst</a:t>
                      </a:r>
                      <a:r>
                        <a:rPr lang="en-US" sz="1400" b="1" dirty="0">
                          <a:effectLst/>
                          <a:latin typeface="Arial"/>
                        </a:rPr>
                        <a:t> in me behold</a:t>
                      </a:r>
                    </a:p>
                  </a:txBody>
                  <a:tcPr marL="43156" marR="43156" marT="21578" marB="21578">
                    <a:lnL>
                      <a:noFill/>
                    </a:lnL>
                    <a:lnR>
                      <a:noFill/>
                    </a:lnR>
                    <a:lnT>
                      <a:noFill/>
                    </a:lnT>
                    <a:lnB>
                      <a:noFill/>
                    </a:lnB>
                  </a:tcPr>
                </a:tc>
                <a:tc>
                  <a:txBody>
                    <a:bodyPr/>
                    <a:lstStyle/>
                    <a:p>
                      <a:pPr algn="l"/>
                      <a:endParaRPr lang="en-US" sz="1400" b="1" dirty="0" smtClean="0">
                        <a:effectLst/>
                        <a:latin typeface="Arial"/>
                      </a:endParaRPr>
                    </a:p>
                    <a:p>
                      <a:pPr algn="l"/>
                      <a:r>
                        <a:rPr lang="en-US" sz="1400" b="1" dirty="0" smtClean="0">
                          <a:effectLst/>
                          <a:latin typeface="Arial"/>
                        </a:rPr>
                        <a:t>In </a:t>
                      </a:r>
                      <a:r>
                        <a:rPr lang="en-US" sz="1400" b="1" dirty="0">
                          <a:effectLst/>
                          <a:latin typeface="Arial"/>
                        </a:rPr>
                        <a:t>me you can see that time of </a:t>
                      </a:r>
                      <a:r>
                        <a:rPr lang="en-US" sz="1400" b="1" dirty="0" smtClean="0">
                          <a:effectLst/>
                          <a:latin typeface="Arial"/>
                        </a:rPr>
                        <a:t>year</a:t>
                      </a:r>
                    </a:p>
                    <a:p>
                      <a:pPr algn="l"/>
                      <a:endParaRPr lang="en-US" sz="1400" b="1" dirty="0">
                        <a:effectLst/>
                        <a:latin typeface="Arial"/>
                      </a:endParaRPr>
                    </a:p>
                  </a:txBody>
                  <a:tcPr marL="43156" marR="43156" marT="21578" marB="21578">
                    <a:lnL>
                      <a:noFill/>
                    </a:lnL>
                    <a:lnR>
                      <a:noFill/>
                    </a:lnR>
                    <a:lnB>
                      <a:noFill/>
                    </a:lnB>
                  </a:tcPr>
                </a:tc>
              </a:tr>
              <a:tr h="417730">
                <a:tc>
                  <a:txBody>
                    <a:bodyPr/>
                    <a:lstStyle/>
                    <a:p>
                      <a:pPr algn="r"/>
                      <a:r>
                        <a:rPr lang="en-US" sz="1400" b="1" dirty="0">
                          <a:effectLst/>
                          <a:latin typeface="Arial"/>
                        </a:rPr>
                        <a:t>When yellow leaves, or none, or few, do hang</a:t>
                      </a:r>
                    </a:p>
                  </a:txBody>
                  <a:tcPr marL="43156" marR="43156" marT="21578" marB="21578">
                    <a:lnL>
                      <a:noFill/>
                    </a:lnL>
                    <a:lnR>
                      <a:noFill/>
                    </a:lnR>
                    <a:lnT>
                      <a:noFill/>
                    </a:lnT>
                    <a:lnB>
                      <a:noFill/>
                    </a:lnB>
                  </a:tcPr>
                </a:tc>
                <a:tc>
                  <a:txBody>
                    <a:bodyPr/>
                    <a:lstStyle/>
                    <a:p>
                      <a:pPr algn="l"/>
                      <a:r>
                        <a:rPr lang="en-US" sz="1400" b="1" dirty="0">
                          <a:effectLst/>
                          <a:latin typeface="Arial"/>
                        </a:rPr>
                        <a:t>When a few yellow leaves or none at all hang</a:t>
                      </a:r>
                    </a:p>
                  </a:txBody>
                  <a:tcPr marL="43156" marR="43156" marT="21578" marB="21578">
                    <a:lnL>
                      <a:noFill/>
                    </a:lnL>
                    <a:lnR>
                      <a:noFill/>
                    </a:lnR>
                    <a:lnT>
                      <a:noFill/>
                    </a:lnT>
                    <a:lnB>
                      <a:noFill/>
                    </a:lnB>
                  </a:tcPr>
                </a:tc>
              </a:tr>
              <a:tr h="417730">
                <a:tc>
                  <a:txBody>
                    <a:bodyPr/>
                    <a:lstStyle/>
                    <a:p>
                      <a:pPr algn="r"/>
                      <a:r>
                        <a:rPr lang="en-US" sz="1400" b="1" dirty="0">
                          <a:effectLst/>
                          <a:latin typeface="Arial"/>
                        </a:rPr>
                        <a:t>Upon those boughs which shake against the cold,</a:t>
                      </a:r>
                    </a:p>
                  </a:txBody>
                  <a:tcPr marL="43156" marR="43156" marT="21578" marB="21578">
                    <a:lnL>
                      <a:noFill/>
                    </a:lnL>
                    <a:lnR>
                      <a:noFill/>
                    </a:lnR>
                    <a:lnT>
                      <a:noFill/>
                    </a:lnT>
                    <a:lnB>
                      <a:noFill/>
                    </a:lnB>
                  </a:tcPr>
                </a:tc>
                <a:tc>
                  <a:txBody>
                    <a:bodyPr/>
                    <a:lstStyle/>
                    <a:p>
                      <a:pPr algn="l"/>
                      <a:r>
                        <a:rPr lang="en-US" sz="1400" b="1" dirty="0">
                          <a:effectLst/>
                          <a:latin typeface="Arial"/>
                        </a:rPr>
                        <a:t>On the branches, shaking against the cold,</a:t>
                      </a:r>
                    </a:p>
                  </a:txBody>
                  <a:tcPr marL="43156" marR="43156" marT="21578" marB="21578">
                    <a:lnL>
                      <a:noFill/>
                    </a:lnL>
                    <a:lnR>
                      <a:noFill/>
                    </a:lnR>
                    <a:lnT>
                      <a:noFill/>
                    </a:lnT>
                    <a:lnB>
                      <a:noFill/>
                    </a:lnB>
                  </a:tcPr>
                </a:tc>
              </a:tr>
              <a:tr h="428853">
                <a:tc>
                  <a:txBody>
                    <a:bodyPr/>
                    <a:lstStyle/>
                    <a:p>
                      <a:pPr algn="r"/>
                      <a:r>
                        <a:rPr lang="en-US" sz="1400" b="1" dirty="0">
                          <a:effectLst/>
                          <a:latin typeface="Arial"/>
                        </a:rPr>
                        <a:t>Bare </a:t>
                      </a:r>
                      <a:r>
                        <a:rPr lang="en-US" sz="1400" b="1" dirty="0" err="1">
                          <a:effectLst/>
                          <a:latin typeface="Arial"/>
                        </a:rPr>
                        <a:t>ruin'd</a:t>
                      </a:r>
                      <a:r>
                        <a:rPr lang="en-US" sz="1400" b="1" dirty="0">
                          <a:effectLst/>
                          <a:latin typeface="Arial"/>
                        </a:rPr>
                        <a:t> choirs, where late the sweet birds sang.</a:t>
                      </a:r>
                    </a:p>
                  </a:txBody>
                  <a:tcPr marL="43156" marR="43156" marT="21578" marB="21578">
                    <a:lnL>
                      <a:noFill/>
                    </a:lnL>
                    <a:lnR>
                      <a:noFill/>
                    </a:lnR>
                    <a:lnT>
                      <a:noFill/>
                    </a:lnT>
                    <a:lnB>
                      <a:noFill/>
                    </a:lnB>
                  </a:tcPr>
                </a:tc>
                <a:tc>
                  <a:txBody>
                    <a:bodyPr/>
                    <a:lstStyle/>
                    <a:p>
                      <a:pPr algn="l"/>
                      <a:r>
                        <a:rPr lang="en-US" sz="1400" b="1" dirty="0">
                          <a:effectLst/>
                          <a:latin typeface="Arial"/>
                        </a:rPr>
                        <a:t>Bare ruins of church choirs where lately the sweet birds sang.</a:t>
                      </a:r>
                    </a:p>
                  </a:txBody>
                  <a:tcPr marL="43156" marR="43156" marT="21578" marB="21578">
                    <a:lnL>
                      <a:noFill/>
                    </a:lnL>
                    <a:lnR>
                      <a:noFill/>
                    </a:lnR>
                    <a:lnT>
                      <a:noFill/>
                    </a:lnT>
                    <a:lnB>
                      <a:noFill/>
                    </a:lnB>
                  </a:tcPr>
                </a:tc>
              </a:tr>
              <a:tr h="417730">
                <a:tc>
                  <a:txBody>
                    <a:bodyPr/>
                    <a:lstStyle/>
                    <a:p>
                      <a:pPr algn="r"/>
                      <a:r>
                        <a:rPr lang="en-US" sz="1400" b="1">
                          <a:effectLst/>
                          <a:latin typeface="Arial"/>
                        </a:rPr>
                        <a:t>In me thou seest the twilight of such day</a:t>
                      </a:r>
                    </a:p>
                  </a:txBody>
                  <a:tcPr marL="43156" marR="43156" marT="21578" marB="21578">
                    <a:lnL>
                      <a:noFill/>
                    </a:lnL>
                    <a:lnR>
                      <a:noFill/>
                    </a:lnR>
                    <a:lnT>
                      <a:noFill/>
                    </a:lnT>
                    <a:lnB>
                      <a:noFill/>
                    </a:lnB>
                  </a:tcPr>
                </a:tc>
                <a:tc>
                  <a:txBody>
                    <a:bodyPr/>
                    <a:lstStyle/>
                    <a:p>
                      <a:pPr algn="l"/>
                      <a:r>
                        <a:rPr lang="en-US" sz="1400" b="1" dirty="0">
                          <a:effectLst/>
                          <a:latin typeface="Arial"/>
                        </a:rPr>
                        <a:t>In me you can see only the dim light that remains</a:t>
                      </a:r>
                    </a:p>
                  </a:txBody>
                  <a:tcPr marL="43156" marR="43156" marT="21578" marB="21578">
                    <a:lnL>
                      <a:noFill/>
                    </a:lnL>
                    <a:lnR>
                      <a:noFill/>
                    </a:lnR>
                    <a:lnT>
                      <a:noFill/>
                    </a:lnT>
                    <a:lnB>
                      <a:noFill/>
                    </a:lnB>
                  </a:tcPr>
                </a:tc>
              </a:tr>
              <a:tr h="238702">
                <a:tc>
                  <a:txBody>
                    <a:bodyPr/>
                    <a:lstStyle/>
                    <a:p>
                      <a:pPr algn="r"/>
                      <a:r>
                        <a:rPr lang="en-US" sz="1400" b="1">
                          <a:effectLst/>
                          <a:latin typeface="Arial"/>
                        </a:rPr>
                        <a:t>As after sunset fadeth in the west,</a:t>
                      </a:r>
                    </a:p>
                  </a:txBody>
                  <a:tcPr marL="43156" marR="43156" marT="21578" marB="21578">
                    <a:lnL>
                      <a:noFill/>
                    </a:lnL>
                    <a:lnR>
                      <a:noFill/>
                    </a:lnR>
                    <a:lnT>
                      <a:noFill/>
                    </a:lnT>
                    <a:lnB>
                      <a:noFill/>
                    </a:lnB>
                  </a:tcPr>
                </a:tc>
                <a:tc>
                  <a:txBody>
                    <a:bodyPr/>
                    <a:lstStyle/>
                    <a:p>
                      <a:pPr algn="l"/>
                      <a:r>
                        <a:rPr lang="en-US" sz="1400" b="1" dirty="0">
                          <a:effectLst/>
                          <a:latin typeface="Arial"/>
                        </a:rPr>
                        <a:t>After the sun sets in the west,</a:t>
                      </a:r>
                    </a:p>
                  </a:txBody>
                  <a:tcPr marL="43156" marR="43156" marT="21578" marB="21578">
                    <a:lnL>
                      <a:noFill/>
                    </a:lnL>
                    <a:lnR>
                      <a:noFill/>
                    </a:lnR>
                    <a:lnT>
                      <a:noFill/>
                    </a:lnT>
                    <a:lnB>
                      <a:noFill/>
                    </a:lnB>
                  </a:tcPr>
                </a:tc>
              </a:tr>
              <a:tr h="417730">
                <a:tc>
                  <a:txBody>
                    <a:bodyPr/>
                    <a:lstStyle/>
                    <a:p>
                      <a:pPr algn="r"/>
                      <a:r>
                        <a:rPr lang="en-US" sz="1400" b="1">
                          <a:effectLst/>
                          <a:latin typeface="Arial"/>
                        </a:rPr>
                        <a:t>Which by and by black night doth take away,</a:t>
                      </a:r>
                    </a:p>
                  </a:txBody>
                  <a:tcPr marL="43156" marR="43156" marT="21578" marB="21578">
                    <a:lnL>
                      <a:noFill/>
                    </a:lnL>
                    <a:lnR>
                      <a:noFill/>
                    </a:lnR>
                    <a:lnT>
                      <a:noFill/>
                    </a:lnT>
                    <a:lnB>
                      <a:noFill/>
                    </a:lnB>
                  </a:tcPr>
                </a:tc>
                <a:tc>
                  <a:txBody>
                    <a:bodyPr/>
                    <a:lstStyle/>
                    <a:p>
                      <a:pPr algn="l"/>
                      <a:r>
                        <a:rPr lang="en-US" sz="1400" b="1" dirty="0">
                          <a:effectLst/>
                          <a:latin typeface="Arial"/>
                        </a:rPr>
                        <a:t>Which is soon extinguished by black night,</a:t>
                      </a:r>
                    </a:p>
                  </a:txBody>
                  <a:tcPr marL="43156" marR="43156" marT="21578" marB="21578">
                    <a:lnL>
                      <a:noFill/>
                    </a:lnL>
                    <a:lnR>
                      <a:noFill/>
                    </a:lnR>
                    <a:lnT>
                      <a:noFill/>
                    </a:lnT>
                    <a:lnB>
                      <a:noFill/>
                    </a:lnB>
                  </a:tcPr>
                </a:tc>
              </a:tr>
              <a:tr h="417730">
                <a:tc>
                  <a:txBody>
                    <a:bodyPr/>
                    <a:lstStyle/>
                    <a:p>
                      <a:pPr algn="r"/>
                      <a:r>
                        <a:rPr lang="en-US" sz="1400" b="1">
                          <a:effectLst/>
                          <a:latin typeface="Arial"/>
                        </a:rPr>
                        <a:t>Death's second self, that seals up all in rest.</a:t>
                      </a:r>
                    </a:p>
                  </a:txBody>
                  <a:tcPr marL="43156" marR="43156" marT="21578" marB="21578">
                    <a:lnL>
                      <a:noFill/>
                    </a:lnL>
                    <a:lnR>
                      <a:noFill/>
                    </a:lnR>
                    <a:lnT>
                      <a:noFill/>
                    </a:lnT>
                    <a:lnB>
                      <a:noFill/>
                    </a:lnB>
                  </a:tcPr>
                </a:tc>
                <a:tc>
                  <a:txBody>
                    <a:bodyPr/>
                    <a:lstStyle/>
                    <a:p>
                      <a:pPr algn="l"/>
                      <a:r>
                        <a:rPr lang="en-US" sz="1400" b="1" dirty="0">
                          <a:effectLst/>
                          <a:latin typeface="Arial"/>
                        </a:rPr>
                        <a:t>The image of death that envelops all in rest.</a:t>
                      </a:r>
                    </a:p>
                  </a:txBody>
                  <a:tcPr marL="43156" marR="43156" marT="21578" marB="21578">
                    <a:lnL>
                      <a:noFill/>
                    </a:lnL>
                    <a:lnR>
                      <a:noFill/>
                    </a:lnR>
                    <a:lnT>
                      <a:noFill/>
                    </a:lnT>
                    <a:lnB>
                      <a:noFill/>
                    </a:lnB>
                  </a:tcPr>
                </a:tc>
              </a:tr>
              <a:tr h="417730">
                <a:tc>
                  <a:txBody>
                    <a:bodyPr/>
                    <a:lstStyle/>
                    <a:p>
                      <a:pPr algn="r"/>
                      <a:r>
                        <a:rPr lang="en-US" sz="1400" b="1">
                          <a:effectLst/>
                          <a:latin typeface="Arial"/>
                        </a:rPr>
                        <a:t>In me thou see'st the glowing of such fire</a:t>
                      </a:r>
                    </a:p>
                  </a:txBody>
                  <a:tcPr marL="43156" marR="43156" marT="21578" marB="21578">
                    <a:lnL>
                      <a:noFill/>
                    </a:lnL>
                    <a:lnR>
                      <a:noFill/>
                    </a:lnR>
                    <a:lnT>
                      <a:noFill/>
                    </a:lnT>
                    <a:lnB>
                      <a:noFill/>
                    </a:lnB>
                  </a:tcPr>
                </a:tc>
                <a:tc>
                  <a:txBody>
                    <a:bodyPr/>
                    <a:lstStyle/>
                    <a:p>
                      <a:pPr algn="l"/>
                      <a:r>
                        <a:rPr lang="en-US" sz="1400" b="1" dirty="0">
                          <a:effectLst/>
                          <a:latin typeface="Arial"/>
                        </a:rPr>
                        <a:t>I am like a glowing ember</a:t>
                      </a:r>
                    </a:p>
                  </a:txBody>
                  <a:tcPr marL="43156" marR="43156" marT="21578" marB="21578">
                    <a:lnL>
                      <a:noFill/>
                    </a:lnL>
                    <a:lnR>
                      <a:noFill/>
                    </a:lnR>
                    <a:lnT>
                      <a:noFill/>
                    </a:lnT>
                    <a:lnB>
                      <a:noFill/>
                    </a:lnB>
                  </a:tcPr>
                </a:tc>
              </a:tr>
              <a:tr h="238702">
                <a:tc>
                  <a:txBody>
                    <a:bodyPr/>
                    <a:lstStyle/>
                    <a:p>
                      <a:pPr algn="r"/>
                      <a:r>
                        <a:rPr lang="en-US" sz="1400" b="1">
                          <a:effectLst/>
                          <a:latin typeface="Arial"/>
                        </a:rPr>
                        <a:t>That on the ashes of his youth doth lie,</a:t>
                      </a:r>
                    </a:p>
                  </a:txBody>
                  <a:tcPr marL="43156" marR="43156" marT="21578" marB="21578">
                    <a:lnL>
                      <a:noFill/>
                    </a:lnL>
                    <a:lnR>
                      <a:noFill/>
                    </a:lnR>
                    <a:lnT>
                      <a:noFill/>
                    </a:lnT>
                    <a:lnB>
                      <a:noFill/>
                    </a:lnB>
                  </a:tcPr>
                </a:tc>
                <a:tc>
                  <a:txBody>
                    <a:bodyPr/>
                    <a:lstStyle/>
                    <a:p>
                      <a:pPr algn="l"/>
                      <a:r>
                        <a:rPr lang="en-US" sz="1400" b="1" dirty="0">
                          <a:effectLst/>
                          <a:latin typeface="Arial"/>
                        </a:rPr>
                        <a:t>Lying on the dying flame of my youth,</a:t>
                      </a:r>
                    </a:p>
                  </a:txBody>
                  <a:tcPr marL="43156" marR="43156" marT="21578" marB="21578">
                    <a:lnL>
                      <a:noFill/>
                    </a:lnL>
                    <a:lnR>
                      <a:noFill/>
                    </a:lnR>
                    <a:lnT>
                      <a:noFill/>
                    </a:lnT>
                    <a:lnB>
                      <a:noFill/>
                    </a:lnB>
                  </a:tcPr>
                </a:tc>
              </a:tr>
              <a:tr h="417730">
                <a:tc>
                  <a:txBody>
                    <a:bodyPr/>
                    <a:lstStyle/>
                    <a:p>
                      <a:pPr algn="r"/>
                      <a:r>
                        <a:rPr lang="en-US" sz="1400" b="1">
                          <a:effectLst/>
                          <a:latin typeface="Arial"/>
                        </a:rPr>
                        <a:t>As the death-bed whereon it must expire,</a:t>
                      </a:r>
                    </a:p>
                  </a:txBody>
                  <a:tcPr marL="43156" marR="43156" marT="21578" marB="21578">
                    <a:lnL>
                      <a:noFill/>
                    </a:lnL>
                    <a:lnR>
                      <a:noFill/>
                    </a:lnR>
                    <a:lnT>
                      <a:noFill/>
                    </a:lnT>
                    <a:lnB>
                      <a:noFill/>
                    </a:lnB>
                  </a:tcPr>
                </a:tc>
                <a:tc>
                  <a:txBody>
                    <a:bodyPr/>
                    <a:lstStyle/>
                    <a:p>
                      <a:pPr algn="l"/>
                      <a:r>
                        <a:rPr lang="en-US" sz="1400" b="1" dirty="0">
                          <a:effectLst/>
                          <a:latin typeface="Arial"/>
                        </a:rPr>
                        <a:t>As on the death bed where it must finally expire,</a:t>
                      </a:r>
                    </a:p>
                  </a:txBody>
                  <a:tcPr marL="43156" marR="43156" marT="21578" marB="21578">
                    <a:lnL>
                      <a:noFill/>
                    </a:lnL>
                    <a:lnR>
                      <a:noFill/>
                    </a:lnR>
                    <a:lnT>
                      <a:noFill/>
                    </a:lnT>
                    <a:lnB>
                      <a:noFill/>
                    </a:lnB>
                  </a:tcPr>
                </a:tc>
              </a:tr>
              <a:tr h="417730">
                <a:tc>
                  <a:txBody>
                    <a:bodyPr/>
                    <a:lstStyle/>
                    <a:p>
                      <a:pPr algn="r"/>
                      <a:r>
                        <a:rPr lang="en-US" sz="1400" b="1">
                          <a:effectLst/>
                          <a:latin typeface="Arial"/>
                        </a:rPr>
                        <a:t>Consum'd with that which it was nourish'd by.</a:t>
                      </a:r>
                    </a:p>
                  </a:txBody>
                  <a:tcPr marL="43156" marR="43156" marT="21578" marB="21578">
                    <a:lnL>
                      <a:noFill/>
                    </a:lnL>
                    <a:lnR>
                      <a:noFill/>
                    </a:lnR>
                    <a:lnT>
                      <a:noFill/>
                    </a:lnT>
                    <a:lnB>
                      <a:noFill/>
                    </a:lnB>
                  </a:tcPr>
                </a:tc>
                <a:tc>
                  <a:txBody>
                    <a:bodyPr/>
                    <a:lstStyle/>
                    <a:p>
                      <a:pPr algn="l"/>
                      <a:r>
                        <a:rPr lang="en-US" sz="1400" b="1" dirty="0">
                          <a:effectLst/>
                          <a:latin typeface="Arial"/>
                        </a:rPr>
                        <a:t>Consumed by that which once fed it.</a:t>
                      </a:r>
                    </a:p>
                  </a:txBody>
                  <a:tcPr marL="43156" marR="43156" marT="21578" marB="21578">
                    <a:lnL>
                      <a:noFill/>
                    </a:lnL>
                    <a:lnR>
                      <a:noFill/>
                    </a:lnR>
                    <a:lnT>
                      <a:noFill/>
                    </a:lnT>
                    <a:lnB>
                      <a:noFill/>
                    </a:lnB>
                  </a:tcPr>
                </a:tc>
              </a:tr>
              <a:tr h="428853">
                <a:tc>
                  <a:txBody>
                    <a:bodyPr/>
                    <a:lstStyle/>
                    <a:p>
                      <a:pPr algn="r"/>
                      <a:r>
                        <a:rPr lang="en-US" sz="1400" b="1">
                          <a:effectLst/>
                          <a:latin typeface="Arial"/>
                        </a:rPr>
                        <a:t>This thou perceivest, which makes thy love more strong,</a:t>
                      </a:r>
                    </a:p>
                  </a:txBody>
                  <a:tcPr marL="43156" marR="43156" marT="21578" marB="21578">
                    <a:lnL>
                      <a:noFill/>
                    </a:lnL>
                    <a:lnR>
                      <a:noFill/>
                    </a:lnR>
                    <a:lnT>
                      <a:noFill/>
                    </a:lnT>
                    <a:lnB>
                      <a:noFill/>
                    </a:lnB>
                  </a:tcPr>
                </a:tc>
                <a:tc>
                  <a:txBody>
                    <a:bodyPr/>
                    <a:lstStyle/>
                    <a:p>
                      <a:pPr algn="l"/>
                      <a:r>
                        <a:rPr lang="en-US" sz="1400" b="1" dirty="0">
                          <a:effectLst/>
                          <a:latin typeface="Arial"/>
                        </a:rPr>
                        <a:t>This you sense, and it makes your love more determined</a:t>
                      </a:r>
                    </a:p>
                  </a:txBody>
                  <a:tcPr marL="43156" marR="43156" marT="21578" marB="21578">
                    <a:lnL>
                      <a:noFill/>
                    </a:lnL>
                    <a:lnR>
                      <a:noFill/>
                    </a:lnR>
                    <a:lnT>
                      <a:noFill/>
                    </a:lnT>
                    <a:lnB>
                      <a:noFill/>
                    </a:lnB>
                  </a:tcPr>
                </a:tc>
              </a:tr>
              <a:tr h="428853">
                <a:tc>
                  <a:txBody>
                    <a:bodyPr/>
                    <a:lstStyle/>
                    <a:p>
                      <a:pPr algn="r"/>
                      <a:r>
                        <a:rPr lang="en-US" sz="1400" b="1" dirty="0">
                          <a:effectLst/>
                          <a:latin typeface="Arial"/>
                        </a:rPr>
                        <a:t>To love that well which thou must leave ere long.</a:t>
                      </a:r>
                    </a:p>
                  </a:txBody>
                  <a:tcPr marL="43156" marR="43156" marT="21578" marB="21578">
                    <a:lnL>
                      <a:noFill/>
                    </a:lnL>
                    <a:lnR>
                      <a:noFill/>
                    </a:lnR>
                    <a:lnT>
                      <a:noFill/>
                    </a:lnT>
                    <a:lnB>
                      <a:noFill/>
                    </a:lnB>
                  </a:tcPr>
                </a:tc>
                <a:tc>
                  <a:txBody>
                    <a:bodyPr/>
                    <a:lstStyle/>
                    <a:p>
                      <a:pPr algn="l"/>
                      <a:r>
                        <a:rPr lang="en-US" sz="1400" b="1" dirty="0">
                          <a:effectLst/>
                          <a:latin typeface="Arial"/>
                        </a:rPr>
                        <a:t>Causing you to love that which you must give up before long.</a:t>
                      </a:r>
                    </a:p>
                  </a:txBody>
                  <a:tcPr marL="43156" marR="43156" marT="21578" marB="21578">
                    <a:lnL>
                      <a:noFill/>
                    </a:lnL>
                    <a:lnR>
                      <a:noFill/>
                    </a:lnR>
                    <a:lnT>
                      <a:noFill/>
                    </a:lnT>
                    <a:lnB>
                      <a:noFill/>
                    </a:lnB>
                  </a:tcPr>
                </a:tc>
              </a:tr>
            </a:tbl>
          </a:graphicData>
        </a:graphic>
      </p:graphicFrame>
      <p:sp>
        <p:nvSpPr>
          <p:cNvPr id="5" name="Rectangle 4"/>
          <p:cNvSpPr/>
          <p:nvPr/>
        </p:nvSpPr>
        <p:spPr>
          <a:xfrm>
            <a:off x="1828800" y="228600"/>
            <a:ext cx="4572000" cy="923330"/>
          </a:xfrm>
          <a:prstGeom prst="rect">
            <a:avLst/>
          </a:prstGeom>
        </p:spPr>
        <p:txBody>
          <a:bodyPr>
            <a:spAutoFit/>
          </a:bodyPr>
          <a:lstStyle/>
          <a:p>
            <a:r>
              <a:rPr lang="en-US" b="1" dirty="0" smtClean="0">
                <a:effectLst/>
                <a:latin typeface="Arial"/>
              </a:rPr>
              <a:t>SONNET 73                        PARAPHRASE </a:t>
            </a:r>
            <a:endParaRPr lang="en-US" dirty="0" smtClean="0"/>
          </a:p>
          <a:p>
            <a:endParaRPr lang="en-US" dirty="0" smtClean="0"/>
          </a:p>
          <a:p>
            <a:endParaRPr lang="en-US" dirty="0"/>
          </a:p>
        </p:txBody>
      </p:sp>
    </p:spTree>
    <p:extLst>
      <p:ext uri="{BB962C8B-B14F-4D97-AF65-F5344CB8AC3E}">
        <p14:creationId xmlns:p14="http://schemas.microsoft.com/office/powerpoint/2010/main" val="35163952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Autofit/>
          </a:bodyPr>
          <a:lstStyle/>
          <a:p>
            <a:pPr fontAlgn="t"/>
            <a:r>
              <a:rPr lang="en-US" sz="1600" b="1" dirty="0">
                <a:latin typeface="Times New Roman" pitchFamily="18" charset="0"/>
                <a:cs typeface="Times New Roman" pitchFamily="18" charset="0"/>
              </a:rPr>
              <a:t>that time of year (1):</a:t>
            </a:r>
            <a:r>
              <a:rPr lang="en-US" sz="1600" dirty="0">
                <a:latin typeface="Times New Roman" pitchFamily="18" charset="0"/>
                <a:cs typeface="Times New Roman" pitchFamily="18" charset="0"/>
              </a:rPr>
              <a:t> i.e., </a:t>
            </a:r>
            <a:r>
              <a:rPr lang="en-US" sz="1600" dirty="0">
                <a:solidFill>
                  <a:srgbClr val="0000FF"/>
                </a:solidFill>
                <a:latin typeface="Times New Roman" pitchFamily="18" charset="0"/>
                <a:cs typeface="Times New Roman" pitchFamily="18" charset="0"/>
              </a:rPr>
              <a:t>being late autumn or early winter</a:t>
            </a:r>
            <a:r>
              <a:rPr lang="en-US" sz="1600" dirty="0" smtClean="0">
                <a:solidFill>
                  <a:srgbClr val="0000FF"/>
                </a:solidFill>
                <a:latin typeface="Times New Roman" pitchFamily="18" charset="0"/>
                <a:cs typeface="Times New Roman" pitchFamily="18" charset="0"/>
              </a:rPr>
              <a:t>.</a:t>
            </a:r>
          </a:p>
          <a:p>
            <a:pPr fontAlgn="t"/>
            <a:r>
              <a:rPr lang="en-US" sz="1600" b="1" dirty="0" smtClean="0">
                <a:latin typeface="Times New Roman" pitchFamily="18" charset="0"/>
                <a:cs typeface="Times New Roman" pitchFamily="18" charset="0"/>
              </a:rPr>
              <a:t>Bare </a:t>
            </a:r>
            <a:r>
              <a:rPr lang="en-US" sz="1600" b="1" dirty="0" err="1">
                <a:latin typeface="Times New Roman" pitchFamily="18" charset="0"/>
                <a:cs typeface="Times New Roman" pitchFamily="18" charset="0"/>
              </a:rPr>
              <a:t>ruin'd</a:t>
            </a:r>
            <a:r>
              <a:rPr lang="en-US" sz="1600" b="1" dirty="0">
                <a:latin typeface="Times New Roman" pitchFamily="18" charset="0"/>
                <a:cs typeface="Times New Roman" pitchFamily="18" charset="0"/>
              </a:rPr>
              <a:t> choirs (4):</a:t>
            </a:r>
            <a:r>
              <a:rPr lang="en-US" sz="1600" dirty="0">
                <a:latin typeface="Times New Roman" pitchFamily="18" charset="0"/>
                <a:cs typeface="Times New Roman" pitchFamily="18" charset="0"/>
              </a:rPr>
              <a:t> </a:t>
            </a:r>
            <a:r>
              <a:rPr lang="en-US" sz="1600" dirty="0">
                <a:solidFill>
                  <a:srgbClr val="0000FF"/>
                </a:solidFill>
                <a:latin typeface="Times New Roman" pitchFamily="18" charset="0"/>
                <a:cs typeface="Times New Roman" pitchFamily="18" charset="0"/>
              </a:rPr>
              <a:t>a reference to the remains of a church or, more specifically, a chancel, stripped of its roof and exposed to the elements. The choirs formerly rang with the sounds of 'sweet birds'. Some argue that lines 3 and 4 should be read without pause -- the 'yellow leaves' shake against the 'cold/Bare </a:t>
            </a:r>
            <a:r>
              <a:rPr lang="en-US" sz="1600" dirty="0" err="1">
                <a:solidFill>
                  <a:srgbClr val="0000FF"/>
                </a:solidFill>
                <a:latin typeface="Times New Roman" pitchFamily="18" charset="0"/>
                <a:cs typeface="Times New Roman" pitchFamily="18" charset="0"/>
              </a:rPr>
              <a:t>ruin'd</a:t>
            </a:r>
            <a:r>
              <a:rPr lang="en-US" sz="1600" dirty="0">
                <a:solidFill>
                  <a:srgbClr val="0000FF"/>
                </a:solidFill>
                <a:latin typeface="Times New Roman" pitchFamily="18" charset="0"/>
                <a:cs typeface="Times New Roman" pitchFamily="18" charset="0"/>
              </a:rPr>
              <a:t> choirs' . If we assume the adjective 'cold' modifies 'Bare </a:t>
            </a:r>
            <a:r>
              <a:rPr lang="en-US" sz="1600" dirty="0" err="1">
                <a:solidFill>
                  <a:srgbClr val="0000FF"/>
                </a:solidFill>
                <a:latin typeface="Times New Roman" pitchFamily="18" charset="0"/>
                <a:cs typeface="Times New Roman" pitchFamily="18" charset="0"/>
              </a:rPr>
              <a:t>ruin'd</a:t>
            </a:r>
            <a:r>
              <a:rPr lang="en-US" sz="1600" dirty="0">
                <a:solidFill>
                  <a:srgbClr val="0000FF"/>
                </a:solidFill>
                <a:latin typeface="Times New Roman" pitchFamily="18" charset="0"/>
                <a:cs typeface="Times New Roman" pitchFamily="18" charset="0"/>
              </a:rPr>
              <a:t> choirs', then the image becomes more concrete -- those boughs are sweeping against the ruins of the church. </a:t>
            </a:r>
            <a:endParaRPr lang="en-US" sz="1600" dirty="0" smtClean="0">
              <a:solidFill>
                <a:srgbClr val="0000FF"/>
              </a:solidFill>
              <a:latin typeface="Times New Roman" pitchFamily="18" charset="0"/>
              <a:cs typeface="Times New Roman" pitchFamily="18" charset="0"/>
            </a:endParaRPr>
          </a:p>
          <a:p>
            <a:pPr fontAlgn="t"/>
            <a:r>
              <a:rPr lang="en-US" sz="1600" b="1" dirty="0" smtClean="0">
                <a:latin typeface="Times New Roman" pitchFamily="18" charset="0"/>
                <a:cs typeface="Times New Roman" pitchFamily="18" charset="0"/>
              </a:rPr>
              <a:t>black </a:t>
            </a:r>
            <a:r>
              <a:rPr lang="en-US" sz="1600" b="1" dirty="0">
                <a:latin typeface="Times New Roman" pitchFamily="18" charset="0"/>
                <a:cs typeface="Times New Roman" pitchFamily="18" charset="0"/>
              </a:rPr>
              <a:t>night (7):</a:t>
            </a:r>
            <a:r>
              <a:rPr lang="en-US" sz="1600" dirty="0">
                <a:latin typeface="Times New Roman" pitchFamily="18" charset="0"/>
                <a:cs typeface="Times New Roman" pitchFamily="18" charset="0"/>
              </a:rPr>
              <a:t> </a:t>
            </a:r>
            <a:r>
              <a:rPr lang="en-US" sz="1600" dirty="0">
                <a:solidFill>
                  <a:srgbClr val="0000FF"/>
                </a:solidFill>
                <a:latin typeface="Times New Roman" pitchFamily="18" charset="0"/>
                <a:cs typeface="Times New Roman" pitchFamily="18" charset="0"/>
              </a:rPr>
              <a:t>a metaphor for death itself. As 'black night' closes in around the remaining light of the day, so too does death close in around the poet. </a:t>
            </a:r>
          </a:p>
          <a:p>
            <a:pPr fontAlgn="t"/>
            <a:r>
              <a:rPr lang="en-US" sz="1600" b="1" dirty="0">
                <a:latin typeface="Times New Roman" pitchFamily="18" charset="0"/>
                <a:cs typeface="Times New Roman" pitchFamily="18" charset="0"/>
              </a:rPr>
              <a:t>Death's second self (8):</a:t>
            </a:r>
            <a:r>
              <a:rPr lang="en-US" sz="1600" dirty="0">
                <a:latin typeface="Times New Roman" pitchFamily="18" charset="0"/>
                <a:cs typeface="Times New Roman" pitchFamily="18" charset="0"/>
              </a:rPr>
              <a:t> </a:t>
            </a:r>
            <a:r>
              <a:rPr lang="en-US" sz="1600" dirty="0">
                <a:solidFill>
                  <a:srgbClr val="0000FF"/>
                </a:solidFill>
                <a:latin typeface="Times New Roman" pitchFamily="18" charset="0"/>
                <a:cs typeface="Times New Roman" pitchFamily="18" charset="0"/>
              </a:rPr>
              <a:t>i.e. 'black night' or 'sleep.' Macbeth refers to sleep as "The death of each day's life" (2.2.49). </a:t>
            </a:r>
          </a:p>
          <a:p>
            <a:pPr fontAlgn="t"/>
            <a:r>
              <a:rPr lang="en-US" sz="1600" b="1" dirty="0">
                <a:latin typeface="Times New Roman" pitchFamily="18" charset="0"/>
                <a:cs typeface="Times New Roman" pitchFamily="18" charset="0"/>
              </a:rPr>
              <a:t>In me thou </a:t>
            </a:r>
            <a:r>
              <a:rPr lang="en-US" sz="1600" b="1" dirty="0" err="1">
                <a:latin typeface="Times New Roman" pitchFamily="18" charset="0"/>
                <a:cs typeface="Times New Roman" pitchFamily="18" charset="0"/>
              </a:rPr>
              <a:t>see'st</a:t>
            </a:r>
            <a:r>
              <a:rPr lang="en-US" sz="1600" b="1" dirty="0">
                <a:latin typeface="Times New Roman" pitchFamily="18" charset="0"/>
                <a:cs typeface="Times New Roman" pitchFamily="18" charset="0"/>
              </a:rPr>
              <a:t>...was </a:t>
            </a:r>
            <a:r>
              <a:rPr lang="en-US" sz="1600" b="1" dirty="0" err="1">
                <a:latin typeface="Times New Roman" pitchFamily="18" charset="0"/>
                <a:cs typeface="Times New Roman" pitchFamily="18" charset="0"/>
              </a:rPr>
              <a:t>nourish'd</a:t>
            </a:r>
            <a:r>
              <a:rPr lang="en-US" sz="1600" b="1" dirty="0">
                <a:latin typeface="Times New Roman" pitchFamily="18" charset="0"/>
                <a:cs typeface="Times New Roman" pitchFamily="18" charset="0"/>
              </a:rPr>
              <a:t> by (9-12):</a:t>
            </a:r>
            <a:r>
              <a:rPr lang="en-US" sz="1600" dirty="0">
                <a:latin typeface="Times New Roman" pitchFamily="18" charset="0"/>
                <a:cs typeface="Times New Roman" pitchFamily="18" charset="0"/>
              </a:rPr>
              <a:t> </a:t>
            </a:r>
            <a:r>
              <a:rPr lang="en-US" sz="1600" dirty="0">
                <a:solidFill>
                  <a:srgbClr val="0000FF"/>
                </a:solidFill>
                <a:latin typeface="Times New Roman" pitchFamily="18" charset="0"/>
                <a:cs typeface="Times New Roman" pitchFamily="18" charset="0"/>
              </a:rPr>
              <a:t>The following is a brilliant paraphrase by early 20th-century scholar </a:t>
            </a:r>
            <a:r>
              <a:rPr lang="en-US" sz="1600" dirty="0" err="1">
                <a:solidFill>
                  <a:srgbClr val="0000FF"/>
                </a:solidFill>
                <a:latin typeface="Times New Roman" pitchFamily="18" charset="0"/>
                <a:cs typeface="Times New Roman" pitchFamily="18" charset="0"/>
              </a:rPr>
              <a:t>Kellner</a:t>
            </a:r>
            <a:r>
              <a:rPr lang="en-US" sz="1600" dirty="0">
                <a:solidFill>
                  <a:srgbClr val="0000FF"/>
                </a:solidFill>
                <a:latin typeface="Times New Roman" pitchFamily="18" charset="0"/>
                <a:cs typeface="Times New Roman" pitchFamily="18" charset="0"/>
              </a:rPr>
              <a:t>: "As the fire goes out when the wood which has been feeding it is consumed, so is life extinguished when the strength of youth is past." (See Sonnets, ed. Rollins, p.191) </a:t>
            </a:r>
          </a:p>
          <a:p>
            <a:pPr fontAlgn="t"/>
            <a:r>
              <a:rPr lang="en-US" sz="1600" b="1" dirty="0">
                <a:latin typeface="Times New Roman" pitchFamily="18" charset="0"/>
                <a:cs typeface="Times New Roman" pitchFamily="18" charset="0"/>
              </a:rPr>
              <a:t>that (12):</a:t>
            </a:r>
            <a:r>
              <a:rPr lang="en-US" sz="1600" dirty="0">
                <a:latin typeface="Times New Roman" pitchFamily="18" charset="0"/>
                <a:cs typeface="Times New Roman" pitchFamily="18" charset="0"/>
              </a:rPr>
              <a:t> i.e., </a:t>
            </a:r>
            <a:r>
              <a:rPr lang="en-US" sz="1600" dirty="0">
                <a:solidFill>
                  <a:srgbClr val="0000FF"/>
                </a:solidFill>
                <a:latin typeface="Times New Roman" pitchFamily="18" charset="0"/>
                <a:cs typeface="Times New Roman" pitchFamily="18" charset="0"/>
              </a:rPr>
              <a:t>the poet's desires. </a:t>
            </a:r>
          </a:p>
          <a:p>
            <a:pPr fontAlgn="t"/>
            <a:r>
              <a:rPr lang="en-US" sz="1600" b="1" dirty="0">
                <a:latin typeface="Times New Roman" pitchFamily="18" charset="0"/>
                <a:cs typeface="Times New Roman" pitchFamily="18" charset="0"/>
              </a:rPr>
              <a:t>This (14):</a:t>
            </a:r>
            <a:r>
              <a:rPr lang="en-US" sz="1600" dirty="0">
                <a:latin typeface="Times New Roman" pitchFamily="18" charset="0"/>
                <a:cs typeface="Times New Roman" pitchFamily="18" charset="0"/>
              </a:rPr>
              <a:t> i.e., </a:t>
            </a:r>
            <a:r>
              <a:rPr lang="en-US" sz="1600" dirty="0">
                <a:solidFill>
                  <a:srgbClr val="0000FF"/>
                </a:solidFill>
                <a:latin typeface="Times New Roman" pitchFamily="18" charset="0"/>
                <a:cs typeface="Times New Roman" pitchFamily="18" charset="0"/>
              </a:rPr>
              <a:t>the demise of the poet's youth and passion. </a:t>
            </a:r>
          </a:p>
          <a:p>
            <a:pPr fontAlgn="t"/>
            <a:r>
              <a:rPr lang="en-US" sz="1600" b="1" dirty="0">
                <a:latin typeface="Times New Roman" pitchFamily="18" charset="0"/>
                <a:cs typeface="Times New Roman" pitchFamily="18" charset="0"/>
              </a:rPr>
              <a:t>To love that well (12):</a:t>
            </a:r>
            <a:r>
              <a:rPr lang="en-US" sz="1600" dirty="0">
                <a:latin typeface="Times New Roman" pitchFamily="18" charset="0"/>
                <a:cs typeface="Times New Roman" pitchFamily="18" charset="0"/>
              </a:rPr>
              <a:t> </a:t>
            </a:r>
            <a:r>
              <a:rPr lang="en-US" sz="1600" dirty="0">
                <a:solidFill>
                  <a:srgbClr val="0000FF"/>
                </a:solidFill>
                <a:latin typeface="Times New Roman" pitchFamily="18" charset="0"/>
                <a:cs typeface="Times New Roman" pitchFamily="18" charset="0"/>
              </a:rPr>
              <a:t>The meaning of this phrase and of the concluding couplet has aroused much debate. Is the poet saying that the young man now understands that he will lose his own youth and passion, after listening to the lamentations in the three preceding quatrains? Or is the poet saying that the young man now is aware of the poet's imminent demise, and this knowledge makes the young man's love for the poet stronger because he might soon lose him? What must the young man give up before long -- his youth or his friend? For more on this dilemma please see the commentary below. </a:t>
            </a: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493408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71"/>
            <a:ext cx="8229600" cy="1143000"/>
          </a:xfrm>
        </p:spPr>
        <p:txBody>
          <a:bodyPr>
            <a:normAutofit/>
          </a:bodyPr>
          <a:lstStyle/>
          <a:p>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Summary</a:t>
            </a:r>
            <a:endParaRPr lang="en-US" sz="32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533400" y="914400"/>
            <a:ext cx="8229600" cy="4525963"/>
          </a:xfrm>
        </p:spPr>
        <p:txBody>
          <a:bodyPr>
            <a:noAutofit/>
          </a:bodyPr>
          <a:lstStyle/>
          <a:p>
            <a:r>
              <a:rPr lang="en-US" sz="1600" b="1" dirty="0">
                <a:solidFill>
                  <a:srgbClr val="0000FF"/>
                </a:solidFill>
                <a:latin typeface="Times New Roman" pitchFamily="18" charset="0"/>
                <a:cs typeface="Times New Roman" pitchFamily="18" charset="0"/>
              </a:rPr>
              <a:t>The poet opens by stating that his lover must behold him at the time of life corresponding to late autumn, when almost no leaves remain on the trees and the birds have flown south. The poet’s calling attention to his old age might seem incongruous, since many lovers might try to hide the fact from their companions. Yet, in this relationship, William Shakespeare not only is being forthright but also seems to be seeking the sympathy of his dear friend.</a:t>
            </a:r>
          </a:p>
          <a:p>
            <a:r>
              <a:rPr lang="en-US" sz="1600" b="1" dirty="0">
                <a:solidFill>
                  <a:srgbClr val="0000FF"/>
                </a:solidFill>
                <a:latin typeface="Times New Roman" pitchFamily="18" charset="0"/>
                <a:cs typeface="Times New Roman" pitchFamily="18" charset="0"/>
              </a:rPr>
              <a:t>In the second quatrain, the image shifts from the time of year to the time of day. He chooses twilight, the period between sunset and darkness, to reflect his state. “</a:t>
            </a:r>
            <a:r>
              <a:rPr lang="en-US" sz="1600" b="1" dirty="0" err="1">
                <a:solidFill>
                  <a:srgbClr val="0000FF"/>
                </a:solidFill>
                <a:latin typeface="Times New Roman" pitchFamily="18" charset="0"/>
                <a:cs typeface="Times New Roman" pitchFamily="18" charset="0"/>
              </a:rPr>
              <a:t>Twi</a:t>
            </a:r>
            <a:r>
              <a:rPr lang="en-US" sz="1600" b="1" dirty="0">
                <a:solidFill>
                  <a:srgbClr val="0000FF"/>
                </a:solidFill>
                <a:latin typeface="Times New Roman" pitchFamily="18" charset="0"/>
                <a:cs typeface="Times New Roman" pitchFamily="18" charset="0"/>
              </a:rPr>
              <a:t>” originally meant “half,” so “half-light” signifies a period of diminished abilities and activities, again calling for the sympathy and understanding of the poet’s friend. The second half of the quatrain brings forth more forcibly the associations of darkness with death and emphasizes the immanence of that mortal state in the poet’s life.</a:t>
            </a:r>
          </a:p>
          <a:p>
            <a:r>
              <a:rPr lang="en-US" sz="1600" b="1" dirty="0">
                <a:solidFill>
                  <a:srgbClr val="0000FF"/>
                </a:solidFill>
                <a:latin typeface="Times New Roman" pitchFamily="18" charset="0"/>
                <a:cs typeface="Times New Roman" pitchFamily="18" charset="0"/>
              </a:rPr>
              <a:t>The third quatrain moves from the world of seasons and time to the more restricted compass of natural phenomena—the way a fire burns itself to ashes and then is smothered by those ashes. As the magnitude of the image decreases, the force of its message concentrates, concluding with the very picture of a deathbed.</a:t>
            </a:r>
          </a:p>
          <a:p>
            <a:r>
              <a:rPr lang="en-US" sz="1600" b="1" dirty="0">
                <a:solidFill>
                  <a:srgbClr val="0000FF"/>
                </a:solidFill>
                <a:latin typeface="Times New Roman" pitchFamily="18" charset="0"/>
                <a:cs typeface="Times New Roman" pitchFamily="18" charset="0"/>
              </a:rPr>
              <a:t>The concluding couplet sums up the purpose of Shakespeare’s revelation of his decreasing powers: to request that his friend love more strongly because of the short time left to the poet. Critics have been concerned with the word “leave” in the last line, since it might be thought to indicate that the lover is the one to depart. Some have even commented that “lose” might better convey the idea. Certainly the death of the poet would cause a separation to occur, however, and the lover would have to “leave” him.</a:t>
            </a:r>
          </a:p>
        </p:txBody>
      </p:sp>
    </p:spTree>
    <p:extLst>
      <p:ext uri="{BB962C8B-B14F-4D97-AF65-F5344CB8AC3E}">
        <p14:creationId xmlns:p14="http://schemas.microsoft.com/office/powerpoint/2010/main" val="34924802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a:t>
            </a:r>
            <a:r>
              <a:rPr lang="en-US" dirty="0">
                <a:solidFill>
                  <a:schemeClr val="tx1">
                    <a:lumMod val="65000"/>
                    <a:lumOff val="35000"/>
                  </a:schemeClr>
                </a:solidFill>
                <a:effectLst>
                  <a:outerShdw blurRad="38100" dist="38100" dir="2700000" algn="tl">
                    <a:srgbClr val="000000">
                      <a:alpha val="43137"/>
                    </a:srgbClr>
                  </a:outerShdw>
                </a:effectLst>
                <a:latin typeface="Times New Roman" pitchFamily="18" charset="0"/>
                <a:cs typeface="Times New Roman" pitchFamily="18" charset="0"/>
              </a:rPr>
              <a:t>T</a:t>
            </a:r>
            <a:r>
              <a:rPr lang="en-US" dirty="0" smtClean="0">
                <a:solidFill>
                  <a:schemeClr val="tx1">
                    <a:lumMod val="65000"/>
                    <a:lumOff val="35000"/>
                  </a:schemeClr>
                </a:solidFill>
                <a:effectLst>
                  <a:outerShdw blurRad="38100" dist="38100" dir="2700000" algn="tl">
                    <a:srgbClr val="000000">
                      <a:alpha val="43137"/>
                    </a:srgbClr>
                  </a:outerShdw>
                </a:effectLst>
                <a:latin typeface="Times New Roman" pitchFamily="18" charset="0"/>
                <a:cs typeface="Times New Roman" pitchFamily="18" charset="0"/>
              </a:rPr>
              <a:t>he poem reveals </a:t>
            </a:r>
            <a:r>
              <a:rPr lang="en-US" dirty="0">
                <a:solidFill>
                  <a:schemeClr val="tx1">
                    <a:lumMod val="65000"/>
                    <a:lumOff val="35000"/>
                  </a:schemeClr>
                </a:solidFill>
                <a:effectLst>
                  <a:outerShdw blurRad="38100" dist="38100" dir="2700000" algn="tl">
                    <a:srgbClr val="000000">
                      <a:alpha val="43137"/>
                    </a:srgbClr>
                  </a:outerShdw>
                </a:effectLst>
                <a:latin typeface="Times New Roman" pitchFamily="18" charset="0"/>
                <a:cs typeface="Times New Roman" pitchFamily="18" charset="0"/>
              </a:rPr>
              <a:t>that the poet is speaking not of his impending physical death, but the death of his youth and subsequently his youthful desires -- those very things which sustained his relationship with the young man</a:t>
            </a:r>
            <a:r>
              <a:rPr lang="en-US" dirty="0"/>
              <a:t>. </a:t>
            </a:r>
          </a:p>
        </p:txBody>
      </p:sp>
    </p:spTree>
    <p:extLst>
      <p:ext uri="{BB962C8B-B14F-4D97-AF65-F5344CB8AC3E}">
        <p14:creationId xmlns:p14="http://schemas.microsoft.com/office/powerpoint/2010/main" val="295574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Shakespearean Sonnet</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153400" cy="3276600"/>
          </a:xfrm>
        </p:spPr>
        <p:txBody>
          <a:bodyPr>
            <a:normAutofit fontScale="77500" lnSpcReduction="20000"/>
          </a:bodyPr>
          <a:lstStyle/>
          <a:p>
            <a:r>
              <a:rPr lang="en-US" dirty="0">
                <a:latin typeface="Times New Roman" pitchFamily="18" charset="0"/>
                <a:cs typeface="Times New Roman" pitchFamily="18" charset="0"/>
              </a:rPr>
              <a:t>This poem, a sonnet, consists of fourteen lines of iambic pentameter. The form, which was created by Petrarch, an Italian poet of the fourteenth century, usually consisted of eight lines sketching a situation (octave) and six lines applying it (sestet). The form was modified by Sir Thomas Wyatt and Henry Howard, earl of Sur- </a:t>
            </a:r>
            <a:r>
              <a:rPr lang="en-US" dirty="0" err="1">
                <a:latin typeface="Times New Roman" pitchFamily="18" charset="0"/>
                <a:cs typeface="Times New Roman" pitchFamily="18" charset="0"/>
              </a:rPr>
              <a:t>rey</a:t>
            </a:r>
            <a:r>
              <a:rPr lang="en-US" dirty="0">
                <a:latin typeface="Times New Roman" pitchFamily="18" charset="0"/>
                <a:cs typeface="Times New Roman" pitchFamily="18" charset="0"/>
              </a:rPr>
              <a:t>. They and other poets created the English sonnet, which consists of three quatrains followed by a couplet, rhyming </a:t>
            </a:r>
            <a:r>
              <a:rPr lang="en-US" i="1" dirty="0" err="1">
                <a:latin typeface="Times New Roman" pitchFamily="18" charset="0"/>
                <a:cs typeface="Times New Roman" pitchFamily="18" charset="0"/>
              </a:rPr>
              <a:t>abab</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cdcd</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efef</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gg</a:t>
            </a:r>
            <a:r>
              <a:rPr lang="en-US" dirty="0">
                <a:latin typeface="Times New Roman" pitchFamily="18" charset="0"/>
                <a:cs typeface="Times New Roman" pitchFamily="18" charset="0"/>
              </a:rPr>
              <a:t>. In this form, adopted by Shakespeare and frequently called by his name, the couplet summarizes the theme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98846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latin typeface="Times New Roman" pitchFamily="18" charset="0"/>
                <a:cs typeface="Times New Roman" pitchFamily="18" charset="0"/>
              </a:rPr>
              <a:t>What </a:t>
            </a:r>
            <a:r>
              <a:rPr lang="en-US" sz="3200" b="1" dirty="0">
                <a:solidFill>
                  <a:srgbClr val="FF0000"/>
                </a:solidFill>
                <a:latin typeface="Times New Roman" pitchFamily="18" charset="0"/>
                <a:cs typeface="Times New Roman" pitchFamily="18" charset="0"/>
              </a:rPr>
              <a:t>does the speaker compare himself to?</a:t>
            </a:r>
          </a:p>
        </p:txBody>
      </p:sp>
      <p:sp>
        <p:nvSpPr>
          <p:cNvPr id="3" name="Content Placeholder 2"/>
          <p:cNvSpPr>
            <a:spLocks noGrp="1"/>
          </p:cNvSpPr>
          <p:nvPr>
            <p:ph idx="1"/>
          </p:nvPr>
        </p:nvSpPr>
        <p:spPr>
          <a:xfrm>
            <a:off x="457200" y="1066800"/>
            <a:ext cx="8229600" cy="4525963"/>
          </a:xfrm>
        </p:spPr>
        <p:txBody>
          <a:bodyPr>
            <a:noAutofit/>
          </a:bodyPr>
          <a:lstStyle/>
          <a:p>
            <a:r>
              <a:rPr lang="en-US" sz="1600" dirty="0">
                <a:solidFill>
                  <a:srgbClr val="FF0000"/>
                </a:solidFill>
                <a:latin typeface="Times New Roman" pitchFamily="18" charset="0"/>
                <a:cs typeface="Times New Roman" pitchFamily="18" charset="0"/>
              </a:rPr>
              <a:t>Sonnet 73 contains three distinct metaphors for the poet’s progressive aging. </a:t>
            </a:r>
            <a:endParaRPr lang="en-US" sz="1600" dirty="0" smtClean="0">
              <a:solidFill>
                <a:srgbClr val="FF0000"/>
              </a:solidFill>
              <a:latin typeface="Times New Roman" pitchFamily="18" charset="0"/>
              <a:cs typeface="Times New Roman" pitchFamily="18" charset="0"/>
            </a:endParaRPr>
          </a:p>
          <a:p>
            <a:pPr marL="0" indent="0">
              <a:buNone/>
            </a:pPr>
            <a:endParaRPr lang="en-US" sz="1600" dirty="0" smtClean="0">
              <a:solidFill>
                <a:srgbClr val="FF0000"/>
              </a:solidFill>
              <a:latin typeface="Times New Roman" pitchFamily="18" charset="0"/>
              <a:cs typeface="Times New Roman" pitchFamily="18" charset="0"/>
            </a:endParaRPr>
          </a:p>
          <a:p>
            <a:pPr marL="514350" indent="-514350">
              <a:buAutoNum type="arabicPeriod"/>
            </a:pPr>
            <a:r>
              <a:rPr lang="en-US" sz="1600" dirty="0" smtClean="0">
                <a:solidFill>
                  <a:srgbClr val="0000FF"/>
                </a:solidFill>
                <a:latin typeface="Times New Roman" pitchFamily="18" charset="0"/>
                <a:cs typeface="Times New Roman" pitchFamily="18" charset="0"/>
              </a:rPr>
              <a:t>The </a:t>
            </a:r>
            <a:r>
              <a:rPr lang="en-US" sz="1600" dirty="0">
                <a:solidFill>
                  <a:srgbClr val="0000FF"/>
                </a:solidFill>
                <a:latin typeface="Times New Roman" pitchFamily="18" charset="0"/>
                <a:cs typeface="Times New Roman" pitchFamily="18" charset="0"/>
              </a:rPr>
              <a:t>first of these is the implied comparison between his state and the time of year when a few yellow leaves, or none at all, remain on boughs shaking in the cold winds, deserted by the birds that usually inhabit them. One might be tempted to compare this directly with graying and loss of hair, but it is more probably to be taken generally as a reference to the aging process. </a:t>
            </a:r>
            <a:endParaRPr lang="en-US" sz="1600" dirty="0" smtClean="0">
              <a:solidFill>
                <a:srgbClr val="0000FF"/>
              </a:solidFill>
              <a:latin typeface="Times New Roman" pitchFamily="18" charset="0"/>
              <a:cs typeface="Times New Roman" pitchFamily="18" charset="0"/>
            </a:endParaRPr>
          </a:p>
          <a:p>
            <a:pPr marL="514350" indent="-514350">
              <a:buAutoNum type="arabicPeriod"/>
            </a:pPr>
            <a:r>
              <a:rPr lang="en-US" sz="1600" dirty="0" smtClean="0">
                <a:solidFill>
                  <a:srgbClr val="0000FF"/>
                </a:solidFill>
                <a:latin typeface="Times New Roman" pitchFamily="18" charset="0"/>
                <a:cs typeface="Times New Roman" pitchFamily="18" charset="0"/>
              </a:rPr>
              <a:t>The </a:t>
            </a:r>
            <a:r>
              <a:rPr lang="en-US" sz="1600" dirty="0">
                <a:solidFill>
                  <a:srgbClr val="0000FF"/>
                </a:solidFill>
                <a:latin typeface="Times New Roman" pitchFamily="18" charset="0"/>
                <a:cs typeface="Times New Roman" pitchFamily="18" charset="0"/>
              </a:rPr>
              <a:t>second quatrain moves from the time of year to the time of day. Again there is a metaphor: The poet’s likeness is that of a day fading in the west after sunset. Instead of the yellow of the first quatrain, there is the black of night’s approach, a more sinister prospect. There follows a personification within the metaphor, naming night as death’s second self, in essence creating a new metaphor within the first as it envisions night, which “seals up all in rest.” The word “seals” suggests the permanent closing of a coffin lid, providing a finality that is only slightly relieved by the knowledge that the reader is actually seeing not death, but </a:t>
            </a:r>
            <a:r>
              <a:rPr lang="en-US" sz="1600" dirty="0" smtClean="0">
                <a:solidFill>
                  <a:srgbClr val="0000FF"/>
                </a:solidFill>
                <a:latin typeface="Times New Roman" pitchFamily="18" charset="0"/>
                <a:cs typeface="Times New Roman" pitchFamily="18" charset="0"/>
              </a:rPr>
              <a:t>night.</a:t>
            </a:r>
          </a:p>
          <a:p>
            <a:pPr marL="514350" indent="-514350">
              <a:buAutoNum type="arabicPeriod"/>
            </a:pPr>
            <a:r>
              <a:rPr lang="en-US" sz="1600" dirty="0">
                <a:solidFill>
                  <a:srgbClr val="0000FF"/>
                </a:solidFill>
                <a:latin typeface="Times New Roman" pitchFamily="18" charset="0"/>
                <a:cs typeface="Times New Roman" pitchFamily="18" charset="0"/>
              </a:rPr>
              <a:t>T</a:t>
            </a:r>
            <a:r>
              <a:rPr lang="en-US" sz="1600" dirty="0" smtClean="0">
                <a:solidFill>
                  <a:srgbClr val="0000FF"/>
                </a:solidFill>
                <a:latin typeface="Times New Roman" pitchFamily="18" charset="0"/>
                <a:cs typeface="Times New Roman" pitchFamily="18" charset="0"/>
              </a:rPr>
              <a:t>he third metaphor </a:t>
            </a:r>
            <a:r>
              <a:rPr lang="en-US" sz="1600" dirty="0">
                <a:solidFill>
                  <a:srgbClr val="0000FF"/>
                </a:solidFill>
                <a:latin typeface="Times New Roman" pitchFamily="18" charset="0"/>
                <a:cs typeface="Times New Roman" pitchFamily="18" charset="0"/>
              </a:rPr>
              <a:t>involves a complex process rather than a simple period of time. The afterglow of a fire gradually being choked by the ashes of its earlier burning becomes the description of Shakespeare’s aging. </a:t>
            </a:r>
            <a:endParaRPr lang="en-US" sz="1600" dirty="0" smtClean="0">
              <a:solidFill>
                <a:srgbClr val="0000FF"/>
              </a:solidFill>
              <a:latin typeface="Times New Roman" pitchFamily="18" charset="0"/>
              <a:cs typeface="Times New Roman" pitchFamily="18" charset="0"/>
            </a:endParaRPr>
          </a:p>
          <a:p>
            <a:pPr marL="514350" indent="-514350">
              <a:buAutoNum type="arabicPeriod"/>
            </a:pPr>
            <a:r>
              <a:rPr lang="en-US" sz="1600" dirty="0" smtClean="0">
                <a:solidFill>
                  <a:srgbClr val="0000FF"/>
                </a:solidFill>
                <a:latin typeface="Times New Roman" pitchFamily="18" charset="0"/>
                <a:cs typeface="Times New Roman" pitchFamily="18" charset="0"/>
              </a:rPr>
              <a:t>The </a:t>
            </a:r>
            <a:r>
              <a:rPr lang="en-US" sz="1600" dirty="0">
                <a:solidFill>
                  <a:srgbClr val="0000FF"/>
                </a:solidFill>
                <a:latin typeface="Times New Roman" pitchFamily="18" charset="0"/>
                <a:cs typeface="Times New Roman" pitchFamily="18" charset="0"/>
              </a:rPr>
              <a:t>concluding couplet moves from metaphor to direct statement, summarizing the purpose of the poet in revealing so frankly his approaching old age. After the richness of the preceding lines, it might appear almost anticlimactic, yet it is important to the structure of the form, lending finality to the whole.</a:t>
            </a:r>
          </a:p>
        </p:txBody>
      </p:sp>
    </p:spTree>
    <p:extLst>
      <p:ext uri="{BB962C8B-B14F-4D97-AF65-F5344CB8AC3E}">
        <p14:creationId xmlns:p14="http://schemas.microsoft.com/office/powerpoint/2010/main" val="3546652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322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1610</Words>
  <Application>Microsoft Office PowerPoint</Application>
  <PresentationFormat>On-screen Show (4:3)</PresentationFormat>
  <Paragraphs>62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 William Shakespeare (1564-1616) First Published1609, in Sonnets Type of Poem: Sonnet  </vt:lpstr>
      <vt:lpstr>Introduction</vt:lpstr>
      <vt:lpstr>PowerPoint Presentation</vt:lpstr>
      <vt:lpstr>PowerPoint Presentation</vt:lpstr>
      <vt:lpstr>Summary</vt:lpstr>
      <vt:lpstr>PowerPoint Presentation</vt:lpstr>
      <vt:lpstr>Shakespearean Sonnet</vt:lpstr>
      <vt:lpstr>What does the speaker compare himself to?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 (1564-1616) First Published1609, in Sonnets Type of Poem: Sonnet</dc:title>
  <dc:creator>Dell</dc:creator>
  <cp:lastModifiedBy>Dell</cp:lastModifiedBy>
  <cp:revision>3</cp:revision>
  <cp:lastPrinted>2011-05-23T19:04:22Z</cp:lastPrinted>
  <dcterms:created xsi:type="dcterms:W3CDTF">2011-05-23T18:35:19Z</dcterms:created>
  <dcterms:modified xsi:type="dcterms:W3CDTF">2011-05-23T19:05:10Z</dcterms:modified>
</cp:coreProperties>
</file>