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7" r:id="rId4"/>
    <p:sldId id="258" r:id="rId5"/>
    <p:sldId id="259" r:id="rId6"/>
    <p:sldId id="272" r:id="rId7"/>
    <p:sldId id="261" r:id="rId8"/>
    <p:sldId id="260"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7B35E5-DF8A-4936-BA17-C6ED7E710FCB}" type="datetimeFigureOut">
              <a:rPr lang="en-US" smtClean="0"/>
              <a:t>5/20/2011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D583EC-391F-4AB2-AEA1-8E76B30F6B0A}" type="slidenum">
              <a:rPr lang="en-US" smtClean="0"/>
              <a:t>‹#›</a:t>
            </a:fld>
            <a:endParaRPr lang="en-US"/>
          </a:p>
        </p:txBody>
      </p:sp>
    </p:spTree>
    <p:extLst>
      <p:ext uri="{BB962C8B-B14F-4D97-AF65-F5344CB8AC3E}">
        <p14:creationId xmlns:p14="http://schemas.microsoft.com/office/powerpoint/2010/main" val="399680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B35E5-DF8A-4936-BA17-C6ED7E710FCB}" type="datetimeFigureOut">
              <a:rPr lang="en-US" smtClean="0"/>
              <a:t>5/20/2011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D583EC-391F-4AB2-AEA1-8E76B30F6B0A}" type="slidenum">
              <a:rPr lang="en-US" smtClean="0"/>
              <a:t>‹#›</a:t>
            </a:fld>
            <a:endParaRPr lang="en-US"/>
          </a:p>
        </p:txBody>
      </p:sp>
    </p:spTree>
    <p:extLst>
      <p:ext uri="{BB962C8B-B14F-4D97-AF65-F5344CB8AC3E}">
        <p14:creationId xmlns:p14="http://schemas.microsoft.com/office/powerpoint/2010/main" val="1048120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7B35E5-DF8A-4936-BA17-C6ED7E710FCB}" type="datetimeFigureOut">
              <a:rPr lang="en-US" smtClean="0"/>
              <a:t>5/20/2011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D583EC-391F-4AB2-AEA1-8E76B30F6B0A}" type="slidenum">
              <a:rPr lang="en-US" smtClean="0"/>
              <a:t>‹#›</a:t>
            </a:fld>
            <a:endParaRPr lang="en-US"/>
          </a:p>
        </p:txBody>
      </p:sp>
    </p:spTree>
    <p:extLst>
      <p:ext uri="{BB962C8B-B14F-4D97-AF65-F5344CB8AC3E}">
        <p14:creationId xmlns:p14="http://schemas.microsoft.com/office/powerpoint/2010/main" val="1548424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7B35E5-DF8A-4936-BA17-C6ED7E710FCB}" type="datetimeFigureOut">
              <a:rPr lang="en-US" smtClean="0"/>
              <a:t>5/20/2011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D583EC-391F-4AB2-AEA1-8E76B30F6B0A}" type="slidenum">
              <a:rPr lang="en-US" smtClean="0"/>
              <a:t>‹#›</a:t>
            </a:fld>
            <a:endParaRPr lang="en-US"/>
          </a:p>
        </p:txBody>
      </p:sp>
    </p:spTree>
    <p:extLst>
      <p:ext uri="{BB962C8B-B14F-4D97-AF65-F5344CB8AC3E}">
        <p14:creationId xmlns:p14="http://schemas.microsoft.com/office/powerpoint/2010/main" val="3309616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7B35E5-DF8A-4936-BA17-C6ED7E710FCB}" type="datetimeFigureOut">
              <a:rPr lang="en-US" smtClean="0"/>
              <a:t>5/20/2011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D583EC-391F-4AB2-AEA1-8E76B30F6B0A}" type="slidenum">
              <a:rPr lang="en-US" smtClean="0"/>
              <a:t>‹#›</a:t>
            </a:fld>
            <a:endParaRPr lang="en-US"/>
          </a:p>
        </p:txBody>
      </p:sp>
    </p:spTree>
    <p:extLst>
      <p:ext uri="{BB962C8B-B14F-4D97-AF65-F5344CB8AC3E}">
        <p14:creationId xmlns:p14="http://schemas.microsoft.com/office/powerpoint/2010/main" val="1506659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7B35E5-DF8A-4936-BA17-C6ED7E710FCB}" type="datetimeFigureOut">
              <a:rPr lang="en-US" smtClean="0"/>
              <a:t>5/20/2011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D583EC-391F-4AB2-AEA1-8E76B30F6B0A}" type="slidenum">
              <a:rPr lang="en-US" smtClean="0"/>
              <a:t>‹#›</a:t>
            </a:fld>
            <a:endParaRPr lang="en-US"/>
          </a:p>
        </p:txBody>
      </p:sp>
    </p:spTree>
    <p:extLst>
      <p:ext uri="{BB962C8B-B14F-4D97-AF65-F5344CB8AC3E}">
        <p14:creationId xmlns:p14="http://schemas.microsoft.com/office/powerpoint/2010/main" val="4054442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B35E5-DF8A-4936-BA17-C6ED7E710FCB}" type="datetimeFigureOut">
              <a:rPr lang="en-US" smtClean="0"/>
              <a:t>5/20/2011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D583EC-391F-4AB2-AEA1-8E76B30F6B0A}" type="slidenum">
              <a:rPr lang="en-US" smtClean="0"/>
              <a:t>‹#›</a:t>
            </a:fld>
            <a:endParaRPr lang="en-US"/>
          </a:p>
        </p:txBody>
      </p:sp>
    </p:spTree>
    <p:extLst>
      <p:ext uri="{BB962C8B-B14F-4D97-AF65-F5344CB8AC3E}">
        <p14:creationId xmlns:p14="http://schemas.microsoft.com/office/powerpoint/2010/main" val="403002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7B35E5-DF8A-4936-BA17-C6ED7E710FCB}" type="datetimeFigureOut">
              <a:rPr lang="en-US" smtClean="0"/>
              <a:t>5/20/2011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D583EC-391F-4AB2-AEA1-8E76B30F6B0A}" type="slidenum">
              <a:rPr lang="en-US" smtClean="0"/>
              <a:t>‹#›</a:t>
            </a:fld>
            <a:endParaRPr lang="en-US"/>
          </a:p>
        </p:txBody>
      </p:sp>
    </p:spTree>
    <p:extLst>
      <p:ext uri="{BB962C8B-B14F-4D97-AF65-F5344CB8AC3E}">
        <p14:creationId xmlns:p14="http://schemas.microsoft.com/office/powerpoint/2010/main" val="117638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7B35E5-DF8A-4936-BA17-C6ED7E710FCB}" type="datetimeFigureOut">
              <a:rPr lang="en-US" smtClean="0"/>
              <a:t>5/20/2011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D583EC-391F-4AB2-AEA1-8E76B30F6B0A}" type="slidenum">
              <a:rPr lang="en-US" smtClean="0"/>
              <a:t>‹#›</a:t>
            </a:fld>
            <a:endParaRPr lang="en-US"/>
          </a:p>
        </p:txBody>
      </p:sp>
    </p:spTree>
    <p:extLst>
      <p:ext uri="{BB962C8B-B14F-4D97-AF65-F5344CB8AC3E}">
        <p14:creationId xmlns:p14="http://schemas.microsoft.com/office/powerpoint/2010/main" val="33821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B35E5-DF8A-4936-BA17-C6ED7E710FCB}" type="datetimeFigureOut">
              <a:rPr lang="en-US" smtClean="0"/>
              <a:t>5/20/2011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D583EC-391F-4AB2-AEA1-8E76B30F6B0A}" type="slidenum">
              <a:rPr lang="en-US" smtClean="0"/>
              <a:t>‹#›</a:t>
            </a:fld>
            <a:endParaRPr lang="en-US"/>
          </a:p>
        </p:txBody>
      </p:sp>
    </p:spTree>
    <p:extLst>
      <p:ext uri="{BB962C8B-B14F-4D97-AF65-F5344CB8AC3E}">
        <p14:creationId xmlns:p14="http://schemas.microsoft.com/office/powerpoint/2010/main" val="3060764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B35E5-DF8A-4936-BA17-C6ED7E710FCB}" type="datetimeFigureOut">
              <a:rPr lang="en-US" smtClean="0"/>
              <a:t>5/20/2011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D583EC-391F-4AB2-AEA1-8E76B30F6B0A}" type="slidenum">
              <a:rPr lang="en-US" smtClean="0"/>
              <a:t>‹#›</a:t>
            </a:fld>
            <a:endParaRPr lang="en-US"/>
          </a:p>
        </p:txBody>
      </p:sp>
    </p:spTree>
    <p:extLst>
      <p:ext uri="{BB962C8B-B14F-4D97-AF65-F5344CB8AC3E}">
        <p14:creationId xmlns:p14="http://schemas.microsoft.com/office/powerpoint/2010/main" val="3776725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7B35E5-DF8A-4936-BA17-C6ED7E710FCB}" type="datetimeFigureOut">
              <a:rPr lang="en-US" smtClean="0"/>
              <a:t>5/20/2011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D583EC-391F-4AB2-AEA1-8E76B30F6B0A}" type="slidenum">
              <a:rPr lang="en-US" smtClean="0"/>
              <a:t>‹#›</a:t>
            </a:fld>
            <a:endParaRPr lang="en-US"/>
          </a:p>
        </p:txBody>
      </p:sp>
    </p:spTree>
    <p:extLst>
      <p:ext uri="{BB962C8B-B14F-4D97-AF65-F5344CB8AC3E}">
        <p14:creationId xmlns:p14="http://schemas.microsoft.com/office/powerpoint/2010/main" val="2273563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rPr>
              <a:t>Christopher Marlowe </a:t>
            </a:r>
            <a:br>
              <a:rPr lang="en-US" b="1" dirty="0" smtClean="0">
                <a:solidFill>
                  <a:srgbClr val="FF0000"/>
                </a:solidFill>
              </a:rPr>
            </a:br>
            <a:endParaRPr lang="en-US" dirty="0">
              <a:solidFill>
                <a:srgbClr val="FF0000"/>
              </a:solidFill>
            </a:endParaRPr>
          </a:p>
        </p:txBody>
      </p:sp>
      <p:sp>
        <p:nvSpPr>
          <p:cNvPr id="3" name="Subtitle 2"/>
          <p:cNvSpPr>
            <a:spLocks noGrp="1"/>
          </p:cNvSpPr>
          <p:nvPr>
            <p:ph type="subTitle" idx="1"/>
          </p:nvPr>
        </p:nvSpPr>
        <p:spPr/>
        <p:txBody>
          <a:bodyPr/>
          <a:lstStyle/>
          <a:p>
            <a:r>
              <a:rPr lang="en-US" b="1" dirty="0" smtClean="0"/>
              <a:t>The </a:t>
            </a:r>
            <a:r>
              <a:rPr lang="en-US" b="1" dirty="0"/>
              <a:t>Passionate Shepherd to His </a:t>
            </a:r>
            <a:r>
              <a:rPr lang="en-US" b="1" dirty="0" smtClean="0"/>
              <a:t>Love</a:t>
            </a:r>
          </a:p>
          <a:p>
            <a:r>
              <a:rPr lang="en-US" dirty="0"/>
              <a:t> </a:t>
            </a:r>
            <a:r>
              <a:rPr lang="en-US" dirty="0" smtClean="0"/>
              <a:t>It is </a:t>
            </a:r>
            <a:r>
              <a:rPr lang="en-US" dirty="0"/>
              <a:t>a celebration of youth, innocence, love, and poetry.</a:t>
            </a:r>
          </a:p>
        </p:txBody>
      </p:sp>
    </p:spTree>
    <p:extLst>
      <p:ext uri="{BB962C8B-B14F-4D97-AF65-F5344CB8AC3E}">
        <p14:creationId xmlns:p14="http://schemas.microsoft.com/office/powerpoint/2010/main" val="2369139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Christopher Marlowe(1564-93)</a:t>
            </a:r>
            <a:br>
              <a:rPr lang="en-US" b="1" dirty="0" smtClean="0">
                <a:solidFill>
                  <a:srgbClr val="FF0000"/>
                </a:solidFill>
              </a:rPr>
            </a:b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lumMod val="65000"/>
                  </a:schemeClr>
                </a:solidFill>
              </a:rPr>
              <a:t>Christopher's </a:t>
            </a:r>
            <a:r>
              <a:rPr lang="en-US" dirty="0">
                <a:solidFill>
                  <a:schemeClr val="bg1">
                    <a:lumMod val="65000"/>
                  </a:schemeClr>
                </a:solidFill>
              </a:rPr>
              <a:t>Life:-He is a playwright .A son of shoemaker. He  was educated at the King's school, Canterbury, and awarded a scholarship at Corpus Christi College, Cambridge. He became an agent of Francis </a:t>
            </a:r>
            <a:r>
              <a:rPr lang="en-US" dirty="0" err="1">
                <a:solidFill>
                  <a:schemeClr val="bg1">
                    <a:lumMod val="65000"/>
                  </a:schemeClr>
                </a:solidFill>
              </a:rPr>
              <a:t>Walsingham</a:t>
            </a:r>
            <a:r>
              <a:rPr lang="en-US" dirty="0">
                <a:solidFill>
                  <a:schemeClr val="bg1">
                    <a:lumMod val="65000"/>
                  </a:schemeClr>
                </a:solidFill>
              </a:rPr>
              <a:t>. He took his BA in 1584,his MA in1587.</a:t>
            </a:r>
            <a:br>
              <a:rPr lang="en-US" dirty="0">
                <a:solidFill>
                  <a:schemeClr val="bg1">
                    <a:lumMod val="65000"/>
                  </a:schemeClr>
                </a:solidFill>
              </a:rPr>
            </a:br>
            <a:endParaRPr lang="en-US" dirty="0">
              <a:solidFill>
                <a:schemeClr val="bg1">
                  <a:lumMod val="65000"/>
                </a:schemeClr>
              </a:solidFill>
            </a:endParaRPr>
          </a:p>
        </p:txBody>
      </p:sp>
    </p:spTree>
    <p:extLst>
      <p:ext uri="{BB962C8B-B14F-4D97-AF65-F5344CB8AC3E}">
        <p14:creationId xmlns:p14="http://schemas.microsoft.com/office/powerpoint/2010/main" val="2768044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67045"/>
            <a:ext cx="7696200" cy="6786473"/>
          </a:xfrm>
          <a:prstGeom prst="rect">
            <a:avLst/>
          </a:prstGeom>
        </p:spPr>
        <p:txBody>
          <a:bodyPr wrap="square">
            <a:spAutoFit/>
          </a:bodyPr>
          <a:lstStyle/>
          <a:p>
            <a:r>
              <a:rPr lang="en-US" sz="1500" b="1" dirty="0"/>
              <a:t>Come live with me and be my love, </a:t>
            </a:r>
            <a:br>
              <a:rPr lang="en-US" sz="1500" b="1" dirty="0"/>
            </a:br>
            <a:r>
              <a:rPr lang="en-US" sz="1500" b="1" dirty="0"/>
              <a:t>And we will all the pleasures prove </a:t>
            </a:r>
            <a:br>
              <a:rPr lang="en-US" sz="1500" b="1" dirty="0"/>
            </a:br>
            <a:r>
              <a:rPr lang="en-US" sz="1500" b="1" dirty="0"/>
              <a:t>That valleys, groves, hills, and fields, </a:t>
            </a:r>
            <a:br>
              <a:rPr lang="en-US" sz="1500" b="1" dirty="0"/>
            </a:br>
            <a:r>
              <a:rPr lang="en-US" sz="1500" b="1" dirty="0"/>
              <a:t>Woods or </a:t>
            </a:r>
            <a:r>
              <a:rPr lang="en-US" sz="1500" b="1" dirty="0" err="1"/>
              <a:t>steepy</a:t>
            </a:r>
            <a:r>
              <a:rPr lang="en-US" sz="1500" b="1" dirty="0"/>
              <a:t> mountain yields. </a:t>
            </a:r>
            <a:br>
              <a:rPr lang="en-US" sz="1500" b="1" dirty="0"/>
            </a:br>
            <a:r>
              <a:rPr lang="en-US" sz="1500" b="1" dirty="0"/>
              <a:t/>
            </a:r>
            <a:br>
              <a:rPr lang="en-US" sz="1500" b="1" dirty="0"/>
            </a:br>
            <a:r>
              <a:rPr lang="en-US" sz="1500" b="1" dirty="0"/>
              <a:t>And we will sit upon the rocks, </a:t>
            </a:r>
            <a:br>
              <a:rPr lang="en-US" sz="1500" b="1" dirty="0"/>
            </a:br>
            <a:r>
              <a:rPr lang="en-US" sz="1500" b="1" dirty="0"/>
              <a:t>Seeing the shepherds feed their flocks, </a:t>
            </a:r>
            <a:br>
              <a:rPr lang="en-US" sz="1500" b="1" dirty="0"/>
            </a:br>
            <a:r>
              <a:rPr lang="en-US" sz="1500" b="1" dirty="0"/>
              <a:t>By shallow rivers to whose falls </a:t>
            </a:r>
            <a:br>
              <a:rPr lang="en-US" sz="1500" b="1" dirty="0"/>
            </a:br>
            <a:r>
              <a:rPr lang="en-US" sz="1500" b="1" dirty="0"/>
              <a:t>Melodious birds sing madrigals. </a:t>
            </a:r>
            <a:br>
              <a:rPr lang="en-US" sz="1500" b="1" dirty="0"/>
            </a:br>
            <a:r>
              <a:rPr lang="en-US" sz="1500" b="1" dirty="0"/>
              <a:t/>
            </a:r>
            <a:br>
              <a:rPr lang="en-US" sz="1500" b="1" dirty="0"/>
            </a:br>
            <a:r>
              <a:rPr lang="en-US" sz="1500" b="1" dirty="0"/>
              <a:t>And I will make thee beds of roses </a:t>
            </a:r>
            <a:br>
              <a:rPr lang="en-US" sz="1500" b="1" dirty="0"/>
            </a:br>
            <a:r>
              <a:rPr lang="en-US" sz="1500" b="1" dirty="0"/>
              <a:t>And a thousand fragrant posies, </a:t>
            </a:r>
            <a:br>
              <a:rPr lang="en-US" sz="1500" b="1" dirty="0"/>
            </a:br>
            <a:r>
              <a:rPr lang="en-US" sz="1500" b="1" dirty="0"/>
              <a:t>A cap of flowers, and a kirtle </a:t>
            </a:r>
            <a:br>
              <a:rPr lang="en-US" sz="1500" b="1" dirty="0"/>
            </a:br>
            <a:r>
              <a:rPr lang="en-US" sz="1500" b="1" dirty="0"/>
              <a:t>Embroidered all with leaves of myrtle; </a:t>
            </a:r>
            <a:br>
              <a:rPr lang="en-US" sz="1500" b="1" dirty="0"/>
            </a:br>
            <a:r>
              <a:rPr lang="en-US" sz="1500" b="1" dirty="0"/>
              <a:t/>
            </a:r>
            <a:br>
              <a:rPr lang="en-US" sz="1500" b="1" dirty="0"/>
            </a:br>
            <a:r>
              <a:rPr lang="en-US" sz="1500" b="1" dirty="0"/>
              <a:t>A gown made of the finest wool </a:t>
            </a:r>
            <a:br>
              <a:rPr lang="en-US" sz="1500" b="1" dirty="0"/>
            </a:br>
            <a:r>
              <a:rPr lang="en-US" sz="1500" b="1" dirty="0"/>
              <a:t>Which from our pretty lambs we pull; </a:t>
            </a:r>
            <a:br>
              <a:rPr lang="en-US" sz="1500" b="1" dirty="0"/>
            </a:br>
            <a:r>
              <a:rPr lang="en-US" sz="1500" b="1" dirty="0"/>
              <a:t>Fair lined slippers for the cold, </a:t>
            </a:r>
            <a:br>
              <a:rPr lang="en-US" sz="1500" b="1" dirty="0"/>
            </a:br>
            <a:r>
              <a:rPr lang="en-US" sz="1500" b="1" dirty="0"/>
              <a:t>With buckles of </a:t>
            </a:r>
            <a:r>
              <a:rPr lang="en-US" sz="1500" b="1" dirty="0" err="1"/>
              <a:t>th</a:t>
            </a:r>
            <a:r>
              <a:rPr lang="en-US" sz="1500" b="1" dirty="0"/>
              <a:t> purest gold; </a:t>
            </a:r>
            <a:br>
              <a:rPr lang="en-US" sz="1500" b="1" dirty="0"/>
            </a:br>
            <a:r>
              <a:rPr lang="en-US" sz="1500" b="1" dirty="0"/>
              <a:t/>
            </a:r>
            <a:br>
              <a:rPr lang="en-US" sz="1500" b="1" dirty="0"/>
            </a:br>
            <a:r>
              <a:rPr lang="en-US" sz="1500" b="1" dirty="0"/>
              <a:t>A belt of straw and ivy buds, </a:t>
            </a:r>
            <a:br>
              <a:rPr lang="en-US" sz="1500" b="1" dirty="0"/>
            </a:br>
            <a:r>
              <a:rPr lang="en-US" sz="1500" b="1" dirty="0"/>
              <a:t>With coral clasps and amber studs: </a:t>
            </a:r>
            <a:br>
              <a:rPr lang="en-US" sz="1500" b="1" dirty="0"/>
            </a:br>
            <a:r>
              <a:rPr lang="en-US" sz="1500" b="1" dirty="0"/>
              <a:t>And if these pleasures may thee move, </a:t>
            </a:r>
            <a:br>
              <a:rPr lang="en-US" sz="1500" b="1" dirty="0"/>
            </a:br>
            <a:r>
              <a:rPr lang="en-US" sz="1500" b="1" dirty="0"/>
              <a:t>Come live with me and be my love. </a:t>
            </a:r>
            <a:br>
              <a:rPr lang="en-US" sz="1500" b="1" dirty="0"/>
            </a:br>
            <a:r>
              <a:rPr lang="en-US" sz="1500" b="1" dirty="0"/>
              <a:t/>
            </a:r>
            <a:br>
              <a:rPr lang="en-US" sz="1500" b="1" dirty="0"/>
            </a:br>
            <a:r>
              <a:rPr lang="en-US" sz="1500" b="1" dirty="0"/>
              <a:t>The shepherds' swains shall dance and sing </a:t>
            </a:r>
            <a:br>
              <a:rPr lang="en-US" sz="1500" b="1" dirty="0"/>
            </a:br>
            <a:r>
              <a:rPr lang="en-US" sz="1500" b="1" dirty="0"/>
              <a:t>For thy delight each May morning: </a:t>
            </a:r>
            <a:br>
              <a:rPr lang="en-US" sz="1500" b="1" dirty="0"/>
            </a:br>
            <a:r>
              <a:rPr lang="en-US" sz="1500" b="1" dirty="0"/>
              <a:t>If these delights thy mind may move, </a:t>
            </a:r>
            <a:br>
              <a:rPr lang="en-US" sz="1500" b="1" dirty="0"/>
            </a:br>
            <a:r>
              <a:rPr lang="en-US" sz="1500" b="1" dirty="0"/>
              <a:t>Then live with me and be my love.</a:t>
            </a:r>
            <a:endParaRPr lang="en-US" sz="1500" dirty="0"/>
          </a:p>
        </p:txBody>
      </p:sp>
    </p:spTree>
    <p:extLst>
      <p:ext uri="{BB962C8B-B14F-4D97-AF65-F5344CB8AC3E}">
        <p14:creationId xmlns:p14="http://schemas.microsoft.com/office/powerpoint/2010/main" val="83402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Pastoral Poetry </a:t>
            </a:r>
            <a:endParaRPr lang="en-US"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r>
              <a:rPr lang="en-US" b="1" dirty="0" smtClean="0">
                <a:solidFill>
                  <a:srgbClr val="0000FF"/>
                </a:solidFill>
              </a:rPr>
              <a:t>A Pastoral Poetry Type is a  poem that depicts rural life in a peaceful, idealized </a:t>
            </a:r>
            <a:r>
              <a:rPr lang="en-US" dirty="0" smtClean="0">
                <a:solidFill>
                  <a:srgbClr val="0000FF"/>
                </a:solidFill>
              </a:rPr>
              <a:t>terms</a:t>
            </a:r>
            <a:r>
              <a:rPr lang="en-US" dirty="0">
                <a:solidFill>
                  <a:srgbClr val="0000FF"/>
                </a:solidFill>
              </a:rPr>
              <a:t>. The people in a pastoral poem are usually (as here) shepherds, although they may be fisherman or other rustics who lead an outdoor life and are involved in tending to basic human needs in a simplified society, beauty, music, and love. The world always seems timeless in pastoral; people are eternally young, and the season is always spring, usually May. Nature seems endlessly green and the future entirely golden. </a:t>
            </a:r>
            <a:r>
              <a:rPr lang="en-US" dirty="0" smtClean="0">
                <a:solidFill>
                  <a:srgbClr val="0000FF"/>
                </a:solidFill>
              </a:rPr>
              <a:t>The </a:t>
            </a:r>
            <a:r>
              <a:rPr lang="en-US" dirty="0">
                <a:solidFill>
                  <a:srgbClr val="0000FF"/>
                </a:solidFill>
              </a:rPr>
              <a:t>language of pastoral is informal and sophisticated than that of real shepherds with real problems and real sheep. </a:t>
            </a:r>
            <a:endParaRPr lang="en-US" dirty="0" smtClean="0">
              <a:solidFill>
                <a:srgbClr val="0000FF"/>
              </a:solidFill>
            </a:endParaRPr>
          </a:p>
          <a:p>
            <a:endParaRPr lang="en-US" dirty="0" smtClean="0">
              <a:solidFill>
                <a:srgbClr val="0000FF"/>
              </a:solidFill>
            </a:endParaRPr>
          </a:p>
          <a:p>
            <a:r>
              <a:rPr lang="en-US" dirty="0" smtClean="0">
                <a:solidFill>
                  <a:srgbClr val="0000FF"/>
                </a:solidFill>
              </a:rPr>
              <a:t>The </a:t>
            </a:r>
            <a:r>
              <a:rPr lang="en-US" dirty="0">
                <a:solidFill>
                  <a:srgbClr val="0000FF"/>
                </a:solidFill>
              </a:rPr>
              <a:t>pastoral tradition of courtly love poetry </a:t>
            </a:r>
            <a:r>
              <a:rPr lang="en-US" dirty="0" smtClean="0">
                <a:solidFill>
                  <a:srgbClr val="0000FF"/>
                </a:solidFill>
              </a:rPr>
              <a:t>idealizes </a:t>
            </a:r>
            <a:r>
              <a:rPr lang="en-US" dirty="0">
                <a:solidFill>
                  <a:srgbClr val="0000FF"/>
                </a:solidFill>
              </a:rPr>
              <a:t>the beloved and </a:t>
            </a:r>
            <a:r>
              <a:rPr lang="en-US" dirty="0" smtClean="0">
                <a:solidFill>
                  <a:srgbClr val="0000FF"/>
                </a:solidFill>
              </a:rPr>
              <a:t>ennobles </a:t>
            </a:r>
            <a:r>
              <a:rPr lang="en-US" dirty="0">
                <a:solidFill>
                  <a:srgbClr val="0000FF"/>
                </a:solidFill>
              </a:rPr>
              <a:t>the lovers, using idyllic country settings and featuring shepherds as models of natural, unspoiled virtue.</a:t>
            </a:r>
          </a:p>
          <a:p>
            <a:endParaRPr lang="en-US" dirty="0">
              <a:solidFill>
                <a:srgbClr val="0000FF"/>
              </a:solidFill>
            </a:endParaRPr>
          </a:p>
        </p:txBody>
      </p:sp>
    </p:spTree>
    <p:extLst>
      <p:ext uri="{BB962C8B-B14F-4D97-AF65-F5344CB8AC3E}">
        <p14:creationId xmlns:p14="http://schemas.microsoft.com/office/powerpoint/2010/main" val="3564891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29600" cy="1143000"/>
          </a:xfrm>
        </p:spPr>
        <p:txBody>
          <a:bodyPr/>
          <a:lstStyle/>
          <a:p>
            <a:r>
              <a:rPr lang="en-US" dirty="0" smtClean="0"/>
              <a:t>Word's Explanation:-</a:t>
            </a:r>
            <a:endParaRPr lang="en-US" dirty="0"/>
          </a:p>
        </p:txBody>
      </p:sp>
      <p:sp>
        <p:nvSpPr>
          <p:cNvPr id="4" name="Rectangle 3"/>
          <p:cNvSpPr/>
          <p:nvPr/>
        </p:nvSpPr>
        <p:spPr>
          <a:xfrm>
            <a:off x="381000" y="917912"/>
            <a:ext cx="8077200" cy="6247864"/>
          </a:xfrm>
          <a:prstGeom prst="rect">
            <a:avLst/>
          </a:prstGeom>
        </p:spPr>
        <p:txBody>
          <a:bodyPr wrap="square">
            <a:spAutoFit/>
          </a:bodyPr>
          <a:lstStyle/>
          <a:p>
            <a:r>
              <a:rPr lang="en-US" sz="2000" dirty="0" err="1" smtClean="0"/>
              <a:t>Steepy</a:t>
            </a:r>
            <a:r>
              <a:rPr lang="en-US" sz="2000" dirty="0" smtClean="0"/>
              <a:t> :rise </a:t>
            </a:r>
            <a:r>
              <a:rPr lang="en-US" sz="2000" dirty="0"/>
              <a:t>at a very sharp angle and is difficult to go up </a:t>
            </a:r>
          </a:p>
          <a:p>
            <a:r>
              <a:rPr lang="en-US" sz="2000" dirty="0" smtClean="0">
                <a:solidFill>
                  <a:srgbClr val="FF0000"/>
                </a:solidFill>
              </a:rPr>
              <a:t>Craggy</a:t>
            </a:r>
            <a:r>
              <a:rPr lang="en-US" sz="2000" dirty="0">
                <a:solidFill>
                  <a:srgbClr val="FF0000"/>
                </a:solidFill>
              </a:rPr>
              <a:t>: falling and rising sharply</a:t>
            </a:r>
            <a:r>
              <a:rPr lang="en-US" sz="2000" dirty="0" smtClean="0">
                <a:solidFill>
                  <a:srgbClr val="FF0000"/>
                </a:solidFill>
              </a:rPr>
              <a:t>.</a:t>
            </a:r>
            <a:r>
              <a:rPr lang="en-US" sz="2000" dirty="0">
                <a:solidFill>
                  <a:srgbClr val="FF0000"/>
                </a:solidFill>
              </a:rPr>
              <a:t/>
            </a:r>
            <a:br>
              <a:rPr lang="en-US" sz="2000" dirty="0">
                <a:solidFill>
                  <a:srgbClr val="FF0000"/>
                </a:solidFill>
              </a:rPr>
            </a:br>
            <a:r>
              <a:rPr lang="en-US" sz="2000" dirty="0"/>
              <a:t>-Melodious: sweet sounding.</a:t>
            </a:r>
            <a:br>
              <a:rPr lang="en-US" sz="2000" dirty="0"/>
            </a:br>
            <a:r>
              <a:rPr lang="en-US" sz="2000" dirty="0" smtClean="0"/>
              <a:t>Madrigal: a </a:t>
            </a:r>
            <a:r>
              <a:rPr lang="en-US" sz="2000" dirty="0"/>
              <a:t>song sung by several singers without any musical </a:t>
            </a:r>
            <a:r>
              <a:rPr lang="en-US" sz="2000" dirty="0" smtClean="0"/>
              <a:t>instruments</a:t>
            </a:r>
            <a:endParaRPr lang="en-US" sz="2000" dirty="0"/>
          </a:p>
          <a:p>
            <a:r>
              <a:rPr lang="en-US" sz="2000" dirty="0" smtClean="0"/>
              <a:t>-</a:t>
            </a:r>
            <a:r>
              <a:rPr lang="en-US" sz="2000" dirty="0"/>
              <a:t>Fragrant: sweet-smelling</a:t>
            </a:r>
            <a:r>
              <a:rPr lang="en-US" sz="2000" dirty="0" smtClean="0"/>
              <a:t>.</a:t>
            </a:r>
          </a:p>
          <a:p>
            <a:r>
              <a:rPr lang="en-US" sz="2000" dirty="0"/>
              <a:t>Posy :</a:t>
            </a:r>
            <a:r>
              <a:rPr lang="en-US" sz="2000" dirty="0" smtClean="0"/>
              <a:t>a </a:t>
            </a:r>
            <a:r>
              <a:rPr lang="en-US" sz="2000" dirty="0"/>
              <a:t>small bunch of flowers </a:t>
            </a:r>
            <a:endParaRPr lang="en-US" sz="2000" dirty="0" smtClean="0"/>
          </a:p>
          <a:p>
            <a:r>
              <a:rPr lang="en-US" sz="2000" dirty="0" smtClean="0"/>
              <a:t>Kirtle:  </a:t>
            </a:r>
            <a:r>
              <a:rPr lang="en-US" sz="2000" dirty="0"/>
              <a:t>gown </a:t>
            </a:r>
          </a:p>
          <a:p>
            <a:r>
              <a:rPr lang="en-US" sz="2000" dirty="0" smtClean="0"/>
              <a:t>Embroider: is </a:t>
            </a:r>
            <a:r>
              <a:rPr lang="en-US" sz="2000" dirty="0"/>
              <a:t>the activity of stitching designs onto cloth </a:t>
            </a:r>
            <a:br>
              <a:rPr lang="en-US" sz="2000" dirty="0"/>
            </a:br>
            <a:r>
              <a:rPr lang="en-US" sz="2000" dirty="0"/>
              <a:t>-Myrtle: a genus of evergreen shrub with beautiful and fragrant flowers</a:t>
            </a:r>
            <a:r>
              <a:rPr lang="en-US" sz="2000" dirty="0" smtClean="0"/>
              <a:t>.</a:t>
            </a:r>
          </a:p>
          <a:p>
            <a:r>
              <a:rPr lang="en-US" sz="2000" dirty="0" smtClean="0"/>
              <a:t>Gown: is </a:t>
            </a:r>
            <a:r>
              <a:rPr lang="en-US" sz="2000" dirty="0"/>
              <a:t>a dress, usually a long dress </a:t>
            </a:r>
          </a:p>
          <a:p>
            <a:r>
              <a:rPr lang="en-US" sz="2000" dirty="0" smtClean="0"/>
              <a:t>Buckle: </a:t>
            </a:r>
            <a:r>
              <a:rPr lang="en-US" sz="2000" dirty="0"/>
              <a:t>is a piece of metal attached to one end of the </a:t>
            </a:r>
            <a:r>
              <a:rPr lang="en-US" sz="2000" dirty="0" smtClean="0"/>
              <a:t>belt</a:t>
            </a:r>
            <a:r>
              <a:rPr lang="en-US" sz="2000" dirty="0"/>
              <a:t/>
            </a:r>
            <a:br>
              <a:rPr lang="en-US" sz="2000" dirty="0"/>
            </a:br>
            <a:r>
              <a:rPr lang="en-US" sz="2000" dirty="0"/>
              <a:t>-Ivy: clinging evergreen plant</a:t>
            </a:r>
            <a:r>
              <a:rPr lang="en-US" sz="2000" dirty="0" smtClean="0"/>
              <a:t>.</a:t>
            </a:r>
          </a:p>
          <a:p>
            <a:r>
              <a:rPr lang="en-US" sz="2000" dirty="0" smtClean="0"/>
              <a:t>Coral: </a:t>
            </a:r>
            <a:r>
              <a:rPr lang="en-US" sz="2000" dirty="0"/>
              <a:t>a hard substance formed from the skeletons of very small sea animals. It is often used to make jewelry </a:t>
            </a:r>
          </a:p>
          <a:p>
            <a:r>
              <a:rPr lang="en-US" sz="2000" dirty="0" smtClean="0"/>
              <a:t>Clasp: a device used for keeping  two ends together.</a:t>
            </a:r>
          </a:p>
          <a:p>
            <a:r>
              <a:rPr lang="en-US" sz="2000" dirty="0" smtClean="0"/>
              <a:t>Amber: </a:t>
            </a:r>
            <a:r>
              <a:rPr lang="en-US" sz="2000" dirty="0"/>
              <a:t>is a hard yellowish-brown substance used for making jeweler</a:t>
            </a:r>
          </a:p>
          <a:p>
            <a:r>
              <a:rPr lang="en-US" sz="2000" dirty="0" smtClean="0"/>
              <a:t>Stud: earring</a:t>
            </a:r>
            <a:endParaRPr lang="en-US" sz="2000" dirty="0"/>
          </a:p>
          <a:p>
            <a:r>
              <a:rPr lang="en-US" sz="2000" dirty="0" smtClean="0"/>
              <a:t>Swain: a </a:t>
            </a:r>
            <a:r>
              <a:rPr lang="en-US" sz="2000" dirty="0"/>
              <a:t>young man who is in love </a:t>
            </a:r>
            <a:endParaRPr lang="en-US" sz="2000" dirty="0" smtClean="0"/>
          </a:p>
          <a:p>
            <a:r>
              <a:rPr lang="en-US" sz="2000" dirty="0" smtClean="0">
                <a:solidFill>
                  <a:srgbClr val="FF0000"/>
                </a:solidFill>
              </a:rPr>
              <a:t>http://forum.art-en.com/viewtopic.php?f=55&amp;p=287504</a:t>
            </a:r>
            <a:r>
              <a:rPr lang="en-US" sz="2000" dirty="0">
                <a:solidFill>
                  <a:srgbClr val="FF0000"/>
                </a:solidFill>
              </a:rPr>
              <a:t/>
            </a:r>
            <a:br>
              <a:rPr lang="en-US" sz="2000" dirty="0">
                <a:solidFill>
                  <a:srgbClr val="FF0000"/>
                </a:solidFill>
              </a:rPr>
            </a:br>
            <a:endParaRPr lang="en-US" sz="2000" dirty="0">
              <a:solidFill>
                <a:srgbClr val="FF0000"/>
              </a:solidFill>
            </a:endParaRPr>
          </a:p>
        </p:txBody>
      </p:sp>
    </p:spTree>
    <p:extLst>
      <p:ext uri="{BB962C8B-B14F-4D97-AF65-F5344CB8AC3E}">
        <p14:creationId xmlns:p14="http://schemas.microsoft.com/office/powerpoint/2010/main" val="2904254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0114" y="228600"/>
            <a:ext cx="8382000" cy="6186309"/>
          </a:xfrm>
          <a:prstGeom prst="rect">
            <a:avLst/>
          </a:prstGeom>
        </p:spPr>
        <p:txBody>
          <a:bodyPr wrap="square">
            <a:spAutoFit/>
          </a:bodyPr>
          <a:lstStyle/>
          <a:p>
            <a:r>
              <a:rPr lang="en-US" b="1" dirty="0">
                <a:solidFill>
                  <a:srgbClr val="FF0000"/>
                </a:solidFill>
              </a:rPr>
              <a:t>The Shepherd’s promises to his beloved</a:t>
            </a:r>
          </a:p>
          <a:p>
            <a:r>
              <a:rPr lang="en-US" dirty="0" smtClean="0">
                <a:solidFill>
                  <a:srgbClr val="0000FF"/>
                </a:solidFill>
              </a:rPr>
              <a:t>In </a:t>
            </a:r>
            <a:r>
              <a:rPr lang="en-US" dirty="0">
                <a:solidFill>
                  <a:srgbClr val="0000FF"/>
                </a:solidFill>
              </a:rPr>
              <a:t>this poem, the shepherd persona speaks to his beloved, evoking “all the pleasures” of a peaceful, springtime nature. He promises her the delights of nature and his courtly attention. The first quatrain is the invitation to “Come live with me and be my love.” Next, the speaker describes the pleasant natural setting in which he plans that they will live. Their life will be one of leisure; they will “sit upon the rocks,” watch the shepherds, and listen to the birds.</a:t>
            </a:r>
          </a:p>
          <a:p>
            <a:r>
              <a:rPr lang="en-US" dirty="0" smtClean="0">
                <a:solidFill>
                  <a:srgbClr val="0000FF"/>
                </a:solidFill>
              </a:rPr>
              <a:t>The </a:t>
            </a:r>
            <a:r>
              <a:rPr lang="en-US" dirty="0">
                <a:solidFill>
                  <a:srgbClr val="0000FF"/>
                </a:solidFill>
              </a:rPr>
              <a:t>shepherd </a:t>
            </a:r>
            <a:r>
              <a:rPr lang="en-US" dirty="0" smtClean="0">
                <a:solidFill>
                  <a:srgbClr val="0000FF"/>
                </a:solidFill>
              </a:rPr>
              <a:t>imagines </a:t>
            </a:r>
            <a:r>
              <a:rPr lang="en-US" dirty="0">
                <a:solidFill>
                  <a:srgbClr val="0000FF"/>
                </a:solidFill>
              </a:rPr>
              <a:t>their life together as a game enjoyed in an eternal spring. He promises to make clothes and furnishings for his beloved from nature’s abundant harvest: wool gowns from the sheep, beds and caps of flowers, dresses embroidered with leaves. Even the other shepherds seem to be there only to entertain the beloved, to “dance and sing/ for thy delight.” The poem ends by summing up the “delights” of the pastoral idyll and repeating the opening invitation</a:t>
            </a:r>
            <a:r>
              <a:rPr lang="en-US" dirty="0" smtClean="0">
                <a:solidFill>
                  <a:srgbClr val="0000FF"/>
                </a:solidFill>
              </a:rPr>
              <a:t>.</a:t>
            </a:r>
          </a:p>
          <a:p>
            <a:r>
              <a:rPr lang="en-US" dirty="0">
                <a:solidFill>
                  <a:srgbClr val="00B050"/>
                </a:solidFill>
              </a:rPr>
              <a:t>The poem’s images are all drawn from the kind, springtime nature of the pastoral tradition and from music. This imagery creates a gentle fantasy of eternal spring. The poem appeals to almost all the senses—sight, sound, smell, and touch—as the speaker tells his love that they will watch “shepherds feed their flocks” and listen to birds singing madrigals (polyphonic melodies). He promises to make beds of roses, and clothing of flowers and wool for his beloved. Images of “shallow rivers,” “melodious birds,” “roses,” “pretty lambs,” and “ivy buds” evoke a nature that is pure, simple, blooming, and kind to innocent creatures.</a:t>
            </a:r>
          </a:p>
          <a:p>
            <a:endParaRPr lang="en-US" dirty="0"/>
          </a:p>
        </p:txBody>
      </p:sp>
    </p:spTree>
    <p:extLst>
      <p:ext uri="{BB962C8B-B14F-4D97-AF65-F5344CB8AC3E}">
        <p14:creationId xmlns:p14="http://schemas.microsoft.com/office/powerpoint/2010/main" val="866174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Setting</a:t>
            </a:r>
            <a:endParaRPr lang="en-US" b="1"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r>
              <a:rPr lang="en-US" dirty="0">
                <a:solidFill>
                  <a:srgbClr val="0000FF"/>
                </a:solidFill>
              </a:rPr>
              <a:t>The poem consists of 24 lines divided into 6 quatrains. It </a:t>
            </a:r>
            <a:r>
              <a:rPr lang="en-US" dirty="0" smtClean="0">
                <a:solidFill>
                  <a:srgbClr val="0000FF"/>
                </a:solidFill>
              </a:rPr>
              <a:t>rhymes (</a:t>
            </a:r>
            <a:r>
              <a:rPr lang="en-US" dirty="0" err="1" smtClean="0">
                <a:solidFill>
                  <a:srgbClr val="0000FF"/>
                </a:solidFill>
              </a:rPr>
              <a:t>aabb,ccdd,eeff</a:t>
            </a:r>
            <a:r>
              <a:rPr lang="en-US" dirty="0">
                <a:solidFill>
                  <a:srgbClr val="0000FF"/>
                </a:solidFill>
              </a:rPr>
              <a:t>,…). Marlowe tries to reflect the image of the pastoral poetry world in his descriptive poem  and creates a subject of simple country life and nature of rusting settings</a:t>
            </a:r>
            <a:r>
              <a:rPr lang="en-US" dirty="0" smtClean="0">
                <a:solidFill>
                  <a:srgbClr val="0000FF"/>
                </a:solidFill>
              </a:rPr>
              <a:t>.</a:t>
            </a:r>
          </a:p>
          <a:p>
            <a:r>
              <a:rPr lang="en-US" dirty="0">
                <a:solidFill>
                  <a:srgbClr val="0000FF"/>
                </a:solidFill>
              </a:rPr>
              <a:t>There was a heavenly like scene in the picture, he imagined them sitting upon the rocks, watching the other busy shepherd who had to work hard, and they relaxed themselves by listening to the birds' singing, and seeing the river falls</a:t>
            </a:r>
            <a:r>
              <a:rPr lang="en-US" dirty="0" smtClean="0">
                <a:solidFill>
                  <a:srgbClr val="0000FF"/>
                </a:solidFill>
              </a:rPr>
              <a:t>.</a:t>
            </a:r>
          </a:p>
          <a:p>
            <a:endParaRPr lang="en-US" dirty="0" smtClean="0">
              <a:solidFill>
                <a:srgbClr val="0000FF"/>
              </a:solidFill>
            </a:endParaRPr>
          </a:p>
          <a:p>
            <a:r>
              <a:rPr lang="en-US" dirty="0">
                <a:solidFill>
                  <a:srgbClr val="FF0000"/>
                </a:solidFill>
              </a:rPr>
              <a:t>The repeating sentences "come live with me and be my love," may work as the function of emphasizing, and expression of eagerness. </a:t>
            </a:r>
          </a:p>
          <a:p>
            <a:pPr marL="0" indent="0">
              <a:buNone/>
            </a:pP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63067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81000"/>
            <a:ext cx="7924800" cy="6463308"/>
          </a:xfrm>
          <a:prstGeom prst="rect">
            <a:avLst/>
          </a:prstGeom>
        </p:spPr>
        <p:txBody>
          <a:bodyPr wrap="square">
            <a:spAutoFit/>
          </a:bodyPr>
          <a:lstStyle/>
          <a:p>
            <a:r>
              <a:rPr lang="en-US" dirty="0"/>
              <a:t>Poem's Explanation</a:t>
            </a:r>
            <a:r>
              <a:rPr lang="en-US" dirty="0" smtClean="0"/>
              <a:t>:-</a:t>
            </a:r>
          </a:p>
          <a:p>
            <a:r>
              <a:rPr lang="en-US" dirty="0" smtClean="0"/>
              <a:t>First </a:t>
            </a:r>
            <a:r>
              <a:rPr lang="en-US" dirty="0"/>
              <a:t>quatrain: the poet asks his beloved to come to live  with him  and be his love. He prepares to the creation of a world dominated by tranquility, serenity and simplicity. </a:t>
            </a:r>
            <a:br>
              <a:rPr lang="en-US" dirty="0"/>
            </a:br>
            <a:r>
              <a:rPr lang="en-US" dirty="0"/>
              <a:t>-Second quatrain presents a vivid poetic image which  depicts the poet attempting to win his love with promises. They both will sit on rocks near rivers watching the other shepherds feeding their sheep.</a:t>
            </a:r>
            <a:br>
              <a:rPr lang="en-US" dirty="0"/>
            </a:br>
            <a:r>
              <a:rPr lang="en-US" dirty="0"/>
              <a:t>- Third quatrain: A magnificent image of roses and fragrance is given in this quatrain. The poet uses simple and available aspects and elements of rural life around him. He makes a bed of roses  for his love. He also offers her a number of gifts.</a:t>
            </a:r>
            <a:br>
              <a:rPr lang="en-US" dirty="0"/>
            </a:br>
            <a:r>
              <a:rPr lang="en-US" dirty="0"/>
              <a:t>-The fourth quatrain produces some more promises from the part of the poet. He promises to offer address made of finest quality of fleece sheared and collected from pretty lambs.</a:t>
            </a:r>
            <a:br>
              <a:rPr lang="en-US" dirty="0"/>
            </a:br>
            <a:r>
              <a:rPr lang="en-US" dirty="0"/>
              <a:t>-The fifth quatrain describes that , if the lady is still undecided ,the poet is ready to offer more presents. Her simple belt of straw and ivy buds, he adds, will be adorned with coral clasps and amber studs.</a:t>
            </a:r>
            <a:br>
              <a:rPr lang="en-US" dirty="0"/>
            </a:br>
            <a:r>
              <a:rPr lang="en-US" dirty="0"/>
              <a:t>-</a:t>
            </a:r>
            <a:r>
              <a:rPr lang="en-US" dirty="0">
                <a:solidFill>
                  <a:srgbClr val="0000FF"/>
                </a:solidFill>
              </a:rPr>
              <a:t>The final quatrain describes the happiness of the sheep and swains in spring. It is a month of delight and pleasure and suitable to prove love and taste its fruits. It emphasizes the poet's message, and waits for an answer  from the poet's love to come and live with him</a:t>
            </a:r>
            <a:r>
              <a:rPr lang="en-US" dirty="0" smtClean="0">
                <a:solidFill>
                  <a:srgbClr val="0000FF"/>
                </a:solidFill>
              </a:rPr>
              <a:t>.</a:t>
            </a:r>
          </a:p>
          <a:p>
            <a:r>
              <a:rPr lang="en-US" dirty="0" smtClean="0">
                <a:solidFill>
                  <a:srgbClr val="FF0000"/>
                </a:solidFill>
              </a:rPr>
              <a:t>http://forum.art-en.com/viewtopic.php?f=55&amp;p=287504</a:t>
            </a:r>
            <a:r>
              <a:rPr lang="en-US" dirty="0">
                <a:solidFill>
                  <a:srgbClr val="FF0000"/>
                </a:solidFill>
              </a:rPr>
              <a:t/>
            </a:r>
            <a:br>
              <a:rPr lang="en-US" dirty="0">
                <a:solidFill>
                  <a:srgbClr val="FF0000"/>
                </a:solidFill>
              </a:rPr>
            </a:br>
            <a:endParaRPr lang="en-US" dirty="0">
              <a:solidFill>
                <a:srgbClr val="FF0000"/>
              </a:solidFill>
            </a:endParaRPr>
          </a:p>
        </p:txBody>
      </p:sp>
    </p:spTree>
    <p:extLst>
      <p:ext uri="{BB962C8B-B14F-4D97-AF65-F5344CB8AC3E}">
        <p14:creationId xmlns:p14="http://schemas.microsoft.com/office/powerpoint/2010/main" val="576023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450</Words>
  <Application>Microsoft Office PowerPoint</Application>
  <PresentationFormat>On-screen Show (4:3)</PresentationFormat>
  <Paragraphs>38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Christopher Marlowe  </vt:lpstr>
      <vt:lpstr>Christopher Marlowe(1564-93) </vt:lpstr>
      <vt:lpstr>PowerPoint Presentation</vt:lpstr>
      <vt:lpstr>Pastoral Poetry </vt:lpstr>
      <vt:lpstr>Word's Explanation:-</vt:lpstr>
      <vt:lpstr>PowerPoint Presentation</vt:lpstr>
      <vt:lpstr>Setting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Christopher Marlowe  </dc:title>
  <dc:creator>Dell</dc:creator>
  <cp:lastModifiedBy>Dell</cp:lastModifiedBy>
  <cp:revision>9</cp:revision>
  <cp:lastPrinted>2011-05-20T12:04:26Z</cp:lastPrinted>
  <dcterms:created xsi:type="dcterms:W3CDTF">2011-05-20T11:10:20Z</dcterms:created>
  <dcterms:modified xsi:type="dcterms:W3CDTF">2011-05-20T19:35:47Z</dcterms:modified>
</cp:coreProperties>
</file>