
<file path=[Content_Types].xml><?xml version="1.0" encoding="utf-8"?>
<Types xmlns="http://schemas.openxmlformats.org/package/2006/content-types">
  <Default Extension="bin" ContentType="application/vnd.openxmlformats-officedocument.oleObject"/>
  <Default Extension="wmf" ContentType="image/x-wmf"/>
  <Default Extension="jpeg" ContentType="image/jpeg"/>
  <Default Extension="rels" ContentType="application/vnd.openxmlformats-package.relationships+xml"/>
  <Default Extension="xml" ContentType="application/xml"/>
  <Default Extension="vml" ContentType="application/vnd.openxmlformats-officedocument.vmlDrawing"/>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87" d="100"/>
          <a:sy n="87" d="100"/>
        </p:scale>
        <p:origin x="-1464" y="-84"/>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2.wmf"/></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367BE754-DF13-4CBA-B4B7-A53483EF321D}" type="datetimeFigureOut">
              <a:rPr lang="en-US" smtClean="0"/>
              <a:t>3/14/2011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25EA33B-6DF7-4E2E-B94E-EE5DA7324F1F}" type="slidenum">
              <a:rPr lang="en-US" smtClean="0"/>
              <a:t>‹#›</a:t>
            </a:fld>
            <a:endParaRPr lang="en-US"/>
          </a:p>
        </p:txBody>
      </p:sp>
    </p:spTree>
    <p:extLst>
      <p:ext uri="{BB962C8B-B14F-4D97-AF65-F5344CB8AC3E}">
        <p14:creationId xmlns:p14="http://schemas.microsoft.com/office/powerpoint/2010/main" val="9152482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67BE754-DF13-4CBA-B4B7-A53483EF321D}" type="datetimeFigureOut">
              <a:rPr lang="en-US" smtClean="0"/>
              <a:t>3/14/2011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25EA33B-6DF7-4E2E-B94E-EE5DA7324F1F}" type="slidenum">
              <a:rPr lang="en-US" smtClean="0"/>
              <a:t>‹#›</a:t>
            </a:fld>
            <a:endParaRPr lang="en-US"/>
          </a:p>
        </p:txBody>
      </p:sp>
    </p:spTree>
    <p:extLst>
      <p:ext uri="{BB962C8B-B14F-4D97-AF65-F5344CB8AC3E}">
        <p14:creationId xmlns:p14="http://schemas.microsoft.com/office/powerpoint/2010/main" val="250218450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67BE754-DF13-4CBA-B4B7-A53483EF321D}" type="datetimeFigureOut">
              <a:rPr lang="en-US" smtClean="0"/>
              <a:t>3/14/2011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25EA33B-6DF7-4E2E-B94E-EE5DA7324F1F}" type="slidenum">
              <a:rPr lang="en-US" smtClean="0"/>
              <a:t>‹#›</a:t>
            </a:fld>
            <a:endParaRPr lang="en-US"/>
          </a:p>
        </p:txBody>
      </p:sp>
    </p:spTree>
    <p:extLst>
      <p:ext uri="{BB962C8B-B14F-4D97-AF65-F5344CB8AC3E}">
        <p14:creationId xmlns:p14="http://schemas.microsoft.com/office/powerpoint/2010/main" val="197063617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367BE754-DF13-4CBA-B4B7-A53483EF321D}" type="datetimeFigureOut">
              <a:rPr lang="en-US" smtClean="0"/>
              <a:t>3/14/2011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25EA33B-6DF7-4E2E-B94E-EE5DA7324F1F}" type="slidenum">
              <a:rPr lang="en-US" smtClean="0"/>
              <a:t>‹#›</a:t>
            </a:fld>
            <a:endParaRPr lang="en-US"/>
          </a:p>
        </p:txBody>
      </p:sp>
    </p:spTree>
    <p:extLst>
      <p:ext uri="{BB962C8B-B14F-4D97-AF65-F5344CB8AC3E}">
        <p14:creationId xmlns:p14="http://schemas.microsoft.com/office/powerpoint/2010/main" val="363225858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367BE754-DF13-4CBA-B4B7-A53483EF321D}" type="datetimeFigureOut">
              <a:rPr lang="en-US" smtClean="0"/>
              <a:t>3/14/2011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25EA33B-6DF7-4E2E-B94E-EE5DA7324F1F}" type="slidenum">
              <a:rPr lang="en-US" smtClean="0"/>
              <a:t>‹#›</a:t>
            </a:fld>
            <a:endParaRPr lang="en-US"/>
          </a:p>
        </p:txBody>
      </p:sp>
    </p:spTree>
    <p:extLst>
      <p:ext uri="{BB962C8B-B14F-4D97-AF65-F5344CB8AC3E}">
        <p14:creationId xmlns:p14="http://schemas.microsoft.com/office/powerpoint/2010/main" val="62665632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367BE754-DF13-4CBA-B4B7-A53483EF321D}" type="datetimeFigureOut">
              <a:rPr lang="en-US" smtClean="0"/>
              <a:t>3/14/2011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25EA33B-6DF7-4E2E-B94E-EE5DA7324F1F}" type="slidenum">
              <a:rPr lang="en-US" smtClean="0"/>
              <a:t>‹#›</a:t>
            </a:fld>
            <a:endParaRPr lang="en-US"/>
          </a:p>
        </p:txBody>
      </p:sp>
    </p:spTree>
    <p:extLst>
      <p:ext uri="{BB962C8B-B14F-4D97-AF65-F5344CB8AC3E}">
        <p14:creationId xmlns:p14="http://schemas.microsoft.com/office/powerpoint/2010/main" val="255234098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67BE754-DF13-4CBA-B4B7-A53483EF321D}" type="datetimeFigureOut">
              <a:rPr lang="en-US" smtClean="0"/>
              <a:t>3/14/2011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25EA33B-6DF7-4E2E-B94E-EE5DA7324F1F}" type="slidenum">
              <a:rPr lang="en-US" smtClean="0"/>
              <a:t>‹#›</a:t>
            </a:fld>
            <a:endParaRPr lang="en-US"/>
          </a:p>
        </p:txBody>
      </p:sp>
    </p:spTree>
    <p:extLst>
      <p:ext uri="{BB962C8B-B14F-4D97-AF65-F5344CB8AC3E}">
        <p14:creationId xmlns:p14="http://schemas.microsoft.com/office/powerpoint/2010/main" val="336339489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67BE754-DF13-4CBA-B4B7-A53483EF321D}" type="datetimeFigureOut">
              <a:rPr lang="en-US" smtClean="0"/>
              <a:t>3/14/2011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25EA33B-6DF7-4E2E-B94E-EE5DA7324F1F}" type="slidenum">
              <a:rPr lang="en-US" smtClean="0"/>
              <a:t>‹#›</a:t>
            </a:fld>
            <a:endParaRPr lang="en-US"/>
          </a:p>
        </p:txBody>
      </p:sp>
    </p:spTree>
    <p:extLst>
      <p:ext uri="{BB962C8B-B14F-4D97-AF65-F5344CB8AC3E}">
        <p14:creationId xmlns:p14="http://schemas.microsoft.com/office/powerpoint/2010/main" val="397847157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67BE754-DF13-4CBA-B4B7-A53483EF321D}" type="datetimeFigureOut">
              <a:rPr lang="en-US" smtClean="0"/>
              <a:t>3/14/2011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25EA33B-6DF7-4E2E-B94E-EE5DA7324F1F}" type="slidenum">
              <a:rPr lang="en-US" smtClean="0"/>
              <a:t>‹#›</a:t>
            </a:fld>
            <a:endParaRPr lang="en-US"/>
          </a:p>
        </p:txBody>
      </p:sp>
    </p:spTree>
    <p:extLst>
      <p:ext uri="{BB962C8B-B14F-4D97-AF65-F5344CB8AC3E}">
        <p14:creationId xmlns:p14="http://schemas.microsoft.com/office/powerpoint/2010/main" val="10823791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67BE754-DF13-4CBA-B4B7-A53483EF321D}" type="datetimeFigureOut">
              <a:rPr lang="en-US" smtClean="0"/>
              <a:t>3/14/2011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25EA33B-6DF7-4E2E-B94E-EE5DA7324F1F}" type="slidenum">
              <a:rPr lang="en-US" smtClean="0"/>
              <a:t>‹#›</a:t>
            </a:fld>
            <a:endParaRPr lang="en-US"/>
          </a:p>
        </p:txBody>
      </p:sp>
    </p:spTree>
    <p:extLst>
      <p:ext uri="{BB962C8B-B14F-4D97-AF65-F5344CB8AC3E}">
        <p14:creationId xmlns:p14="http://schemas.microsoft.com/office/powerpoint/2010/main" val="115632338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67BE754-DF13-4CBA-B4B7-A53483EF321D}" type="datetimeFigureOut">
              <a:rPr lang="en-US" smtClean="0"/>
              <a:t>3/14/2011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25EA33B-6DF7-4E2E-B94E-EE5DA7324F1F}" type="slidenum">
              <a:rPr lang="en-US" smtClean="0"/>
              <a:t>‹#›</a:t>
            </a:fld>
            <a:endParaRPr lang="en-US"/>
          </a:p>
        </p:txBody>
      </p:sp>
    </p:spTree>
    <p:extLst>
      <p:ext uri="{BB962C8B-B14F-4D97-AF65-F5344CB8AC3E}">
        <p14:creationId xmlns:p14="http://schemas.microsoft.com/office/powerpoint/2010/main" val="90795633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67BE754-DF13-4CBA-B4B7-A53483EF321D}" type="datetimeFigureOut">
              <a:rPr lang="en-US" smtClean="0"/>
              <a:t>3/14/2011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25EA33B-6DF7-4E2E-B94E-EE5DA7324F1F}" type="slidenum">
              <a:rPr lang="en-US" smtClean="0"/>
              <a:t>‹#›</a:t>
            </a:fld>
            <a:endParaRPr lang="en-US"/>
          </a:p>
        </p:txBody>
      </p:sp>
    </p:spTree>
    <p:extLst>
      <p:ext uri="{BB962C8B-B14F-4D97-AF65-F5344CB8AC3E}">
        <p14:creationId xmlns:p14="http://schemas.microsoft.com/office/powerpoint/2010/main" val="332861559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www.sonnets.org/noblea.htm" TargetMode="External"/><Relationship Id="rId2" Type="http://schemas.openxmlformats.org/officeDocument/2006/relationships/hyperlink" Target="http://www.luminarium.org/renlit/wyatt.htm" TargetMode="External"/><Relationship Id="rId1" Type="http://schemas.openxmlformats.org/officeDocument/2006/relationships/slideLayout" Target="../slideLayouts/slideLayout1.xml"/><Relationship Id="rId5" Type="http://schemas.openxmlformats.org/officeDocument/2006/relationships/image" Target="../media/image1.jpg"/><Relationship Id="rId4" Type="http://schemas.openxmlformats.org/officeDocument/2006/relationships/hyperlink" Target="http://daphne.palomar.edu/shakespeare/" TargetMode="External"/></Relationships>
</file>

<file path=ppt/slides/_rels/slide2.xml.rels><?xml version="1.0" encoding="UTF-8" standalone="yes"?>
<Relationships xmlns="http://schemas.openxmlformats.org/package/2006/relationships"><Relationship Id="rId8" Type="http://schemas.openxmlformats.org/officeDocument/2006/relationships/hyperlink" Target="http://en.wikipedia.org/wiki/Quatrain" TargetMode="External"/><Relationship Id="rId3" Type="http://schemas.openxmlformats.org/officeDocument/2006/relationships/hyperlink" Target="http://en.wikipedia.org/wiki/Italy" TargetMode="External"/><Relationship Id="rId7" Type="http://schemas.openxmlformats.org/officeDocument/2006/relationships/hyperlink" Target="http://en.wikipedia.org/wiki/Sestet" TargetMode="External"/><Relationship Id="rId2" Type="http://schemas.openxmlformats.org/officeDocument/2006/relationships/hyperlink" Target="http://en.wikipedia.org/wiki/Unrequited_love" TargetMode="External"/><Relationship Id="rId1" Type="http://schemas.openxmlformats.org/officeDocument/2006/relationships/slideLayout" Target="../slideLayouts/slideLayout2.xml"/><Relationship Id="rId6" Type="http://schemas.openxmlformats.org/officeDocument/2006/relationships/hyperlink" Target="http://en.wikipedia.org/wiki/Octave_(poetry)" TargetMode="External"/><Relationship Id="rId5" Type="http://schemas.openxmlformats.org/officeDocument/2006/relationships/hyperlink" Target="http://en.wikipedia.org/wiki/Hyperbole" TargetMode="External"/><Relationship Id="rId10" Type="http://schemas.openxmlformats.org/officeDocument/2006/relationships/hyperlink" Target="http://en.wikipedia.org/wiki/Couplet" TargetMode="External"/><Relationship Id="rId4" Type="http://schemas.openxmlformats.org/officeDocument/2006/relationships/hyperlink" Target="http://en.wikipedia.org/wiki/Francesco_Petrarca" TargetMode="External"/><Relationship Id="rId9" Type="http://schemas.openxmlformats.org/officeDocument/2006/relationships/hyperlink" Target="http://en.wikipedia.org/wiki/Volta_(literature)" TargetMode="External"/></Relationships>
</file>

<file path=ppt/slides/_rels/slide3.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 Id="rId4" Type="http://schemas.openxmlformats.org/officeDocument/2006/relationships/image" Target="../media/image2.wmf"/></Relationships>
</file>

<file path=ppt/slides/_rels/slide4.xml.rels><?xml version="1.0" encoding="UTF-8" standalone="yes"?>
<Relationships xmlns="http://schemas.openxmlformats.org/package/2006/relationships"><Relationship Id="rId2" Type="http://schemas.openxmlformats.org/officeDocument/2006/relationships/hyperlink" Target="http://www.lrb.co.uk/v21/n22/colin-burrow/brattishness" TargetMode="Externa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hyperlink" Target="http://users.tricity.wsu.edu/~andrew.pitman/works-cited.php" TargetMode="External"/><Relationship Id="rId2" Type="http://schemas.openxmlformats.org/officeDocument/2006/relationships/hyperlink" Target="http://users.tricity.wsu.edu/~andrew.pitman/index.php" TargetMode="Externa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hyperlink" Target="http://users.tricity.wsu.edu/~andrew.pitman/index.php" TargetMode="External"/><Relationship Id="rId2" Type="http://schemas.openxmlformats.org/officeDocument/2006/relationships/hyperlink" Target="http://users.tricity.wsu.edu/~andrew.pitman/works-cited.php" TargetMode="Externa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hyperlink" Target="http://forum.art-en.com/viewtopic.php?style=9&amp;t=23067" TargetMode="Externa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4267200"/>
            <a:ext cx="7772400" cy="1470025"/>
          </a:xfrm>
        </p:spPr>
        <p:txBody>
          <a:bodyPr>
            <a:normAutofit fontScale="90000"/>
          </a:bodyPr>
          <a:lstStyle/>
          <a:p>
            <a:pPr algn="l"/>
            <a:r>
              <a:rPr lang="en-US" b="1" dirty="0" smtClean="0"/>
              <a:t>Henry Howard, Earl of Surrey</a:t>
            </a:r>
            <a:br>
              <a:rPr lang="en-US" b="1" dirty="0" smtClean="0"/>
            </a:br>
            <a:r>
              <a:rPr lang="en-US" b="1" dirty="0" smtClean="0"/>
              <a:t/>
            </a:r>
            <a:br>
              <a:rPr lang="en-US" b="1" dirty="0" smtClean="0"/>
            </a:br>
            <a:r>
              <a:rPr lang="en-US" sz="1600" dirty="0"/>
              <a:t>Surrey continued in </a:t>
            </a:r>
            <a:r>
              <a:rPr lang="en-US" sz="1600" dirty="0">
                <a:hlinkClick r:id="rId2"/>
              </a:rPr>
              <a:t>Wyatt</a:t>
            </a:r>
            <a:r>
              <a:rPr lang="en-US" sz="1600" dirty="0"/>
              <a:t>'s footsteps on the </a:t>
            </a:r>
            <a:r>
              <a:rPr lang="en-US" sz="1600" i="1" dirty="0">
                <a:hlinkClick r:id="rId3"/>
              </a:rPr>
              <a:t>English sonnet</a:t>
            </a:r>
            <a:r>
              <a:rPr lang="en-US" sz="1600" dirty="0"/>
              <a:t> form.  Wyatt and Surrey, both often titled "father of the English sonnet", established the form that was later used by </a:t>
            </a:r>
            <a:r>
              <a:rPr lang="en-US" sz="1600" dirty="0">
                <a:hlinkClick r:id="rId4"/>
              </a:rPr>
              <a:t>Shakespeare</a:t>
            </a:r>
            <a:r>
              <a:rPr lang="en-US" sz="1600" dirty="0"/>
              <a:t> and others: three quatrains and a couplet, with a rhyme scheme of </a:t>
            </a:r>
            <a:r>
              <a:rPr lang="en-US" sz="1600" i="1" dirty="0" err="1"/>
              <a:t>abab</a:t>
            </a:r>
            <a:r>
              <a:rPr lang="en-US" sz="1600" i="1" dirty="0"/>
              <a:t> </a:t>
            </a:r>
            <a:r>
              <a:rPr lang="en-US" sz="1600" i="1" dirty="0" err="1"/>
              <a:t>cdcd</a:t>
            </a:r>
            <a:r>
              <a:rPr lang="en-US" sz="1600" i="1" dirty="0"/>
              <a:t> </a:t>
            </a:r>
            <a:r>
              <a:rPr lang="en-US" sz="1600" i="1" dirty="0" err="1"/>
              <a:t>efef</a:t>
            </a:r>
            <a:r>
              <a:rPr lang="en-US" sz="1600" i="1" dirty="0"/>
              <a:t> </a:t>
            </a:r>
            <a:r>
              <a:rPr lang="en-US" sz="1600" i="1" dirty="0" err="1"/>
              <a:t>gg</a:t>
            </a:r>
            <a:r>
              <a:rPr lang="en-US" sz="1600" dirty="0"/>
              <a:t>. Surrey was also the first English poet to publish in blank verse</a:t>
            </a:r>
          </a:p>
        </p:txBody>
      </p:sp>
      <p:pic>
        <p:nvPicPr>
          <p:cNvPr id="4" name="Picture 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830286" y="228600"/>
            <a:ext cx="2821109" cy="3505200"/>
          </a:xfrm>
          <a:prstGeom prst="rect">
            <a:avLst/>
          </a:prstGeom>
        </p:spPr>
      </p:pic>
    </p:spTree>
    <p:extLst>
      <p:ext uri="{BB962C8B-B14F-4D97-AF65-F5344CB8AC3E}">
        <p14:creationId xmlns:p14="http://schemas.microsoft.com/office/powerpoint/2010/main" val="189959941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Petrarchan sonnet</a:t>
            </a:r>
            <a:endParaRPr lang="en-US" dirty="0"/>
          </a:p>
        </p:txBody>
      </p:sp>
      <p:sp>
        <p:nvSpPr>
          <p:cNvPr id="3" name="Content Placeholder 2"/>
          <p:cNvSpPr>
            <a:spLocks noGrp="1"/>
          </p:cNvSpPr>
          <p:nvPr>
            <p:ph idx="1"/>
          </p:nvPr>
        </p:nvSpPr>
        <p:spPr>
          <a:xfrm>
            <a:off x="457200" y="1219200"/>
            <a:ext cx="8229600" cy="5181600"/>
          </a:xfrm>
        </p:spPr>
        <p:txBody>
          <a:bodyPr>
            <a:normAutofit fontScale="55000" lnSpcReduction="20000"/>
          </a:bodyPr>
          <a:lstStyle/>
          <a:p>
            <a:r>
              <a:rPr lang="en-US" dirty="0" smtClean="0"/>
              <a:t>The </a:t>
            </a:r>
            <a:r>
              <a:rPr lang="en-US" b="1" dirty="0" smtClean="0"/>
              <a:t>Petrarchan sonnet</a:t>
            </a:r>
            <a:r>
              <a:rPr lang="en-US" dirty="0" smtClean="0"/>
              <a:t> (also </a:t>
            </a:r>
            <a:r>
              <a:rPr lang="en-US" b="1" dirty="0" err="1" smtClean="0"/>
              <a:t>Petrarchanism</a:t>
            </a:r>
            <a:r>
              <a:rPr lang="en-US" dirty="0" smtClean="0"/>
              <a:t> or </a:t>
            </a:r>
            <a:r>
              <a:rPr lang="en-US" b="1" dirty="0" err="1" smtClean="0"/>
              <a:t>Petrarchian</a:t>
            </a:r>
            <a:r>
              <a:rPr lang="en-US" dirty="0" smtClean="0"/>
              <a:t>) is a verse form that typically refers to a concept of </a:t>
            </a:r>
            <a:r>
              <a:rPr lang="en-US" dirty="0" smtClean="0">
                <a:hlinkClick r:id="rId2" tooltip="Unrequited love"/>
              </a:rPr>
              <a:t>unattainable love</a:t>
            </a:r>
            <a:r>
              <a:rPr lang="en-US" dirty="0" smtClean="0"/>
              <a:t>. It was first developed by the </a:t>
            </a:r>
            <a:r>
              <a:rPr lang="en-US" dirty="0" smtClean="0">
                <a:hlinkClick r:id="rId3" tooltip="Italy"/>
              </a:rPr>
              <a:t>Italian</a:t>
            </a:r>
            <a:r>
              <a:rPr lang="en-US" dirty="0" smtClean="0"/>
              <a:t> humanist and writer, </a:t>
            </a:r>
            <a:r>
              <a:rPr lang="en-US" dirty="0" smtClean="0">
                <a:hlinkClick r:id="rId4" tooltip="Francesco Petrarca"/>
              </a:rPr>
              <a:t>Francesco </a:t>
            </a:r>
            <a:r>
              <a:rPr lang="en-US" dirty="0" err="1" smtClean="0">
                <a:hlinkClick r:id="rId4" tooltip="Francesco Petrarca"/>
              </a:rPr>
              <a:t>Petrarca</a:t>
            </a:r>
            <a:r>
              <a:rPr lang="en-US" dirty="0" smtClean="0"/>
              <a:t>. Conventionally Petrarchan sonnets depict the addressed lady in </a:t>
            </a:r>
            <a:r>
              <a:rPr lang="en-US" dirty="0" smtClean="0">
                <a:hlinkClick r:id="rId5" tooltip="Hyperbole"/>
              </a:rPr>
              <a:t>hyperbolic</a:t>
            </a:r>
            <a:r>
              <a:rPr lang="en-US" dirty="0" smtClean="0"/>
              <a:t> terms and present her as a model of perfection and inspiration.</a:t>
            </a:r>
          </a:p>
          <a:p>
            <a:r>
              <a:rPr lang="en-US" dirty="0" smtClean="0"/>
              <a:t>The original Italian sonnet form divides the poem's 14 lines into two parts, an </a:t>
            </a:r>
            <a:r>
              <a:rPr lang="en-US" dirty="0" smtClean="0">
                <a:hlinkClick r:id="rId6" tooltip="Octave (poetry)"/>
              </a:rPr>
              <a:t>octave</a:t>
            </a:r>
            <a:r>
              <a:rPr lang="en-US" dirty="0" smtClean="0"/>
              <a:t> (first eight lines) and a </a:t>
            </a:r>
            <a:r>
              <a:rPr lang="en-US" dirty="0" smtClean="0">
                <a:hlinkClick r:id="rId7"/>
              </a:rPr>
              <a:t>sestet</a:t>
            </a:r>
            <a:r>
              <a:rPr lang="en-US" dirty="0" smtClean="0"/>
              <a:t> (last six lines). The rhyme scheme for the octave is typically a b </a:t>
            </a:r>
            <a:r>
              <a:rPr lang="en-US" dirty="0" err="1" smtClean="0"/>
              <a:t>b</a:t>
            </a:r>
            <a:r>
              <a:rPr lang="en-US" dirty="0" smtClean="0"/>
              <a:t> a </a:t>
            </a:r>
            <a:r>
              <a:rPr lang="en-US" dirty="0" err="1" smtClean="0"/>
              <a:t>a</a:t>
            </a:r>
            <a:r>
              <a:rPr lang="en-US" dirty="0" smtClean="0"/>
              <a:t> b </a:t>
            </a:r>
            <a:r>
              <a:rPr lang="en-US" dirty="0" err="1" smtClean="0"/>
              <a:t>b</a:t>
            </a:r>
            <a:r>
              <a:rPr lang="en-US" dirty="0" smtClean="0"/>
              <a:t> a. There are a few possibilities for the sestet, including c d </a:t>
            </a:r>
            <a:r>
              <a:rPr lang="en-US" dirty="0" err="1" smtClean="0"/>
              <a:t>d</a:t>
            </a:r>
            <a:r>
              <a:rPr lang="en-US" dirty="0" smtClean="0"/>
              <a:t> c d </a:t>
            </a:r>
            <a:r>
              <a:rPr lang="en-US" dirty="0" err="1" smtClean="0"/>
              <a:t>d</a:t>
            </a:r>
            <a:r>
              <a:rPr lang="en-US" dirty="0" smtClean="0"/>
              <a:t>, c d e c d e, c d c d c d.</a:t>
            </a:r>
          </a:p>
          <a:p>
            <a:r>
              <a:rPr lang="en-US" dirty="0" smtClean="0"/>
              <a:t>The octave and sestet have special functions in a Petrarchan sonnet. The octave's purpose is to introduce a problem, express a desire, reflect on reality, or otherwise present a situation that causes doubt or conflict within the speaker. It usually does this by introducing the problem within its first </a:t>
            </a:r>
            <a:r>
              <a:rPr lang="en-US" dirty="0" smtClean="0">
                <a:hlinkClick r:id="rId8"/>
              </a:rPr>
              <a:t>quatrain</a:t>
            </a:r>
            <a:r>
              <a:rPr lang="en-US" dirty="0" smtClean="0"/>
              <a:t> (unified four-line section) and developing it in the second. The beginning of the sestet is known as the </a:t>
            </a:r>
            <a:r>
              <a:rPr lang="en-US" dirty="0" err="1" smtClean="0">
                <a:hlinkClick r:id="rId9" tooltip="Volta (literature)"/>
              </a:rPr>
              <a:t>volta</a:t>
            </a:r>
            <a:r>
              <a:rPr lang="en-US" dirty="0" smtClean="0"/>
              <a:t>, and it introduces a pronounced change in tone in the sonnet; the sestet's purpose as a whole is to make a comment on the problem or to apply a solution to it. The pair are separate but usually used to reinforce a unified argument - they are often compared to two strands of thought organically converging into one argument, rather than a mechanical deduction. Moreover, Petrarch's own sonnets almost never had a rhyming </a:t>
            </a:r>
            <a:r>
              <a:rPr lang="en-US" dirty="0" smtClean="0">
                <a:hlinkClick r:id="rId10"/>
              </a:rPr>
              <a:t>couplet</a:t>
            </a:r>
            <a:r>
              <a:rPr lang="en-US" dirty="0" smtClean="0"/>
              <a:t> at the end as this would suggest logical deduction instead of the intended rational correlation of the form.</a:t>
            </a:r>
          </a:p>
          <a:p>
            <a:r>
              <a:rPr lang="en-US" dirty="0" smtClean="0">
                <a:solidFill>
                  <a:srgbClr val="FF0000"/>
                </a:solidFill>
              </a:rPr>
              <a:t>http://en.wikipedia.org/wiki/Petrarchan_sonnet</a:t>
            </a:r>
            <a:endParaRPr lang="en-US" dirty="0">
              <a:solidFill>
                <a:srgbClr val="FF0000"/>
              </a:solidFill>
            </a:endParaRPr>
          </a:p>
        </p:txBody>
      </p:sp>
    </p:spTree>
    <p:extLst>
      <p:ext uri="{BB962C8B-B14F-4D97-AF65-F5344CB8AC3E}">
        <p14:creationId xmlns:p14="http://schemas.microsoft.com/office/powerpoint/2010/main" val="4550876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400" dirty="0">
                <a:latin typeface="Andalus" pitchFamily="18" charset="-78"/>
                <a:cs typeface="Andalus" pitchFamily="18" charset="-78"/>
              </a:rPr>
              <a:t>COMPLAINT OF THE ABSENCE OF HER LOVER</a:t>
            </a:r>
            <a:br>
              <a:rPr lang="en-US" sz="2400" dirty="0">
                <a:latin typeface="Andalus" pitchFamily="18" charset="-78"/>
                <a:cs typeface="Andalus" pitchFamily="18" charset="-78"/>
              </a:rPr>
            </a:br>
            <a:r>
              <a:rPr lang="en-US" sz="2400" dirty="0">
                <a:latin typeface="Andalus" pitchFamily="18" charset="-78"/>
                <a:cs typeface="Andalus" pitchFamily="18" charset="-78"/>
              </a:rPr>
              <a:t>BEING UPON THE SEA.</a:t>
            </a:r>
          </a:p>
        </p:txBody>
      </p:sp>
      <p:sp>
        <p:nvSpPr>
          <p:cNvPr id="3" name="Content Placeholder 2"/>
          <p:cNvSpPr>
            <a:spLocks noGrp="1"/>
          </p:cNvSpPr>
          <p:nvPr>
            <p:ph idx="1"/>
          </p:nvPr>
        </p:nvSpPr>
        <p:spPr>
          <a:xfrm>
            <a:off x="457200" y="1295400"/>
            <a:ext cx="3657600" cy="5105400"/>
          </a:xfrm>
        </p:spPr>
        <p:txBody>
          <a:bodyPr>
            <a:noAutofit/>
          </a:bodyPr>
          <a:lstStyle/>
          <a:p>
            <a:r>
              <a:rPr lang="en-US" sz="1400" dirty="0"/>
              <a:t>O HAPPY dames that may embrace</a:t>
            </a:r>
            <a:br>
              <a:rPr lang="en-US" sz="1400" dirty="0"/>
            </a:br>
            <a:r>
              <a:rPr lang="en-US" sz="1400" dirty="0"/>
              <a:t>The fruit of your delight ;</a:t>
            </a:r>
            <a:br>
              <a:rPr lang="en-US" sz="1400" dirty="0"/>
            </a:br>
            <a:r>
              <a:rPr lang="en-US" sz="1400" dirty="0"/>
              <a:t>Help to bewail the </a:t>
            </a:r>
            <a:r>
              <a:rPr lang="en-US" sz="1400" dirty="0" err="1"/>
              <a:t>woful</a:t>
            </a:r>
            <a:r>
              <a:rPr lang="en-US" sz="1400" dirty="0"/>
              <a:t> case,</a:t>
            </a:r>
            <a:br>
              <a:rPr lang="en-US" sz="1400" dirty="0"/>
            </a:br>
            <a:r>
              <a:rPr lang="en-US" sz="1400" dirty="0"/>
              <a:t>And eke the heavy plight,</a:t>
            </a:r>
            <a:br>
              <a:rPr lang="en-US" sz="1400" dirty="0"/>
            </a:br>
            <a:r>
              <a:rPr lang="en-US" sz="1400" dirty="0"/>
              <a:t>Of me, that wonted to rejoice</a:t>
            </a:r>
            <a:br>
              <a:rPr lang="en-US" sz="1400" dirty="0"/>
            </a:br>
            <a:r>
              <a:rPr lang="en-US" sz="1400" dirty="0"/>
              <a:t>The fortune of my pleasant choice :</a:t>
            </a:r>
            <a:br>
              <a:rPr lang="en-US" sz="1400" dirty="0"/>
            </a:br>
            <a:r>
              <a:rPr lang="en-US" sz="1400" dirty="0"/>
              <a:t>Good ladies ! help to fill my mourning voice.</a:t>
            </a:r>
            <a:br>
              <a:rPr lang="en-US" sz="1400" dirty="0"/>
            </a:br>
            <a:r>
              <a:rPr lang="en-US" sz="1400" dirty="0"/>
              <a:t/>
            </a:r>
            <a:br>
              <a:rPr lang="en-US" sz="1400" dirty="0"/>
            </a:br>
            <a:r>
              <a:rPr lang="en-US" sz="1400" dirty="0"/>
              <a:t>In ship freight with </a:t>
            </a:r>
            <a:r>
              <a:rPr lang="en-US" sz="1400" dirty="0" err="1"/>
              <a:t>rememberance</a:t>
            </a:r>
            <a:r>
              <a:rPr lang="en-US" sz="1400" dirty="0"/>
              <a:t/>
            </a:r>
            <a:br>
              <a:rPr lang="en-US" sz="1400" dirty="0"/>
            </a:br>
            <a:r>
              <a:rPr lang="en-US" sz="1400" dirty="0"/>
              <a:t>Of thoughts and pleasures past,</a:t>
            </a:r>
            <a:br>
              <a:rPr lang="en-US" sz="1400" dirty="0"/>
            </a:br>
            <a:r>
              <a:rPr lang="en-US" sz="1400" dirty="0"/>
              <a:t>He sails that hath in governance</a:t>
            </a:r>
            <a:br>
              <a:rPr lang="en-US" sz="1400" dirty="0"/>
            </a:br>
            <a:r>
              <a:rPr lang="en-US" sz="1400" dirty="0"/>
              <a:t>My life while it will last ;</a:t>
            </a:r>
            <a:br>
              <a:rPr lang="en-US" sz="1400" dirty="0"/>
            </a:br>
            <a:r>
              <a:rPr lang="en-US" sz="1400" dirty="0"/>
              <a:t>With scalding sighs, for lack of gale,</a:t>
            </a:r>
            <a:br>
              <a:rPr lang="en-US" sz="1400" dirty="0"/>
            </a:br>
            <a:r>
              <a:rPr lang="en-US" sz="1400" dirty="0"/>
              <a:t>Furthering his hope, that is his sail,</a:t>
            </a:r>
            <a:br>
              <a:rPr lang="en-US" sz="1400" dirty="0"/>
            </a:br>
            <a:r>
              <a:rPr lang="en-US" sz="1400" dirty="0"/>
              <a:t>Toward me, the sweet port of his avail.</a:t>
            </a:r>
            <a:br>
              <a:rPr lang="en-US" sz="1400" dirty="0"/>
            </a:br>
            <a:r>
              <a:rPr lang="en-US" sz="1400" dirty="0"/>
              <a:t/>
            </a:r>
            <a:br>
              <a:rPr lang="en-US" sz="1400" dirty="0"/>
            </a:br>
            <a:r>
              <a:rPr lang="en-US" sz="1400" dirty="0"/>
              <a:t>Alas !  how oft in dreams I see</a:t>
            </a:r>
            <a:br>
              <a:rPr lang="en-US" sz="1400" dirty="0"/>
            </a:br>
            <a:r>
              <a:rPr lang="en-US" sz="1400" dirty="0"/>
              <a:t>Those eyes that were my food ;</a:t>
            </a:r>
            <a:br>
              <a:rPr lang="en-US" sz="1400" dirty="0"/>
            </a:br>
            <a:r>
              <a:rPr lang="en-US" sz="1400" dirty="0"/>
              <a:t>Which sometime so delighted me,</a:t>
            </a:r>
            <a:br>
              <a:rPr lang="en-US" sz="1400" dirty="0"/>
            </a:br>
            <a:r>
              <a:rPr lang="en-US" sz="1400" dirty="0"/>
              <a:t>That yet they do me good :</a:t>
            </a:r>
            <a:br>
              <a:rPr lang="en-US" sz="1400" dirty="0"/>
            </a:br>
            <a:r>
              <a:rPr lang="en-US" sz="1400" dirty="0"/>
              <a:t>Wherewith I wake with his return,</a:t>
            </a:r>
            <a:br>
              <a:rPr lang="en-US" sz="1400" dirty="0"/>
            </a:br>
            <a:r>
              <a:rPr lang="en-US" sz="1400" dirty="0"/>
              <a:t>Whose absent flame did make me burn :</a:t>
            </a:r>
            <a:br>
              <a:rPr lang="en-US" sz="1400" dirty="0"/>
            </a:br>
            <a:r>
              <a:rPr lang="en-US" sz="1400" dirty="0"/>
              <a:t>But when I find the lack, Lord !  how I mourn.</a:t>
            </a:r>
            <a:br>
              <a:rPr lang="en-US" sz="1400" dirty="0"/>
            </a:br>
            <a:r>
              <a:rPr lang="en-US" sz="1400" dirty="0"/>
              <a:t/>
            </a:r>
            <a:br>
              <a:rPr lang="en-US" sz="1400" dirty="0"/>
            </a:br>
            <a:endParaRPr lang="en-US" sz="1400" dirty="0"/>
          </a:p>
        </p:txBody>
      </p:sp>
      <p:sp>
        <p:nvSpPr>
          <p:cNvPr id="5" name="TextBox 4"/>
          <p:cNvSpPr txBox="1"/>
          <p:nvPr/>
        </p:nvSpPr>
        <p:spPr>
          <a:xfrm>
            <a:off x="5105400" y="1143000"/>
            <a:ext cx="3505200" cy="5909310"/>
          </a:xfrm>
          <a:prstGeom prst="rect">
            <a:avLst/>
          </a:prstGeom>
          <a:noFill/>
        </p:spPr>
        <p:txBody>
          <a:bodyPr wrap="square" rtlCol="0">
            <a:spAutoFit/>
          </a:bodyPr>
          <a:lstStyle/>
          <a:p>
            <a:r>
              <a:rPr lang="en-US" sz="1400" dirty="0" smtClean="0"/>
              <a:t>When other lovers in arms across,</a:t>
            </a:r>
            <a:br>
              <a:rPr lang="en-US" sz="1400" dirty="0" smtClean="0"/>
            </a:br>
            <a:r>
              <a:rPr lang="en-US" sz="1400" dirty="0" smtClean="0"/>
              <a:t>Rejoice their chief delight ;</a:t>
            </a:r>
            <a:br>
              <a:rPr lang="en-US" sz="1400" dirty="0" smtClean="0"/>
            </a:br>
            <a:r>
              <a:rPr lang="en-US" sz="1400" dirty="0" smtClean="0"/>
              <a:t>Drowned in tears, to mourn my loss,</a:t>
            </a:r>
            <a:br>
              <a:rPr lang="en-US" sz="1400" dirty="0" smtClean="0"/>
            </a:br>
            <a:r>
              <a:rPr lang="en-US" sz="1400" dirty="0" smtClean="0"/>
              <a:t>I stand the bitter night</a:t>
            </a:r>
            <a:br>
              <a:rPr lang="en-US" sz="1400" dirty="0" smtClean="0"/>
            </a:br>
            <a:r>
              <a:rPr lang="en-US" sz="1400" dirty="0" smtClean="0"/>
              <a:t>In my window, where I may see</a:t>
            </a:r>
            <a:br>
              <a:rPr lang="en-US" sz="1400" dirty="0" smtClean="0"/>
            </a:br>
            <a:r>
              <a:rPr lang="en-US" sz="1400" dirty="0" smtClean="0"/>
              <a:t>Before the winds how the clouds flee :</a:t>
            </a:r>
            <a:br>
              <a:rPr lang="en-US" sz="1400" dirty="0" smtClean="0"/>
            </a:br>
            <a:r>
              <a:rPr lang="en-US" sz="1400" dirty="0" smtClean="0"/>
              <a:t>Lo !  what a mariner love hath made of me.</a:t>
            </a:r>
            <a:br>
              <a:rPr lang="en-US" sz="1400" dirty="0" smtClean="0"/>
            </a:br>
            <a:r>
              <a:rPr lang="en-US" sz="1400" dirty="0" smtClean="0"/>
              <a:t/>
            </a:r>
            <a:br>
              <a:rPr lang="en-US" sz="1400" dirty="0" smtClean="0"/>
            </a:br>
            <a:r>
              <a:rPr lang="en-US" sz="1400" dirty="0" smtClean="0"/>
              <a:t>And in green waves when the salt flood</a:t>
            </a:r>
            <a:br>
              <a:rPr lang="en-US" sz="1400" dirty="0" smtClean="0"/>
            </a:br>
            <a:r>
              <a:rPr lang="en-US" sz="1400" dirty="0" smtClean="0"/>
              <a:t>Doth rise by rage of wind ;</a:t>
            </a:r>
            <a:br>
              <a:rPr lang="en-US" sz="1400" dirty="0" smtClean="0"/>
            </a:br>
            <a:r>
              <a:rPr lang="en-US" sz="1400" dirty="0" smtClean="0"/>
              <a:t>A thousand fancies in that mood</a:t>
            </a:r>
            <a:br>
              <a:rPr lang="en-US" sz="1400" dirty="0" smtClean="0"/>
            </a:br>
            <a:r>
              <a:rPr lang="en-US" sz="1400" dirty="0" smtClean="0"/>
              <a:t>Assail my restless mind.</a:t>
            </a:r>
            <a:br>
              <a:rPr lang="en-US" sz="1400" dirty="0" smtClean="0"/>
            </a:br>
            <a:r>
              <a:rPr lang="en-US" sz="1400" dirty="0" smtClean="0"/>
              <a:t>Alas ! now drencheth</a:t>
            </a:r>
            <a:r>
              <a:rPr lang="en-US" sz="1400" baseline="30000" dirty="0" smtClean="0"/>
              <a:t>1</a:t>
            </a:r>
            <a:r>
              <a:rPr lang="en-US" sz="1400" dirty="0" smtClean="0"/>
              <a:t> my sweet foe,</a:t>
            </a:r>
            <a:br>
              <a:rPr lang="en-US" sz="1400" dirty="0" smtClean="0"/>
            </a:br>
            <a:r>
              <a:rPr lang="en-US" sz="1400" dirty="0" smtClean="0"/>
              <a:t>That with the spoil of my heart did go,</a:t>
            </a:r>
            <a:br>
              <a:rPr lang="en-US" sz="1400" dirty="0" smtClean="0"/>
            </a:br>
            <a:r>
              <a:rPr lang="en-US" sz="1400" dirty="0" smtClean="0"/>
              <a:t>And left me ; but, alas !  why did he so ?</a:t>
            </a:r>
            <a:br>
              <a:rPr lang="en-US" sz="1400" dirty="0" smtClean="0"/>
            </a:br>
            <a:r>
              <a:rPr lang="en-US" sz="1400" dirty="0" smtClean="0"/>
              <a:t/>
            </a:r>
            <a:br>
              <a:rPr lang="en-US" sz="1400" dirty="0" smtClean="0"/>
            </a:br>
            <a:r>
              <a:rPr lang="en-US" sz="1400" dirty="0" smtClean="0"/>
              <a:t>And when the seas wax calm again,</a:t>
            </a:r>
            <a:br>
              <a:rPr lang="en-US" sz="1400" dirty="0" smtClean="0"/>
            </a:br>
            <a:r>
              <a:rPr lang="en-US" sz="1400" dirty="0" smtClean="0"/>
              <a:t>To chase from me annoy,</a:t>
            </a:r>
            <a:br>
              <a:rPr lang="en-US" sz="1400" dirty="0" smtClean="0"/>
            </a:br>
            <a:r>
              <a:rPr lang="en-US" sz="1400" dirty="0" smtClean="0"/>
              <a:t>My doubtful hope doth cause me plain ;</a:t>
            </a:r>
            <a:br>
              <a:rPr lang="en-US" sz="1400" dirty="0" smtClean="0"/>
            </a:br>
            <a:r>
              <a:rPr lang="en-US" sz="1400" dirty="0" smtClean="0"/>
              <a:t>So dread cuts off my joy.</a:t>
            </a:r>
            <a:br>
              <a:rPr lang="en-US" sz="1400" dirty="0" smtClean="0"/>
            </a:br>
            <a:r>
              <a:rPr lang="en-US" sz="1400" dirty="0" smtClean="0"/>
              <a:t>Thus is my wealth mingled with woe :</a:t>
            </a:r>
            <a:br>
              <a:rPr lang="en-US" sz="1400" dirty="0" smtClean="0"/>
            </a:br>
            <a:r>
              <a:rPr lang="en-US" sz="1400" dirty="0" smtClean="0"/>
              <a:t>And of each thought a doubt doth grow ;</a:t>
            </a:r>
            <a:br>
              <a:rPr lang="en-US" sz="1400" dirty="0" smtClean="0"/>
            </a:br>
            <a:r>
              <a:rPr lang="en-US" sz="1400" dirty="0" smtClean="0"/>
              <a:t>Now he comes !  will he come ?  alas !  no, no! </a:t>
            </a:r>
            <a:br>
              <a:rPr lang="en-US" sz="1400" dirty="0" smtClean="0"/>
            </a:br>
            <a:r>
              <a:rPr lang="en-US" sz="1400" dirty="0" smtClean="0"/>
              <a:t/>
            </a:r>
            <a:br>
              <a:rPr lang="en-US" sz="1400" dirty="0" smtClean="0"/>
            </a:br>
            <a:endParaRPr lang="en-US" sz="1400" dirty="0" smtClean="0"/>
          </a:p>
          <a:p>
            <a:endParaRPr lang="en-US" sz="1400" dirty="0"/>
          </a:p>
        </p:txBody>
      </p:sp>
      <p:graphicFrame>
        <p:nvGraphicFramePr>
          <p:cNvPr id="7" name="Object 6"/>
          <p:cNvGraphicFramePr>
            <a:graphicFrameLocks noChangeAspect="1"/>
          </p:cNvGraphicFramePr>
          <p:nvPr>
            <p:extLst>
              <p:ext uri="{D42A27DB-BD31-4B8C-83A1-F6EECF244321}">
                <p14:modId xmlns:p14="http://schemas.microsoft.com/office/powerpoint/2010/main" val="2067462192"/>
              </p:ext>
            </p:extLst>
          </p:nvPr>
        </p:nvGraphicFramePr>
        <p:xfrm>
          <a:off x="344261" y="6331404"/>
          <a:ext cx="8277225" cy="504825"/>
        </p:xfrm>
        <a:graphic>
          <a:graphicData uri="http://schemas.openxmlformats.org/presentationml/2006/ole">
            <mc:AlternateContent xmlns:mc="http://schemas.openxmlformats.org/markup-compatibility/2006">
              <mc:Choice xmlns:v="urn:schemas-microsoft-com:vml" Requires="v">
                <p:oleObj spid="_x0000_s2054" name="Packager Shell Object" showAsIcon="1" r:id="rId3" imgW="11040480" imgH="686880" progId="Package">
                  <p:embed/>
                </p:oleObj>
              </mc:Choice>
              <mc:Fallback>
                <p:oleObj name="Packager Shell Object" showAsIcon="1" r:id="rId3" imgW="11040480" imgH="686880" progId="Package">
                  <p:embed/>
                  <p:pic>
                    <p:nvPicPr>
                      <p:cNvPr id="0" name="Object 4"/>
                      <p:cNvPicPr>
                        <a:picLocks noChangeAspect="1" noChangeArrowheads="1"/>
                      </p:cNvPicPr>
                      <p:nvPr/>
                    </p:nvPicPr>
                    <p:blipFill>
                      <a:blip r:embed="rId4"/>
                      <a:srcRect/>
                      <a:stretch>
                        <a:fillRect/>
                      </a:stretch>
                    </p:blipFill>
                    <p:spPr bwMode="auto">
                      <a:xfrm>
                        <a:off x="344261" y="6331404"/>
                        <a:ext cx="8277225" cy="504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extLst>
      <p:ext uri="{BB962C8B-B14F-4D97-AF65-F5344CB8AC3E}">
        <p14:creationId xmlns:p14="http://schemas.microsoft.com/office/powerpoint/2010/main" val="178715718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457200"/>
            <a:ext cx="8229600" cy="5668963"/>
          </a:xfrm>
        </p:spPr>
        <p:txBody>
          <a:bodyPr>
            <a:normAutofit fontScale="47500" lnSpcReduction="20000"/>
          </a:bodyPr>
          <a:lstStyle/>
          <a:p>
            <a:r>
              <a:rPr lang="en-US" dirty="0"/>
              <a:t>His poems habitually dwell on isolation: they adopt the voices of Petrarchan lovers brooding on an inner hurt, prisoners lamenting past happiness, or psalmists threatening destruction to their enemies</a:t>
            </a:r>
            <a:r>
              <a:rPr lang="en-US" dirty="0" smtClean="0"/>
              <a:t>.</a:t>
            </a:r>
          </a:p>
          <a:p>
            <a:endParaRPr lang="en-US" dirty="0" smtClean="0"/>
          </a:p>
          <a:p>
            <a:r>
              <a:rPr lang="en-US" dirty="0"/>
              <a:t>The most powerful of them adopt the voices of women left by their lovers or husbands. ‘O happy dames’ is spoken by a woman who is watching the sea and waiting for her lover</a:t>
            </a:r>
            <a:r>
              <a:rPr lang="en-US" dirty="0" smtClean="0"/>
              <a:t>:</a:t>
            </a:r>
          </a:p>
          <a:p>
            <a:endParaRPr lang="en-US" dirty="0"/>
          </a:p>
          <a:p>
            <a:r>
              <a:rPr lang="en-US" dirty="0"/>
              <a:t>When other lovers in </a:t>
            </a:r>
            <a:r>
              <a:rPr lang="en-US" dirty="0" err="1"/>
              <a:t>armes</a:t>
            </a:r>
            <a:r>
              <a:rPr lang="en-US" dirty="0"/>
              <a:t> </a:t>
            </a:r>
            <a:r>
              <a:rPr lang="en-US" dirty="0" err="1"/>
              <a:t>acrosse</a:t>
            </a:r>
            <a:r>
              <a:rPr lang="en-US" dirty="0"/>
              <a:t/>
            </a:r>
            <a:br>
              <a:rPr lang="en-US" dirty="0"/>
            </a:br>
            <a:r>
              <a:rPr lang="en-US" dirty="0" err="1"/>
              <a:t>Rejoyce</a:t>
            </a:r>
            <a:r>
              <a:rPr lang="en-US" dirty="0"/>
              <a:t> their chief delight,</a:t>
            </a:r>
            <a:br>
              <a:rPr lang="en-US" dirty="0"/>
            </a:br>
            <a:r>
              <a:rPr lang="en-US" dirty="0"/>
              <a:t>Drowned in </a:t>
            </a:r>
            <a:r>
              <a:rPr lang="en-US" dirty="0" err="1"/>
              <a:t>teares</a:t>
            </a:r>
            <a:r>
              <a:rPr lang="en-US" dirty="0"/>
              <a:t> to </a:t>
            </a:r>
            <a:r>
              <a:rPr lang="en-US" dirty="0" err="1"/>
              <a:t>mourne</a:t>
            </a:r>
            <a:r>
              <a:rPr lang="en-US" dirty="0"/>
              <a:t> my </a:t>
            </a:r>
            <a:r>
              <a:rPr lang="en-US" dirty="0" err="1"/>
              <a:t>losse</a:t>
            </a:r>
            <a:r>
              <a:rPr lang="en-US" dirty="0"/>
              <a:t/>
            </a:r>
            <a:br>
              <a:rPr lang="en-US" dirty="0"/>
            </a:br>
            <a:r>
              <a:rPr lang="en-US" dirty="0"/>
              <a:t>I stand the bitter night</a:t>
            </a:r>
            <a:br>
              <a:rPr lang="en-US" dirty="0"/>
            </a:br>
            <a:r>
              <a:rPr lang="en-US" dirty="0"/>
              <a:t>In my window, where I may see</a:t>
            </a:r>
            <a:br>
              <a:rPr lang="en-US" dirty="0"/>
            </a:br>
            <a:r>
              <a:rPr lang="en-US" dirty="0"/>
              <a:t>Before the </a:t>
            </a:r>
            <a:r>
              <a:rPr lang="en-US" dirty="0" err="1"/>
              <a:t>windes</a:t>
            </a:r>
            <a:r>
              <a:rPr lang="en-US" dirty="0"/>
              <a:t> how the </a:t>
            </a:r>
            <a:r>
              <a:rPr lang="en-US" dirty="0" err="1"/>
              <a:t>cloudes</a:t>
            </a:r>
            <a:r>
              <a:rPr lang="en-US" dirty="0"/>
              <a:t> flee.</a:t>
            </a:r>
            <a:br>
              <a:rPr lang="en-US" dirty="0"/>
            </a:br>
            <a:r>
              <a:rPr lang="en-US" dirty="0"/>
              <a:t>Lo what a mariner love hath made me</a:t>
            </a:r>
            <a:r>
              <a:rPr lang="en-US" dirty="0" smtClean="0"/>
              <a:t>!</a:t>
            </a:r>
          </a:p>
          <a:p>
            <a:endParaRPr lang="en-US" dirty="0"/>
          </a:p>
          <a:p>
            <a:r>
              <a:rPr lang="en-US" dirty="0"/>
              <a:t>As others embrace, she looks out of the window, a mariner just in a poetic conceit. Surrey is the only early Tudor poet to explore this form of feminine pathos – waiting and desiring alone – and it runs through the poems he composed in male voices too: he often imagines a background of conviviality against which he alone laments a lost friend or an unattainable lover. If a poem describes a background of general contentment shared by all ‘save I’, then you can be fairly sure it has some debt to Surrey. Aloneness is his stock-in-trade</a:t>
            </a:r>
            <a:r>
              <a:rPr lang="en-US" dirty="0" smtClean="0"/>
              <a:t>.</a:t>
            </a:r>
          </a:p>
          <a:p>
            <a:endParaRPr lang="en-US" dirty="0"/>
          </a:p>
          <a:p>
            <a:endParaRPr lang="en-US" dirty="0" smtClean="0"/>
          </a:p>
          <a:p>
            <a:endParaRPr lang="en-US" dirty="0"/>
          </a:p>
          <a:p>
            <a:endParaRPr lang="en-US" dirty="0"/>
          </a:p>
          <a:p>
            <a:r>
              <a:rPr lang="en-US" u="sng" dirty="0">
                <a:hlinkClick r:id="rId2"/>
              </a:rPr>
              <a:t>http://www.lrb.co.uk/v21/n22/colin-burrow/brattishness</a:t>
            </a:r>
            <a:endParaRPr lang="en-US" dirty="0"/>
          </a:p>
          <a:p>
            <a:endParaRPr lang="en-US" dirty="0"/>
          </a:p>
        </p:txBody>
      </p:sp>
    </p:spTree>
    <p:extLst>
      <p:ext uri="{BB962C8B-B14F-4D97-AF65-F5344CB8AC3E}">
        <p14:creationId xmlns:p14="http://schemas.microsoft.com/office/powerpoint/2010/main" val="12244363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81000"/>
            <a:ext cx="8229600" cy="6248400"/>
          </a:xfrm>
        </p:spPr>
        <p:txBody>
          <a:bodyPr>
            <a:normAutofit fontScale="47500" lnSpcReduction="20000"/>
          </a:bodyPr>
          <a:lstStyle/>
          <a:p>
            <a:r>
              <a:rPr lang="en-US" u="sng" dirty="0" smtClean="0">
                <a:hlinkClick r:id="rId2"/>
              </a:rPr>
              <a:t>http://users.tricity.wsu.edu/~andrew.pitman/index.php</a:t>
            </a:r>
            <a:endParaRPr lang="en-US" dirty="0"/>
          </a:p>
          <a:p>
            <a:endParaRPr lang="en-US" i="1" dirty="0" smtClean="0">
              <a:solidFill>
                <a:srgbClr val="FF0000"/>
              </a:solidFill>
            </a:endParaRPr>
          </a:p>
          <a:p>
            <a:r>
              <a:rPr lang="en-US" i="1" dirty="0" smtClean="0">
                <a:solidFill>
                  <a:srgbClr val="FF0000"/>
                </a:solidFill>
              </a:rPr>
              <a:t>Good </a:t>
            </a:r>
            <a:r>
              <a:rPr lang="en-US" i="1" dirty="0">
                <a:solidFill>
                  <a:srgbClr val="FF0000"/>
                </a:solidFill>
              </a:rPr>
              <a:t>Ladies, help to fill my </a:t>
            </a:r>
            <a:r>
              <a:rPr lang="en-US" i="1" dirty="0" err="1">
                <a:solidFill>
                  <a:srgbClr val="FF0000"/>
                </a:solidFill>
              </a:rPr>
              <a:t>moorning</a:t>
            </a:r>
            <a:r>
              <a:rPr lang="en-US" i="1" dirty="0">
                <a:solidFill>
                  <a:srgbClr val="FF0000"/>
                </a:solidFill>
              </a:rPr>
              <a:t> </a:t>
            </a:r>
            <a:r>
              <a:rPr lang="en-US" i="1" dirty="0" err="1">
                <a:solidFill>
                  <a:srgbClr val="FF0000"/>
                </a:solidFill>
              </a:rPr>
              <a:t>voyce</a:t>
            </a:r>
            <a:r>
              <a:rPr lang="en-US" i="1" dirty="0">
                <a:solidFill>
                  <a:srgbClr val="FF0000"/>
                </a:solidFill>
              </a:rPr>
              <a:t>.</a:t>
            </a:r>
            <a:endParaRPr lang="en-US" dirty="0">
              <a:solidFill>
                <a:srgbClr val="FF0000"/>
              </a:solidFill>
            </a:endParaRPr>
          </a:p>
          <a:p>
            <a:pPr marL="0" indent="0">
              <a:buNone/>
            </a:pPr>
            <a:r>
              <a:rPr lang="en-US" dirty="0"/>
              <a:t>In this line, it seems the narrator is inviting her friends to sing with her</a:t>
            </a:r>
            <a:r>
              <a:rPr lang="en-US" dirty="0" smtClean="0"/>
              <a:t>.</a:t>
            </a:r>
          </a:p>
          <a:p>
            <a:pPr marL="0" indent="0">
              <a:buNone/>
            </a:pPr>
            <a:r>
              <a:rPr lang="en-US" i="1" dirty="0">
                <a:solidFill>
                  <a:srgbClr val="FF0000"/>
                </a:solidFill>
              </a:rPr>
              <a:t>fill</a:t>
            </a:r>
            <a:endParaRPr lang="en-US" dirty="0">
              <a:solidFill>
                <a:srgbClr val="FF0000"/>
              </a:solidFill>
            </a:endParaRPr>
          </a:p>
          <a:p>
            <a:r>
              <a:rPr lang="en-US" dirty="0" smtClean="0"/>
              <a:t>‘</a:t>
            </a:r>
            <a:r>
              <a:rPr lang="en-US" dirty="0"/>
              <a:t>fill’ would appear to fit best given the context of the entire line--inviting others to ‘fill one’s voice’ would appear to invite both singing and a lending of fortitude from the addressed, ‘feeling’ ones ‘</a:t>
            </a:r>
            <a:r>
              <a:rPr lang="en-US" dirty="0" err="1"/>
              <a:t>moorning</a:t>
            </a:r>
            <a:r>
              <a:rPr lang="en-US" dirty="0"/>
              <a:t>’--translated ‘mourning’--would invite empathy</a:t>
            </a:r>
            <a:r>
              <a:rPr lang="en-US" dirty="0" smtClean="0"/>
              <a:t>.</a:t>
            </a:r>
          </a:p>
          <a:p>
            <a:r>
              <a:rPr lang="en-US" dirty="0"/>
              <a:t>It would seem that the term ‘</a:t>
            </a:r>
            <a:r>
              <a:rPr lang="en-US" dirty="0" err="1"/>
              <a:t>moorning</a:t>
            </a:r>
            <a:r>
              <a:rPr lang="en-US" dirty="0"/>
              <a:t>’ is a pun on the term ‘mooring’. A sea vessel is referred to as being ‘moored’ when it is fastened to the shore. Part of the plight of the narrator is that she is stuck on shore while her lover is at sea. Lending weight to this argument is the fact that the spelling of ‘mourn’ in this line is inconsistent with the rest of the poem. In lines 26 and 29 of the 1965 Revised Harvard edition, the vowels ‘</a:t>
            </a:r>
            <a:r>
              <a:rPr lang="en-US" dirty="0" err="1"/>
              <a:t>ou</a:t>
            </a:r>
            <a:r>
              <a:rPr lang="en-US" dirty="0"/>
              <a:t>’ are used instead of ‘</a:t>
            </a:r>
            <a:r>
              <a:rPr lang="en-US" dirty="0" err="1"/>
              <a:t>oo</a:t>
            </a:r>
            <a:r>
              <a:rPr lang="en-US" dirty="0"/>
              <a:t>’.</a:t>
            </a:r>
          </a:p>
          <a:p>
            <a:r>
              <a:rPr lang="en-US" dirty="0" err="1" smtClean="0">
                <a:solidFill>
                  <a:srgbClr val="FF0000"/>
                </a:solidFill>
              </a:rPr>
              <a:t>moorning</a:t>
            </a:r>
            <a:endParaRPr lang="en-US" dirty="0" smtClean="0"/>
          </a:p>
          <a:p>
            <a:r>
              <a:rPr lang="en-US" dirty="0" smtClean="0"/>
              <a:t>It </a:t>
            </a:r>
            <a:r>
              <a:rPr lang="en-US" dirty="0"/>
              <a:t>would seem that the term ‘</a:t>
            </a:r>
            <a:r>
              <a:rPr lang="en-US" dirty="0" err="1">
                <a:solidFill>
                  <a:srgbClr val="FF0000"/>
                </a:solidFill>
              </a:rPr>
              <a:t>moorning</a:t>
            </a:r>
            <a:r>
              <a:rPr lang="en-US" dirty="0"/>
              <a:t>’ is a </a:t>
            </a:r>
            <a:r>
              <a:rPr lang="en-US" dirty="0">
                <a:solidFill>
                  <a:srgbClr val="FF0000"/>
                </a:solidFill>
              </a:rPr>
              <a:t>pun</a:t>
            </a:r>
            <a:r>
              <a:rPr lang="en-US" dirty="0"/>
              <a:t> on the term ‘mooring’. A sea vessel is referred to as being ‘moored’ when it is fastened to the shore. Part of the plight of the narrator is that she is stuck on shore while her lover is at sea. Lending weight to this argument is the fact that the spelling of ‘mourn’ in this line is inconsistent with the rest of the poem. In lines 26 and 29 of the 1965 Revised Harvard edition, the vowels ‘</a:t>
            </a:r>
            <a:r>
              <a:rPr lang="en-US" dirty="0" err="1"/>
              <a:t>ou</a:t>
            </a:r>
            <a:r>
              <a:rPr lang="en-US" dirty="0"/>
              <a:t>’ are used instead of ‘</a:t>
            </a:r>
            <a:r>
              <a:rPr lang="en-US" dirty="0" err="1"/>
              <a:t>oo</a:t>
            </a:r>
            <a:r>
              <a:rPr lang="en-US" dirty="0"/>
              <a:t>’.</a:t>
            </a:r>
          </a:p>
          <a:p>
            <a:endParaRPr lang="en-US" dirty="0"/>
          </a:p>
          <a:p>
            <a:r>
              <a:rPr lang="en-US" dirty="0">
                <a:solidFill>
                  <a:srgbClr val="FF0000"/>
                </a:solidFill>
              </a:rPr>
              <a:t>‘freight’. </a:t>
            </a:r>
            <a:endParaRPr lang="en-US" dirty="0" smtClean="0">
              <a:solidFill>
                <a:srgbClr val="FF0000"/>
              </a:solidFill>
            </a:endParaRPr>
          </a:p>
          <a:p>
            <a:r>
              <a:rPr lang="en-US" dirty="0" smtClean="0"/>
              <a:t>There </a:t>
            </a:r>
            <a:r>
              <a:rPr lang="en-US" dirty="0"/>
              <a:t>is evidence, however, that even before the mid-sixteenth century, the term ‘fraught’ (spelled ‘</a:t>
            </a:r>
            <a:r>
              <a:rPr lang="en-US" dirty="0" err="1"/>
              <a:t>ffrawghte</a:t>
            </a:r>
            <a:r>
              <a:rPr lang="en-US" dirty="0"/>
              <a:t>’ by Fitzroy) was sometimes used in the same sense as it is in modern day English; it was another term for ‘burden’ (</a:t>
            </a:r>
            <a:r>
              <a:rPr lang="en-US" u="sng" dirty="0">
                <a:hlinkClick r:id="rId3"/>
              </a:rPr>
              <a:t>“Freight”</a:t>
            </a:r>
            <a:r>
              <a:rPr lang="en-US" dirty="0"/>
              <a:t>). A sixteenth century reader would have likely noticed the wordplay</a:t>
            </a:r>
            <a:r>
              <a:rPr lang="en-US" dirty="0" smtClean="0"/>
              <a:t>.</a:t>
            </a:r>
          </a:p>
          <a:p>
            <a:r>
              <a:rPr lang="en-US" dirty="0"/>
              <a:t>"</a:t>
            </a:r>
            <a:r>
              <a:rPr lang="en-US" dirty="0">
                <a:solidFill>
                  <a:srgbClr val="FF0000"/>
                </a:solidFill>
              </a:rPr>
              <a:t>Scalding</a:t>
            </a:r>
            <a:r>
              <a:rPr lang="en-US" dirty="0"/>
              <a:t>" is a rarely-used adjective denoting that something is "of the sea" (</a:t>
            </a:r>
            <a:r>
              <a:rPr lang="en-US" u="sng" dirty="0">
                <a:hlinkClick r:id="rId3"/>
              </a:rPr>
              <a:t>"Scalding"</a:t>
            </a:r>
            <a:r>
              <a:rPr lang="en-US" dirty="0"/>
              <a:t>). The scalding </a:t>
            </a:r>
            <a:r>
              <a:rPr lang="en-US" dirty="0" err="1"/>
              <a:t>sighes</a:t>
            </a:r>
            <a:r>
              <a:rPr lang="en-US" dirty="0"/>
              <a:t> here are sea winds that are gentle as sighs, useless for sailing.</a:t>
            </a:r>
          </a:p>
          <a:p>
            <a:r>
              <a:rPr lang="en-US" dirty="0"/>
              <a:t>This odd spelling of "</a:t>
            </a:r>
            <a:r>
              <a:rPr lang="en-US" dirty="0">
                <a:solidFill>
                  <a:srgbClr val="FF0000"/>
                </a:solidFill>
              </a:rPr>
              <a:t>furthering</a:t>
            </a:r>
            <a:r>
              <a:rPr lang="en-US" dirty="0"/>
              <a:t>" seems to be based on the archaic letter "ð" (eth), which is pronounced like the "</a:t>
            </a:r>
            <a:r>
              <a:rPr lang="en-US" dirty="0" err="1"/>
              <a:t>th</a:t>
            </a:r>
            <a:r>
              <a:rPr lang="en-US" dirty="0"/>
              <a:t>" in "they" and resembles a "d."</a:t>
            </a:r>
          </a:p>
          <a:p>
            <a:endParaRPr lang="en-US" dirty="0"/>
          </a:p>
          <a:p>
            <a:endParaRPr lang="en-US" dirty="0"/>
          </a:p>
        </p:txBody>
      </p:sp>
    </p:spTree>
    <p:extLst>
      <p:ext uri="{BB962C8B-B14F-4D97-AF65-F5344CB8AC3E}">
        <p14:creationId xmlns:p14="http://schemas.microsoft.com/office/powerpoint/2010/main" val="345020168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62500" lnSpcReduction="20000"/>
          </a:bodyPr>
          <a:lstStyle/>
          <a:p>
            <a:r>
              <a:rPr lang="en-US" i="1" dirty="0" err="1">
                <a:solidFill>
                  <a:srgbClr val="FF0000"/>
                </a:solidFill>
              </a:rPr>
              <a:t>grene</a:t>
            </a:r>
            <a:r>
              <a:rPr lang="en-US" i="1" dirty="0">
                <a:solidFill>
                  <a:srgbClr val="FF0000"/>
                </a:solidFill>
              </a:rPr>
              <a:t> waves when the salt flood / Doth rise, by rage of </a:t>
            </a:r>
            <a:r>
              <a:rPr lang="en-US" i="1" dirty="0" err="1" smtClean="0">
                <a:solidFill>
                  <a:srgbClr val="FF0000"/>
                </a:solidFill>
              </a:rPr>
              <a:t>winde</a:t>
            </a:r>
            <a:endParaRPr lang="en-US" i="1" dirty="0" smtClean="0">
              <a:solidFill>
                <a:srgbClr val="FF0000"/>
              </a:solidFill>
            </a:endParaRPr>
          </a:p>
          <a:p>
            <a:pPr marL="0" indent="0">
              <a:buNone/>
            </a:pPr>
            <a:endParaRPr lang="en-US" dirty="0">
              <a:solidFill>
                <a:srgbClr val="FF0000"/>
              </a:solidFill>
            </a:endParaRPr>
          </a:p>
          <a:p>
            <a:r>
              <a:rPr lang="en-US" dirty="0"/>
              <a:t>The Oxford English Dictionary says that the word ‘green’, when used to describe the sea, refers specifically to “the sea near the shore.” The stanza preceding sees the narrator “drowned in </a:t>
            </a:r>
            <a:r>
              <a:rPr lang="en-US" dirty="0" err="1"/>
              <a:t>teares</a:t>
            </a:r>
            <a:r>
              <a:rPr lang="en-US" dirty="0"/>
              <a:t>” when she sees “before the </a:t>
            </a:r>
            <a:r>
              <a:rPr lang="en-US" dirty="0" err="1"/>
              <a:t>windes</a:t>
            </a:r>
            <a:r>
              <a:rPr lang="en-US" dirty="0"/>
              <a:t> how the </a:t>
            </a:r>
            <a:r>
              <a:rPr lang="en-US" dirty="0" err="1"/>
              <a:t>cloudes</a:t>
            </a:r>
            <a:r>
              <a:rPr lang="en-US" dirty="0"/>
              <a:t> flee” (24, 25). One would assume that when she is bemoaning the absence of her lover while looking out the window, she would be looking towards the ocean. If this is the case, the fleeing clouds would seem to be moving further offshore. Although the effect of the wind on tides may be marginal when compared to the moon’s effect on tides, an offshore wind would generally lower the tidal level. When the narrator says that “the salt flood/doth rise, by rage of </a:t>
            </a:r>
            <a:r>
              <a:rPr lang="en-US" dirty="0" err="1"/>
              <a:t>winde</a:t>
            </a:r>
            <a:r>
              <a:rPr lang="en-US" dirty="0"/>
              <a:t>,” than, she is most likely referring to the welling up of tears and emotion that takes hold of her when she notices the wind picking up. Her tears provide the flood that she says she drowns in. This is consistent with the fanciful bad scenarios that she describes as assailing her mind in lines 31 and 32.</a:t>
            </a:r>
          </a:p>
          <a:p>
            <a:endParaRPr lang="en-US" dirty="0"/>
          </a:p>
        </p:txBody>
      </p:sp>
    </p:spTree>
    <p:extLst>
      <p:ext uri="{BB962C8B-B14F-4D97-AF65-F5344CB8AC3E}">
        <p14:creationId xmlns:p14="http://schemas.microsoft.com/office/powerpoint/2010/main" val="275455980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normAutofit fontScale="92500" lnSpcReduction="10000"/>
          </a:bodyPr>
          <a:lstStyle/>
          <a:p>
            <a:r>
              <a:rPr lang="en-US" dirty="0"/>
              <a:t>Narrators in Chaucer’s poetry used the term </a:t>
            </a:r>
            <a:r>
              <a:rPr lang="en-US" dirty="0">
                <a:solidFill>
                  <a:srgbClr val="FF0000"/>
                </a:solidFill>
              </a:rPr>
              <a:t>“</a:t>
            </a:r>
            <a:r>
              <a:rPr lang="en-US" dirty="0" err="1" smtClean="0">
                <a:solidFill>
                  <a:srgbClr val="FF0000"/>
                </a:solidFill>
              </a:rPr>
              <a:t>swete</a:t>
            </a:r>
            <a:r>
              <a:rPr lang="en-US" dirty="0" smtClean="0">
                <a:solidFill>
                  <a:srgbClr val="FF0000"/>
                </a:solidFill>
              </a:rPr>
              <a:t> </a:t>
            </a:r>
            <a:r>
              <a:rPr lang="en-US" dirty="0" err="1">
                <a:solidFill>
                  <a:srgbClr val="FF0000"/>
                </a:solidFill>
              </a:rPr>
              <a:t>fo</a:t>
            </a:r>
            <a:r>
              <a:rPr lang="en-US" dirty="0">
                <a:solidFill>
                  <a:srgbClr val="FF0000"/>
                </a:solidFill>
              </a:rPr>
              <a:t>” </a:t>
            </a:r>
            <a:r>
              <a:rPr lang="en-US" dirty="0"/>
              <a:t>to address a mistress</a:t>
            </a:r>
            <a:r>
              <a:rPr lang="en-US" dirty="0" smtClean="0"/>
              <a:t>.</a:t>
            </a:r>
          </a:p>
          <a:p>
            <a:r>
              <a:rPr lang="en-US" i="1" dirty="0">
                <a:solidFill>
                  <a:srgbClr val="FF0000"/>
                </a:solidFill>
              </a:rPr>
              <a:t>doth cause me </a:t>
            </a:r>
            <a:r>
              <a:rPr lang="en-US" i="1" dirty="0" err="1">
                <a:solidFill>
                  <a:srgbClr val="FF0000"/>
                </a:solidFill>
              </a:rPr>
              <a:t>plaine</a:t>
            </a:r>
            <a:endParaRPr lang="en-US" dirty="0">
              <a:solidFill>
                <a:srgbClr val="FF0000"/>
              </a:solidFill>
            </a:endParaRPr>
          </a:p>
          <a:p>
            <a:r>
              <a:rPr lang="en-US" dirty="0"/>
              <a:t>Used in this context, "</a:t>
            </a:r>
            <a:r>
              <a:rPr lang="en-US" dirty="0" err="1"/>
              <a:t>plaine</a:t>
            </a:r>
            <a:r>
              <a:rPr lang="en-US" dirty="0"/>
              <a:t>" means "lament" or "cry" - it shares a common root with the more familiar word "plaintive" (</a:t>
            </a:r>
            <a:r>
              <a:rPr lang="en-US" u="sng" dirty="0">
                <a:hlinkClick r:id="rId2"/>
              </a:rPr>
              <a:t>"Plain," "Plaintive"</a:t>
            </a:r>
            <a:r>
              <a:rPr lang="en-US" dirty="0"/>
              <a:t>). This phrase as a whole could be rendered "makes me cry with sadness."</a:t>
            </a:r>
          </a:p>
          <a:p>
            <a:r>
              <a:rPr lang="en-US" u="sng" dirty="0">
                <a:hlinkClick r:id="rId3"/>
              </a:rPr>
              <a:t>http://users.tricity.wsu.edu/~andrew.pitman/index.php</a:t>
            </a:r>
            <a:endParaRPr lang="en-US" dirty="0"/>
          </a:p>
          <a:p>
            <a:endParaRPr lang="en-US" dirty="0"/>
          </a:p>
        </p:txBody>
      </p:sp>
    </p:spTree>
    <p:extLst>
      <p:ext uri="{BB962C8B-B14F-4D97-AF65-F5344CB8AC3E}">
        <p14:creationId xmlns:p14="http://schemas.microsoft.com/office/powerpoint/2010/main" val="345847996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a:t>"</a:t>
            </a:r>
            <a:r>
              <a:rPr lang="en-US" dirty="0">
                <a:solidFill>
                  <a:srgbClr val="FF0000"/>
                </a:solidFill>
              </a:rPr>
              <a:t>O Happy Dames</a:t>
            </a:r>
            <a:r>
              <a:rPr lang="en-US" dirty="0"/>
              <a:t>" is in an interesting seven-line stanza form </a:t>
            </a:r>
            <a:endParaRPr lang="en-US" dirty="0" smtClean="0"/>
          </a:p>
          <a:p>
            <a:r>
              <a:rPr lang="en-US" dirty="0"/>
              <a:t>The dominant seven-line figure in Surrey's era was Rime Royal. Invented by Chaucer</a:t>
            </a:r>
          </a:p>
        </p:txBody>
      </p:sp>
    </p:spTree>
    <p:extLst>
      <p:ext uri="{BB962C8B-B14F-4D97-AF65-F5344CB8AC3E}">
        <p14:creationId xmlns:p14="http://schemas.microsoft.com/office/powerpoint/2010/main" val="211717553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400" u="sng" dirty="0">
                <a:hlinkClick r:id="rId2"/>
              </a:rPr>
              <a:t>http://forum.art-en.com/viewtopic.php?style=9&amp;t=23067</a:t>
            </a:r>
            <a:r>
              <a:rPr lang="en-US" sz="2400" dirty="0"/>
              <a:t/>
            </a:r>
            <a:br>
              <a:rPr lang="en-US" sz="2400" dirty="0"/>
            </a:br>
            <a:endParaRPr lang="en-US" sz="2400" dirty="0"/>
          </a:p>
        </p:txBody>
      </p:sp>
      <p:sp>
        <p:nvSpPr>
          <p:cNvPr id="3" name="Content Placeholder 2"/>
          <p:cNvSpPr>
            <a:spLocks noGrp="1"/>
          </p:cNvSpPr>
          <p:nvPr>
            <p:ph idx="1"/>
          </p:nvPr>
        </p:nvSpPr>
        <p:spPr/>
        <p:txBody>
          <a:bodyPr>
            <a:normAutofit fontScale="47500" lnSpcReduction="20000"/>
          </a:bodyPr>
          <a:lstStyle/>
          <a:p>
            <a:r>
              <a:rPr lang="en-US" b="1" dirty="0"/>
              <a:t>Farewell</a:t>
            </a:r>
            <a:r>
              <a:rPr lang="en-US" dirty="0"/>
              <a:t>, Love,- and all thy laws forever,</a:t>
            </a:r>
          </a:p>
          <a:p>
            <a:r>
              <a:rPr lang="en-US" dirty="0"/>
              <a:t>Thy baited hooks shall tangle me no more;</a:t>
            </a:r>
          </a:p>
          <a:p>
            <a:r>
              <a:rPr lang="en-US" dirty="0" err="1"/>
              <a:t>Senec</a:t>
            </a:r>
            <a:r>
              <a:rPr lang="en-US" dirty="0"/>
              <a:t> and Plato call me from thy lore,</a:t>
            </a:r>
          </a:p>
          <a:p>
            <a:r>
              <a:rPr lang="en-US" dirty="0"/>
              <a:t>To perfect wealth my wit for to endeavor.</a:t>
            </a:r>
          </a:p>
          <a:p>
            <a:r>
              <a:rPr lang="en-US" dirty="0"/>
              <a:t>In blind error when I did </a:t>
            </a:r>
            <a:r>
              <a:rPr lang="en-US" dirty="0" err="1"/>
              <a:t>persever</a:t>
            </a:r>
            <a:r>
              <a:rPr lang="en-US" dirty="0"/>
              <a:t>,</a:t>
            </a:r>
          </a:p>
          <a:p>
            <a:r>
              <a:rPr lang="en-US" dirty="0"/>
              <a:t>Thy sharp repulse, that </a:t>
            </a:r>
            <a:r>
              <a:rPr lang="en-US" dirty="0" err="1"/>
              <a:t>pricketh</a:t>
            </a:r>
            <a:r>
              <a:rPr lang="en-US" dirty="0"/>
              <a:t> aye so sore,</a:t>
            </a:r>
          </a:p>
          <a:p>
            <a:r>
              <a:rPr lang="en-US" dirty="0"/>
              <a:t>Hath taught me to set in trifles no store</a:t>
            </a:r>
          </a:p>
          <a:p>
            <a:r>
              <a:rPr lang="en-US" dirty="0"/>
              <a:t>And 'scape forth since liberty is lever. </a:t>
            </a:r>
          </a:p>
          <a:p>
            <a:r>
              <a:rPr lang="en-US" dirty="0"/>
              <a:t>Therefore farewell, go trouble younger hearts,</a:t>
            </a:r>
          </a:p>
          <a:p>
            <a:r>
              <a:rPr lang="en-US" dirty="0"/>
              <a:t>And in me claim no more authority;</a:t>
            </a:r>
          </a:p>
          <a:p>
            <a:r>
              <a:rPr lang="en-US" dirty="0"/>
              <a:t>With idle youth go use thy property,</a:t>
            </a:r>
          </a:p>
          <a:p>
            <a:r>
              <a:rPr lang="en-US" dirty="0"/>
              <a:t>And thereon spend thy many brittle darts.</a:t>
            </a:r>
          </a:p>
          <a:p>
            <a:r>
              <a:rPr lang="en-US" dirty="0"/>
              <a:t>For hitherto though I have lost all my time,</a:t>
            </a:r>
          </a:p>
          <a:p>
            <a:r>
              <a:rPr lang="en-US" dirty="0"/>
              <a:t>Me </a:t>
            </a:r>
            <a:r>
              <a:rPr lang="en-US" dirty="0" err="1"/>
              <a:t>lusteth</a:t>
            </a:r>
            <a:r>
              <a:rPr lang="en-US" dirty="0"/>
              <a:t> no longer rotten boughs to climb</a:t>
            </a:r>
            <a:r>
              <a:rPr lang="en-US" dirty="0" smtClean="0"/>
              <a:t>.</a:t>
            </a:r>
          </a:p>
          <a:p>
            <a:r>
              <a:rPr lang="en-US" dirty="0"/>
              <a:t> </a:t>
            </a:r>
            <a:endParaRPr lang="en-US" dirty="0" smtClean="0"/>
          </a:p>
          <a:p>
            <a:r>
              <a:rPr lang="en-US" dirty="0" smtClean="0">
                <a:solidFill>
                  <a:srgbClr val="FF0000"/>
                </a:solidFill>
              </a:rPr>
              <a:t>Compare it to Wyatt’s My Galley </a:t>
            </a:r>
          </a:p>
          <a:p>
            <a:r>
              <a:rPr lang="en-US" dirty="0" smtClean="0">
                <a:solidFill>
                  <a:srgbClr val="FF0000"/>
                </a:solidFill>
              </a:rPr>
              <a:t>Why it is considered an anti-Petrarchan poem</a:t>
            </a:r>
            <a:endParaRPr lang="en-US" dirty="0">
              <a:solidFill>
                <a:srgbClr val="FF0000"/>
              </a:solidFill>
            </a:endParaRPr>
          </a:p>
          <a:p>
            <a:endParaRPr lang="en-US" dirty="0"/>
          </a:p>
        </p:txBody>
      </p:sp>
    </p:spTree>
    <p:extLst>
      <p:ext uri="{BB962C8B-B14F-4D97-AF65-F5344CB8AC3E}">
        <p14:creationId xmlns:p14="http://schemas.microsoft.com/office/powerpoint/2010/main" val="305096875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359208078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19275712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49</TotalTime>
  <Words>1329</Words>
  <Application>Microsoft Office PowerPoint</Application>
  <PresentationFormat>On-screen Show (4:3)</PresentationFormat>
  <Paragraphs>62</Paragraphs>
  <Slides>11</Slides>
  <Notes>0</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11</vt:i4>
      </vt:variant>
    </vt:vector>
  </HeadingPairs>
  <TitlesOfParts>
    <vt:vector size="13" baseType="lpstr">
      <vt:lpstr>Office Theme</vt:lpstr>
      <vt:lpstr>Package</vt:lpstr>
      <vt:lpstr>Henry Howard, Earl of Surrey  Surrey continued in Wyatt's footsteps on the English sonnet form.  Wyatt and Surrey, both often titled "father of the English sonnet", established the form that was later used by Shakespeare and others: three quatrains and a couplet, with a rhyme scheme of abab cdcd efef gg. Surrey was also the first English poet to publish in blank verse</vt:lpstr>
      <vt:lpstr>Petrarchan sonnet</vt:lpstr>
      <vt:lpstr>COMPLAINT OF THE ABSENCE OF HER LOVER BEING UPON THE SEA.</vt:lpstr>
      <vt:lpstr>PowerPoint Presentation</vt:lpstr>
      <vt:lpstr>PowerPoint Presentation</vt:lpstr>
      <vt:lpstr>PowerPoint Presentation</vt:lpstr>
      <vt:lpstr>PowerPoint Presentation</vt:lpstr>
      <vt:lpstr>PowerPoint Presentation</vt:lpstr>
      <vt:lpstr>http://forum.art-en.com/viewtopic.php?style=9&amp;t=23067 </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Henry Howard, Earl of Surrey  Surrey continued in Wyatt's footsteps on the English sonnet form.  Wyatt and Surrey, both often titled "father of the English sonnet", established the form that was later used by Shakespeare and others: three quatrains and a couplet, with a rhyme scheme of abab cdcd efef gg. Surrey was also the first English poet to publish in blank verse</dc:title>
  <dc:creator>Dell</dc:creator>
  <cp:lastModifiedBy>Dell</cp:lastModifiedBy>
  <cp:revision>7</cp:revision>
  <cp:lastPrinted>2011-03-14T20:34:00Z</cp:lastPrinted>
  <dcterms:created xsi:type="dcterms:W3CDTF">2011-03-14T19:49:23Z</dcterms:created>
  <dcterms:modified xsi:type="dcterms:W3CDTF">2011-03-14T20:41:52Z</dcterms:modified>
</cp:coreProperties>
</file>