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94"/>
  </p:notesMasterIdLst>
  <p:handoutMasterIdLst>
    <p:handoutMasterId r:id="rId95"/>
  </p:handoutMasterIdLst>
  <p:sldIdLst>
    <p:sldId id="334" r:id="rId2"/>
    <p:sldId id="335" r:id="rId3"/>
    <p:sldId id="336" r:id="rId4"/>
    <p:sldId id="256" r:id="rId5"/>
    <p:sldId id="297" r:id="rId6"/>
    <p:sldId id="360" r:id="rId7"/>
    <p:sldId id="298" r:id="rId8"/>
    <p:sldId id="361" r:id="rId9"/>
    <p:sldId id="299" r:id="rId10"/>
    <p:sldId id="362" r:id="rId11"/>
    <p:sldId id="330" r:id="rId12"/>
    <p:sldId id="300" r:id="rId13"/>
    <p:sldId id="301" r:id="rId14"/>
    <p:sldId id="363" r:id="rId15"/>
    <p:sldId id="302" r:id="rId16"/>
    <p:sldId id="364" r:id="rId17"/>
    <p:sldId id="331" r:id="rId18"/>
    <p:sldId id="303" r:id="rId19"/>
    <p:sldId id="365" r:id="rId20"/>
    <p:sldId id="304" r:id="rId21"/>
    <p:sldId id="366" r:id="rId22"/>
    <p:sldId id="305" r:id="rId23"/>
    <p:sldId id="367" r:id="rId24"/>
    <p:sldId id="306" r:id="rId25"/>
    <p:sldId id="368" r:id="rId26"/>
    <p:sldId id="307" r:id="rId27"/>
    <p:sldId id="332" r:id="rId28"/>
    <p:sldId id="308" r:id="rId29"/>
    <p:sldId id="369" r:id="rId30"/>
    <p:sldId id="309" r:id="rId31"/>
    <p:sldId id="310" r:id="rId32"/>
    <p:sldId id="370" r:id="rId33"/>
    <p:sldId id="311" r:id="rId34"/>
    <p:sldId id="325" r:id="rId35"/>
    <p:sldId id="312" r:id="rId36"/>
    <p:sldId id="313" r:id="rId37"/>
    <p:sldId id="314" r:id="rId38"/>
    <p:sldId id="333" r:id="rId39"/>
    <p:sldId id="315" r:id="rId40"/>
    <p:sldId id="371" r:id="rId41"/>
    <p:sldId id="316" r:id="rId42"/>
    <p:sldId id="372" r:id="rId43"/>
    <p:sldId id="318" r:id="rId44"/>
    <p:sldId id="373" r:id="rId45"/>
    <p:sldId id="326" r:id="rId46"/>
    <p:sldId id="374" r:id="rId47"/>
    <p:sldId id="321" r:id="rId48"/>
    <p:sldId id="375" r:id="rId49"/>
    <p:sldId id="323" r:id="rId50"/>
    <p:sldId id="376" r:id="rId51"/>
    <p:sldId id="322" r:id="rId52"/>
    <p:sldId id="338" r:id="rId53"/>
    <p:sldId id="340" r:id="rId54"/>
    <p:sldId id="341" r:id="rId55"/>
    <p:sldId id="342" r:id="rId56"/>
    <p:sldId id="343" r:id="rId57"/>
    <p:sldId id="377" r:id="rId58"/>
    <p:sldId id="344" r:id="rId59"/>
    <p:sldId id="378" r:id="rId60"/>
    <p:sldId id="345" r:id="rId61"/>
    <p:sldId id="379" r:id="rId62"/>
    <p:sldId id="346" r:id="rId63"/>
    <p:sldId id="380" r:id="rId64"/>
    <p:sldId id="347" r:id="rId65"/>
    <p:sldId id="348" r:id="rId66"/>
    <p:sldId id="349" r:id="rId67"/>
    <p:sldId id="381" r:id="rId68"/>
    <p:sldId id="382" r:id="rId69"/>
    <p:sldId id="350" r:id="rId70"/>
    <p:sldId id="383" r:id="rId71"/>
    <p:sldId id="351" r:id="rId72"/>
    <p:sldId id="384" r:id="rId73"/>
    <p:sldId id="352" r:id="rId74"/>
    <p:sldId id="353" r:id="rId75"/>
    <p:sldId id="385" r:id="rId76"/>
    <p:sldId id="386" r:id="rId77"/>
    <p:sldId id="354" r:id="rId78"/>
    <p:sldId id="387" r:id="rId79"/>
    <p:sldId id="355" r:id="rId80"/>
    <p:sldId id="356" r:id="rId81"/>
    <p:sldId id="388" r:id="rId82"/>
    <p:sldId id="357" r:id="rId83"/>
    <p:sldId id="389" r:id="rId84"/>
    <p:sldId id="358" r:id="rId85"/>
    <p:sldId id="390" r:id="rId86"/>
    <p:sldId id="359" r:id="rId87"/>
    <p:sldId id="391" r:id="rId88"/>
    <p:sldId id="396" r:id="rId89"/>
    <p:sldId id="392" r:id="rId90"/>
    <p:sldId id="394" r:id="rId91"/>
    <p:sldId id="395" r:id="rId92"/>
    <p:sldId id="397" r:id="rId93"/>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4" d="100"/>
          <a:sy n="74" d="100"/>
        </p:scale>
        <p:origin x="-39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74" y="0"/>
            <a:ext cx="2945659" cy="496411"/>
          </a:xfrm>
          <a:prstGeom prst="rect">
            <a:avLst/>
          </a:prstGeom>
        </p:spPr>
        <p:txBody>
          <a:bodyPr vert="horz" lIns="91440" tIns="45720" rIns="91440" bIns="45720" rtlCol="1"/>
          <a:lstStyle>
            <a:lvl1pPr algn="l">
              <a:defRPr sz="1200"/>
            </a:lvl1pPr>
          </a:lstStyle>
          <a:p>
            <a:fld id="{39C3844D-7459-4B8E-A45A-75650BDE733A}" type="datetimeFigureOut">
              <a:rPr lang="ar-SA" smtClean="0"/>
              <a:pPr/>
              <a:t>29/06/35</a:t>
            </a:fld>
            <a:endParaRPr lang="ar-SA"/>
          </a:p>
        </p:txBody>
      </p:sp>
      <p:sp>
        <p:nvSpPr>
          <p:cNvPr id="4" name="عنصر نائب للتذييل 3"/>
          <p:cNvSpPr>
            <a:spLocks noGrp="1"/>
          </p:cNvSpPr>
          <p:nvPr>
            <p:ph type="ftr" sz="quarter" idx="2"/>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74" y="9430091"/>
            <a:ext cx="2945659" cy="496411"/>
          </a:xfrm>
          <a:prstGeom prst="rect">
            <a:avLst/>
          </a:prstGeom>
        </p:spPr>
        <p:txBody>
          <a:bodyPr vert="horz" lIns="91440" tIns="45720" rIns="91440" bIns="45720" rtlCol="1" anchor="b"/>
          <a:lstStyle>
            <a:lvl1pPr algn="l">
              <a:defRPr sz="1200"/>
            </a:lvl1pPr>
          </a:lstStyle>
          <a:p>
            <a:fld id="{7A97761D-D6A9-40AF-B96A-B4EED60DAE81}" type="slidenum">
              <a:rPr lang="ar-SA" smtClean="0"/>
              <a:pPr/>
              <a:t>‹#›</a:t>
            </a:fld>
            <a:endParaRPr lang="ar-SA"/>
          </a:p>
        </p:txBody>
      </p:sp>
    </p:spTree>
    <p:extLst>
      <p:ext uri="{BB962C8B-B14F-4D97-AF65-F5344CB8AC3E}">
        <p14:creationId xmlns:p14="http://schemas.microsoft.com/office/powerpoint/2010/main" val="1253119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6411"/>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74" y="0"/>
            <a:ext cx="2945659" cy="496411"/>
          </a:xfrm>
          <a:prstGeom prst="rect">
            <a:avLst/>
          </a:prstGeom>
        </p:spPr>
        <p:txBody>
          <a:bodyPr vert="horz" lIns="91440" tIns="45720" rIns="91440" bIns="45720" rtlCol="1"/>
          <a:lstStyle>
            <a:lvl1pPr algn="l">
              <a:defRPr sz="1200"/>
            </a:lvl1pPr>
          </a:lstStyle>
          <a:p>
            <a:fld id="{4EC2B67D-A61A-4B73-896E-9276FFB1C483}" type="datetimeFigureOut">
              <a:rPr lang="ar-SA" smtClean="0"/>
              <a:pPr/>
              <a:t>29/06/35</a:t>
            </a:fld>
            <a:endParaRPr lang="ar-SA"/>
          </a:p>
        </p:txBody>
      </p:sp>
      <p:sp>
        <p:nvSpPr>
          <p:cNvPr id="4" name="عنصر نائب لصورة الشريحة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79768" y="4715907"/>
            <a:ext cx="5438140" cy="4467701"/>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52016" y="9430091"/>
            <a:ext cx="2945659" cy="496411"/>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74" y="9430091"/>
            <a:ext cx="2945659" cy="496411"/>
          </a:xfrm>
          <a:prstGeom prst="rect">
            <a:avLst/>
          </a:prstGeom>
        </p:spPr>
        <p:txBody>
          <a:bodyPr vert="horz" lIns="91440" tIns="45720" rIns="91440" bIns="45720" rtlCol="1" anchor="b"/>
          <a:lstStyle>
            <a:lvl1pPr algn="l">
              <a:defRPr sz="1200"/>
            </a:lvl1pPr>
          </a:lstStyle>
          <a:p>
            <a:fld id="{F0B76250-B703-450B-B51E-6C41BA8B47F8}" type="slidenum">
              <a:rPr lang="ar-SA" smtClean="0"/>
              <a:pPr/>
              <a:t>‹#›</a:t>
            </a:fld>
            <a:endParaRPr lang="ar-SA"/>
          </a:p>
        </p:txBody>
      </p:sp>
    </p:spTree>
    <p:extLst>
      <p:ext uri="{BB962C8B-B14F-4D97-AF65-F5344CB8AC3E}">
        <p14:creationId xmlns:p14="http://schemas.microsoft.com/office/powerpoint/2010/main" val="2186614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F0B76250-B703-450B-B51E-6C41BA8B47F8}" type="slidenum">
              <a:rPr lang="ar-SA" smtClean="0"/>
              <a:pPr/>
              <a:t>1</a:t>
            </a:fld>
            <a:endParaRPr lang="ar-SA"/>
          </a:p>
        </p:txBody>
      </p:sp>
    </p:spTree>
    <p:extLst>
      <p:ext uri="{BB962C8B-B14F-4D97-AF65-F5344CB8AC3E}">
        <p14:creationId xmlns:p14="http://schemas.microsoft.com/office/powerpoint/2010/main" val="3543456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8C6BD5A-DC52-4EC0-B6A0-F8DE0029FE57}" type="datetimeFigureOut">
              <a:rPr lang="en-US" smtClean="0"/>
              <a:pPr/>
              <a:t>4/29/2014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75B1F71-5A70-4D01-B81A-861C196AED2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8C6BD5A-DC52-4EC0-B6A0-F8DE0029FE57}" type="datetimeFigureOut">
              <a:rPr lang="en-US" smtClean="0"/>
              <a:pPr/>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75B1F71-5A70-4D01-B81A-861C196AED20}"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8C6BD5A-DC52-4EC0-B6A0-F8DE0029FE57}" type="datetimeFigureOut">
              <a:rPr lang="en-US" smtClean="0"/>
              <a:pPr/>
              <a:t>4/29/2014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75B1F71-5A70-4D01-B81A-861C196AED20}"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8C6BD5A-DC52-4EC0-B6A0-F8DE0029FE57}" type="datetimeFigureOut">
              <a:rPr lang="en-US" smtClean="0"/>
              <a:pPr/>
              <a:t>4/29/2014</a:t>
            </a:fld>
            <a:endParaRPr lang="en-US"/>
          </a:p>
        </p:txBody>
      </p:sp>
      <p:sp>
        <p:nvSpPr>
          <p:cNvPr id="10" name="Slide Number Placeholder 9"/>
          <p:cNvSpPr>
            <a:spLocks noGrp="1"/>
          </p:cNvSpPr>
          <p:nvPr>
            <p:ph type="sldNum" sz="quarter" idx="16"/>
          </p:nvPr>
        </p:nvSpPr>
        <p:spPr/>
        <p:txBody>
          <a:bodyPr rtlCol="0"/>
          <a:lstStyle/>
          <a:p>
            <a:fld id="{375B1F71-5A70-4D01-B81A-861C196AED20}"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8C6BD5A-DC52-4EC0-B6A0-F8DE0029FE57}" type="datetimeFigureOut">
              <a:rPr lang="en-US" smtClean="0"/>
              <a:pPr/>
              <a:t>4/29/2014</a:t>
            </a:fld>
            <a:endParaRPr lang="en-US"/>
          </a:p>
        </p:txBody>
      </p:sp>
      <p:sp>
        <p:nvSpPr>
          <p:cNvPr id="12" name="Slide Number Placeholder 11"/>
          <p:cNvSpPr>
            <a:spLocks noGrp="1"/>
          </p:cNvSpPr>
          <p:nvPr>
            <p:ph type="sldNum" sz="quarter" idx="16"/>
          </p:nvPr>
        </p:nvSpPr>
        <p:spPr/>
        <p:txBody>
          <a:bodyPr rtlCol="0"/>
          <a:lstStyle/>
          <a:p>
            <a:fld id="{375B1F71-5A70-4D01-B81A-861C196AED20}"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8C6BD5A-DC52-4EC0-B6A0-F8DE0029FE57}" type="datetimeFigureOut">
              <a:rPr lang="en-US" smtClean="0"/>
              <a:pPr/>
              <a:t>4/29/2014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75B1F71-5A70-4D01-B81A-861C196AED2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C6BD5A-DC52-4EC0-B6A0-F8DE0029FE57}" type="datetimeFigureOut">
              <a:rPr lang="en-US" smtClean="0"/>
              <a:pPr/>
              <a:t>4/29/2014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75B1F71-5A70-4D01-B81A-861C196AED2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8C6BD5A-DC52-4EC0-B6A0-F8DE0029FE57}" type="datetimeFigureOut">
              <a:rPr lang="en-US" smtClean="0"/>
              <a:pPr/>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75B1F71-5A70-4D01-B81A-861C196AED20}"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8C6BD5A-DC52-4EC0-B6A0-F8DE0029FE57}" type="datetimeFigureOut">
              <a:rPr lang="en-US" smtClean="0"/>
              <a:pPr/>
              <a:t>4/29/2014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75B1F71-5A70-4D01-B81A-861C196AED20}"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C6BD5A-DC52-4EC0-B6A0-F8DE0029FE57}" type="datetimeFigureOut">
              <a:rPr lang="en-US" smtClean="0"/>
              <a:pPr/>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5B1F71-5A70-4D01-B81A-861C196AED2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8C6BD5A-DC52-4EC0-B6A0-F8DE0029FE57}" type="datetimeFigureOut">
              <a:rPr lang="en-US" smtClean="0"/>
              <a:pPr/>
              <a:t>4/29/2014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75B1F71-5A70-4D01-B81A-861C196AED2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8C6BD5A-DC52-4EC0-B6A0-F8DE0029FE57}" type="datetimeFigureOut">
              <a:rPr lang="en-US" smtClean="0"/>
              <a:pPr/>
              <a:t>4/29/2014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75B1F71-5A70-4D01-B81A-861C196AED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8200" y="2362200"/>
            <a:ext cx="7467600" cy="2438400"/>
          </a:xfrm>
          <a:solidFill>
            <a:schemeClr val="tx1"/>
          </a:solidFill>
        </p:spPr>
        <p:txBody>
          <a:bodyPr>
            <a:noAutofit/>
          </a:bodyPr>
          <a:lstStyle/>
          <a:p>
            <a:pPr algn="ctr" rtl="1">
              <a:lnSpc>
                <a:spcPct val="150000"/>
              </a:lnSpc>
              <a:spcBef>
                <a:spcPct val="50000"/>
              </a:spcBef>
            </a:pP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استكمال حاجات النمو الاجتماعي للطفل</a:t>
            </a:r>
            <a:b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br>
            <a:r>
              <a:rPr lang="ar-SA" sz="4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الحاجة  إلى  الأمان الاقتصادي </a:t>
            </a:r>
            <a:r>
              <a:rPr lang="ar-SA" sz="4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
            </a:r>
            <a:br>
              <a:rPr lang="ar-SA" sz="4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br>
            <a:r>
              <a:rPr lang="ar-SA" sz="4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الحاجة </a:t>
            </a:r>
            <a:r>
              <a:rPr lang="ar-SA" sz="4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إلى الفهم  </a:t>
            </a:r>
            <a:endParaRPr lang="en-US" sz="4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endParaRPr>
          </a:p>
        </p:txBody>
      </p:sp>
      <p:sp>
        <p:nvSpPr>
          <p:cNvPr id="7" name="Subtitle 6"/>
          <p:cNvSpPr>
            <a:spLocks noGrp="1"/>
          </p:cNvSpPr>
          <p:nvPr>
            <p:ph type="subTitle" idx="1"/>
          </p:nvPr>
        </p:nvSpPr>
        <p:spPr>
          <a:xfrm>
            <a:off x="1828800" y="609600"/>
            <a:ext cx="5715000" cy="1238534"/>
          </a:xfrm>
          <a:solidFill>
            <a:schemeClr val="tx1"/>
          </a:solidFill>
        </p:spPr>
        <p:txBody>
          <a:bodyPr>
            <a:noAutofit/>
          </a:bodyPr>
          <a:lstStyle/>
          <a:p>
            <a:pPr algn="ctr" rtl="1"/>
            <a:r>
              <a:rPr lang="ar-SA" sz="6000" b="1" cap="all">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المحاضرة </a:t>
            </a:r>
            <a:r>
              <a:rPr lang="ar-SA" sz="6000" b="1" cap="all"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الثامنة  </a:t>
            </a:r>
            <a:r>
              <a:rPr lang="ar-SA" sz="6000" b="1" cap="all"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rPr>
              <a:t>بعنوان</a:t>
            </a:r>
            <a:endParaRPr lang="ar-SA" sz="6000" b="1" cap="all"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Extensions" pitchFamily="2" charset="-78"/>
            </a:endParaRPr>
          </a:p>
        </p:txBody>
      </p:sp>
      <p:sp>
        <p:nvSpPr>
          <p:cNvPr id="2" name="مربع نص 1"/>
          <p:cNvSpPr txBox="1"/>
          <p:nvPr/>
        </p:nvSpPr>
        <p:spPr>
          <a:xfrm>
            <a:off x="1043485" y="4800600"/>
            <a:ext cx="3680915" cy="1323439"/>
          </a:xfrm>
          <a:prstGeom prst="rect">
            <a:avLst/>
          </a:prstGeom>
          <a:noFill/>
        </p:spPr>
        <p:txBody>
          <a:bodyPr wrap="square" rtlCol="1">
            <a:spAutoFit/>
          </a:bodyPr>
          <a:lstStyle/>
          <a:p>
            <a:pPr algn="ctr"/>
            <a:r>
              <a:rPr lang="ar-SA" sz="4000" b="1" dirty="0" smtClean="0">
                <a:solidFill>
                  <a:schemeClr val="bg1"/>
                </a:solidFill>
                <a:effectLst>
                  <a:outerShdw blurRad="38100" dist="38100" dir="2700000" algn="tl">
                    <a:srgbClr val="000000">
                      <a:alpha val="43137"/>
                    </a:srgbClr>
                  </a:outerShdw>
                </a:effectLst>
                <a:cs typeface="DecoType Naskh" pitchFamily="2" charset="-78"/>
              </a:rPr>
              <a:t>إعداد</a:t>
            </a:r>
          </a:p>
          <a:p>
            <a:r>
              <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a:t>
            </a: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6159165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761312" cy="1066800"/>
          </a:xfrm>
        </p:spPr>
        <p:txBody>
          <a:bodyPr>
            <a:normAutofit/>
          </a:bodyPr>
          <a:lstStyle/>
          <a:p>
            <a:pPr algn="ctr" rtl="1"/>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المحاضرة</a:t>
            </a:r>
            <a:endParaRPr lang="x-none"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80256" y="1600200"/>
            <a:ext cx="7625544" cy="3962400"/>
          </a:xfrm>
          <a:solidFill>
            <a:schemeClr val="lt1"/>
          </a:solidFill>
        </p:spPr>
        <p:txBody>
          <a:bodyPr>
            <a:noAutofit/>
          </a:bodyPr>
          <a:lstStyle/>
          <a:p>
            <a:pPr algn="just" rtl="1">
              <a:lnSpc>
                <a:spcPct val="150000"/>
              </a:lnSpc>
              <a:spcBef>
                <a:spcPct val="50000"/>
              </a:spcBef>
              <a:buClr>
                <a:schemeClr val="bg1"/>
              </a:buClr>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نتناول في هذه المحاضرة الحاجات الإجتماعية التالية:</a:t>
            </a:r>
          </a:p>
          <a:p>
            <a:pPr algn="just" rtl="1">
              <a:lnSpc>
                <a:spcPct val="150000"/>
              </a:lnSpc>
              <a:spcBef>
                <a:spcPct val="50000"/>
              </a:spcBef>
              <a:buFont typeface="Arial Unicode MS" pitchFamily="34" charset="-128"/>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إلى الأمان الاقتصادي.</a:t>
            </a:r>
          </a:p>
          <a:p>
            <a:pPr algn="just" rtl="1">
              <a:lnSpc>
                <a:spcPct val="150000"/>
              </a:lnSpc>
              <a:spcBef>
                <a:spcPct val="50000"/>
              </a:spcBef>
              <a:buFont typeface="Arial Unicode MS" pitchFamily="34" charset="-128"/>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إلى الفهم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spcBef>
                <a:spcPct val="50000"/>
              </a:spcBef>
              <a:buFont typeface="Arial Unicode MS" pitchFamily="34" charset="-128"/>
              <a:buChar char="◀"/>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a:t>
            </a:r>
          </a:p>
        </p:txBody>
      </p:sp>
    </p:spTree>
    <p:extLst>
      <p:ext uri="{BB962C8B-B14F-4D97-AF65-F5344CB8AC3E}">
        <p14:creationId xmlns:p14="http://schemas.microsoft.com/office/powerpoint/2010/main" val="15629394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620000" cy="1143000"/>
          </a:xfrm>
        </p:spPr>
        <p:txBody>
          <a:bodyPr>
            <a:normAutofit/>
          </a:bodyPr>
          <a:lstStyle/>
          <a:p>
            <a:pPr algn="ctr" rtl="1"/>
            <a:r>
              <a:rPr lang="ar-SA"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أهداف المحاضرة</a:t>
            </a:r>
            <a:endParaRPr lang="x-none"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 name="Content Placeholder 12"/>
          <p:cNvSpPr>
            <a:spLocks noGrp="1"/>
          </p:cNvSpPr>
          <p:nvPr>
            <p:ph idx="1"/>
          </p:nvPr>
        </p:nvSpPr>
        <p:spPr>
          <a:xfrm>
            <a:off x="609600" y="1295400"/>
            <a:ext cx="7848600" cy="5257800"/>
          </a:xfrm>
          <a:solidFill>
            <a:schemeClr val="bg1"/>
          </a:solidFill>
        </p:spPr>
        <p:txBody>
          <a:bodyPr>
            <a:noAutofit/>
          </a:bodyPr>
          <a:lstStyle/>
          <a:p>
            <a:pPr algn="just" rtl="1">
              <a:lnSpc>
                <a:spcPct val="150000"/>
              </a:lnSpc>
              <a:spcBef>
                <a:spcPct val="50000"/>
              </a:spcBef>
              <a:buFont typeface="Arial Unicode MS" pitchFamily="34" charset="-128"/>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تحديد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لمفهوم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الطفل  الي الامان الاقتصادي .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buFont typeface="Arial Unicode MS" pitchFamily="34" charset="-128"/>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لحاجة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الي الفهم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buFont typeface="Arial Unicode MS" pitchFamily="34" charset="-128"/>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تحليل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لكيفية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اكتشاف حاجة الطفل الي الامان الاقتصادي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buFont typeface="Arial Unicode MS" pitchFamily="34" charset="-128"/>
              <a:buChar char="⁃"/>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تفسير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الطالبات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لما ما يجب أن يبتعد عنه الآباء والمربيون عند إشباع حاجة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الي الفهم .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3989215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04800" y="838200"/>
            <a:ext cx="8534400" cy="2868168"/>
          </a:xfrm>
        </p:spPr>
        <p:txBody>
          <a:bodyPr>
            <a:normAutofit/>
          </a:bodyPr>
          <a:lstStyle/>
          <a:p>
            <a:pPr marL="320040" indent="-320040" algn="ctr" rtl="1">
              <a:lnSpc>
                <a:spcPct val="150000"/>
              </a:lnSpc>
              <a:spcBef>
                <a:spcPct val="50000"/>
              </a:spcBef>
              <a:buSzPct val="60000"/>
            </a:pPr>
            <a:r>
              <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a:t>
            </a:r>
            <a:r>
              <a:rPr lang="ar-SA" sz="6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الأمان </a:t>
            </a:r>
            <a:r>
              <a:rPr lang="ar-SA"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a:t>
            </a:r>
            <a:endParaRPr lang="en-US" sz="6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3" name="Picture 2" descr="imagesCA11479W.jpg"/>
          <p:cNvPicPr>
            <a:picLocks noChangeAspect="1"/>
          </p:cNvPicPr>
          <p:nvPr/>
        </p:nvPicPr>
        <p:blipFill>
          <a:blip r:embed="rId2" cstate="print"/>
          <a:stretch>
            <a:fillRect/>
          </a:stretch>
        </p:blipFill>
        <p:spPr>
          <a:xfrm>
            <a:off x="762000" y="3200400"/>
            <a:ext cx="3810000" cy="27051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 name="Picture 6" descr="stock-photo-old-money-3175844.jpg"/>
          <p:cNvPicPr>
            <a:picLocks noChangeAspect="1"/>
          </p:cNvPicPr>
          <p:nvPr/>
        </p:nvPicPr>
        <p:blipFill>
          <a:blip r:embed="rId3" cstate="print">
            <a:duotone>
              <a:prstClr val="black"/>
              <a:schemeClr val="tx2">
                <a:tint val="45000"/>
                <a:satMod val="400000"/>
              </a:schemeClr>
            </a:duotone>
          </a:blip>
          <a:stretch>
            <a:fillRect/>
          </a:stretch>
        </p:blipFill>
        <p:spPr>
          <a:xfrm>
            <a:off x="4343401" y="3886200"/>
            <a:ext cx="4114800" cy="1828800"/>
          </a:xfrm>
          <a:prstGeom prst="rect">
            <a:avLst/>
          </a:prstGeom>
          <a:ln>
            <a:noFill/>
          </a:ln>
          <a:effectLst>
            <a:softEdge rad="635000"/>
          </a:effec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086600" cy="4495800"/>
          </a:xfrm>
          <a:solidFill>
            <a:schemeClr val="bg1"/>
          </a:solidFill>
        </p:spPr>
        <p:txBody>
          <a:bodyPr>
            <a:noAutofit/>
          </a:bodyPr>
          <a:lstStyle/>
          <a:p>
            <a:pPr algn="just" rtl="1">
              <a:lnSpc>
                <a:spcPct val="150000"/>
              </a:lnSpc>
              <a:spcBef>
                <a:spcPct val="50000"/>
              </a:spcBef>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مفهوم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للأمان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إكتشاف الحاجة للأمان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للأمان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المربون للوفاء بالحاجة للأمان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Title 1"/>
          <p:cNvSpPr txBox="1">
            <a:spLocks/>
          </p:cNvSpPr>
          <p:nvPr/>
        </p:nvSpPr>
        <p:spPr>
          <a:xfrm>
            <a:off x="612648" y="228600"/>
            <a:ext cx="7921752" cy="990600"/>
          </a:xfrm>
          <a:prstGeom prst="rect">
            <a:avLst/>
          </a:prstGeom>
        </p:spPr>
        <p:txBody>
          <a:bodyPr vert="horz" anchor="ctr">
            <a:noAutofit/>
          </a:bodyPr>
          <a:lstStyle>
            <a:lvl1pPr algn="l" rtl="0" eaLnBrk="1" latinLnBrk="0" hangingPunct="1">
              <a:spcBef>
                <a:spcPct val="0"/>
              </a:spcBef>
              <a:buNone/>
              <a:defRPr kumimoji="0" sz="4400" kern="1200">
                <a:solidFill>
                  <a:schemeClr val="tx2"/>
                </a:solidFill>
                <a:latin typeface="+mj-lt"/>
                <a:ea typeface="+mj-ea"/>
                <a:cs typeface="+mj-cs"/>
              </a:defRPr>
            </a:lvl1pPr>
          </a:lstStyle>
          <a:p>
            <a:pPr marL="320040" indent="-320040" algn="ctr" rtl="1">
              <a:lnSpc>
                <a:spcPct val="150000"/>
              </a:lnSpc>
              <a:spcBef>
                <a:spcPct val="50000"/>
              </a:spcBef>
              <a:buSzPct val="60000"/>
            </a:pPr>
            <a:r>
              <a:rPr lang="ar-SA" sz="4000" b="1" cap="all"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هذا العرض سوف نجيب على الأسئلة التالية:-</a:t>
            </a:r>
            <a:endParaRPr lang="en-US"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rtl="1"/>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عناصر </a:t>
            </a:r>
            <a:r>
              <a:rPr lang="ar-SA"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الموضوع </a:t>
            </a:r>
            <a:endParaRPr lang="en-US" sz="6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990600" y="1600200"/>
            <a:ext cx="7086600" cy="4495800"/>
          </a:xfrm>
          <a:solidFill>
            <a:schemeClr val="bg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يفعله المربون لحماية الأمان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للطفل؟</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حاجة الطفل للأمان الإقتصادي من خلال برامج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التلفزيون؟</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927161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28600"/>
            <a:ext cx="6632448" cy="990600"/>
          </a:xfrm>
        </p:spPr>
        <p:txBody>
          <a:bodyPr>
            <a:norm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الحاجة للأمان الإقتصادي</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1981200" y="1600200"/>
            <a:ext cx="6784848" cy="4495800"/>
          </a:xfrm>
          <a:solidFill>
            <a:schemeClr val="lt1">
              <a:hueOff val="0"/>
              <a:satOff val="0"/>
              <a:lumOff val="0"/>
            </a:schemeClr>
          </a:solidFill>
        </p:spPr>
        <p:txBody>
          <a:bodyPr>
            <a:normAutofit fontScale="85000" lnSpcReduction="20000"/>
          </a:bodyPr>
          <a:lstStyle/>
          <a:p>
            <a:pPr algn="just" rtl="1">
              <a:lnSpc>
                <a:spcPct val="160000"/>
              </a:lnSpc>
              <a:spcBef>
                <a:spcPct val="50000"/>
              </a:spcBef>
            </a:pP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تشير هذه الحاجة إلى مدى شعور الطفل بالوفاء بإحتياجاته الأساسية، فالشهور الأولى المبكرة من حياة الطفل النامي توفر له الشعور بالأمان الإقتصادي عن طريق إمداد وافر بالطعام،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والكساء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الملائم ،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والمأوى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معظم الأحيان يوجد استقرار في علاقات الحياة خلال تلك الفترة من العمر</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صورة 3" descr="re.png"/>
          <p:cNvPicPr>
            <a:picLocks noChangeAspect="1"/>
          </p:cNvPicPr>
          <p:nvPr/>
        </p:nvPicPr>
        <p:blipFill>
          <a:blip r:embed="rId2"/>
          <a:stretch>
            <a:fillRect/>
          </a:stretch>
        </p:blipFill>
        <p:spPr>
          <a:xfrm>
            <a:off x="0" y="0"/>
            <a:ext cx="1967741" cy="3276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28600"/>
            <a:ext cx="6632448" cy="990600"/>
          </a:xfrm>
        </p:spPr>
        <p:txBody>
          <a:bodyPr>
            <a:normAutofit/>
          </a:bodyPr>
          <a:lstStyle/>
          <a:p>
            <a:pPr marL="320040" indent="-320040" algn="ctr" rtl="1">
              <a:lnSpc>
                <a:spcPct val="150000"/>
              </a:lnSpc>
              <a:spcBef>
                <a:spcPct val="50000"/>
              </a:spcBef>
              <a:buSzPct val="60000"/>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مفهوم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للأمان الإقتصادي</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1981200" y="1600200"/>
            <a:ext cx="6784848" cy="4495800"/>
          </a:xfrm>
          <a:solidFill>
            <a:schemeClr val="lt1">
              <a:hueOff val="0"/>
              <a:satOff val="0"/>
              <a:lumOff val="0"/>
            </a:schemeClr>
          </a:solidFill>
        </p:spPr>
        <p:txBody>
          <a:bodyPr>
            <a:normAutofit fontScale="92500"/>
          </a:bodyPr>
          <a:lstStyle/>
          <a:p>
            <a:pPr algn="just" rtl="1">
              <a:lnSpc>
                <a:spcPct val="160000"/>
              </a:lnSpc>
              <a:spcBef>
                <a:spcPct val="50000"/>
              </a:spcBef>
            </a:pP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يرجع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السبب في ذلك الشعور إلى أن الطفل الصغير لا يستطيع إيصال ردود فعله، وليس لديه مقياس للأمان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هناك ميل ليتعلم أن بيئته الخاصة مهما كان شأنها هي بيئة يمكن الإعتماد عليها </a:t>
            </a:r>
            <a:r>
              <a:rPr lang="ar-SA" sz="39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والثقة </a:t>
            </a:r>
            <a:r>
              <a:rPr lang="ar-SA" sz="39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أنها ستستمر.</a:t>
            </a:r>
          </a:p>
          <a:p>
            <a:pPr algn="just" rtl="1"/>
            <a:endParaRPr lang="en-US" sz="2800" dirty="0">
              <a:latin typeface="Arial Unicode MS" pitchFamily="34" charset="-128"/>
              <a:ea typeface="Arial Unicode MS" pitchFamily="34" charset="-128"/>
              <a:cs typeface="Arial Unicode MS" pitchFamily="34" charset="-128"/>
            </a:endParaRPr>
          </a:p>
        </p:txBody>
      </p:sp>
      <p:pic>
        <p:nvPicPr>
          <p:cNvPr id="4" name="صورة 3" descr="re.png"/>
          <p:cNvPicPr>
            <a:picLocks noChangeAspect="1"/>
          </p:cNvPicPr>
          <p:nvPr/>
        </p:nvPicPr>
        <p:blipFill>
          <a:blip r:embed="rId2"/>
          <a:stretch>
            <a:fillRect/>
          </a:stretch>
        </p:blipFill>
        <p:spPr>
          <a:xfrm>
            <a:off x="0" y="0"/>
            <a:ext cx="1967741" cy="3276600"/>
          </a:xfrm>
          <a:prstGeom prst="rect">
            <a:avLst/>
          </a:prstGeom>
        </p:spPr>
      </p:pic>
    </p:spTree>
    <p:extLst>
      <p:ext uri="{BB962C8B-B14F-4D97-AF65-F5344CB8AC3E}">
        <p14:creationId xmlns:p14="http://schemas.microsoft.com/office/powerpoint/2010/main" val="5246591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09600" y="609600"/>
            <a:ext cx="7924800" cy="5638800"/>
          </a:xfrm>
        </p:spPr>
        <p:style>
          <a:lnRef idx="2">
            <a:schemeClr val="accent4"/>
          </a:lnRef>
          <a:fillRef idx="1">
            <a:schemeClr val="lt1"/>
          </a:fillRef>
          <a:effectRef idx="0">
            <a:schemeClr val="accent4"/>
          </a:effectRef>
          <a:fontRef idx="minor">
            <a:schemeClr val="dk1"/>
          </a:fontRef>
        </p:style>
        <p:txBody>
          <a:bodyPr>
            <a:noAutofit/>
          </a:bodyPr>
          <a:lstStyle/>
          <a:p>
            <a:pPr algn="just" rtl="1">
              <a:lnSpc>
                <a:spcPct val="150000"/>
              </a:lnSpc>
              <a:spcBef>
                <a:spcPct val="50000"/>
              </a:spcBef>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توافرت له الثقة في إستمرار الإمداد بإحتياجاته الأساسية في الحياة فإن هذا المقياس يصبح مقبولاً ..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المقياس يتغير كثيراً تبعاً لإختلاف الأسر،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وبقدر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يشعر الطفل بأن نظام حياته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والوفاء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بإحتياجاته الأساسية سوف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يستمر، فإنه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تتاح له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فرصة أخرى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لبداية  جديدة ووسط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مجموعة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الأشياء التي نسميها الأمان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الداخلي. </a:t>
            </a:r>
            <a:endPar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09600" y="685800"/>
            <a:ext cx="7772400" cy="5562600"/>
          </a:xfrm>
        </p:spPr>
        <p:style>
          <a:lnRef idx="2">
            <a:schemeClr val="accent4"/>
          </a:lnRef>
          <a:fillRef idx="1">
            <a:schemeClr val="lt1"/>
          </a:fillRef>
          <a:effectRef idx="0">
            <a:schemeClr val="accent4"/>
          </a:effectRef>
          <a:fontRef idx="minor">
            <a:schemeClr val="dk1"/>
          </a:fontRef>
        </p:style>
        <p:txBody>
          <a:bodyPr>
            <a:noAutofit/>
          </a:bodyPr>
          <a:lstStyle/>
          <a:p>
            <a:pPr algn="just" rtl="1">
              <a:lnSpc>
                <a:spcPct val="150000"/>
              </a:lnSpc>
              <a:spcBef>
                <a:spcPct val="50000"/>
              </a:spcBef>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وبمرور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الشهور والسنوات يجب أن يستمر هذا الموقف مأمونا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نسبيا ، أما إذا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واجه تهديداً أو شكوكاً قوية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وقلقاً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حول أمنه الإقتصادي فإن الشخصية سوف تهتز ..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صادف معوقات أو إحباطات فإننا نتوقع نتائج سيئة تنعكس على شخصية الطفل النامي. </a:t>
            </a:r>
            <a:endParaRPr lang="en-US"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0395643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إكتشاف الحاجة للأمان الإقتصادي؟</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solidFill>
            <a:schemeClr val="lt1">
              <a:hueOff val="0"/>
              <a:satOff val="0"/>
              <a:lumOff val="0"/>
            </a:schemeClr>
          </a:solidFill>
        </p:spPr>
        <p:txBody>
          <a:bodyPr>
            <a:normAutofit/>
          </a:bodyPr>
          <a:lstStyle/>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يقاس الأمان الإقتصادي بالثراء أو الممتلكات بل في إستقرار المركز المالي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وضمان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إستمراره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وسنحاول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فيما يلي التعرف على الأطفال الذين يعانون من اضطراب أو قلق بسبب مركزهم الإقتصادي ( بصرف النظر عما إذا كان سيئاً أو حسناً) 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مستقر،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هم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20040" indent="-320040" algn="ctr" rtl="1">
              <a:lnSpc>
                <a:spcPct val="150000"/>
              </a:lnSpc>
              <a:spcBef>
                <a:spcPct val="50000"/>
              </a:spcBef>
              <a:buSzPct val="60000"/>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مظاهر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الأمان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2000264" y="1600200"/>
            <a:ext cx="6991336" cy="4953000"/>
          </a:xfrm>
          <a:solidFill>
            <a:schemeClr val="lt1">
              <a:hueOff val="0"/>
              <a:satOff val="0"/>
              <a:lumOff val="0"/>
            </a:schemeClr>
          </a:solidFill>
        </p:spPr>
        <p:txBody>
          <a:bodyPr>
            <a:noAutofit/>
          </a:bodyPr>
          <a:lstStyle/>
          <a:p>
            <a:pPr algn="just" rtl="1">
              <a:lnSpc>
                <a:spcPct val="150000"/>
              </a:lnSpc>
              <a:spcBef>
                <a:spcPct val="50000"/>
              </a:spcBef>
              <a:buNone/>
            </a:pPr>
            <a:r>
              <a:rPr lang="ar-SA" sz="28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عدم </a:t>
            </a:r>
            <a:r>
              <a:rPr lang="ar-SA" sz="28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ثبوت المستقبل </a:t>
            </a:r>
            <a:r>
              <a:rPr lang="ar-SA" sz="28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spcBef>
                <a:spcPct val="50000"/>
              </a:spcBef>
            </a:pP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الذين يبدو المستقبل القريب بالنسبة لهم إما غير ثابت أو مهدد، إنهم قلقون خوفاً من أن يتغير الموقف الحالي تغيراً كبيراً، وفي بعض الأحيان يعبر هؤلاء الأطفال عن قلقهم بصوت عال – فقد نسمعهم يقولون: (قد يفقد أبي وظيفته ) أو ( عندما أصبح عجوزاً هل سأكون فقيراً مثل جدي) أو يقول : سأضطر للعمل بعد الظهر وبعد خروجي من المنزل حتى أستطيع مساعدة أسرتي .. </a:t>
            </a:r>
            <a:endPar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Picture 3" descr="http://www.8qq8.com/photos/files/image/6d3ed48151.jpg"/>
          <p:cNvPicPr>
            <a:picLocks noChangeAspect="1" noChangeArrowheads="1"/>
          </p:cNvPicPr>
          <p:nvPr/>
        </p:nvPicPr>
        <p:blipFill>
          <a:blip r:embed="rId2"/>
          <a:srcRect/>
          <a:stretch>
            <a:fillRect/>
          </a:stretch>
        </p:blipFill>
        <p:spPr bwMode="auto">
          <a:xfrm>
            <a:off x="0" y="2438400"/>
            <a:ext cx="2000264" cy="2667000"/>
          </a:xfrm>
          <a:prstGeom prst="rect">
            <a:avLst/>
          </a:prstGeom>
          <a:noFill/>
          <a:ln>
            <a:solidFill>
              <a:schemeClr val="tx1"/>
            </a:solid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8839200" cy="6248400"/>
          </a:xfrm>
          <a:prstGeom prst="rect">
            <a:avLst/>
          </a:prstGeom>
          <a:solidFill>
            <a:schemeClr val="bg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quarter" idx="4294967295"/>
          </p:nvPr>
        </p:nvSpPr>
        <p:spPr>
          <a:xfrm>
            <a:off x="2209800" y="454025"/>
            <a:ext cx="6629400" cy="5870575"/>
          </a:xfrm>
        </p:spPr>
        <p:style>
          <a:lnRef idx="2">
            <a:schemeClr val="accent1"/>
          </a:lnRef>
          <a:fillRef idx="1">
            <a:schemeClr val="lt1"/>
          </a:fillRef>
          <a:effectRef idx="0">
            <a:schemeClr val="accent1"/>
          </a:effectRef>
          <a:fontRef idx="minor">
            <a:schemeClr val="dk1"/>
          </a:fontRef>
        </p:style>
        <p:txBody>
          <a:bodyPr>
            <a:noAutofit/>
          </a:bodyPr>
          <a:lstStyle/>
          <a:p>
            <a:pPr marL="0" indent="0" algn="just" rtl="1">
              <a:lnSpc>
                <a:spcPct val="160000"/>
              </a:lnSpc>
              <a:spcBef>
                <a:spcPct val="50000"/>
              </a:spcBef>
              <a:buNone/>
            </a:pPr>
            <a:r>
              <a:rPr lang="ar-SA" sz="32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يعكس </a:t>
            </a: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الأبناء قلق والديهما : </a:t>
            </a:r>
          </a:p>
          <a:p>
            <a:pPr algn="just" rtl="1">
              <a:lnSpc>
                <a:spcPct val="160000"/>
              </a:lnSpc>
              <a:spcBef>
                <a:spcPct val="50000"/>
              </a:spcBef>
            </a:pP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بعض الأحيان يعكس الأطفال قلق والديهم – كأن يقول الطفل: ( ماما قالت إنه إذا مرض أبي فإنها لا تعرف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الذي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ستفعله ) أو ( قال أبي إننا إذا أنجبنا أطفالاً آخرين فسيكون من الصعب أن نحصل على إحتياجاتنا ) أو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(كنت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واثقاً تماماً من أنني سأحصل على بدلة جديدة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أخي مرض) .. وهكذا</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5" name="صورة 4" descr="ا.jpeg"/>
          <p:cNvPicPr>
            <a:picLocks noChangeAspect="1"/>
          </p:cNvPicPr>
          <p:nvPr/>
        </p:nvPicPr>
        <p:blipFill>
          <a:blip r:embed="rId2"/>
          <a:stretch>
            <a:fillRect/>
          </a:stretch>
        </p:blipFill>
        <p:spPr>
          <a:xfrm>
            <a:off x="190500" y="304800"/>
            <a:ext cx="1943100" cy="2667000"/>
          </a:xfrm>
          <a:prstGeom prst="rect">
            <a:avLst/>
          </a:prstGeom>
        </p:spPr>
      </p:pic>
      <p:pic>
        <p:nvPicPr>
          <p:cNvPr id="6" name="Picture 4" descr="http://i.ivillage.com/PP/entertainment/slideshows/gameskills/kid_money_jar_325.jpg"/>
          <p:cNvPicPr>
            <a:picLocks noChangeAspect="1" noChangeArrowheads="1"/>
          </p:cNvPicPr>
          <p:nvPr/>
        </p:nvPicPr>
        <p:blipFill>
          <a:blip r:embed="rId3"/>
          <a:srcRect/>
          <a:stretch>
            <a:fillRect/>
          </a:stretch>
        </p:blipFill>
        <p:spPr bwMode="auto">
          <a:xfrm>
            <a:off x="190500" y="3000233"/>
            <a:ext cx="2057400" cy="283685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8839200" cy="6248400"/>
          </a:xfrm>
          <a:prstGeom prst="rect">
            <a:avLst/>
          </a:prstGeom>
          <a:solidFill>
            <a:schemeClr val="bg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quarter" idx="4294967295"/>
          </p:nvPr>
        </p:nvSpPr>
        <p:spPr>
          <a:xfrm>
            <a:off x="2209800" y="454025"/>
            <a:ext cx="6629400" cy="5870575"/>
          </a:xfrm>
        </p:spPr>
        <p:style>
          <a:lnRef idx="2">
            <a:schemeClr val="accent1"/>
          </a:lnRef>
          <a:fillRef idx="1">
            <a:schemeClr val="lt1"/>
          </a:fillRef>
          <a:effectRef idx="0">
            <a:schemeClr val="accent1"/>
          </a:effectRef>
          <a:fontRef idx="minor">
            <a:schemeClr val="dk1"/>
          </a:fontRef>
        </p:style>
        <p:txBody>
          <a:bodyPr>
            <a:noAutofit/>
          </a:bodyPr>
          <a:lstStyle/>
          <a:p>
            <a:pPr marL="0" indent="0" algn="just" rtl="1">
              <a:lnSpc>
                <a:spcPct val="16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الإشارة إلى وظيفة الأب : </a:t>
            </a:r>
          </a:p>
          <a:p>
            <a:pPr algn="just" rtl="1">
              <a:lnSpc>
                <a:spcPct val="160000"/>
              </a:lnSpc>
              <a:spcBef>
                <a:spcPct val="50000"/>
              </a:spcBef>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يشير الطفل الذي يفتقد إلى الأمان الإقتصادي إلى وظيفة أبيه غير الثابتة أو غير ذلك من العوامل المادية التي يشعر بأنها قد تتعترض للتهديد إما حالياً أو في المستقبل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 أنه يفتقر عادة إلى الثقة في المستقبل.</a:t>
            </a:r>
          </a:p>
        </p:txBody>
      </p:sp>
      <p:pic>
        <p:nvPicPr>
          <p:cNvPr id="5" name="صورة 4" descr="ا.jpeg"/>
          <p:cNvPicPr>
            <a:picLocks noChangeAspect="1"/>
          </p:cNvPicPr>
          <p:nvPr/>
        </p:nvPicPr>
        <p:blipFill>
          <a:blip r:embed="rId2"/>
          <a:stretch>
            <a:fillRect/>
          </a:stretch>
        </p:blipFill>
        <p:spPr>
          <a:xfrm>
            <a:off x="152400" y="304800"/>
            <a:ext cx="1981200" cy="2667000"/>
          </a:xfrm>
          <a:prstGeom prst="rect">
            <a:avLst/>
          </a:prstGeom>
        </p:spPr>
      </p:pic>
      <p:pic>
        <p:nvPicPr>
          <p:cNvPr id="6" name="Picture 4" descr="http://i.ivillage.com/PP/entertainment/slideshows/gameskills/kid_money_jar_325.jpg"/>
          <p:cNvPicPr>
            <a:picLocks noChangeAspect="1" noChangeArrowheads="1"/>
          </p:cNvPicPr>
          <p:nvPr/>
        </p:nvPicPr>
        <p:blipFill>
          <a:blip r:embed="rId3"/>
          <a:srcRect/>
          <a:stretch>
            <a:fillRect/>
          </a:stretch>
        </p:blipFill>
        <p:spPr bwMode="auto">
          <a:xfrm>
            <a:off x="152400" y="2970663"/>
            <a:ext cx="2057400" cy="2836859"/>
          </a:xfrm>
          <a:prstGeom prst="rect">
            <a:avLst/>
          </a:prstGeom>
          <a:noFill/>
        </p:spPr>
      </p:pic>
    </p:spTree>
    <p:extLst>
      <p:ext uri="{BB962C8B-B14F-4D97-AF65-F5344CB8AC3E}">
        <p14:creationId xmlns:p14="http://schemas.microsoft.com/office/powerpoint/2010/main" val="19300574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4962" y="377825"/>
            <a:ext cx="8504238" cy="5870575"/>
          </a:xfrm>
        </p:spPr>
        <p:style>
          <a:lnRef idx="2">
            <a:schemeClr val="accent1"/>
          </a:lnRef>
          <a:fillRef idx="1">
            <a:schemeClr val="lt1"/>
          </a:fillRef>
          <a:effectRef idx="0">
            <a:schemeClr val="accent1"/>
          </a:effectRef>
          <a:fontRef idx="minor">
            <a:schemeClr val="dk1"/>
          </a:fontRef>
        </p:style>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أفعال الأطفال تعكس عدم الأمان الأقتصادى : </a:t>
            </a:r>
          </a:p>
          <a:p>
            <a:pPr algn="just" rtl="1">
              <a:lnSpc>
                <a:spcPct val="150000"/>
              </a:lnSpc>
              <a:spcBef>
                <a:spcPct val="50000"/>
              </a:spcBef>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أفعال بعض الأطفال تعكس أعراض عدم الأمان الإقتصادي فأحياناً نجد طفلاً بيدو منزعجاً حول خلفيته الأسرية، أو يحاول إخفاء مركزه الإقتصادي،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يرفض قبول المساعدة أو الهدايا، وهذا الطفل يكون حساساً بدرجة غير عادية لمواقف الآخرين، ونجد أن الطفل يميل للدفاع كثيراً عن مركزه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ومركز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أسرته،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يتفاخر بما يمتلك أو تمتلكه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أسرته، وقد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يفقد احترام الذات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90600" y="533400"/>
            <a:ext cx="7162800" cy="5562600"/>
          </a:xfrm>
        </p:spPr>
        <p:style>
          <a:lnRef idx="2">
            <a:schemeClr val="accent1"/>
          </a:lnRef>
          <a:fillRef idx="1">
            <a:schemeClr val="lt1"/>
          </a:fillRef>
          <a:effectRef idx="0">
            <a:schemeClr val="accent1"/>
          </a:effectRef>
          <a:fontRef idx="minor">
            <a:schemeClr val="dk1"/>
          </a:fontRef>
        </p:style>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أفعال الأطفال تعكس عدم الأمان الأقتصادى : </a:t>
            </a:r>
          </a:p>
          <a:p>
            <a:pPr algn="just" rtl="1">
              <a:lnSpc>
                <a:spcPct val="150000"/>
              </a:lnSpc>
              <a:spcBef>
                <a:spcPct val="50000"/>
              </a:spcBef>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نجد أطفالا يميلون إلى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اقتناء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العديد من الأشياء عديمة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الفائدة،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وربما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تذكره بالأيام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السعيدة وقد يشعر باكتئاب نحو عدم الاستقرار الحالي وبالمرارة تجاه موضوعات الأغنياء – الفقراء ، وقد يشعر بأن المجتمع كله مسئول عن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سوء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مصيره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539782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975154" y="377825"/>
            <a:ext cx="5864046" cy="5870575"/>
          </a:xfrm>
        </p:spPr>
        <p:style>
          <a:lnRef idx="2">
            <a:schemeClr val="accent1"/>
          </a:lnRef>
          <a:fillRef idx="1">
            <a:schemeClr val="lt1"/>
          </a:fillRef>
          <a:effectRef idx="0">
            <a:schemeClr val="accent1"/>
          </a:effectRef>
          <a:fontRef idx="minor">
            <a:schemeClr val="dk1"/>
          </a:fontRef>
        </p:style>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الطفل الذي يعيش في وسط ينمي الحاجة للأمان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a:t>
            </a:r>
            <a:endPar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ويزيد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الحاجة مع مرور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الزمن، وقد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يبدو عليه الشعور بأن عدم الأمان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والنقص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مجال لهما في الظروف الفعلية،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وربما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شعر بأن وظيفة الأب قد لا تستمر،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بالإنزعاج لبعض الأخبار التي تتعلق بمشاكل المجتمع الإقتصادي.</a:t>
            </a:r>
            <a:endParaRPr lang="en-US"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5" name="Picture 2" descr="http://www.wellroundedkids.com/articles/social/sad.jpg"/>
          <p:cNvPicPr>
            <a:picLocks noChangeAspect="1" noChangeArrowheads="1"/>
          </p:cNvPicPr>
          <p:nvPr/>
        </p:nvPicPr>
        <p:blipFill>
          <a:blip r:embed="rId2" cstate="print"/>
          <a:srcRect/>
          <a:stretch>
            <a:fillRect/>
          </a:stretch>
        </p:blipFill>
        <p:spPr bwMode="auto">
          <a:xfrm>
            <a:off x="533400" y="381000"/>
            <a:ext cx="2441754" cy="281941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ينمو عدم الأمان الإقتصادي لدى الطفل؟</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1524000" y="1527048"/>
            <a:ext cx="6858000" cy="4721352"/>
          </a:xfrm>
          <a:solidFill>
            <a:schemeClr val="lt1"/>
          </a:solidFill>
        </p:spPr>
        <p:txBody>
          <a:bodyPr>
            <a:normAutofit fontScale="92500"/>
          </a:bodyPr>
          <a:lstStyle/>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الطفل الذي ينشأ لديه هذا الإحساس إنما يتكون لديه في إطار إجتماعي يظل مؤثراً فيه،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يزيد من حدته بعض المؤثرات منها:</a:t>
            </a:r>
          </a:p>
          <a:p>
            <a:pPr marL="0" indent="0" algn="just" rtl="1">
              <a:lnSpc>
                <a:spcPct val="16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يناقش الوالدان في المنزل أحياناً شئون المنزل المالية أمام الطفل بطريقة تؤدي إلى عدم الإستقرار بالنسبة لديه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4" name="Picture 2" descr="http://www.picturesof.net/_images/Vector_Clip_Art_Picture_Parents_Fighting_and_Arguing_While_the_Child_Suffers_in_a_Stock_Photo_111112-141101-673001.jpg"/>
          <p:cNvPicPr>
            <a:picLocks noChangeAspect="1" noChangeArrowheads="1"/>
          </p:cNvPicPr>
          <p:nvPr/>
        </p:nvPicPr>
        <p:blipFill>
          <a:blip r:embed="rId2"/>
          <a:srcRect/>
          <a:stretch>
            <a:fillRect/>
          </a:stretch>
        </p:blipFill>
        <p:spPr bwMode="auto">
          <a:xfrm>
            <a:off x="1143000" y="3288031"/>
            <a:ext cx="1238252" cy="1089663"/>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ينمو عدم الأمان الإقتصادي لدى الطفل؟</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2209800" y="1527048"/>
            <a:ext cx="6172200" cy="4721352"/>
          </a:xfrm>
          <a:solidFill>
            <a:schemeClr val="lt1"/>
          </a:solidFill>
        </p:spPr>
        <p:txBody>
          <a:bodyPr>
            <a:normAutofit/>
          </a:bodyPr>
          <a:lstStyle/>
          <a:p>
            <a:pPr marL="0" indent="0" algn="just" rtl="1">
              <a:lnSpc>
                <a:spcPct val="16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ينشأ القلق عن أسباب لا حصر لها يقولها الوالدان أو يفعلانها لطفلهما في مواضيع تتعلق بالنقود أو الممتلكات المادية.</a:t>
            </a:r>
          </a:p>
          <a:p>
            <a:pPr algn="just" rtl="1"/>
            <a:endParaRPr lang="ar-SA" sz="2800" dirty="0" smtClean="0">
              <a:latin typeface="Arial Unicode MS" pitchFamily="34" charset="-128"/>
              <a:ea typeface="Arial Unicode MS" pitchFamily="34" charset="-128"/>
              <a:cs typeface="Arial Unicode MS" pitchFamily="34" charset="-128"/>
            </a:endParaRPr>
          </a:p>
        </p:txBody>
      </p:sp>
      <p:pic>
        <p:nvPicPr>
          <p:cNvPr id="4" name="Picture 2" descr="http://www.picturesof.net/_images/Vector_Clip_Art_Picture_Parents_Fighting_and_Arguing_While_the_Child_Suffers_in_a_Stock_Photo_111112-141101-673001.jpg"/>
          <p:cNvPicPr>
            <a:picLocks noChangeAspect="1" noChangeArrowheads="1"/>
          </p:cNvPicPr>
          <p:nvPr/>
        </p:nvPicPr>
        <p:blipFill>
          <a:blip r:embed="rId2"/>
          <a:srcRect/>
          <a:stretch>
            <a:fillRect/>
          </a:stretch>
        </p:blipFill>
        <p:spPr bwMode="auto">
          <a:xfrm>
            <a:off x="1257300" y="4114800"/>
            <a:ext cx="1905000" cy="1927863"/>
          </a:xfrm>
          <a:prstGeom prst="rect">
            <a:avLst/>
          </a:prstGeom>
          <a:noFill/>
        </p:spPr>
      </p:pic>
    </p:spTree>
    <p:extLst>
      <p:ext uri="{BB962C8B-B14F-4D97-AF65-F5344CB8AC3E}">
        <p14:creationId xmlns:p14="http://schemas.microsoft.com/office/powerpoint/2010/main" val="24649351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14400" y="762000"/>
            <a:ext cx="7315200" cy="5489575"/>
          </a:xfrm>
        </p:spPr>
        <p:style>
          <a:lnRef idx="2">
            <a:schemeClr val="accent1"/>
          </a:lnRef>
          <a:fillRef idx="1">
            <a:schemeClr val="lt1"/>
          </a:fillRef>
          <a:effectRef idx="0">
            <a:schemeClr val="accent1"/>
          </a:effectRef>
          <a:fontRef idx="minor">
            <a:schemeClr val="dk1"/>
          </a:fontRef>
        </p:style>
        <p:txBody>
          <a:bodyPr>
            <a:noAutofit/>
          </a:bodyPr>
          <a:lstStyle/>
          <a:p>
            <a:pPr marL="0" indent="0" algn="just" rtl="1">
              <a:lnSpc>
                <a:spcPct val="150000"/>
              </a:lnSpc>
              <a:spcBef>
                <a:spcPct val="50000"/>
              </a:spcBef>
              <a:buNone/>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المدرسة نجد أن عدم الأمان الإقتصادي قد يتزايد عندما يطلب جمع نقود في الفصل لعمل وسائل تعليمية مثلاً أو القيام برحلات أو تبرعات أو عندما يطلب من الأطفال شراء ملابس خاصة ( التربية الرياضية أو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للتدبير المنزلي)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المدرسين قد يوحون للأطفال بشعور عدم الأمان الإقتصادي من خلال الطريقة التي يتحدثون بها عن المستقبل</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838200" y="762000"/>
            <a:ext cx="7391400" cy="5489575"/>
          </a:xfrm>
        </p:spPr>
        <p:style>
          <a:lnRef idx="2">
            <a:schemeClr val="accent1"/>
          </a:lnRef>
          <a:fillRef idx="1">
            <a:schemeClr val="lt1"/>
          </a:fillRef>
          <a:effectRef idx="0">
            <a:schemeClr val="accent1"/>
          </a:effectRef>
          <a:fontRef idx="minor">
            <a:schemeClr val="dk1"/>
          </a:fontRef>
        </p:style>
        <p:txBody>
          <a:bodyPr>
            <a:noAutofit/>
          </a:bodyPr>
          <a:lstStyle/>
          <a:p>
            <a:pPr marL="531813" indent="-531813"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ونؤكد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أن مشاعر الأمان الإقتصادي تتولد في الأطفال من كل المستويات الإجتماعية،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وكذلك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الإحساس بعدم الأمان الإقتصادي يمكن أن يتواجد بين أطفال الأغنياء كما يتواجد لدى أطفال الفقراء.</a:t>
            </a:r>
            <a:endParaRPr lang="en-US"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020205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للأمان الإقتصادي؟</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301752" y="1527048"/>
            <a:ext cx="8503920" cy="4797552"/>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يمر الطفل في حياته بكثير من العلاقات الاقتصادية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يمر الطفل النامي في أولى أيام حياته بكثير من العلاقات الإقتصادية مع أمه فعندما يكون الطعام جيداً،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هناك إنتظام في الحصول عليه،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تكون هناك ثقة بأن الجوع لن يمر دون إشباع، فإنه يشعر بأن البيئة قد هيأت له الأمان الإقتصادي بالمعنى الدقيق</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الوفاء بالحاجة للأمان الإقتصادي؟</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609600" y="1527048"/>
            <a:ext cx="7772400" cy="4797552"/>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التعرف على مصدر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الإنفاق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يتعرف الطفل على مصدر الإنفاق، فإنه يختبر هذا المصدر في إطار من الود في حياته مع أمه،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ويصل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أن يتوقع أن يكون هذا المصدر راسخاً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ومستمراً</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Tree>
    <p:extLst>
      <p:ext uri="{BB962C8B-B14F-4D97-AF65-F5344CB8AC3E}">
        <p14:creationId xmlns:p14="http://schemas.microsoft.com/office/powerpoint/2010/main" val="20149784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838200" y="914400"/>
            <a:ext cx="7467600" cy="5486399"/>
          </a:xfrm>
        </p:spPr>
        <p:style>
          <a:lnRef idx="2">
            <a:schemeClr val="accent1"/>
          </a:lnRef>
          <a:fillRef idx="1">
            <a:schemeClr val="lt1"/>
          </a:fillRef>
          <a:effectRef idx="0">
            <a:schemeClr val="accent1"/>
          </a:effectRef>
          <a:fontRef idx="minor">
            <a:schemeClr val="dk1"/>
          </a:fontRef>
        </p:style>
        <p:txBody>
          <a:bodyPr>
            <a:noAutofit/>
          </a:bodyPr>
          <a:lstStyle/>
          <a:p>
            <a:pPr marL="531813" indent="-531813"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لا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يرتبط الأمان الإقتصادي بشكل أو بآخر مع الوفرة أو بإمتلاك نفس القدر الذي يمتلكه أفراد الطبقة الوسطى أو العليا.</a:t>
            </a:r>
          </a:p>
          <a:p>
            <a:pPr marL="531813" indent="-531813"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إن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الأمان الإقتصادي شيء نسبي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وتصبح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مسألة المساواة مع الأسر الأخرى ليست هي المقصودة بأمان الطفل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a:t>
            </a:r>
            <a:endPar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838200" y="609600"/>
            <a:ext cx="7467600" cy="5715000"/>
          </a:xfrm>
        </p:spPr>
        <p:style>
          <a:lnRef idx="2">
            <a:schemeClr val="accent1"/>
          </a:lnRef>
          <a:fillRef idx="1">
            <a:schemeClr val="lt1"/>
          </a:fillRef>
          <a:effectRef idx="0">
            <a:schemeClr val="accent1"/>
          </a:effectRef>
          <a:fontRef idx="minor">
            <a:schemeClr val="dk1"/>
          </a:fontRef>
        </p:style>
        <p:txBody>
          <a:bodyPr>
            <a:noAutofit/>
          </a:bodyPr>
          <a:lstStyle/>
          <a:p>
            <a:pPr marL="531813" indent="-531813"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إن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مفهوم الأمان الإقتصادي يرتبط بالثقة في العلاقات التي تعطي الأمان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والتي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تتفاعل فيها إحتياجات عاطفية أخرى.</a:t>
            </a:r>
          </a:p>
          <a:p>
            <a:pPr marL="450850" indent="-450850"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ينظر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الأمان الإقتصادي على أنه قلق نحو المستقبل الإقتصادي سواء كان هذا المستقبل هو القريب أو البعيد –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فعندما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يقلق الأطفال بشأن وظيفة أبيهم أو ينزعجون بسبب أن المعلمين أو الوالدين قد أوحوا ببعض المخاوف نحو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المستقبل، فنقول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إن الأمان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حياة الطفل أصبح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مهدداً.</a:t>
            </a:r>
            <a:endPar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450850" indent="-450850" algn="just" rtl="1">
              <a:lnSpc>
                <a:spcPct val="150000"/>
              </a:lnSpc>
              <a:spcBef>
                <a:spcPct val="50000"/>
              </a:spcBef>
              <a:buNone/>
            </a:pPr>
            <a:endPar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7255852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09600" y="377825"/>
            <a:ext cx="7848600" cy="6022975"/>
          </a:xfrm>
        </p:spPr>
        <p:style>
          <a:lnRef idx="2">
            <a:schemeClr val="accent1"/>
          </a:lnRef>
          <a:fillRef idx="1">
            <a:schemeClr val="lt1"/>
          </a:fillRef>
          <a:effectRef idx="0">
            <a:schemeClr val="accent1"/>
          </a:effectRef>
          <a:fontRef idx="minor">
            <a:schemeClr val="dk1"/>
          </a:fontRef>
        </p:style>
        <p:txBody>
          <a:bodyPr>
            <a:noAutofit/>
          </a:bodyPr>
          <a:lstStyle/>
          <a:p>
            <a:pPr marL="531813" indent="-531813" algn="just" rtl="1">
              <a:lnSpc>
                <a:spcPct val="150000"/>
              </a:lnSpc>
              <a:spcBef>
                <a:spcPct val="50000"/>
              </a:spcBef>
              <a:buNone/>
            </a:pP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وعندما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الأطفال بأن ضروريات الحياة هذه هي أقل من الحد الأدنى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للإبقاء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قيد الحياة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وعلى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الصحة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نقول: إن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الأمان الإقتصادي معرض للخطر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الأطفال بأن المدارس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وغيرها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المؤسسات الإجتماعية تفرض أعباءاً على ميزانية الأسرة لا يمكن مجابهتها،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عندئذ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 الإحساس بأن الأمان الإقتصادي مهدد،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تكون كل عملية شراء يفكر فيها الطفل ترتبط بميزانية يجري التحدث عنها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وكأنها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مشكوك فيها </a:t>
            </a:r>
            <a:r>
              <a:rPr lang="ar-SA" sz="32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فهنا أيضاً يصبح الإحساس بالأمان الإقتصادي في خطر.</a:t>
            </a:r>
          </a:p>
          <a:p>
            <a:pPr algn="just" rtl="1">
              <a:lnSpc>
                <a:spcPct val="150000"/>
              </a:lnSpc>
              <a:spcBef>
                <a:spcPct val="50000"/>
              </a:spcBef>
              <a:buFontTx/>
              <a:buChar char="-"/>
            </a:pPr>
            <a:endParaRPr lang="ar-SA" sz="3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8"/>
          <p:cNvSpPr/>
          <p:nvPr/>
        </p:nvSpPr>
        <p:spPr>
          <a:xfrm>
            <a:off x="8143900" y="5357826"/>
            <a:ext cx="571504" cy="12144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مربع نص 1"/>
          <p:cNvSpPr txBox="1"/>
          <p:nvPr/>
        </p:nvSpPr>
        <p:spPr>
          <a:xfrm>
            <a:off x="762000" y="201019"/>
            <a:ext cx="7649455" cy="584775"/>
          </a:xfrm>
          <a:prstGeom prst="rect">
            <a:avLst/>
          </a:prstGeom>
          <a:solidFill>
            <a:schemeClr val="lt1"/>
          </a:solidFill>
        </p:spPr>
        <p:txBody>
          <a:bodyPr wrap="square" rtlCol="1">
            <a:spAutoFit/>
          </a:bodyPr>
          <a:lstStyle/>
          <a:p>
            <a:pPr algn="r"/>
            <a:r>
              <a:rPr lang="ar-SA" sz="3200" dirty="0" smtClean="0">
                <a:solidFill>
                  <a:srgbClr val="C00000"/>
                </a:solidFill>
              </a:rPr>
              <a:t>إذا إليكِ طرق لتعليم الطفل التوفير والأهمية الاقتصادية.!</a:t>
            </a:r>
            <a:endParaRPr lang="ar-SA" sz="3200" dirty="0">
              <a:solidFill>
                <a:srgbClr val="C00000"/>
              </a:solidFill>
            </a:endParaRPr>
          </a:p>
        </p:txBody>
      </p:sp>
      <p:sp>
        <p:nvSpPr>
          <p:cNvPr id="3" name="مستطيل 2"/>
          <p:cNvSpPr/>
          <p:nvPr/>
        </p:nvSpPr>
        <p:spPr>
          <a:xfrm>
            <a:off x="2643174" y="857232"/>
            <a:ext cx="5929354" cy="1261884"/>
          </a:xfrm>
          <a:prstGeom prst="rect">
            <a:avLst/>
          </a:prstGeom>
          <a:solidFill>
            <a:schemeClr val="lt1"/>
          </a:solidFill>
          <a:ln>
            <a:solidFill>
              <a:schemeClr val="tx1"/>
            </a:solidFill>
            <a:prstDash val="sysDot"/>
          </a:ln>
        </p:spPr>
        <p:txBody>
          <a:bodyPr wrap="square">
            <a:spAutoFit/>
          </a:bodyPr>
          <a:lstStyle/>
          <a:p>
            <a:pPr algn="just" rtl="1"/>
            <a:r>
              <a:rPr lang="ar-SA" sz="2800" b="1" dirty="0" smtClean="0">
                <a:solidFill>
                  <a:srgbClr val="C00000"/>
                </a:solidFill>
              </a:rPr>
              <a:t>1/ تحدث معهم: </a:t>
            </a:r>
            <a:r>
              <a:rPr lang="ar-SA" sz="2400" b="1" dirty="0" smtClean="0"/>
              <a:t>تكلم بصدق مع أطفالك عن أهمية المال من تجاربك الشخصية، وأخبرهم عن أهمية العمل، وكيف أن المال يوفر لهم معيشة جيدة ومستوى حياة كريمة.</a:t>
            </a:r>
            <a:endParaRPr lang="ar-SA" sz="2400" b="1" dirty="0"/>
          </a:p>
        </p:txBody>
      </p:sp>
      <p:sp>
        <p:nvSpPr>
          <p:cNvPr id="4" name="مستطيل 3"/>
          <p:cNvSpPr/>
          <p:nvPr/>
        </p:nvSpPr>
        <p:spPr>
          <a:xfrm>
            <a:off x="5214942" y="2643182"/>
            <a:ext cx="3357586" cy="2369880"/>
          </a:xfrm>
          <a:prstGeom prst="rect">
            <a:avLst/>
          </a:prstGeom>
          <a:solidFill>
            <a:schemeClr val="lt1"/>
          </a:solidFill>
          <a:ln>
            <a:solidFill>
              <a:schemeClr val="tx1"/>
            </a:solidFill>
            <a:prstDash val="sysDot"/>
          </a:ln>
        </p:spPr>
        <p:txBody>
          <a:bodyPr wrap="square">
            <a:spAutoFit/>
          </a:bodyPr>
          <a:lstStyle/>
          <a:p>
            <a:pPr algn="r" rtl="1"/>
            <a:r>
              <a:rPr lang="ar-SA" sz="2800" b="1" dirty="0" smtClean="0">
                <a:solidFill>
                  <a:srgbClr val="C00000"/>
                </a:solidFill>
              </a:rPr>
              <a:t>2/ قيمة الأعمال المنزلية: </a:t>
            </a:r>
            <a:r>
              <a:rPr lang="ar-SA" sz="2400" b="1" dirty="0" smtClean="0"/>
              <a:t>إذا كان الطفل يطلب المال لإنفاقه على الألعاب والمأكولات بشكل مستمر فيجب أن تعلمه قيمة كسب المال، وحينئذ سيعرف بأن العمل والمال مرتبطان.</a:t>
            </a:r>
            <a:endParaRPr lang="ar-SA" sz="2400" b="1" dirty="0"/>
          </a:p>
        </p:txBody>
      </p:sp>
      <p:pic>
        <p:nvPicPr>
          <p:cNvPr id="48130" name="Picture 2" descr="http://www.marcstoiber.com/wp-content/uploads/2013/02/saving-money-clip-art.jpg"/>
          <p:cNvPicPr>
            <a:picLocks noChangeAspect="1" noChangeArrowheads="1"/>
          </p:cNvPicPr>
          <p:nvPr/>
        </p:nvPicPr>
        <p:blipFill>
          <a:blip r:embed="rId2"/>
          <a:srcRect/>
          <a:stretch>
            <a:fillRect/>
          </a:stretch>
        </p:blipFill>
        <p:spPr bwMode="auto">
          <a:xfrm>
            <a:off x="285720" y="785794"/>
            <a:ext cx="2071702" cy="2486043"/>
          </a:xfrm>
          <a:prstGeom prst="rect">
            <a:avLst/>
          </a:prstGeom>
          <a:noFill/>
        </p:spPr>
      </p:pic>
      <p:sp>
        <p:nvSpPr>
          <p:cNvPr id="6" name="مستطيل 5"/>
          <p:cNvSpPr/>
          <p:nvPr/>
        </p:nvSpPr>
        <p:spPr>
          <a:xfrm>
            <a:off x="642910" y="2643182"/>
            <a:ext cx="4429156" cy="2000548"/>
          </a:xfrm>
          <a:prstGeom prst="rect">
            <a:avLst/>
          </a:prstGeom>
          <a:solidFill>
            <a:schemeClr val="lt1"/>
          </a:solidFill>
          <a:ln>
            <a:solidFill>
              <a:schemeClr val="tx1"/>
            </a:solidFill>
            <a:prstDash val="sysDot"/>
          </a:ln>
        </p:spPr>
        <p:txBody>
          <a:bodyPr wrap="square">
            <a:spAutoFit/>
          </a:bodyPr>
          <a:lstStyle/>
          <a:p>
            <a:pPr algn="just" rtl="1"/>
            <a:r>
              <a:rPr lang="ar-SA" sz="2800" b="1" dirty="0" smtClean="0">
                <a:solidFill>
                  <a:srgbClr val="C00000"/>
                </a:solidFill>
              </a:rPr>
              <a:t>3/  كن قدوة: </a:t>
            </a:r>
            <a:r>
              <a:rPr lang="ar-SA" sz="2400" b="1" dirty="0" smtClean="0"/>
              <a:t>الآباء يسمعون هذا مرارا وتكرارا: كن قدوة بوضع معيار مالي مسئول عن دفع الفواتير في الوقت المناسب، كن أكثر وعيا لكيفية صرف المال والتوفير، وسترى أطفالك يتبعونك.</a:t>
            </a:r>
            <a:endParaRPr lang="ar-SA" sz="2400" b="1" dirty="0"/>
          </a:p>
        </p:txBody>
      </p:sp>
      <p:sp>
        <p:nvSpPr>
          <p:cNvPr id="8" name="مستطيل 7"/>
          <p:cNvSpPr/>
          <p:nvPr/>
        </p:nvSpPr>
        <p:spPr>
          <a:xfrm>
            <a:off x="0" y="5155370"/>
            <a:ext cx="8643966" cy="1631216"/>
          </a:xfrm>
          <a:prstGeom prst="rect">
            <a:avLst/>
          </a:prstGeom>
          <a:solidFill>
            <a:schemeClr val="lt1"/>
          </a:solidFill>
          <a:ln>
            <a:solidFill>
              <a:schemeClr val="tx1"/>
            </a:solidFill>
            <a:prstDash val="sysDot"/>
          </a:ln>
        </p:spPr>
        <p:txBody>
          <a:bodyPr wrap="square">
            <a:spAutoFit/>
          </a:bodyPr>
          <a:lstStyle/>
          <a:p>
            <a:pPr algn="just" rtl="1"/>
            <a:r>
              <a:rPr lang="ar-SA" sz="2800" b="1" dirty="0" smtClean="0">
                <a:solidFill>
                  <a:srgbClr val="C00000"/>
                </a:solidFill>
              </a:rPr>
              <a:t>4/ التوفير طويل الأمد : </a:t>
            </a:r>
            <a:r>
              <a:rPr lang="ar-SA" sz="2400" b="1" dirty="0" smtClean="0"/>
              <a:t>تأكد من أن طفلك يفهم أن التوفير فكرة جيدة، وأن وضع </a:t>
            </a:r>
            <a:r>
              <a:rPr lang="ar-SA" sz="2400" b="1" dirty="0"/>
              <a:t>20 بالمائة على الأقل </a:t>
            </a:r>
            <a:r>
              <a:rPr lang="ar-SA" sz="2400" b="1" dirty="0" smtClean="0"/>
              <a:t>من الدخل على الجانب أمر مفيد، ساعد أطفالك على البدء في خطة توفير لأهدافهم الخاصة (الذهاب إلى معسكر صيفي، شراء جهاز إلكتروني) وبعض الأهداف العائلية المشتركة.</a:t>
            </a:r>
            <a:endParaRPr lang="ar-SA" sz="2400" b="1"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20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childTnLst>
                                </p:cTn>
                              </p:par>
                              <p:par>
                                <p:cTn id="20" presetID="10" presetClass="entr" presetSubtype="0" fill="hold" nodeType="withEffect">
                                  <p:stCondLst>
                                    <p:cond delay="0"/>
                                  </p:stCondLst>
                                  <p:childTnLst>
                                    <p:set>
                                      <p:cBhvr>
                                        <p:cTn id="21" dur="1" fill="hold">
                                          <p:stCondLst>
                                            <p:cond delay="0"/>
                                          </p:stCondLst>
                                        </p:cTn>
                                        <p:tgtEl>
                                          <p:spTgt spid="48130"/>
                                        </p:tgtEl>
                                        <p:attrNameLst>
                                          <p:attrName>style.visibility</p:attrName>
                                        </p:attrNameLst>
                                      </p:cBhvr>
                                      <p:to>
                                        <p:strVal val="visible"/>
                                      </p:to>
                                    </p:set>
                                    <p:animEffect transition="in" filter="fade">
                                      <p:cBhvr>
                                        <p:cTn id="22" dur="2000"/>
                                        <p:tgtEl>
                                          <p:spTgt spid="481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3" grpId="0" animBg="1"/>
      <p:bldP spid="4" grpId="0" animBg="1"/>
      <p:bldP spid="6"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381000"/>
            <a:ext cx="8153400" cy="990600"/>
          </a:xfrm>
        </p:spPr>
        <p:txBody>
          <a:bodyPr>
            <a:noAutofit/>
          </a:bodyPr>
          <a:lstStyle/>
          <a:p>
            <a:pPr algn="ctr" rtl="1"/>
            <a:r>
              <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المربون للوفاء بالأمان الإقتصادي؟</a:t>
            </a:r>
            <a:endParaRPr lang="en-US"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301752" y="1527048"/>
            <a:ext cx="8156448" cy="4797552"/>
          </a:xfrm>
          <a:solidFill>
            <a:schemeClr val="lt1"/>
          </a:solidFill>
        </p:spPr>
        <p:txBody>
          <a:bodyPr>
            <a:noAutofit/>
          </a:bodyPr>
          <a:lstStyle/>
          <a:p>
            <a:pPr algn="just" rtl="1">
              <a:lnSpc>
                <a:spcPct val="150000"/>
              </a:lnSpc>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بعض الأشياء التي يستطيع أن يفعلها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للمساعدة في إعادة الإحساس بالأمان الإقتصادي لدى الأطفال من ذلك</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marL="0" indent="0" algn="just" rtl="1">
              <a:lnSpc>
                <a:spcPct val="150000"/>
              </a:lnSpc>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مراعاة اختلاف الطبقات الاقتصادية داخل المدرسة : </a:t>
            </a:r>
          </a:p>
          <a:p>
            <a:pPr marL="0" indent="0" algn="just" rtl="1">
              <a:lnSpc>
                <a:spcPct val="150000"/>
              </a:lnSpc>
              <a:buNone/>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يهتم المربون بصفة خاصة بالفصول التي تضم أطفالاً من أسر متفاوتة كثيراً في دخولها ، وأن يكونوا حذرين من أن المطالب المالية التي تعتبر سهلة التحقيق لطبقة أعلى تكون بالغة الصعوبة للمجموعات ذات الدخل الأقل ..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rtl="1"/>
            <a:r>
              <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المربون للوفاء بالأمان الإقتصادي؟</a:t>
            </a:r>
            <a:endParaRPr lang="en-US"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301752" y="1527048"/>
            <a:ext cx="8503920" cy="4949952"/>
          </a:xfrm>
          <a:solidFill>
            <a:schemeClr val="lt1"/>
          </a:solidFill>
        </p:spPr>
        <p:txBody>
          <a:bodyPr>
            <a:noAutofit/>
          </a:bodyPr>
          <a:lstStyle/>
          <a:p>
            <a:pPr algn="just" rtl="1">
              <a:lnSpc>
                <a:spcPct val="150000"/>
              </a:lnSpc>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المعلمين عندما يطلبون أدوات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ومعدات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مدرسية تتعلق بالكتب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والكراسات والأقلام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شراؤها في مقدور جميع الأطفال من المستويات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المختلفة، كما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عن طريق المسئولين عن الخدمات الاجتماعية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أطفال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الفقيرة الحصول على خدمات متعددة منها : الخدمات الطبية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البصرية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الوجبات الغذائية أو الحصول على الملابس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42928510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8839200" cy="6248400"/>
          </a:xfrm>
          <a:prstGeom prst="rect">
            <a:avLst/>
          </a:prstGeom>
          <a:solidFill>
            <a:schemeClr val="bg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quarter" idx="4294967295"/>
          </p:nvPr>
        </p:nvSpPr>
        <p:spPr>
          <a:xfrm>
            <a:off x="334962" y="228601"/>
            <a:ext cx="8504238" cy="6019800"/>
          </a:xfrm>
          <a:solidFill>
            <a:schemeClr val="lt1"/>
          </a:solidFill>
        </p:spPr>
        <p:txBody>
          <a:bodyPr>
            <a:noAutofit/>
          </a:bodyPr>
          <a:lstStyle/>
          <a:p>
            <a:pPr marL="0" indent="0" algn="just" rtl="1">
              <a:lnSpc>
                <a:spcPct val="150000"/>
              </a:lnSpc>
              <a:spcBef>
                <a:spcPct val="50000"/>
              </a:spcBef>
              <a:buNone/>
            </a:pP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مساعده الأطفال الذين يبدو لديهم الإحساس بفقدان الأمل فيما يخص المستقبل : </a:t>
            </a:r>
          </a:p>
          <a:p>
            <a:pPr algn="just" rtl="1">
              <a:lnSpc>
                <a:spcPct val="150000"/>
              </a:lnSpc>
              <a:spcBef>
                <a:spcPct val="50000"/>
              </a:spcBef>
            </a:pP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الأطفال الذين يعيشون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تحت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ثقل كوارث إقتصادية حلت بأسرهم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ويبدو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لديهم إحساس بفقدان الأمل فيما يختص بالمستقبل القريب، لابد من الحديث مع هؤلاء الأطفال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وطمأنتهم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للمستقبل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ودراسة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حالاتهم بسرعة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وتشجيعهم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دراسة سيرة العظماء الذين اجتازوا مثل هذه الأزمات بالعمل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والصبر والتنازل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بعض الإحتياجات لفترات مؤقتة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والمشاركة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هؤلاء الأطفال في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إدراك أننا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جميعاً بالعمل معاً لابد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نتمكن من حل هذه المشاكل، </a:t>
            </a:r>
            <a:r>
              <a:rPr lang="ar-SA" sz="2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 </a:t>
            </a:r>
            <a:r>
              <a:rPr lang="ar-SA" sz="28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داعي لأن يخشاها الطفل.</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4962" y="377825"/>
            <a:ext cx="8504238" cy="5870575"/>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النظر بوضوح إلى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قيمة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الأشياء المادية والتركيز على الاحتياجات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الأساسية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المربون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والآباء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يساعدوا أطفالهم على النظر بوضوح إلى الدور الذي تلعبه الأشياء المادية فيما نسميه بالحياة الطيبة،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وإفهامهم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دور الأمان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ليس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مجرد تجميع الأشياء المادية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واكتناز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الممتلكات، بل الوفاء باحتياجاتهم الأساسية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ومساعدة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غيرهم.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762000" y="377825"/>
            <a:ext cx="7467600" cy="5870575"/>
          </a:xfrm>
          <a:solidFill>
            <a:schemeClr val="lt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حدث أن قال الوالدان للأطفال أن شيئاً معيناً كانوا يرغبون في شرائه لا يمكن شراؤه الآن، أو أنه يجب تأجيل ذلك بسبب عدم الإطمئنان للمستقبل، فيحسن أن يوجد سماحة كافية ليستطيع الأطفال التحدث إلى المعلم عن مثل هذا المواقف فعليه أن يطمئنهم بطريقة تخفف من الشعور العميق بعدم الأمان الإقتصادي.</a:t>
            </a:r>
          </a:p>
        </p:txBody>
      </p:sp>
    </p:spTree>
    <p:extLst>
      <p:ext uri="{BB962C8B-B14F-4D97-AF65-F5344CB8AC3E}">
        <p14:creationId xmlns:p14="http://schemas.microsoft.com/office/powerpoint/2010/main" val="33861406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4962" y="377825"/>
            <a:ext cx="8504238" cy="5870575"/>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مساعدة الأطفال بطرق غير مباشرة : </a:t>
            </a:r>
          </a:p>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ويستطيع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المربون مساعدة الطفل بطريقة شخصية وسريه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بحته</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بأن يرتبوا للحصول على المال اللازم إذا كان لذلك أهمية بالغة، أو لحصوله على تذاكر لأحد العروض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المباريات الرياضية أو يرتبوا لعملية تبادل الملابس التي يقدمها ممثلون من الآباء ويتم ذلك بمنتهى الحرص ، مع الإهتمام بالأمان الداخلي للأطفال الذين يتم العمل معهم.</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4962" y="225425"/>
            <a:ext cx="8504238" cy="6175375"/>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إتاحة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الفرصة لبعض الأطفال المحتاجين للعمل المناسب : </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أطفال كثيرون يريدون فعلاً لو تتاح لهم فرصة لكسب بعض المال،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يهتم الآباء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بهذه الناحية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الاهتمام الكافي، ولكن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عليهم التوصل إلى معرفة احتياجات الأطفال الصغار،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ويمكن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يقوموا بمساعدتهم على التخطيط للحصول على دخل إضافي مهما كان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صغيراً ،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كأن يشتركوا في مشروعات إنتاجية من خلال الجمعيات المدرسية المختلفة المنتجة مثل عمل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المربى والشربات والعطور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إلخ. المهم أن يساهم فيها الطفل بالعمل ليكسب المال الذي يحتاجه.</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4962" y="225425"/>
            <a:ext cx="8504238" cy="5870575"/>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تقديم معلومات عن سياسة الدولة في توفير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الأمان الاقتصادي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للأسر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المحتاجة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المربون أن يقدموا لأطفالهم معلومات عن سياسة الدولة من خلال المؤسسات الاجتماعية التي تقدم خدمات مثل الجمعيات الخيرية ومشروع الأمير محمد للإسكان الخيري ومشروع بن باز والضمان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الاجتماعي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للصغار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والكبار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السواء بطريقة تزيد من إحساسهم بالأمان الإقتصادي.</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19881" y="304800"/>
            <a:ext cx="8504238" cy="6096000"/>
          </a:xfrm>
          <a:solidFill>
            <a:schemeClr val="lt1"/>
          </a:solidFill>
        </p:spPr>
        <p:txBody>
          <a:bodyPr>
            <a:noAutofit/>
          </a:bodyPr>
          <a:lstStyle/>
          <a:p>
            <a:pPr marL="0" indent="0" algn="just" rtl="1">
              <a:lnSpc>
                <a:spcPct val="150000"/>
              </a:lnSpc>
              <a:spcBef>
                <a:spcPct val="50000"/>
              </a:spcBef>
              <a:buNone/>
            </a:pP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مساعدة الأطفال على </a:t>
            </a:r>
            <a:r>
              <a:rPr lang="ar-SA" sz="32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إدراك </a:t>
            </a: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للتعليم فائدة كبيرة في تحسين المستوى </a:t>
            </a:r>
            <a:r>
              <a:rPr lang="ar-SA" sz="32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a:t>
            </a: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للأسرة : </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الآباء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يساعدوا أطفالهم في إدراك أن التعليم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واكتساب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المهارات الخاصة،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والمثابرة</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والمشاركة ،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تستطيع كلها أن تساعد على تحسين الموقف الإقتصادي ..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ويستطيعون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يتحدثون مع الأطفال أن يدخلوا عليهم الإحساس بالأمان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بإقناعهم أن كل جهد له عائد بصرف النظر عن المجال الذي يبذل فيه،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ويستطيعون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يساعدوا الأطفال على أن يدركوا أن العالم يحتاج إلينا،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يستفيد منا جميعا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4048"/>
            <a:ext cx="8839200" cy="758952"/>
          </a:xfrm>
        </p:spPr>
        <p:txBody>
          <a:bodyPr>
            <a:no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يتجنبه المربون لحماية الأمان الإقتصادي للطفل؟</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301752" y="1905000"/>
            <a:ext cx="8503920" cy="4419600"/>
          </a:xfrm>
          <a:solidFill>
            <a:schemeClr val="lt1"/>
          </a:solidFill>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طرق كثيرة تهدد الإحساس بالأزمات الاقتصادية ، فقد يحدث أن يتعطل الوالدين عن العمل لبعض الوقت بسبب المرض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سبب آخر ، أو ينخفض مرتبهما أو تزداد المصروفات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بدرجة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كبيرة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بسبب أزمة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تعرضت لها الأسرة ، كل ذلك يجعل الأطفال يحسون بهذه الأخطار المجتمعية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None/>
            </a:pPr>
            <a:endParaRPr lang="ar-SA" sz="2800" dirty="0" smtClean="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60248"/>
            <a:ext cx="8839200" cy="758952"/>
          </a:xfrm>
        </p:spPr>
        <p:txBody>
          <a:bodyPr>
            <a:norm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يتجنبه المربون لحماية الأمان الإقتصادي للطفل</a:t>
            </a:r>
            <a:r>
              <a:rPr lang="ar-SA" sz="2800" b="1" dirty="0" smtClean="0">
                <a:solidFill>
                  <a:srgbClr val="C00000"/>
                </a:solidFill>
                <a:latin typeface="Arial Unicode MS" pitchFamily="34" charset="-128"/>
                <a:ea typeface="Arial Unicode MS" pitchFamily="34" charset="-128"/>
                <a:cs typeface="Arial Unicode MS" pitchFamily="34" charset="-128"/>
              </a:rPr>
              <a:t>؟</a:t>
            </a:r>
            <a:endParaRPr lang="en-US" sz="2800" b="1" dirty="0">
              <a:solidFill>
                <a:srgbClr val="C00000"/>
              </a:solidFill>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sz="quarter" idx="1"/>
          </p:nvPr>
        </p:nvSpPr>
        <p:spPr>
          <a:xfrm>
            <a:off x="301752" y="1905000"/>
            <a:ext cx="8503920" cy="4419600"/>
          </a:xfrm>
          <a:solidFill>
            <a:schemeClr val="lt1"/>
          </a:solidFill>
        </p:spPr>
        <p:txBody>
          <a:bodyPr>
            <a:noAutofit/>
          </a:bodyPr>
          <a:lstStyle/>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لذلك يجب على المربين حماية الأمان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لأطفالهم و يتم ذلك بعدة طرق منها:</a:t>
            </a:r>
          </a:p>
          <a:p>
            <a:pPr marL="450850" indent="-450850" algn="just" rtl="1">
              <a:lnSpc>
                <a:spcPct val="150000"/>
              </a:lnSpc>
              <a:spcBef>
                <a:spcPct val="50000"/>
              </a:spcBef>
              <a:buNone/>
              <a:tabLst>
                <a:tab pos="531813" algn="l"/>
              </a:tabLst>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الآباء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يضيفوا  أعباء مالية إضافية غير ضرورية على جميع الأطفال فيما يختص بالإحتياجات العامة،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وألا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يظهروا إمتداحاً لأولئك الأطفال الذي يتأنقون في ملابسهم أو يتفاخرون بممتلكاتهم.</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90600" y="609600"/>
            <a:ext cx="7239000" cy="5486400"/>
          </a:xfrm>
        </p:spPr>
        <p:style>
          <a:lnRef idx="2">
            <a:schemeClr val="accent1"/>
          </a:lnRef>
          <a:fillRef idx="1">
            <a:schemeClr val="lt1"/>
          </a:fillRef>
          <a:effectRef idx="0">
            <a:schemeClr val="accent1"/>
          </a:effectRef>
          <a:fontRef idx="minor">
            <a:schemeClr val="dk1"/>
          </a:fontRef>
        </p:style>
        <p:txBody>
          <a:bodyPr>
            <a:noAutofit/>
          </a:bodyPr>
          <a:lstStyle/>
          <a:p>
            <a:pPr marL="531813" indent="-531813"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يجب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يتجنب المعلمون بالمدرسة تدوين أسماء الأطفال الذي تبرعوا لمشروع ما أو الذين لم يتبرعوا، و يجب أن يتحاشوا أي إشارة إلى واقع أن (الجميع اشتركوا فيما عدا ثلاثة من الفصل) لأن ذلك فيه إشعار للطفل بتهديد الأمان الداخلي لديه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بخطورة الموقف الإقتصادي الذي يشعره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بالنقص.</a:t>
            </a:r>
            <a:endPar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14400" y="377825"/>
            <a:ext cx="7239000" cy="5870575"/>
          </a:xfrm>
        </p:spPr>
        <p:style>
          <a:lnRef idx="2">
            <a:schemeClr val="accent1"/>
          </a:lnRef>
          <a:fillRef idx="1">
            <a:schemeClr val="lt1"/>
          </a:fillRef>
          <a:effectRef idx="0">
            <a:schemeClr val="accent1"/>
          </a:effectRef>
          <a:fontRef idx="minor">
            <a:schemeClr val="dk1"/>
          </a:fontRef>
        </p:style>
        <p:txBody>
          <a:bodyPr>
            <a:noAutofit/>
          </a:bodyPr>
          <a:lstStyle/>
          <a:p>
            <a:pPr marL="531813" indent="-531813"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وإذا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اتيحت خدمات أو تبرعات من قبل المدرسة من النوع الذي ذكرناه، فعلى المربين ألا يحرجوا الأطفال بأي شكل كان أو تلميح من قريب أو بعيد حتى ولو كان في صورة مدح .. كأن يقول المدرس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الرغم من ظروف عمرو الإقتصادية الرقيقة لكنه أشطر طفل في الفصل) ... إلخ بل يجب أن يراعي بكل حرص إزالة الحرج.</a:t>
            </a:r>
          </a:p>
        </p:txBody>
      </p:sp>
    </p:spTree>
    <p:extLst>
      <p:ext uri="{BB962C8B-B14F-4D97-AF65-F5344CB8AC3E}">
        <p14:creationId xmlns:p14="http://schemas.microsoft.com/office/powerpoint/2010/main" val="41581036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14400" y="533400"/>
            <a:ext cx="7315200" cy="5562600"/>
          </a:xfrm>
        </p:spPr>
        <p:style>
          <a:lnRef idx="2">
            <a:schemeClr val="accent1"/>
          </a:lnRef>
          <a:fillRef idx="1">
            <a:schemeClr val="lt1"/>
          </a:fillRef>
          <a:effectRef idx="0">
            <a:schemeClr val="accent1"/>
          </a:effectRef>
          <a:fontRef idx="minor">
            <a:schemeClr val="dk1"/>
          </a:fontRef>
        </p:style>
        <p:txBody>
          <a:bodyPr>
            <a:noAutofit/>
          </a:bodyPr>
          <a:lstStyle/>
          <a:p>
            <a:pPr marL="450850" indent="-450850" algn="just" rtl="1">
              <a:lnSpc>
                <a:spcPct val="150000"/>
              </a:lnSpc>
              <a:spcBef>
                <a:spcPct val="50000"/>
              </a:spcBef>
              <a:buNone/>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يجب أن يتجنب المربون التعميم فيما يختص بمستقبل غير مضمون،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يتجنبوا عند الحديث مع الأطفال القول بأن ( الأوضاع تبدو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أسوأ)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لا (يمكن أبداً أن نتنبأ بما يخبئه المستقبل .. فقد نفقد كلنا وظائفنا بعد قليل) أو (قامت حرب .. إلخ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يتحاشوا زيادة مخاوف موجودة فعلاً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وإضافة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مخاوف جديدة تتعلق بالموقف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a:t>
            </a:r>
            <a:endPar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838200" y="609600"/>
            <a:ext cx="7467600" cy="5486400"/>
          </a:xfrm>
        </p:spPr>
        <p:style>
          <a:lnRef idx="2">
            <a:schemeClr val="accent1"/>
          </a:lnRef>
          <a:fillRef idx="1">
            <a:schemeClr val="lt1"/>
          </a:fillRef>
          <a:effectRef idx="0">
            <a:schemeClr val="accent1"/>
          </a:effectRef>
          <a:fontRef idx="minor">
            <a:schemeClr val="dk1"/>
          </a:fontRef>
        </p:style>
        <p:txBody>
          <a:bodyPr>
            <a:noAutofit/>
          </a:bodyPr>
          <a:lstStyle/>
          <a:p>
            <a:pPr marL="450850" indent="-450850"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يستطيع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يتحاشوا إعطاء الأطفال فكرة أن: (الفقراء سيكونون دائماً كذلك)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الموقف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الحالي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يستمر إلى ما لا نهاية،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أمل في التغيير، بل يجب أن تبقى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وتظل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لدى الطفل فكرة أنه من خلال الجهود الفردية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والجماعية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يمكن علاج الأوضاع الإقتصادية مهما كانت.</a:t>
            </a:r>
          </a:p>
        </p:txBody>
      </p:sp>
    </p:spTree>
    <p:extLst>
      <p:ext uri="{BB962C8B-B14F-4D97-AF65-F5344CB8AC3E}">
        <p14:creationId xmlns:p14="http://schemas.microsoft.com/office/powerpoint/2010/main" val="42121517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4962" y="304800"/>
            <a:ext cx="8504238" cy="6172200"/>
          </a:xfrm>
        </p:spPr>
        <p:style>
          <a:lnRef idx="2">
            <a:schemeClr val="accent1"/>
          </a:lnRef>
          <a:fillRef idx="1">
            <a:schemeClr val="lt1"/>
          </a:fillRef>
          <a:effectRef idx="0">
            <a:schemeClr val="accent1"/>
          </a:effectRef>
          <a:fontRef idx="minor">
            <a:schemeClr val="dk1"/>
          </a:fontRef>
        </p:style>
        <p:txBody>
          <a:bodyPr>
            <a:noAutofit/>
          </a:bodyPr>
          <a:lstStyle/>
          <a:p>
            <a:pPr marL="531813" indent="-531813" algn="just" rtl="1">
              <a:lnSpc>
                <a:spcPct val="150000"/>
              </a:lnSpc>
              <a:spcBef>
                <a:spcPct val="50000"/>
              </a:spcBef>
              <a:buNone/>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6-يجب عندما يفكر المربون في نشاط جديد على المنهج الدراسي أن يكون هذا النشاط بعيداً عن المصروفات، بحيث لا يضيف النشاط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أعباء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جديدة على ميزانية الأسرة.</a:t>
            </a:r>
          </a:p>
          <a:p>
            <a:pPr marL="531813" indent="-531813" algn="just" rtl="1">
              <a:lnSpc>
                <a:spcPct val="150000"/>
              </a:lnSpc>
              <a:spcBef>
                <a:spcPct val="50000"/>
              </a:spcBef>
              <a:buNone/>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أن يتم الإستقصاء عن حياة الأسرة بطريقة لا تشعر الطفل بالحرج،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وألا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يصر المربون على جمع بيانات لا يستخدمونها أو لا تفيد في تقدير الوضع الإقتصادي للطفل،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يتحاشوا كل مناسبة تؤدي إلى تكثيف عدم الأمان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a:t>
            </a:r>
            <a:endPar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14400" y="609600"/>
            <a:ext cx="7315200" cy="5565775"/>
          </a:xfrm>
        </p:spPr>
        <p:style>
          <a:lnRef idx="2">
            <a:schemeClr val="accent1"/>
          </a:lnRef>
          <a:fillRef idx="1">
            <a:schemeClr val="lt1"/>
          </a:fillRef>
          <a:effectRef idx="0">
            <a:schemeClr val="accent1"/>
          </a:effectRef>
          <a:fontRef idx="minor">
            <a:schemeClr val="dk1"/>
          </a:fontRef>
        </p:style>
        <p:txBody>
          <a:bodyPr>
            <a:noAutofit/>
          </a:bodyPr>
          <a:lstStyle/>
          <a:p>
            <a:pPr marL="531813" indent="-531813"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8-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على المربين أن يتجنبوا الحديث عن بعض المهن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وكأنها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أقل قيمة من غيرها،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يتجنبوا الإشارة إلى أن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هناك بعض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المهن الحقيرة،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يكونوا حذرين في الإشارة لكل المهن لأنهم بذلك قد يحبطون الشعور بالأمان الإقتصادي لدى بعض الأطفال الذين يعمل أحد أبويهم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في هذه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المهنة.</a:t>
            </a:r>
          </a:p>
        </p:txBody>
      </p:sp>
    </p:spTree>
    <p:extLst>
      <p:ext uri="{BB962C8B-B14F-4D97-AF65-F5344CB8AC3E}">
        <p14:creationId xmlns:p14="http://schemas.microsoft.com/office/powerpoint/2010/main" val="39310146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34962" y="304800"/>
            <a:ext cx="8504238" cy="5870575"/>
          </a:xfrm>
          <a:solidFill>
            <a:schemeClr val="lt1"/>
          </a:solidFill>
        </p:spPr>
        <p:txBody>
          <a:bodyPr>
            <a:noAutofit/>
          </a:bodyPr>
          <a:lstStyle/>
          <a:p>
            <a:pPr marL="531813" indent="-531813" algn="just" rtl="1">
              <a:lnSpc>
                <a:spcPct val="15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9- يجب عدم الايحاء للأطفال بفكرة أن بعض الطبقات الاجتماعية هى أفضل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تظل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يتجنبوا ذكر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الفروق تعنى أن هناك أطفالا دائماً أفضل من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531813" indent="-531813" algn="just" rtl="1">
              <a:lnSpc>
                <a:spcPct val="15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10- على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الآباء والمربين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يقعوا في الخطأ الشائع بأن يحكموا على الناس من واقع ثرواتهم أو ملابسهم أو ممتلكاتهم ، ويتجنبوا زلات اللسان التي توحي للأطفال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الفروق تعنى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دائما أطفال أفضل من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14400" y="533400"/>
            <a:ext cx="7239000" cy="5794375"/>
          </a:xfrm>
          <a:solidFill>
            <a:schemeClr val="lt1"/>
          </a:solidFill>
        </p:spPr>
        <p:txBody>
          <a:bodyPr>
            <a:noAutofit/>
          </a:bodyPr>
          <a:lstStyle/>
          <a:p>
            <a:pPr marL="531813" indent="-531813" algn="just" rtl="1">
              <a:lnSpc>
                <a:spcPct val="15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11- 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المربين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والآباء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يبثوا في الطفل روح المنافسة الشريفة ولا يقولوا للطفل بأن (كل واحد يكفي 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يتجنبوا استخدام هذه العبارات في مواقف لا تنطبق عليها حيث يمكن أن يكون لها تأثيرات ضارة بمشاعر الأطفال بالكفاية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الاقتصادية.</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870749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066800"/>
          </a:xfrm>
        </p:spPr>
        <p:txBody>
          <a:bodyPr>
            <a:normAutofit/>
          </a:bodyPr>
          <a:lstStyle/>
          <a:p>
            <a:pPr marL="320040" indent="-320040" algn="ctr" rtl="1">
              <a:lnSpc>
                <a:spcPct val="150000"/>
              </a:lnSpc>
              <a:spcBef>
                <a:spcPct val="50000"/>
              </a:spcBef>
              <a:buSzPct val="60000"/>
            </a:pPr>
            <a:r>
              <a:rPr lang="ar-SA" sz="2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كيفية يتم إشباع حاجة الطفل للأمان الإقتصادي من خلال برامج التلفزيون</a:t>
            </a:r>
            <a:endParaRPr lang="en-US" sz="2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762000" y="1524000"/>
            <a:ext cx="7315200" cy="4419600"/>
          </a:xfrm>
          <a:solidFill>
            <a:schemeClr val="lt1"/>
          </a:solidFill>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تستطيع قصص الأطفال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والأفلام والمسلسلات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التلفزيونية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وبرامج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الخاصة أن تشبع جوانب عدة للحاجة إلى الأمان الإقتصادي منها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800" y="381000"/>
            <a:ext cx="7772400" cy="6096000"/>
          </a:xfrm>
          <a:solidFill>
            <a:schemeClr val="lt1"/>
          </a:solidFill>
        </p:spPr>
        <p:txBody>
          <a:bodyPr>
            <a:noAutofit/>
          </a:bodyPr>
          <a:lstStyle/>
          <a:p>
            <a:pPr marL="627063" indent="-627063" algn="just" rtl="1">
              <a:lnSpc>
                <a:spcPct val="150000"/>
              </a:lnSpc>
              <a:spcBef>
                <a:spcPct val="50000"/>
              </a:spcBef>
              <a:buNone/>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للأمان المادي تستطيع أن تشبعها بعض القصص التي تصور كفاح من عانوا الفقر،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بإصرارهم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وجدهم وعملهم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تخطوا عقبات الفقر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والحرمان</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واستطاعوا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يعيشوا حياة جديدة فيها استقرار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وأمن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مادي، فقد تبعث مثل هذه القصص في نفوس الفقراء من الأطفال طاقة على مواجهة ظروفهم مثل أبطال هذه القصص حينما يتخذونهم مثلاً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وقدوة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لهم مثل سيرة نبينا محمد صلى الله علية وسلم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وسير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الصحابة وقصة طه حسين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وكيف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واجه الفقر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والعمى ووصل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أعلى المستويات.</a:t>
            </a:r>
          </a:p>
        </p:txBody>
      </p:sp>
    </p:spTree>
    <p:extLst>
      <p:ext uri="{BB962C8B-B14F-4D97-AF65-F5344CB8AC3E}">
        <p14:creationId xmlns:p14="http://schemas.microsoft.com/office/powerpoint/2010/main" val="897082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19881" y="381000"/>
            <a:ext cx="8504238" cy="5791200"/>
          </a:xfrm>
          <a:solidFill>
            <a:schemeClr val="lt1"/>
          </a:solidFill>
        </p:spPr>
        <p:txBody>
          <a:bodyPr>
            <a:noAutofit/>
          </a:bodyPr>
          <a:lstStyle/>
          <a:p>
            <a:pPr marL="531813" indent="-531813" algn="just" rtl="1">
              <a:lnSpc>
                <a:spcPct val="15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البرامج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الدينية لها دور كبير في إشباع حاجة الطفل للأمن الإقتصادي حين يعرض على الطفل صور التكافل الإجتماعي للمسلمين الأوائل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وخاصة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هاجر المسلمون من مكة إلى المدينة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وكيف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آخى الرسول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صلى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الله عليه وسلم- بين المهاجرين و الأنصار، و كذلك التكافل الإجتماعي في الإسلام المتمثل في الزكاة سواء كانت زكاة الفطر أو زكاة المال، حيث يعطي الغني الفقير مما أعطاه الله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يشعر الفقير بأن الغني يملك كل شيء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يعطي أي شيء</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90600" y="609600"/>
            <a:ext cx="7239000" cy="5565775"/>
          </a:xfrm>
          <a:solidFill>
            <a:schemeClr val="lt1"/>
          </a:solidFill>
        </p:spPr>
        <p:txBody>
          <a:bodyPr>
            <a:noAutofit/>
          </a:bodyPr>
          <a:lstStyle/>
          <a:p>
            <a:pPr marL="531813" indent="-531813" algn="just" rtl="1">
              <a:lnSpc>
                <a:spcPct val="15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صور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الجهاد المختلفة التي مر بها أصحاب العقائد قد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تحث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على أن يتشبه بهم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ويبذل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مثلما بذلوا من جهد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لتأكيد قيمة، أو للدفاع عن عقيدة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وقدرته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 المحدودة ... </a:t>
            </a:r>
            <a:r>
              <a:rPr lang="ar-SA" sz="3600" b="1" dirty="0" err="1">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Tree>
    <p:extLst>
      <p:ext uri="{BB962C8B-B14F-4D97-AF65-F5344CB8AC3E}">
        <p14:creationId xmlns:p14="http://schemas.microsoft.com/office/powerpoint/2010/main" val="34263772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14400" y="609600"/>
            <a:ext cx="7391400" cy="5565775"/>
          </a:xfrm>
          <a:solidFill>
            <a:schemeClr val="lt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وأخيراً 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المربين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والآباء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يبثوا في الطفل روح المنافسة الشريفة ولا يقولوا للطفل بأن (كل واحد يكفي 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يتجنبوا استخدام هذه العبارات في مواقف لا تنطبق عليها حيث يمكن أن يكون لها تأثيرات ضارة بمشاعر الأطفال بالكفاية الإقتصادية.</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7164288"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Subtitle 10"/>
          <p:cNvSpPr>
            <a:spLocks noGrp="1"/>
          </p:cNvSpPr>
          <p:nvPr>
            <p:ph type="subTitle" idx="1"/>
          </p:nvPr>
        </p:nvSpPr>
        <p:spPr>
          <a:xfrm>
            <a:off x="1905000" y="2362200"/>
            <a:ext cx="6400800" cy="1752600"/>
          </a:xfrm>
          <a:solidFill>
            <a:schemeClr val="lt1"/>
          </a:solidFill>
        </p:spPr>
        <p:txBody>
          <a:bodyPr>
            <a:noAutofit/>
          </a:bodyPr>
          <a:lstStyle/>
          <a:p>
            <a:pPr marL="320040" indent="-320040" algn="ctr" rtl="1">
              <a:lnSpc>
                <a:spcPct val="150000"/>
              </a:lnSpc>
              <a:spcBef>
                <a:spcPct val="50000"/>
              </a:spcBef>
            </a:pPr>
            <a:r>
              <a:rPr lang="ar-SA" sz="8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إلى الفهم  </a:t>
            </a:r>
          </a:p>
        </p:txBody>
      </p:sp>
      <p:sp>
        <p:nvSpPr>
          <p:cNvPr id="6" name="Rectangle 5"/>
          <p:cNvSpPr/>
          <p:nvPr/>
        </p:nvSpPr>
        <p:spPr>
          <a:xfrm>
            <a:off x="0" y="0"/>
            <a:ext cx="9144000" cy="1268760"/>
          </a:xfrm>
          <a:prstGeom prst="rect">
            <a:avLst/>
          </a:prstGeom>
          <a:solidFill>
            <a:srgbClr val="FF0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4800"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8" name="Rectangle 7"/>
          <p:cNvSpPr/>
          <p:nvPr/>
        </p:nvSpPr>
        <p:spPr>
          <a:xfrm rot="16200000">
            <a:off x="-2489347" y="3217540"/>
            <a:ext cx="6885385" cy="39553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rot="16200000">
            <a:off x="-3195228" y="3195228"/>
            <a:ext cx="6858000" cy="46754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rot="16200000">
            <a:off x="-1979631" y="3368039"/>
            <a:ext cx="6949440" cy="18288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9297283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7921752" cy="990600"/>
          </a:xfrm>
        </p:spPr>
        <p:txBody>
          <a:bodyPr>
            <a:noAutofit/>
          </a:bodyPr>
          <a:lstStyle/>
          <a:p>
            <a:pPr marL="320040" indent="-320040" algn="ctr" rtl="1">
              <a:lnSpc>
                <a:spcPct val="150000"/>
              </a:lnSpc>
              <a:spcBef>
                <a:spcPct val="50000"/>
              </a:spcBef>
              <a:buSzPct val="60000"/>
            </a:pPr>
            <a:r>
              <a:rPr lang="ar-SA" sz="40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هذا العرض سوف نجيب على الأسئلة التالية:-</a:t>
            </a:r>
            <a:endParaRPr lang="en-US"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12648" y="1600200"/>
            <a:ext cx="8063808" cy="4495800"/>
          </a:xfrm>
          <a:solidFill>
            <a:schemeClr val="lt1"/>
          </a:solidFill>
        </p:spPr>
        <p:txBody>
          <a:bodyPr>
            <a:noAutofit/>
          </a:bodyPr>
          <a:lstStyle/>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مالمقصود بالحاجة إلى الفهم؟</a:t>
            </a:r>
          </a:p>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إكتشاف نقص الحاجة إلى الفهم؟</a:t>
            </a:r>
          </a:p>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يفعله المربون للوفاء بالحاجة إلى الفهم؟</a:t>
            </a:r>
          </a:p>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أن يتجنبه  المربون من أجل الوفاء بالحاجة إلى الفهم؟</a:t>
            </a:r>
          </a:p>
          <a:p>
            <a:pPr algn="just" rtl="1">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الحاجة إلى الفهم من خلال تثقيف الطفل عن طريق برامج التلفزيون؟</a:t>
            </a:r>
          </a:p>
        </p:txBody>
      </p:sp>
      <p:sp>
        <p:nvSpPr>
          <p:cNvPr id="4" name="Rectangle 3"/>
          <p:cNvSpPr/>
          <p:nvPr/>
        </p:nvSpPr>
        <p:spPr>
          <a:xfrm rot="16200000">
            <a:off x="5481228" y="3195228"/>
            <a:ext cx="6858000" cy="46754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dirty="0"/>
          </a:p>
        </p:txBody>
      </p:sp>
    </p:spTree>
    <p:extLst>
      <p:ext uri="{BB962C8B-B14F-4D97-AF65-F5344CB8AC3E}">
        <p14:creationId xmlns:p14="http://schemas.microsoft.com/office/powerpoint/2010/main" val="11479598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47800"/>
            <a:ext cx="8375848" cy="4953000"/>
          </a:xfrm>
          <a:solidFill>
            <a:schemeClr val="lt1"/>
          </a:solidFill>
        </p:spPr>
        <p:txBody>
          <a:bodyPr>
            <a:noAutofit/>
          </a:bodyPr>
          <a:lstStyle/>
          <a:p>
            <a:pPr algn="just" rtl="1">
              <a:lnSpc>
                <a:spcPct val="150000"/>
              </a:lnSpc>
              <a:spcBef>
                <a:spcPct val="50000"/>
              </a:spcBef>
              <a:buFont typeface="Arial" charset="0"/>
              <a:buChar char="•"/>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بالحاجة إلى الفهم تناول الطفل لكل ما حوله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أدوات للعب، وكل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يقع تحت بصره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ويده وبحثه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وهناك وتنقيبه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فيما تحت يديه أو حوله، ليس إلا إشباعاً لحاجته إلى المعرفة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والفهم</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ورغبة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وجود معنى لما حوله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واكتساب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المعارف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والمهارات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الأساسية لحياته ..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ويرى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مكدوجل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الذي يجعل الطفل يعبث فيما حوله من أشياء هو حب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الاستطلاع والرغبة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فهم العالم.</a:t>
            </a:r>
          </a:p>
        </p:txBody>
      </p:sp>
      <p:sp>
        <p:nvSpPr>
          <p:cNvPr id="5" name="Rectangle 4"/>
          <p:cNvSpPr/>
          <p:nvPr/>
        </p:nvSpPr>
        <p:spPr>
          <a:xfrm>
            <a:off x="0" y="0"/>
            <a:ext cx="9144000" cy="126876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rmAutofit/>
          </a:bodyPr>
          <a:lstStyle/>
          <a:p>
            <a:pPr marL="320040" indent="-320040" algn="ctr" rtl="1">
              <a:lnSpc>
                <a:spcPct val="150000"/>
              </a:lnSpc>
              <a:spcBef>
                <a:spcPct val="50000"/>
              </a:spcBef>
              <a:buSzPct val="60000"/>
            </a:pP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مالمقصود بالحاجة إلى الفهم؟</a:t>
            </a:r>
          </a:p>
        </p:txBody>
      </p:sp>
      <p:sp>
        <p:nvSpPr>
          <p:cNvPr id="9" name="Rectangle 8"/>
          <p:cNvSpPr/>
          <p:nvPr/>
        </p:nvSpPr>
        <p:spPr>
          <a:xfrm>
            <a:off x="8352928" y="0"/>
            <a:ext cx="251520"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26876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019817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55637"/>
            <a:ext cx="8229600" cy="5821363"/>
          </a:xfrm>
          <a:solidFill>
            <a:schemeClr val="lt1"/>
          </a:solidFill>
        </p:spPr>
        <p:txBody>
          <a:bodyPr>
            <a:normAutofit lnSpcReduction="10000"/>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يكتسب الطفل معلوماته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وتنمو معارفه: 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 خبراته التي يمارسها بنفسه نتيجة استعماله لعضلاته أو عن طريق حواسه المختلفة التي تعتبر أبواب المعرفة، وعن طريق التساؤل و الإستفسار عما لا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يعرفه، واستخدام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مهاراته المختلفة في سبيل المعرفة مستخدماً في ذلك كل ما يتاح حوله من كتب أو دوائر معارف، أو برامج تلفزيونية .. إلخ،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ويقرأ</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ويسمع</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ويعمل</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ويمارس</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ويعبث</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ويتأمل وصولاً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المعرفة.</a:t>
            </a:r>
          </a:p>
          <a:p>
            <a:pPr algn="just" rtl="1">
              <a:buFont typeface="Arial" charset="0"/>
              <a:buChar char="•"/>
            </a:pP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6537654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7945288" cy="4800600"/>
          </a:xfrm>
          <a:solidFill>
            <a:schemeClr val="lt1"/>
          </a:solidFill>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تلاحظ أن بعض الأطفال يحيرهم هذا العالم بما فيه حيث أنهم لا يستطيعون تغير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فيه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تغيراً معقولاً، كما أننا نعتقد أن الآخرين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الكبار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الأطفال في حالة طيبة،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وأننا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نعتقد أن هناك أشياء يجب علينا أن نعرفها لأن معرفتنا بها تعطينا ثقة في أنفسنا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ولكننا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نعلمها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rgbClr val="FF0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lt1"/>
          </a:solidFill>
        </p:spPr>
        <p:txBody>
          <a:bodyPr>
            <a:noAutofit/>
          </a:bodyPr>
          <a:lstStyle/>
          <a:p>
            <a:pPr marL="320040" indent="-320040" algn="ctr" rtl="1">
              <a:lnSpc>
                <a:spcPct val="150000"/>
              </a:lnSpc>
              <a:spcBef>
                <a:spcPct val="50000"/>
              </a:spcBef>
              <a:buSzPct val="60000"/>
            </a:pP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8970888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59688" cy="5105400"/>
          </a:xfrm>
          <a:solidFill>
            <a:schemeClr val="lt1"/>
          </a:solidFill>
        </p:spPr>
        <p:txBody>
          <a:bodyPr>
            <a:noAutofit/>
          </a:bodyPr>
          <a:lstStyle/>
          <a:p>
            <a:pPr algn="just" rtl="1">
              <a:lnSpc>
                <a:spcPct val="150000"/>
              </a:lnSpc>
              <a:spcBef>
                <a:spcPct val="50000"/>
              </a:spcBef>
            </a:pP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أطفال لا يعرفون الأسئلة التي يجب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يسألوها، وأحياناً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أخرى يسألون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ويسألون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لكنهم لا يحصلون على إجابات تشبع حاجتهم لمعرفة ما .. إن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أسئلتهم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بعض الأحيان تكون مباشرة بشكل مزعج،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ونختص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بمسائل شديدة التعارض مع الطبيعة، فإذا أهملت هذه الأسئلة في المدرسة،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كانت الإجابات المقدمة تؤدي إلى مزيد من الارتباك.</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ظن الطفل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لايفهم ما يجرى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حوله فإنه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يصاب باضطراب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عاطفي.</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rgbClr val="FF0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lt1"/>
          </a:solidFill>
        </p:spPr>
        <p:txBody>
          <a:bodyPr>
            <a:noAutofit/>
          </a:bodyPr>
          <a:lstStyle/>
          <a:p>
            <a:pPr marL="320040" indent="-320040" algn="ctr" rtl="1">
              <a:lnSpc>
                <a:spcPct val="150000"/>
              </a:lnSpc>
              <a:spcBef>
                <a:spcPct val="50000"/>
              </a:spcBef>
              <a:buSzPct val="60000"/>
            </a:pP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اكتشاف نقص 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25067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5105400"/>
          </a:xfrm>
          <a:solidFill>
            <a:schemeClr val="lt1"/>
          </a:solidFill>
        </p:spPr>
        <p:txBody>
          <a:bodyPr>
            <a:noAutofit/>
          </a:bodyPr>
          <a:lstStyle/>
          <a:p>
            <a:pPr algn="just" rtl="1">
              <a:lnSpc>
                <a:spcPct val="15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هذه الأعراض التي قد تظهر على الأطفال:</a:t>
            </a:r>
          </a:p>
          <a:p>
            <a:pPr marL="531813" indent="-531813" algn="just" rtl="1">
              <a:lnSpc>
                <a:spcPct val="15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إصرار الطفل على إلقاء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متنوعة والحصول على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الإجابة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الفورية: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يلح على إلقاء أسئلة حول موضوعات منوعة، مطالباً بإجابة فورية عليها، ويتابع التحري والاستكشاف وتفاصيل الأشياء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والمواقف.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الأعراض التي تظهر على الأطفال الذين لا يفهمون ما يجري حولهم؟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4581158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5105400"/>
          </a:xfrm>
          <a:solidFill>
            <a:schemeClr val="lt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يحصل على إجابات من والديه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ومدرسيه</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فإنه قد يشك في صحتها – ومن بين الأسئلة العديدة التي يطرحها: قد يقول (إنه يود لو يعلم لماذا  تنشب الحروب بهذه الكثرة في الوقت الذي يقول فيه الجميع أنهم يريدون السلام). وقد يتسائل الطفل لماذا يقال لنا أن الكذب  لا يجوز في حين يكذب الآباء والمربون علينا ؟ أو لماذا تطلبون منا عدم رمى الأوراق والعلب من السيارة في حين يفعل ذلك الكثير من الناس ؟ </a:t>
            </a:r>
          </a:p>
          <a:p>
            <a:pPr algn="just" rtl="1">
              <a:lnSpc>
                <a:spcPct val="150000"/>
              </a:lnSpc>
              <a:spcBef>
                <a:spcPct val="50000"/>
              </a:spcBef>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الأعراض التي تظهر على الأطفال الذين لا يفهمون ما يجري حولهم؟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8624286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تساوى الناس مع وجود اختلافات بينهم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 يريد أن يعرف لماذا يقول الناس أن الجميع متساوون في حين يمتلك البعض أموالاً طائلة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وغيرهم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يملكون إلا القليل) ، (إنه يود لو أن أحداً ساعده على معرفة الفرق بين الصواب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والخطأ</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(إنه يود أن يعرف شكل الله سبحانه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وتعالى)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إنه يود أن يعرف كيف جاء أخوه الصغير إلى الدنيا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2726099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فهم الطفل ورضاه لتفسير الكبار له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يكشف هذا الطفل عن عدم رضاه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وفهمه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للأشياء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والمواقف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كما يفسرها له الكبار، قد يقول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يحاولون إخفاء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شيء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عني) أو قد يسأل (لماذا يطلب الناس منا السكوت كلما سألت عن الفرق بين الولد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والبنت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عن الجنس).</a:t>
            </a:r>
          </a:p>
        </p:txBody>
      </p:sp>
    </p:spTree>
    <p:extLst>
      <p:ext uri="{BB962C8B-B14F-4D97-AF65-F5344CB8AC3E}">
        <p14:creationId xmlns:p14="http://schemas.microsoft.com/office/powerpoint/2010/main" val="20515859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09600"/>
            <a:ext cx="7391400" cy="5562600"/>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الرغبة في الحصول على مزيد من المعلومات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يعبر هؤلاء الأطفال عن رغبتهم في مزيد من المعلومات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نسمع الطفل يقول (أنه يود لو عرف كيف يحب وطنه حباً شديداً) أو أنه يود لو أن  والديه ساعداه أكثر على فهم نفسه،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وأحياناً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يقول لنا هؤلاء الأطفال أنهم يودون لو فهموا تلك الكلمات الطويلة التي يقرئونها</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9886277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04800"/>
            <a:ext cx="7848600" cy="6248400"/>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يتحمل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وحده مسؤولية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الحصول على المعلومات :</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كثيراً ما يتخذ الطفل المحتاج للفهم عبء مسؤولية الحصول على معلومات على عاتقه وحده .. إنه قد يغفل آراء الآخرين دون سؤال،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يقرأ باستمرار.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وكثيراً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يصبح مثل هذا الطفل عدوانياً في بحثه عن المعلومات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يشكك دائماً في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السلطة ، وقد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غير متسامح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ومتحامل</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يفكك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الأشياء الآلية إلى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أجزائها، وقد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يكونون قادرين على التمييز،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ويقرأون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كتباً أعلى من مستوى فهمهم في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مختلف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الموضوعات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ويكثرون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استخدام المكتبة.</a:t>
            </a:r>
          </a:p>
        </p:txBody>
      </p:sp>
    </p:spTree>
    <p:extLst>
      <p:ext uri="{BB962C8B-B14F-4D97-AF65-F5344CB8AC3E}">
        <p14:creationId xmlns:p14="http://schemas.microsoft.com/office/powerpoint/2010/main" val="16050913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305800" cy="5867400"/>
          </a:xfrm>
          <a:solidFill>
            <a:schemeClr val="lt1"/>
          </a:solidFill>
        </p:spPr>
        <p:txBody>
          <a:bodyPr>
            <a:normAutofit fontScale="55000" lnSpcReduction="20000"/>
          </a:bodyPr>
          <a:lstStyle/>
          <a:p>
            <a:pPr algn="just" rtl="1">
              <a:lnSpc>
                <a:spcPct val="170000"/>
              </a:lnSpc>
              <a:spcBef>
                <a:spcPct val="50000"/>
              </a:spcBef>
              <a:buNone/>
            </a:pPr>
            <a:r>
              <a:rPr lang="ar-SA" sz="65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a:t>
            </a:r>
            <a:r>
              <a:rPr lang="ar-SA" sz="65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إيحاء الوالدين للطفل بالفهم عندما يكبر : </a:t>
            </a:r>
          </a:p>
          <a:p>
            <a:pPr algn="just" rtl="1">
              <a:lnSpc>
                <a:spcPct val="170000"/>
              </a:lnSpc>
              <a:spcBef>
                <a:spcPct val="50000"/>
              </a:spcBef>
            </a:pP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عادة يوحي الوالدين لهؤلاء الأطفال بأنهم سوف يفهمون فيما بعد،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الراشدين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والمدرسين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يفسرون لهم الأشياء التي تثير حيرتهم، ولكن هذه التفسيرات عادة لا تأتي،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نجد الراشدين يقولون لمثل هذا الطفل: (سوف تعرف الإجابة على ذلك عندما تكبر) أو (لقد شرحتها لك ثلاث مرات قبل ذلك) أو (.. لما أنت صغير </a:t>
            </a:r>
            <a:r>
              <a:rPr lang="ar-SA" sz="51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وبتسأل</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لما تكبر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ها تعمل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إيه ..؟) .. إلخ وعندما يواجه الطفل التأنيب باستمرار بتعليقات مثل </a:t>
            </a:r>
            <a:r>
              <a:rPr lang="ar-SA" sz="5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5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إنك تكثرين  من الأسئلة، لماذا لا تهدئي ؟) فكيف يكون شعوره؟ إذا لم نجب على أسئلته لكي يفهم؟ </a:t>
            </a:r>
          </a:p>
        </p:txBody>
      </p:sp>
    </p:spTree>
    <p:extLst>
      <p:ext uri="{BB962C8B-B14F-4D97-AF65-F5344CB8AC3E}">
        <p14:creationId xmlns:p14="http://schemas.microsoft.com/office/powerpoint/2010/main" val="1217771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67400"/>
          </a:xfrm>
          <a:solidFill>
            <a:schemeClr val="lt1"/>
          </a:solidFill>
        </p:spPr>
        <p:txBody>
          <a:bodyPr>
            <a:normAutofit fontScale="92500" lnSpcReduction="20000"/>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شعور الطفل بالارتباك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هذا الطفل يشعر </a:t>
            </a:r>
            <a:r>
              <a:rPr lang="ar-SA" sz="3600" b="1" dirty="0" err="1"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بالإرتباك</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الحيرة: إن هناك كثير مما يود معرفته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الناس لا يجيبون على  أسئلته إجابات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كافية</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يقول: 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هؤلاء الراشدين أغبياء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والمدرسة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غبية، ولا تثير اهتمامنا، إنه يريد أن يفهم الأشياء التي تحيره، كما أنه يشعر بالإحباط الشديد لأن الناس لا يريدون مساعدته،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ويظن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أنهم يتعمدون إرباكه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الراشدين لا يقولون له الحقيقة، أنه يشعر بالحيرة للفروق بين ما يقوله الراشدون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يفعلونه، أنه يشعر بارتياح عظيم عندما يحصل على إجابات لأسئلته الهامة.</a:t>
            </a:r>
          </a:p>
          <a:p>
            <a:pPr algn="just" rtl="1">
              <a:buFont typeface="Arial" charset="0"/>
              <a:buChar char="•"/>
            </a:pPr>
            <a:endParaRPr lang="ar-SA" sz="2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672022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667000"/>
            <a:ext cx="7010400" cy="2667000"/>
          </a:xfrm>
          <a:solidFill>
            <a:schemeClr val="lt1"/>
          </a:solidFill>
        </p:spPr>
        <p:txBody>
          <a:bodyPr>
            <a:noAutofit/>
          </a:bodyPr>
          <a:lstStyle/>
          <a:p>
            <a:pPr algn="just" rtl="1">
              <a:lnSpc>
                <a:spcPct val="20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بعض الأشياء التي يمكن للآباء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يفعلوها للوفاء بحاجة الأطفال إلى الفهم، من ذلك</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609600" y="0"/>
            <a:ext cx="8534400" cy="1371600"/>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609600" y="116632"/>
            <a:ext cx="7490792" cy="1143000"/>
          </a:xfrm>
        </p:spPr>
        <p:txBody>
          <a:bodyPr>
            <a:no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يفعله المربون للوفاء بالحاجة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4495712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524000"/>
            <a:ext cx="7181800" cy="4876800"/>
          </a:xfrm>
          <a:solidFill>
            <a:schemeClr val="lt1"/>
          </a:solidFill>
        </p:spPr>
        <p:txBody>
          <a:bodyPr>
            <a:noAutofit/>
          </a:bodyPr>
          <a:lstStyle/>
          <a:p>
            <a:pPr algn="just" rtl="1">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تهيئة جو التسامح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المهم أن يهيء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للأطفال جواً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التسامح، ويقصد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بالتسامح أن يحاول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إيجاد موقف يشعر فيه الأطفال بالحرية في إلقاء الأسئلة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وتبادل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الأفكار،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ويكون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التسامح محكوماً بالأهداف التي يسعى الطفل لمعرفتها .. </a:t>
            </a:r>
          </a:p>
        </p:txBody>
      </p:sp>
      <p:sp>
        <p:nvSpPr>
          <p:cNvPr id="5" name="Rectangle 4"/>
          <p:cNvSpPr/>
          <p:nvPr/>
        </p:nvSpPr>
        <p:spPr>
          <a:xfrm>
            <a:off x="0" y="0"/>
            <a:ext cx="9144000" cy="1371600"/>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p:spPr>
        <p:txBody>
          <a:bodyPr>
            <a:no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يفعله المربون للوفاء بالحاجة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572750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24000"/>
            <a:ext cx="7334200" cy="4876800"/>
          </a:xfrm>
          <a:solidFill>
            <a:schemeClr val="lt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فيجب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يدرك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الفور أن ذلك ماهو إلا علامة على الحاجة إلى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الفهم، وإذا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 يكونوا حذرين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ومتسامحين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مع أطفالهم فإنهم سيكبتون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العلامات،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ويظنون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أطفالهم ليست لديهم أية مشاكل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ليست الحقيقة، حيث أن الأطفال يحتاجون إلى كثير من الإجابات و الإستفسارات التي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كبتت ، وكبتها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بالطبع لا يعني زوالها.</a:t>
            </a:r>
          </a:p>
        </p:txBody>
      </p:sp>
      <p:sp>
        <p:nvSpPr>
          <p:cNvPr id="5" name="Rectangle 4"/>
          <p:cNvSpPr/>
          <p:nvPr/>
        </p:nvSpPr>
        <p:spPr>
          <a:xfrm>
            <a:off x="0" y="0"/>
            <a:ext cx="9144000" cy="1371600"/>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p:spPr>
        <p:txBody>
          <a:bodyPr>
            <a:noAutofit/>
          </a:bodyPr>
          <a:lstStyle/>
          <a:p>
            <a:pPr marL="320040" indent="-320040" algn="ctr" rtl="1">
              <a:lnSpc>
                <a:spcPct val="150000"/>
              </a:lnSpc>
              <a:spcBef>
                <a:spcPct val="50000"/>
              </a:spcBef>
              <a:buSzPct val="60000"/>
            </a:pP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ماذا يجب </a:t>
            </a: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يفعله المربون للوفاء بالحاجة إلى الفهم؟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572750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457200"/>
            <a:ext cx="7391400" cy="5791200"/>
          </a:xfrm>
          <a:solidFill>
            <a:schemeClr val="lt1"/>
          </a:solidFill>
        </p:spPr>
        <p:txBody>
          <a:bodyPr>
            <a:normAutofit lnSpcReduction="10000"/>
          </a:bodyPr>
          <a:lstStyle/>
          <a:p>
            <a:pPr marL="0" indent="0" algn="just" rtl="1">
              <a:lnSpc>
                <a:spcPct val="150000"/>
              </a:lnSpc>
              <a:spcBef>
                <a:spcPct val="50000"/>
              </a:spcBef>
              <a:buNone/>
            </a:pPr>
            <a:r>
              <a:rPr lang="ar-SA" sz="2400" b="1" dirty="0" smtClean="0">
                <a:latin typeface="Arial Unicode MS" pitchFamily="34" charset="-128"/>
                <a:ea typeface="Arial Unicode MS" pitchFamily="34" charset="-128"/>
                <a:cs typeface="Arial Unicode MS" pitchFamily="34" charset="-128"/>
              </a:rPr>
              <a:t>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الاهتمام بالحاجة التي يسعى الطفل لمعرفتها في خفاء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إستطاعة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يبذلوا إهتماماً كبيراً بالغرض الذي يسعى الطفل إلى معرفته بطريقة مستترة،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وربما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هذا التستر هو أكثر الطرق فاعلية،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 الأطفال في مشروعات جماعية أو شخصية يستطيع الآباء أو المربون أن يثيروا معهم التساؤل عما يأملون في تحقيقه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السبب في أهميته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4368706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a:solidFill>
            <a:schemeClr val="lt1"/>
          </a:solidFill>
        </p:spPr>
        <p:txBody>
          <a:bodyPr>
            <a:normAutofit fontScale="85000" lnSpcReduction="20000"/>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يطرحها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ذات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المستوى المحلى أو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العالمي: </a:t>
            </a:r>
            <a:endPar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spcBef>
                <a:spcPct val="50000"/>
              </a:spcBef>
            </a:pP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بعض الأسئلة لدى الأطفال تتصل مباشرة بمشاكل في غاية الأهمية على الصعيد المحلي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والقومي والعالمي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هذه الموضوعات تتسم بالتعقيد الشديد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ويشعر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كثير من الأطفال بالحيرة إزاءها، لذلك يجب على الآباء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يعدوا برامج جماعية يقدم فيها أفراد مختلفون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وجهات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نظر مختلفة بما يجعل الموضوعات أكثر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وضوحاً وتتبع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البرامج بفترات مناقشة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وفترات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ثم يعود الأطفال بعد ذلك بفترة ليثيروا التساؤلات التي ظهرت </a:t>
            </a:r>
            <a:r>
              <a:rPr lang="ar-SA" sz="4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لديهم </a:t>
            </a:r>
            <a:r>
              <a:rPr lang="ar-SA" sz="4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فيما بعد.</a:t>
            </a:r>
          </a:p>
        </p:txBody>
      </p:sp>
    </p:spTree>
    <p:extLst>
      <p:ext uri="{BB962C8B-B14F-4D97-AF65-F5344CB8AC3E}">
        <p14:creationId xmlns:p14="http://schemas.microsoft.com/office/powerpoint/2010/main" val="29499321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85800"/>
            <a:ext cx="7391400" cy="5562600"/>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طريقة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طرح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يطرح الأطفال أحياناً الأسئلة بطريقة ساذجة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وبعيدة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الخداع، لذا يجب أن يكون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شديدي الحذر من أن يعطوا إنطباعاً بالدهشة لأن هذه الأسئلة ساذجة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وأنها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محظورة، أو أن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لابد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شخصاً غير سوي لتقديم مثل هذه الأسئلة</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8974116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943600"/>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الآباء والمربون أثارة موضوعات لها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لدى الطفل : </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الأطفال أنفسهم لا يثيرون بعض الموضوعات الكبرى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يعملون في حدود اهتمامتهم – فإن المعلم (الأب) يجب أن يثير معهم بعض هذه الموضوعات مثل: ماهي مصادر الحقيقة؟ ماهي المعاني المختلفة للحرية؟ هل أصبحت الحروب من مميزات العلاقات الإنسانية في العالم؟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طرح مثل هذه التساؤلات تساعد الأطفال على فهم العالم الذي يعيشون فيه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وتساعدهم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إرساء قاعدة أكثر صلابة لتطوير أغراض خاصة بهم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8022048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172200"/>
          </a:xfrm>
          <a:solidFill>
            <a:schemeClr val="lt1"/>
          </a:solidFill>
        </p:spPr>
        <p:txBody>
          <a:bodyPr>
            <a:noAutofit/>
          </a:bodyPr>
          <a:lstStyle/>
          <a:p>
            <a:pPr marL="0" indent="0" algn="just" rtl="1">
              <a:lnSpc>
                <a:spcPct val="15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تطور فهم الطفل : </a:t>
            </a:r>
          </a:p>
          <a:p>
            <a:pPr algn="just" rtl="1">
              <a:lnSpc>
                <a:spcPct val="15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المدرسة يستطيع الناظر (المدير) أن يرتب مع الصحف المحلية أو الإذاعة أو التلفاز تنظيم سلسلة من الندوات تناقش فيها موضوعات يطرحها الطفل ويرغب في معرفتها كل أسبوع على مدار السنة الدراسية تتعلق بالموضوعات التي يطرحها ويرغب في معرفتها ،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ويمكن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تضم مثل هذه الندوات بعض الخبراء سواء من المدرسة أو خارجها،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ويمكن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تطبع ملخصات لهذه الندوات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وتستخدم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كموضوعات للقراءة</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ويمكن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للأطفال الذين حضروها أن يقدموا ملخصات شفوية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والهدف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ذلك تكوين فهم أكثر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وتطوير</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p:txBody>
      </p:sp>
    </p:spTree>
    <p:extLst>
      <p:ext uri="{BB962C8B-B14F-4D97-AF65-F5344CB8AC3E}">
        <p14:creationId xmlns:p14="http://schemas.microsoft.com/office/powerpoint/2010/main" val="7191977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2514600"/>
            <a:ext cx="6629400" cy="2971800"/>
          </a:xfrm>
          <a:solidFill>
            <a:schemeClr val="lt1"/>
          </a:solidFill>
        </p:spPr>
        <p:txBody>
          <a:bodyPr>
            <a:noAutofit/>
          </a:bodyPr>
          <a:lstStyle/>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بعض الأشياء التي يجب أن يتجنبها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حتى يتجنبوا إحباط حاجة الطفل للفهم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ويشبعوا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حاجته النفسية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ومنها:</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943800"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المربون من أجل الوفاء بالحاجة للفهم؟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6057810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4876800"/>
          </a:xfrm>
          <a:solidFill>
            <a:schemeClr val="lt1"/>
          </a:solidFill>
        </p:spPr>
        <p:txBody>
          <a:bodyPr>
            <a:noAutofit/>
          </a:bodyPr>
          <a:lstStyle/>
          <a:p>
            <a:pPr marL="0" indent="0" algn="just" rtl="1">
              <a:lnSpc>
                <a:spcPct val="15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اهتمام الطفل بالعالم : </a:t>
            </a:r>
          </a:p>
          <a:p>
            <a:pPr algn="just" rtl="1">
              <a:lnSpc>
                <a:spcPct val="15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يثير الأطفال اهتماماتهم حول العالم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ومكانهم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يجب على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والمربين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يقولوا لهم: (إننا لا نرى ما علاقة ذلك بالحساب أو القراءة أو ما ندرسه بالمدرسة)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الموضوع سوف تعمله عندما تكبر) أو (ليس هذا بمهم في الوقت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الحاضر).</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943800"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المربون من أجل الوفاء بالحاجة للفهم؟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7740274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124328" cy="4876800"/>
          </a:xfrm>
          <a:solidFill>
            <a:schemeClr val="lt1"/>
          </a:solidFill>
        </p:spPr>
        <p:txBody>
          <a:bodyPr>
            <a:noAutofit/>
          </a:bodyPr>
          <a:lstStyle/>
          <a:p>
            <a:pPr algn="just" rtl="1">
              <a:lnSpc>
                <a:spcPct val="15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الآباء والمربيون 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الظروف إنما يحرمون الطفل من فرصة التعبير عن إهتمامه بأنه لا يفهم العالم من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حوله -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إنهم بذلك يكبتون حاجة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كانوا يرغبون في بناء الطفل من أجل النمو يجب أن يوفروا له التسامح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والحرية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الحديث بما يجرى له بدل الكبت.</a:t>
            </a: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943800" cy="1143000"/>
          </a:xfrm>
          <a:solidFill>
            <a:schemeClr val="bg1"/>
          </a:solidFill>
        </p:spPr>
        <p:txBody>
          <a:bodyPr>
            <a:noAutofit/>
          </a:bodyPr>
          <a:lstStyle/>
          <a:p>
            <a:pPr marL="320040" indent="-320040" algn="ctr" rtl="1">
              <a:lnSpc>
                <a:spcPct val="150000"/>
              </a:lnSpc>
              <a:spcBef>
                <a:spcPct val="50000"/>
              </a:spcBef>
              <a:buSzPct val="60000"/>
            </a:pPr>
            <a:r>
              <a:rPr lang="ar-SA" sz="32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ماهي الأشياء التي يجب أن يتجنبها المربون من أجل الوفاء بالحاجة للفهم؟</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7740274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15000"/>
          </a:xfrm>
          <a:solidFill>
            <a:schemeClr val="lt1"/>
          </a:solidFill>
        </p:spPr>
        <p:txBody>
          <a:bodyPr>
            <a:noAutofit/>
          </a:bodyPr>
          <a:lstStyle/>
          <a:p>
            <a:pPr marL="0" indent="0" algn="just" rtl="1">
              <a:lnSpc>
                <a:spcPct val="150000"/>
              </a:lnSpc>
              <a:spcBef>
                <a:spcPct val="50000"/>
              </a:spcBef>
              <a:buNone/>
            </a:pP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عدم الشعور بالضعف في </a:t>
            </a:r>
            <a:r>
              <a:rPr lang="ar-SA" sz="32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حالة </a:t>
            </a: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a:t>
            </a:r>
            <a:r>
              <a:rPr lang="ar-SA" sz="32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الإجابة </a:t>
            </a: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تساؤلات </a:t>
            </a:r>
            <a:r>
              <a:rPr lang="ar-SA" sz="32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lnSpc>
                <a:spcPct val="16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ألا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يشعر الآباء أو المربون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بأنهم ضعفاء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معلوماتهم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واستعداداتهم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لم يستطيعوا الإجابة على كل الأسئلة التي يطرحها الأطفال.كما يجب عدم إحراج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الذين يطرحون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هذه الأسئلة ويجب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يمتدحهم،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ويبين لهم أن العمل مع هذه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تساعدهم على فهم العالم فهما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أفضل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7230183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15000"/>
          </a:xfrm>
          <a:solidFill>
            <a:schemeClr val="lt1"/>
          </a:solidFill>
        </p:spPr>
        <p:txBody>
          <a:bodyPr>
            <a:noAutofit/>
          </a:bodyPr>
          <a:lstStyle/>
          <a:p>
            <a:pPr marL="0" indent="0" algn="just" rtl="1">
              <a:lnSpc>
                <a:spcPct val="16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التنوع في مصادر المعرفة :</a:t>
            </a:r>
          </a:p>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ألا يتقبل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الموارد المكتبية المتاحة بالمدرسة كما هي عليه، أو مصادر القراءة كمراجع ثابتة، بل يجب من خلال التنظيمات بين الوالدين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 أن يتوصلوا إلى إعتمادات إضافية للحصول على مزيد من الموارد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وتنوع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أوسع في وجهات النظر حول تلك المراجع لينوعوا من مصادر المعرفة.</a:t>
            </a:r>
          </a:p>
        </p:txBody>
      </p:sp>
    </p:spTree>
    <p:extLst>
      <p:ext uri="{BB962C8B-B14F-4D97-AF65-F5344CB8AC3E}">
        <p14:creationId xmlns:p14="http://schemas.microsoft.com/office/powerpoint/2010/main" val="6282530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685800"/>
            <a:ext cx="8991600" cy="6019800"/>
          </a:xfrm>
          <a:solidFill>
            <a:schemeClr val="lt1"/>
          </a:solidFill>
        </p:spPr>
        <p:txBody>
          <a:bodyPr>
            <a:normAutofit fontScale="77500" lnSpcReduction="20000"/>
          </a:bodyPr>
          <a:lstStyle/>
          <a:p>
            <a:pPr marL="0" indent="0" algn="just" rtl="1">
              <a:lnSpc>
                <a:spcPct val="16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يتجنب الآباء والمربون شغل الطفل بصورة دائمة : </a:t>
            </a:r>
          </a:p>
          <a:p>
            <a:pPr algn="just" rtl="1">
              <a:lnSpc>
                <a:spcPct val="160000"/>
              </a:lnSpc>
              <a:spcBef>
                <a:spcPct val="50000"/>
              </a:spcBef>
            </a:pP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يجب أن يتجنب الآباء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التأكيد على (العمل الشاغل) للأطفال فالغرض الحقيقي ليس هو إشغالهم،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القيام بالعمل الذي يساهم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نموهم ..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وجزء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هذا النمو هو ما يتعلق باستيضاح الأغراض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وزيادة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فهم البيئة،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وعندما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يعمل الأطفال معاً – لا يتجنب المربون إثارة الأسئلة المتعلقة بالغرض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والقيمة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هم بصدده،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وذلك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لأن إحساس الأطفال بالأمان الداخلي يزداد رسوخاً كلما اتضح لهم غرضهم </a:t>
            </a:r>
            <a:r>
              <a:rPr lang="ar-SA" sz="41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وقيمته </a:t>
            </a:r>
            <a:r>
              <a:rPr lang="ar-SA" sz="41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عندئذ يسعدون إلى ما يحاولون عمله بخصوص أنه سيزيدهم فهماً لما يستفسرون عنه و يودون معرفته.</a:t>
            </a:r>
          </a:p>
        </p:txBody>
      </p:sp>
    </p:spTree>
    <p:extLst>
      <p:ext uri="{BB962C8B-B14F-4D97-AF65-F5344CB8AC3E}">
        <p14:creationId xmlns:p14="http://schemas.microsoft.com/office/powerpoint/2010/main" val="921374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a:solidFill>
            <a:schemeClr val="lt1"/>
          </a:solidFill>
        </p:spPr>
        <p:txBody>
          <a:bodyPr>
            <a:noAutofit/>
          </a:bodyPr>
          <a:lstStyle/>
          <a:p>
            <a:pPr marL="0" indent="0" algn="just" rtl="1">
              <a:lnSpc>
                <a:spcPct val="170000"/>
              </a:lnSpc>
              <a:spcBef>
                <a:spcPct val="50000"/>
              </a:spcBef>
              <a:buNone/>
            </a:pP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تتسم بعض </a:t>
            </a: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بالضخامة : </a:t>
            </a:r>
          </a:p>
          <a:p>
            <a:pPr algn="just" rtl="1">
              <a:lnSpc>
                <a:spcPct val="170000"/>
              </a:lnSpc>
              <a:spcBef>
                <a:spcPct val="50000"/>
              </a:spcBef>
            </a:pP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تتسم بعض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الموضوعات (بالضخامة) فليس سبباً في إستبعادها من اهتمامات الآباء و المعلمين</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إذ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معظم المجتمعات تساعد في توضيح هذه الأمور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لذا يجب ألا يرتكب الآباء أو المربون خطأ في إبعاد بعض الموضوعات عن مجالات أسئلة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وتفكير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الأطفال ، بل يجب أن يهيئوا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لأطفالهم </a:t>
            </a:r>
            <a:r>
              <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المزيد من الفهم لأسئلتهم حتى يتم التخلص من كل </a:t>
            </a:r>
            <a:r>
              <a:rPr lang="ar-SA" sz="32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الأسئلة .</a:t>
            </a:r>
            <a:endParaRPr lang="ar-SA" sz="32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5299345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a:solidFill>
            <a:schemeClr val="lt1"/>
          </a:solidFill>
        </p:spPr>
        <p:txBody>
          <a:bodyPr>
            <a:noAutofit/>
          </a:bodyPr>
          <a:lstStyle/>
          <a:p>
            <a:pPr algn="just" rtl="1">
              <a:lnSpc>
                <a:spcPct val="17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يتجنب الآباء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والمربون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إعطاء الإنطباع بأن هذه الموضوعات تخرج عن نطاق إدراكهم و أنها لا ترتبط بتعليمهم الحالي لذا يجب أن يحاولوا بقدر الإمكان أن يساعدوا أطفالهم في إدراك العلاقات بين حياتهم الحالية وبين تلك المشاكل.</a:t>
            </a:r>
          </a:p>
        </p:txBody>
      </p:sp>
    </p:spTree>
    <p:extLst>
      <p:ext uri="{BB962C8B-B14F-4D97-AF65-F5344CB8AC3E}">
        <p14:creationId xmlns:p14="http://schemas.microsoft.com/office/powerpoint/2010/main" val="11177421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a:solidFill>
            <a:schemeClr val="lt1"/>
          </a:solidFill>
        </p:spPr>
        <p:txBody>
          <a:bodyPr>
            <a:noAutofit/>
          </a:bodyPr>
          <a:lstStyle/>
          <a:p>
            <a:pPr marL="0" indent="0" algn="just" rtl="1">
              <a:lnSpc>
                <a:spcPct val="160000"/>
              </a:lnSpc>
              <a:spcBef>
                <a:spcPct val="50000"/>
              </a:spcBef>
              <a:buNone/>
            </a:pPr>
            <a:r>
              <a:rPr lang="ar-SA" sz="32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6- عدم استخفاف الآباء والمربون بطبيعة الأسئلة التي يطرحها الاطفال : </a:t>
            </a:r>
          </a:p>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ألا يبدي الآباء أو المربون أي ملاحظات عن الطبيعة السخيفة أو الساذجة لبعض الأسئلة، ولا يتركوا إنطباعاً بأنها غير هامة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ليس لها صلة بالمنهج</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وأن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يعتذروا عنها أو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تأجيلها.</a:t>
            </a:r>
            <a:endParaRPr lang="ar-SA" sz="3600" b="1" u="sng"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895576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04800"/>
            <a:ext cx="7543800" cy="6019800"/>
          </a:xfrm>
          <a:solidFill>
            <a:schemeClr val="lt1"/>
          </a:solidFill>
        </p:spPr>
        <p:txBody>
          <a:bodyPr>
            <a:noAutofit/>
          </a:bodyPr>
          <a:lstStyle/>
          <a:p>
            <a:pPr marL="0" indent="0" algn="just" rtl="1">
              <a:lnSpc>
                <a:spcPct val="160000"/>
              </a:lnSpc>
              <a:spcBef>
                <a:spcPct val="50000"/>
              </a:spcBef>
              <a:buNone/>
            </a:pPr>
            <a:r>
              <a:rPr lang="ar-SA" sz="3600" b="1" dirty="0" smtClean="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7- إضافة </a:t>
            </a:r>
            <a:r>
              <a:rPr lang="ar-SA" sz="3600" b="1" dirty="0">
                <a:solidFill>
                  <a:srgbClr val="0070C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الجديد إلى المنهج : </a:t>
            </a:r>
          </a:p>
          <a:p>
            <a:pPr algn="just" rtl="1">
              <a:lnSpc>
                <a:spcPct val="160000"/>
              </a:lnSpc>
              <a:spcBef>
                <a:spcPct val="50000"/>
              </a:spcBef>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ألا يكتفي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المعلم بمجرد إضافة أنشطة إلى المنهج حتى ولو بدت (حديثة أو تقدمية) أن الغرض هو فهم أفضل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ومقصود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ومتطور وألا يقتبس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أشياء جديدة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إضافية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لم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يستطيع إدراك كيفية مساهمتها في نمو الطفل.</a:t>
            </a:r>
          </a:p>
        </p:txBody>
      </p:sp>
    </p:spTree>
    <p:extLst>
      <p:ext uri="{BB962C8B-B14F-4D97-AF65-F5344CB8AC3E}">
        <p14:creationId xmlns:p14="http://schemas.microsoft.com/office/powerpoint/2010/main" val="14715430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4876800"/>
          </a:xfrm>
          <a:solidFill>
            <a:schemeClr val="lt1"/>
          </a:solidFill>
        </p:spPr>
        <p:txBody>
          <a:bodyPr>
            <a:noAutofit/>
          </a:bodyPr>
          <a:lstStyle/>
          <a:p>
            <a:pPr marL="627063" indent="-627063"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 إشباع حاجة الطفل إلى الفهم عن طريق:</a:t>
            </a:r>
          </a:p>
          <a:p>
            <a:pPr marL="531813" indent="-531813" algn="just" rtl="1">
              <a:lnSpc>
                <a:spcPct val="16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حب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للمعرفة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وحاجته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الفهم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الحاجة يمكن أن يشبعها الطفل من خلال تفاعله مع برامج التلفزيون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وما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تقدمه من أفكار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وأشكال وسلوك ومفاهيم واتجاهات وقيم وأساليب تفكير.</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الحاجة إلى الفهم من خلال تثقيف الطفل عن طريق برامج التلفزيون؟</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7278440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59688" cy="4876800"/>
          </a:xfrm>
          <a:solidFill>
            <a:schemeClr val="lt1"/>
          </a:solidFill>
        </p:spPr>
        <p:txBody>
          <a:bodyPr>
            <a:noAutofit/>
          </a:bodyPr>
          <a:lstStyle/>
          <a:p>
            <a:pPr marL="531813" indent="-531813" algn="just" rtl="1">
              <a:lnSpc>
                <a:spcPct val="16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تنادي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التربية الحديثة بمبدأ تعدد الخبرات و يتم ذلك من خلال استثارة تساؤلات الطفل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وتوجيهه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البحث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والاستفسار والمعرفة</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لذلك يحسن ألا تعطي هذه البرامج الحلول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والمعارف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جاهزة للطفل، بل الأفضل أن توجهه لأن يبحث في الكتب فينمي عادة القراءة من خلال بحثه عن إجابات لتساؤلاته.</a:t>
            </a:r>
          </a:p>
        </p:txBody>
      </p:sp>
      <p:sp>
        <p:nvSpPr>
          <p:cNvPr id="5" name="Rectangle 4"/>
          <p:cNvSpPr/>
          <p:nvPr/>
        </p:nvSpPr>
        <p:spPr>
          <a:xfrm>
            <a:off x="0" y="0"/>
            <a:ext cx="9144000" cy="137160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8748464" y="0"/>
            <a:ext cx="395536"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Title 1"/>
          <p:cNvSpPr>
            <a:spLocks noGrp="1"/>
          </p:cNvSpPr>
          <p:nvPr>
            <p:ph type="title"/>
          </p:nvPr>
        </p:nvSpPr>
        <p:spPr>
          <a:xfrm>
            <a:off x="228600" y="116632"/>
            <a:ext cx="7871792" cy="1143000"/>
          </a:xfrm>
          <a:solidFill>
            <a:schemeClr val="bg1"/>
          </a:solidFill>
        </p:spPr>
        <p:txBody>
          <a:bodyPr>
            <a:noAutofit/>
          </a:bodyPr>
          <a:lstStyle/>
          <a:p>
            <a:pPr algn="ctr" rtl="1"/>
            <a:r>
              <a:rPr lang="ar-SA"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يتم إشباع الحاجة إلى الفهم من خلال تثقيف الطفل عن طريق برامج التلفزيون؟</a:t>
            </a:r>
          </a:p>
        </p:txBody>
      </p:sp>
      <p:sp>
        <p:nvSpPr>
          <p:cNvPr id="9" name="Rectangle 8"/>
          <p:cNvSpPr/>
          <p:nvPr/>
        </p:nvSpPr>
        <p:spPr>
          <a:xfrm>
            <a:off x="8352928" y="0"/>
            <a:ext cx="251520"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8100392" y="0"/>
            <a:ext cx="72008" cy="137160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097603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685800"/>
            <a:ext cx="7162800" cy="5638800"/>
          </a:xfrm>
          <a:solidFill>
            <a:schemeClr val="lt1"/>
          </a:solidFill>
        </p:spPr>
        <p:txBody>
          <a:bodyPr>
            <a:normAutofit/>
          </a:bodyPr>
          <a:lstStyle/>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ذلك يبرز بوضوح الدور الذي يمكن أن تلعبه دوائر المعارف للأطفال، حيث تقدم لهم بشكل مبسط الرد على تساؤلاتهم، ومعرفة حقائق الكون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وأسرار الحياة، وللأسف .</a:t>
            </a: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1300772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600200"/>
            <a:ext cx="7315200" cy="4648200"/>
          </a:xfrm>
        </p:spPr>
        <p:txBody>
          <a:bodyPr>
            <a:noAutofit/>
          </a:bodyPr>
          <a:lstStyle/>
          <a:p>
            <a:pPr marL="0" indent="0" algn="ctr" rtl="1">
              <a:lnSpc>
                <a:spcPct val="150000"/>
              </a:lnSpc>
              <a:buNone/>
            </a:pPr>
            <a:endParaRPr lang="ar-SA" sz="6000" b="1" cap="all"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ctr" rtl="1">
              <a:lnSpc>
                <a:spcPct val="150000"/>
              </a:lnSpc>
              <a:buNone/>
            </a:pPr>
            <a:r>
              <a:rPr lang="ar-SA" sz="6000" b="1" cap="all"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 </a:t>
            </a:r>
            <a:endParaRPr lang="ar-SA" sz="6000" b="1" cap="all"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2065775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153400" cy="990600"/>
          </a:xfrm>
        </p:spPr>
        <p:txBody>
          <a:bodyPr>
            <a:noAutofit/>
          </a:bodyPr>
          <a:lstStyle/>
          <a:p>
            <a:pPr marL="320040" indent="-320040" algn="ctr" rtl="1">
              <a:lnSpc>
                <a:spcPct val="150000"/>
              </a:lnSpc>
              <a:spcBef>
                <a:spcPct val="50000"/>
              </a:spcBef>
              <a:buSzPct val="60000"/>
            </a:pPr>
            <a:r>
              <a:rPr lang="ar-SA"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 كيف </a:t>
            </a:r>
            <a:r>
              <a:rPr lang="ar-SA"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ينمو عدم الأمان الإقتصادي لدى الطفل؟</a:t>
            </a:r>
            <a:endParaRPr lang="en-US"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606122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20040" indent="-320040" algn="ctr" rtl="1">
              <a:lnSpc>
                <a:spcPct val="150000"/>
              </a:lnSpc>
              <a:spcBef>
                <a:spcPct val="50000"/>
              </a:spcBef>
              <a:buSzPct val="60000"/>
            </a:pPr>
            <a:r>
              <a:rPr lang="ar-SA" sz="36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الإجابة </a:t>
            </a:r>
            <a:endParaRPr lang="en-US" sz="36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sz="quarter" idx="1"/>
          </p:nvPr>
        </p:nvSpPr>
        <p:spPr>
          <a:xfrm>
            <a:off x="228600" y="1527048"/>
            <a:ext cx="8610600" cy="4721352"/>
          </a:xfrm>
          <a:solidFill>
            <a:schemeClr val="lt1"/>
          </a:solidFill>
        </p:spPr>
        <p:txBody>
          <a:bodyPr>
            <a:normAutofit fontScale="85000" lnSpcReduction="20000"/>
          </a:bodyPr>
          <a:lstStyle/>
          <a:p>
            <a:pPr algn="just" rtl="1">
              <a:lnSpc>
                <a:spcPct val="160000"/>
              </a:lnSpc>
              <a:spcBef>
                <a:spcPct val="50000"/>
              </a:spcBef>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الطفل الذي ينشأ لديه هذا الإحساس إنما يتكون لديه في إطار إجتماعي يظل مؤثراً فيه، </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يزيد من حدته بعض المؤثرات منها:</a:t>
            </a:r>
          </a:p>
          <a:p>
            <a:pPr marL="0" indent="0" algn="just" rtl="1">
              <a:lnSpc>
                <a:spcPct val="160000"/>
              </a:lnSpc>
              <a:spcBef>
                <a:spcPct val="50000"/>
              </a:spcBef>
              <a:buNone/>
            </a:pP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يناقش الوالدان في المنزل أحياناً شئون المنزل المالية أمام الطفل بطريقة تؤدي إلى عدم الإستقرار بالنسبة لديه</a:t>
            </a:r>
            <a:r>
              <a:rPr lang="ar-SA" sz="36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marL="0" indent="0" algn="just" rtl="1">
              <a:lnSpc>
                <a:spcPct val="160000"/>
              </a:lnSpc>
              <a:spcBef>
                <a:spcPct val="50000"/>
              </a:spcBef>
              <a:buNone/>
            </a:pPr>
            <a:r>
              <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وقد ينشأ القلق عن أسباب لا حصر لها يقولها الوالدان أو يفعلانها لطفلهما في مواضيع تتعلق بالنقود أو الممتلكات المادية.</a:t>
            </a:r>
          </a:p>
          <a:p>
            <a:pPr algn="just" rtl="1"/>
            <a:endParaRPr lang="ar-SA" sz="2800" dirty="0">
              <a:latin typeface="Arial Unicode MS" pitchFamily="34" charset="-128"/>
              <a:ea typeface="Arial Unicode MS" pitchFamily="34" charset="-128"/>
              <a:cs typeface="Arial Unicode MS" pitchFamily="34" charset="-128"/>
            </a:endParaRPr>
          </a:p>
          <a:p>
            <a:pPr marL="0" indent="0" algn="just" rtl="1">
              <a:lnSpc>
                <a:spcPct val="160000"/>
              </a:lnSpc>
              <a:spcBef>
                <a:spcPct val="50000"/>
              </a:spcBef>
              <a:buNone/>
            </a:pPr>
            <a:endParaRPr lang="ar-SA" sz="36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15727249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pattFill prst="ltHorz">
          <a:fgClr>
            <a:schemeClr val="accent1"/>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04800" y="1752601"/>
            <a:ext cx="8610600" cy="4495800"/>
          </a:xfrm>
        </p:spPr>
        <p:style>
          <a:lnRef idx="2">
            <a:schemeClr val="accent1"/>
          </a:lnRef>
          <a:fillRef idx="1">
            <a:schemeClr val="lt1"/>
          </a:fillRef>
          <a:effectRef idx="0">
            <a:schemeClr val="accent1"/>
          </a:effectRef>
          <a:fontRef idx="minor">
            <a:schemeClr val="dk1"/>
          </a:fontRef>
        </p:style>
        <p:txBody>
          <a:bodyPr>
            <a:noAutofit/>
          </a:bodyPr>
          <a:lstStyle/>
          <a:p>
            <a:pPr marL="0" indent="0" algn="just" rtl="1">
              <a:lnSpc>
                <a:spcPct val="150000"/>
              </a:lnSpc>
              <a:spcBef>
                <a:spcPct val="50000"/>
              </a:spcBef>
              <a:buNone/>
            </a:pP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المدرسة نجد أن عدم الأمان الإقتصادي قد يتزايد عندما يطلب جمع نقود في الفصل لعمل وسائل تعليمية مثلاً أو القيام برحلات أو تبرعات أو عندما يطلب من الأطفال شراء ملابس خاصة ( التربية الرياضية أو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للتدبير المنزلي)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المدرسين قد يوحون للأطفال بشعور عدم الأمان الإقتصادي من خلال الطريقة التي يتحدثون بها عن المستقبل</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4089984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609600" y="2438400"/>
            <a:ext cx="7696200" cy="3733800"/>
          </a:xfrm>
        </p:spPr>
        <p:style>
          <a:lnRef idx="2">
            <a:schemeClr val="accent1"/>
          </a:lnRef>
          <a:fillRef idx="1">
            <a:schemeClr val="lt1"/>
          </a:fillRef>
          <a:effectRef idx="0">
            <a:schemeClr val="accent1"/>
          </a:effectRef>
          <a:fontRef idx="minor">
            <a:schemeClr val="dk1"/>
          </a:fontRef>
        </p:style>
        <p:txBody>
          <a:bodyPr>
            <a:noAutofit/>
          </a:bodyPr>
          <a:lstStyle/>
          <a:p>
            <a:pPr marL="531813" indent="-531813" algn="just" rtl="1">
              <a:lnSpc>
                <a:spcPct val="150000"/>
              </a:lnSpc>
              <a:spcBef>
                <a:spcPct val="50000"/>
              </a:spcBef>
              <a:buNone/>
            </a:pP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ونؤكد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أن مشاعر الأمان الإقتصادي تتولد في الأطفال من كل المستويات الإجتماعية، </a:t>
            </a:r>
            <a:r>
              <a:rPr lang="ar-SA" sz="36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وكذلك </a:t>
            </a:r>
            <a:r>
              <a:rPr lang="ar-SA"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فإن الإحساس بعدم الأمان الإقتصادي يمكن أن يتواجد بين أطفال الأغنياء كما يتواجد لدى أطفال الفقراء.</a:t>
            </a:r>
            <a:endParaRPr lang="en-US" sz="36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35714305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WordArt 5"/>
          <p:cNvSpPr>
            <a:spLocks noChangeArrowheads="1" noChangeShapeType="1" noTextEdit="1"/>
          </p:cNvSpPr>
          <p:nvPr/>
        </p:nvSpPr>
        <p:spPr bwMode="auto">
          <a:xfrm>
            <a:off x="615950" y="609600"/>
            <a:ext cx="7772400" cy="3276600"/>
          </a:xfrm>
          <a:prstGeom prst="rect">
            <a:avLst/>
          </a:prstGeom>
        </p:spPr>
        <p:txBody>
          <a:bodyPr wrap="none" fromWordArt="1">
            <a:prstTxWarp prst="textPlain">
              <a:avLst>
                <a:gd name="adj" fmla="val 50000"/>
              </a:avLst>
            </a:prstTxWarp>
            <a:scene3d>
              <a:camera prst="legacyPerspectiveBottom">
                <a:rot lat="20999996" lon="0" rev="0"/>
              </a:camera>
              <a:lightRig rig="legacyFlat3" dir="r"/>
            </a:scene3d>
            <a:sp3d extrusionH="121893000" prstMaterial="legacyMatte">
              <a:extrusionClr>
                <a:srgbClr val="FFFFCC"/>
              </a:extrusionClr>
            </a:sp3d>
          </a:bodyPr>
          <a:lstStyle/>
          <a:p>
            <a:r>
              <a:rPr lang="ar-SA" sz="3600" b="1" kern="10" dirty="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جزاكم الله خيراً </a:t>
            </a:r>
          </a:p>
          <a:p>
            <a:r>
              <a:rPr lang="ar-SA" sz="3600" b="1" kern="1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a:cs typeface="Arial"/>
              </a:rPr>
              <a:t>على حسن استماعكم</a:t>
            </a:r>
          </a:p>
        </p:txBody>
      </p:sp>
      <p:sp>
        <p:nvSpPr>
          <p:cNvPr id="3" name="مربع نص 2"/>
          <p:cNvSpPr txBox="1"/>
          <p:nvPr/>
        </p:nvSpPr>
        <p:spPr>
          <a:xfrm>
            <a:off x="357158" y="5429264"/>
            <a:ext cx="3286148" cy="954107"/>
          </a:xfrm>
          <a:prstGeom prst="rect">
            <a:avLst/>
          </a:prstGeom>
          <a:solidFill>
            <a:schemeClr val="bg1">
              <a:lumMod val="95000"/>
            </a:schemeClr>
          </a:solidFill>
          <a:ln w="38100">
            <a:solidFill>
              <a:srgbClr val="FF0000"/>
            </a:solidFill>
          </a:ln>
        </p:spPr>
        <p:txBody>
          <a:bodyPr wrap="square" rtlCol="1">
            <a:spAutoFit/>
          </a:bodyPr>
          <a:lstStyle/>
          <a:p>
            <a:pPr algn="ctr"/>
            <a:r>
              <a:rPr lang="ar-SA" sz="2800" b="1" dirty="0" smtClean="0">
                <a:latin typeface="Arial Unicode MS" pitchFamily="34" charset="-128"/>
                <a:ea typeface="Arial Unicode MS" pitchFamily="34" charset="-128"/>
                <a:cs typeface="Akhbar MT" pitchFamily="2" charset="-78"/>
              </a:rPr>
              <a:t>مع دعواتنا لكم بالنجاح والتوفيق</a:t>
            </a:r>
          </a:p>
          <a:p>
            <a:pPr algn="ctr"/>
            <a:r>
              <a:rPr lang="ar-SA" sz="2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a:t>
            </a:r>
            <a:r>
              <a:rPr lang="ar-SA" sz="2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2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2528201919"/>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1486</TotalTime>
  <Words>5279</Words>
  <Application>Microsoft Office PowerPoint</Application>
  <PresentationFormat>عرض على الشاشة (3:4)‏</PresentationFormat>
  <Paragraphs>197</Paragraphs>
  <Slides>92</Slides>
  <Notes>1</Notes>
  <HiddenSlides>0</HiddenSlides>
  <MMClips>0</MMClips>
  <ScaleCrop>false</ScaleCrop>
  <HeadingPairs>
    <vt:vector size="4" baseType="variant">
      <vt:variant>
        <vt:lpstr>نسق</vt:lpstr>
      </vt:variant>
      <vt:variant>
        <vt:i4>1</vt:i4>
      </vt:variant>
      <vt:variant>
        <vt:lpstr>عناوين الشرائح</vt:lpstr>
      </vt:variant>
      <vt:variant>
        <vt:i4>92</vt:i4>
      </vt:variant>
    </vt:vector>
  </HeadingPairs>
  <TitlesOfParts>
    <vt:vector size="93" baseType="lpstr">
      <vt:lpstr>Median</vt:lpstr>
      <vt:lpstr>استكمال حاجات النمو الاجتماعي للطفل الحاجة  إلى  الأمان الاقتصادي  الحاجة إلى الفهم  </vt:lpstr>
      <vt:lpstr>عناصر المحاضرة</vt:lpstr>
      <vt:lpstr>أهداف المحاضرة</vt:lpstr>
      <vt:lpstr>الحاجة إلى الأمان الاقتصادي </vt:lpstr>
      <vt:lpstr>عرض تقديمي في PowerPoint</vt:lpstr>
      <vt:lpstr>تابع عناصر الموضوع </vt:lpstr>
      <vt:lpstr>مفهوم الحاجة للأمان الإقتصادي</vt:lpstr>
      <vt:lpstr>تابع مفهوم الحاجة للأمان الإقتصادي</vt:lpstr>
      <vt:lpstr>عرض تقديمي في PowerPoint</vt:lpstr>
      <vt:lpstr>عرض تقديمي في PowerPoint</vt:lpstr>
      <vt:lpstr>كيف يتم إكتشاف الحاجة للأمان الإقتصادي؟</vt:lpstr>
      <vt:lpstr>مظاهر عدم الأمان الاقتصادي</vt:lpstr>
      <vt:lpstr>عرض تقديمي في PowerPoint</vt:lpstr>
      <vt:lpstr>عرض تقديمي في PowerPoint</vt:lpstr>
      <vt:lpstr>عرض تقديمي في PowerPoint</vt:lpstr>
      <vt:lpstr>عرض تقديمي في PowerPoint</vt:lpstr>
      <vt:lpstr>عرض تقديمي في PowerPoint</vt:lpstr>
      <vt:lpstr>كيف ينمو عدم الأمان الإقتصادي لدى الطفل؟</vt:lpstr>
      <vt:lpstr>كيف ينمو عدم الأمان الإقتصادي لدى الطفل؟</vt:lpstr>
      <vt:lpstr>عرض تقديمي في PowerPoint</vt:lpstr>
      <vt:lpstr>عرض تقديمي في PowerPoint</vt:lpstr>
      <vt:lpstr>كيف يتم الوفاء بالحاجة للأمان الإقتصادي؟</vt:lpstr>
      <vt:lpstr>كيف يتم الوفاء بالحاجة للأمان الإقتصادي؟</vt:lpstr>
      <vt:lpstr>عرض تقديمي في PowerPoint</vt:lpstr>
      <vt:lpstr>عرض تقديمي في PowerPoint</vt:lpstr>
      <vt:lpstr>عرض تقديمي في PowerPoint</vt:lpstr>
      <vt:lpstr>عرض تقديمي في PowerPoint</vt:lpstr>
      <vt:lpstr>ماذا يجب أن يفعله المربون للوفاء بالأمان الإقتصادي؟</vt:lpstr>
      <vt:lpstr>ماذا يجب أن يفعله المربون للوفاء بالأمان الإقتصادي؟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ماذا  يجب أن يتجنبه المربون لحماية الأمان الإقتصادي للطفل؟</vt:lpstr>
      <vt:lpstr>ماذا  يجب أن يتجنبه المربون لحماية الأمان الإقتصادي للطفل؟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كيفية يتم إشباع حاجة الطفل للأمان الإقتصادي من خلال برامج التلفزيون</vt:lpstr>
      <vt:lpstr>عرض تقديمي في PowerPoint</vt:lpstr>
      <vt:lpstr>عرض تقديمي في PowerPoint</vt:lpstr>
      <vt:lpstr>عرض تقديمي في PowerPoint</vt:lpstr>
      <vt:lpstr>عرض تقديمي في PowerPoint</vt:lpstr>
      <vt:lpstr>عرض تقديمي في PowerPoint</vt:lpstr>
      <vt:lpstr>من خلال هذا العرض سوف نجيب على الأسئلة التالية:-</vt:lpstr>
      <vt:lpstr>مالمقصود بالحاجة إلى الفهم؟</vt:lpstr>
      <vt:lpstr>عرض تقديمي في PowerPoint</vt:lpstr>
      <vt:lpstr>كيف يتم اكتشاف نقص الحاجة إلى الفهم؟</vt:lpstr>
      <vt:lpstr>كيف يتم اكتشاف نقص الحاجة إلى الفهم؟</vt:lpstr>
      <vt:lpstr>ماهي الأعراض التي تظهر على الأطفال الذين لا يفهمون ما يجري حولهم؟</vt:lpstr>
      <vt:lpstr>ماهي الأعراض التي تظهر على الأطفال الذين لا يفهمون ما يجري حولهم؟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ماذا يجب أن يفعله المربون للوفاء بالحاجة إلى الفهم؟</vt:lpstr>
      <vt:lpstr>ماذا يجب أن يفعله المربون للوفاء بالحاجة إلى الفهم؟</vt:lpstr>
      <vt:lpstr>ماذا يجب أن يفعله المربون للوفاء بالحاجة إلى الفهم؟</vt:lpstr>
      <vt:lpstr>عرض تقديمي في PowerPoint</vt:lpstr>
      <vt:lpstr>عرض تقديمي في PowerPoint</vt:lpstr>
      <vt:lpstr>عرض تقديمي في PowerPoint</vt:lpstr>
      <vt:lpstr>عرض تقديمي في PowerPoint</vt:lpstr>
      <vt:lpstr>عرض تقديمي في PowerPoint</vt:lpstr>
      <vt:lpstr>ماهي الأشياء التي يجب أن يتجنبها المربون من أجل الوفاء بالحاجة للفهم؟</vt:lpstr>
      <vt:lpstr>ماهي الأشياء التي يجب أن يتجنبها المربون من أجل الوفاء بالحاجة للفهم؟</vt:lpstr>
      <vt:lpstr>ماهي الأشياء التي يجب أن يتجنبها المربون من أجل الوفاء بالحاجة للفهم؟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كيف يتم إشباع الحاجة إلى الفهم من خلال تثقيف الطفل عن طريق برامج التلفزيون؟</vt:lpstr>
      <vt:lpstr>كيف يتم إشباع الحاجة إلى الفهم من خلال تثقيف الطفل عن طريق برامج التلفزيون؟</vt:lpstr>
      <vt:lpstr>عرض تقديمي في PowerPoint</vt:lpstr>
      <vt:lpstr>عرض تقديمي في PowerPoint</vt:lpstr>
      <vt:lpstr>س : كيف ينمو عدم الأمان الإقتصادي لدى الطفل؟</vt:lpstr>
      <vt:lpstr>الإجابة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الحاجة إلى التحرر النسبي من الذنب</dc:title>
  <dc:creator>UnLike^</dc:creator>
  <cp:lastModifiedBy>mona taha mahrous</cp:lastModifiedBy>
  <cp:revision>173</cp:revision>
  <dcterms:created xsi:type="dcterms:W3CDTF">2012-03-08T15:22:01Z</dcterms:created>
  <dcterms:modified xsi:type="dcterms:W3CDTF">2014-04-29T05:53:52Z</dcterms:modified>
</cp:coreProperties>
</file>