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6"/>
  </p:notesMasterIdLst>
  <p:sldIdLst>
    <p:sldId id="357" r:id="rId2"/>
    <p:sldId id="256" r:id="rId3"/>
    <p:sldId id="382" r:id="rId4"/>
    <p:sldId id="257" r:id="rId5"/>
    <p:sldId id="258" r:id="rId6"/>
    <p:sldId id="259" r:id="rId7"/>
    <p:sldId id="260" r:id="rId8"/>
    <p:sldId id="261" r:id="rId9"/>
    <p:sldId id="358" r:id="rId10"/>
    <p:sldId id="263" r:id="rId11"/>
    <p:sldId id="264" r:id="rId12"/>
    <p:sldId id="265" r:id="rId13"/>
    <p:sldId id="359" r:id="rId14"/>
    <p:sldId id="266" r:id="rId15"/>
    <p:sldId id="267" r:id="rId16"/>
    <p:sldId id="268" r:id="rId17"/>
    <p:sldId id="269" r:id="rId18"/>
    <p:sldId id="271" r:id="rId19"/>
    <p:sldId id="273" r:id="rId20"/>
    <p:sldId id="361" r:id="rId21"/>
    <p:sldId id="276" r:id="rId22"/>
    <p:sldId id="301" r:id="rId23"/>
    <p:sldId id="302" r:id="rId24"/>
    <p:sldId id="303" r:id="rId25"/>
    <p:sldId id="304" r:id="rId26"/>
    <p:sldId id="305" r:id="rId27"/>
    <p:sldId id="306" r:id="rId28"/>
    <p:sldId id="307" r:id="rId29"/>
    <p:sldId id="308" r:id="rId30"/>
    <p:sldId id="309" r:id="rId31"/>
    <p:sldId id="311" r:id="rId32"/>
    <p:sldId id="312" r:id="rId33"/>
    <p:sldId id="313" r:id="rId34"/>
    <p:sldId id="314" r:id="rId35"/>
    <p:sldId id="372" r:id="rId36"/>
    <p:sldId id="317" r:id="rId37"/>
    <p:sldId id="373" r:id="rId38"/>
    <p:sldId id="318" r:id="rId39"/>
    <p:sldId id="319" r:id="rId40"/>
    <p:sldId id="374" r:id="rId41"/>
    <p:sldId id="375" r:id="rId42"/>
    <p:sldId id="320" r:id="rId43"/>
    <p:sldId id="376" r:id="rId44"/>
    <p:sldId id="321" r:id="rId45"/>
    <p:sldId id="322" r:id="rId46"/>
    <p:sldId id="323" r:id="rId47"/>
    <p:sldId id="324" r:id="rId48"/>
    <p:sldId id="377" r:id="rId49"/>
    <p:sldId id="325" r:id="rId50"/>
    <p:sldId id="326" r:id="rId51"/>
    <p:sldId id="383" r:id="rId52"/>
    <p:sldId id="380" r:id="rId53"/>
    <p:sldId id="381" r:id="rId54"/>
    <p:sldId id="356" r:id="rId5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4660"/>
  </p:normalViewPr>
  <p:slideViewPr>
    <p:cSldViewPr>
      <p:cViewPr varScale="1">
        <p:scale>
          <a:sx n="74" d="100"/>
          <a:sy n="74" d="100"/>
        </p:scale>
        <p:origin x="-1266" y="-2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ED42527-CFB2-4AA5-BBC4-16B7FFAB4568}" type="datetimeFigureOut">
              <a:rPr lang="ar-SA" smtClean="0"/>
              <a:t>05/07/35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C8E9B8A-E403-475B-8F95-AC1C6B7C1665}" type="slidenum">
              <a:rPr lang="ar-SA" smtClean="0"/>
              <a:t>‹#›</a:t>
            </a:fld>
            <a:endParaRPr lang="ar-SA"/>
          </a:p>
        </p:txBody>
      </p:sp>
    </p:spTree>
    <p:extLst>
      <p:ext uri="{BB962C8B-B14F-4D97-AF65-F5344CB8AC3E}">
        <p14:creationId xmlns:p14="http://schemas.microsoft.com/office/powerpoint/2010/main" val="224406343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B8B28B-A5DF-43FD-8BB5-AB1BDF613368}" type="slidenum">
              <a:rPr lang="ar-SA"/>
              <a:pPr/>
              <a:t>1</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05/07/35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05/07/35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05/07/35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3489325" y="3460750"/>
            <a:ext cx="184150" cy="366713"/>
          </a:xfrm>
          <a:prstGeom prst="rect">
            <a:avLst/>
          </a:prstGeom>
          <a:noFill/>
          <a:ln w="9525">
            <a:noFill/>
            <a:miter lim="800000"/>
            <a:headEnd/>
            <a:tailEnd/>
          </a:ln>
          <a:effectLst/>
        </p:spPr>
        <p:txBody>
          <a:bodyPr wrap="none">
            <a:spAutoFit/>
          </a:bodyPr>
          <a:lstStyle/>
          <a:p>
            <a:endParaRPr lang="ar-EG">
              <a:latin typeface="Tahoma" pitchFamily="34" charset="0"/>
            </a:endParaRPr>
          </a:p>
        </p:txBody>
      </p:sp>
      <p:sp>
        <p:nvSpPr>
          <p:cNvPr id="37891" name="WordArt 3"/>
          <p:cNvSpPr>
            <a:spLocks noChangeArrowheads="1" noChangeShapeType="1" noTextEdit="1"/>
          </p:cNvSpPr>
          <p:nvPr/>
        </p:nvSpPr>
        <p:spPr bwMode="auto">
          <a:xfrm>
            <a:off x="1763688" y="1952253"/>
            <a:ext cx="5616624" cy="2844899"/>
          </a:xfrm>
          <a:prstGeom prst="rect">
            <a:avLst/>
          </a:prstGeom>
          <a:ln w="38100">
            <a:solidFill>
              <a:srgbClr val="FF0000"/>
            </a:solidFill>
          </a:ln>
        </p:spPr>
        <p:txBody>
          <a:bodyPr wrap="none" fromWordArt="1">
            <a:prstTxWarp prst="textDoubleWave1">
              <a:avLst>
                <a:gd name="adj1" fmla="val 6500"/>
                <a:gd name="adj2" fmla="val 0"/>
              </a:avLst>
            </a:prstTxWarp>
          </a:bodyPr>
          <a:lstStyle/>
          <a:p>
            <a:pPr algn="ctr"/>
            <a:r>
              <a:rPr lang="ar-SA" sz="3600" kern="10" spc="-360" dirty="0" smtClean="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   </a:t>
            </a:r>
            <a:r>
              <a:rPr lang="ar-EG" sz="3600" kern="10" spc="-360" dirty="0" smtClean="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بسم</a:t>
            </a:r>
            <a:r>
              <a:rPr lang="en-US" sz="3600" kern="10" spc="-360" dirty="0" smtClean="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 </a:t>
            </a:r>
            <a:r>
              <a:rPr lang="ar-EG" sz="3600" kern="10" spc="-360" dirty="0" smtClean="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 </a:t>
            </a:r>
            <a:r>
              <a:rPr lang="ar-EG" sz="3600" kern="10" spc="-360" dirty="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الله الرحمن الرحيم</a:t>
            </a:r>
          </a:p>
        </p:txBody>
      </p:sp>
    </p:spTree>
    <p:extLst>
      <p:ext uri="{BB962C8B-B14F-4D97-AF65-F5344CB8AC3E}">
        <p14:creationId xmlns:p14="http://schemas.microsoft.com/office/powerpoint/2010/main" val="256835481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p:cTn id="7" dur="2000" fill="hold"/>
                                        <p:tgtEl>
                                          <p:spTgt spid="37891"/>
                                        </p:tgtEl>
                                        <p:attrNameLst>
                                          <p:attrName>ppt_x</p:attrName>
                                        </p:attrNameLst>
                                      </p:cBhvr>
                                      <p:tavLst>
                                        <p:tav tm="0">
                                          <p:val>
                                            <p:strVal val="#ppt_x-.2"/>
                                          </p:val>
                                        </p:tav>
                                        <p:tav tm="100000">
                                          <p:val>
                                            <p:strVal val="#ppt_x"/>
                                          </p:val>
                                        </p:tav>
                                      </p:tavLst>
                                    </p:anim>
                                    <p:anim calcmode="lin" valueType="num">
                                      <p:cBhvr>
                                        <p:cTn id="8" dur="2000" fill="hold"/>
                                        <p:tgtEl>
                                          <p:spTgt spid="37891"/>
                                        </p:tgtEl>
                                        <p:attrNameLst>
                                          <p:attrName>ppt_y</p:attrName>
                                        </p:attrNameLst>
                                      </p:cBhvr>
                                      <p:tavLst>
                                        <p:tav tm="0">
                                          <p:val>
                                            <p:strVal val="#ppt_y"/>
                                          </p:val>
                                        </p:tav>
                                        <p:tav tm="100000">
                                          <p:val>
                                            <p:strVal val="#ppt_y"/>
                                          </p:val>
                                        </p:tav>
                                      </p:tavLst>
                                    </p:anim>
                                    <p:animEffect transition="in" filter="wipe(right)" prLst="gradientSize: 0.1">
                                      <p:cBhvr>
                                        <p:cTn id="9" dur="20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9552" y="44624"/>
            <a:ext cx="8424936" cy="2952327"/>
          </a:xfrm>
        </p:spPr>
        <p:txBody>
          <a:bodyPr>
            <a:noAutofit/>
          </a:bodyPr>
          <a:lstStyle/>
          <a:p>
            <a:pPr>
              <a:lnSpc>
                <a:spcPct val="200000"/>
              </a:lnSpc>
              <a:spcBef>
                <a:spcPct val="20000"/>
              </a:spcBef>
            </a:pPr>
            <a:r>
              <a:rPr lang="ar-SA" sz="6000" b="1">
                <a:solidFill>
                  <a:srgbClr val="C00000"/>
                </a:solidFill>
                <a:effectLst>
                  <a:outerShdw blurRad="38100" dist="38100" dir="2700000" algn="tl">
                    <a:srgbClr val="000000">
                      <a:alpha val="43137"/>
                    </a:srgbClr>
                  </a:outerShdw>
                </a:effectLst>
                <a:latin typeface="+mn-lt"/>
                <a:ea typeface="+mn-ea"/>
                <a:cs typeface="DecoType Naskh" pitchFamily="2" charset="-78"/>
              </a:rPr>
              <a:t>المحاضرة </a:t>
            </a:r>
            <a:r>
              <a:rPr lang="ar-SA" sz="6000" b="1" smtClean="0">
                <a:solidFill>
                  <a:srgbClr val="C00000"/>
                </a:solidFill>
                <a:effectLst>
                  <a:outerShdw blurRad="38100" dist="38100" dir="2700000" algn="tl">
                    <a:srgbClr val="000000">
                      <a:alpha val="43137"/>
                    </a:srgbClr>
                  </a:outerShdw>
                </a:effectLst>
                <a:latin typeface="+mn-lt"/>
                <a:ea typeface="+mn-ea"/>
                <a:cs typeface="DecoType Naskh" pitchFamily="2" charset="-78"/>
              </a:rPr>
              <a:t>التاسعة  </a:t>
            </a:r>
            <a:r>
              <a:rPr lang="ar-SA" sz="6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بعنوان</a:t>
            </a:r>
            <a:r>
              <a:rPr lang="en-US" sz="6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
            </a:r>
            <a:br>
              <a:rPr lang="en-US" sz="6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br>
            <a:r>
              <a:rPr lang="ar-SA" sz="5400" b="1" dirty="0" smtClean="0">
                <a:effectLst>
                  <a:outerShdw blurRad="38100" dist="38100" dir="2700000" algn="tl">
                    <a:srgbClr val="000000">
                      <a:alpha val="43137"/>
                    </a:srgbClr>
                  </a:outerShdw>
                </a:effectLst>
                <a:latin typeface="+mn-lt"/>
                <a:ea typeface="+mn-ea"/>
                <a:cs typeface="DecoType Naskh" pitchFamily="2" charset="-78"/>
              </a:rPr>
              <a:t>بعض </a:t>
            </a:r>
            <a:r>
              <a:rPr lang="ar-SA" sz="5400" b="1" dirty="0">
                <a:effectLst>
                  <a:outerShdw blurRad="38100" dist="38100" dir="2700000" algn="tl">
                    <a:srgbClr val="000000">
                      <a:alpha val="43137"/>
                    </a:srgbClr>
                  </a:outerShdw>
                </a:effectLst>
                <a:latin typeface="+mn-lt"/>
                <a:ea typeface="+mn-ea"/>
                <a:cs typeface="DecoType Naskh" pitchFamily="2" charset="-78"/>
              </a:rPr>
              <a:t>العوامل المؤدية إلى تعميق الشعور بالإحباط</a:t>
            </a:r>
          </a:p>
        </p:txBody>
      </p:sp>
      <p:sp>
        <p:nvSpPr>
          <p:cNvPr id="3" name="عنوان فرعي 2"/>
          <p:cNvSpPr>
            <a:spLocks noGrp="1"/>
          </p:cNvSpPr>
          <p:nvPr>
            <p:ph type="subTitle" idx="1"/>
          </p:nvPr>
        </p:nvSpPr>
        <p:spPr>
          <a:xfrm>
            <a:off x="179512" y="4653136"/>
            <a:ext cx="3416424" cy="1752600"/>
          </a:xfrm>
        </p:spPr>
        <p:txBody>
          <a:bodyPr/>
          <a:lstStyle/>
          <a:p>
            <a:r>
              <a:rPr lang="ar-SA" b="1" dirty="0" smtClean="0">
                <a:solidFill>
                  <a:schemeClr val="tx1"/>
                </a:solidFill>
                <a:effectLst>
                  <a:outerShdw blurRad="38100" dist="38100" dir="2700000" algn="tl">
                    <a:srgbClr val="000000">
                      <a:alpha val="43137"/>
                    </a:srgbClr>
                  </a:outerShdw>
                </a:effectLst>
                <a:cs typeface="DecoType Naskh" pitchFamily="2" charset="-78"/>
              </a:rPr>
              <a:t>إعداد </a:t>
            </a:r>
          </a:p>
          <a:p>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01914976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6000" b="1" dirty="0" smtClean="0">
                <a:solidFill>
                  <a:srgbClr val="C00000"/>
                </a:solidFill>
                <a:cs typeface="DecoType Naskh" pitchFamily="2" charset="-78"/>
              </a:rPr>
              <a:t>أهداف المحاضرة</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268760"/>
            <a:ext cx="8229600" cy="4857403"/>
          </a:xfrm>
          <a:solidFill>
            <a:schemeClr val="bg1"/>
          </a:solidFill>
        </p:spPr>
        <p:txBody>
          <a:bodyPr>
            <a:noAutofit/>
          </a:bodyPr>
          <a:lstStyle/>
          <a:p>
            <a:pPr marL="0" lv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1– </a:t>
            </a:r>
            <a:r>
              <a:rPr lang="ar-SA" sz="3600" b="1" dirty="0">
                <a:effectLst>
                  <a:outerShdw blurRad="38100" dist="38100" dir="2700000" algn="tl">
                    <a:srgbClr val="000000">
                      <a:alpha val="43137"/>
                    </a:srgbClr>
                  </a:outerShdw>
                </a:effectLst>
                <a:cs typeface="DecoType Naskh" pitchFamily="2" charset="-78"/>
              </a:rPr>
              <a:t>تحديد </a:t>
            </a:r>
            <a:r>
              <a:rPr lang="ar-SA" sz="3600" b="1" dirty="0" smtClean="0">
                <a:effectLst>
                  <a:outerShdw blurRad="38100" dist="38100" dir="2700000" algn="tl">
                    <a:srgbClr val="000000">
                      <a:alpha val="43137"/>
                    </a:srgbClr>
                  </a:outerShdw>
                </a:effectLst>
                <a:cs typeface="DecoType Naskh" pitchFamily="2" charset="-78"/>
              </a:rPr>
              <a:t>الطالبات لبعض العوامل المؤدية إلى </a:t>
            </a:r>
            <a:r>
              <a:rPr lang="ar-SA" sz="3600" b="1" dirty="0">
                <a:effectLst>
                  <a:outerShdw blurRad="38100" dist="38100" dir="2700000" algn="tl">
                    <a:srgbClr val="000000">
                      <a:alpha val="43137"/>
                    </a:srgbClr>
                  </a:outerShdw>
                </a:effectLst>
                <a:cs typeface="DecoType Naskh" pitchFamily="2" charset="-78"/>
              </a:rPr>
              <a:t>تعميق الشعور </a:t>
            </a:r>
            <a:r>
              <a:rPr lang="ar-SA" sz="3600" b="1" dirty="0" smtClean="0">
                <a:effectLst>
                  <a:outerShdw blurRad="38100" dist="38100" dir="2700000" algn="tl">
                    <a:srgbClr val="000000">
                      <a:alpha val="43137"/>
                    </a:srgbClr>
                  </a:outerShdw>
                </a:effectLst>
                <a:cs typeface="DecoType Naskh" pitchFamily="2" charset="-78"/>
              </a:rPr>
              <a:t>بالإحباط.</a:t>
            </a:r>
          </a:p>
          <a:p>
            <a:pPr marL="0" lv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2– </a:t>
            </a:r>
            <a:r>
              <a:rPr lang="ar-SA" sz="3600" b="1" dirty="0">
                <a:effectLst>
                  <a:outerShdw blurRad="38100" dist="38100" dir="2700000" algn="tl">
                    <a:srgbClr val="000000">
                      <a:alpha val="43137"/>
                    </a:srgbClr>
                  </a:outerShdw>
                </a:effectLst>
                <a:cs typeface="DecoType Naskh" pitchFamily="2" charset="-78"/>
              </a:rPr>
              <a:t>تحليل </a:t>
            </a:r>
            <a:r>
              <a:rPr lang="ar-SA" sz="3600" b="1" dirty="0" smtClean="0">
                <a:effectLst>
                  <a:outerShdw blurRad="38100" dist="38100" dir="2700000" algn="tl">
                    <a:srgbClr val="000000">
                      <a:alpha val="43137"/>
                    </a:srgbClr>
                  </a:outerShdw>
                </a:effectLst>
                <a:cs typeface="DecoType Naskh" pitchFamily="2" charset="-78"/>
              </a:rPr>
              <a:t>الطالبات بعض النتائج </a:t>
            </a:r>
            <a:r>
              <a:rPr lang="ar-SA" sz="3600" b="1" dirty="0">
                <a:effectLst>
                  <a:outerShdw blurRad="38100" dist="38100" dir="2700000" algn="tl">
                    <a:srgbClr val="000000">
                      <a:alpha val="43137"/>
                    </a:srgbClr>
                  </a:outerShdw>
                </a:effectLst>
                <a:cs typeface="DecoType Naskh" pitchFamily="2" charset="-78"/>
              </a:rPr>
              <a:t>السلوكية للإحباط </a:t>
            </a:r>
            <a:r>
              <a:rPr lang="ar-SA" sz="3600" b="1" dirty="0" smtClean="0">
                <a:effectLst>
                  <a:outerShdw blurRad="38100" dist="38100" dir="2700000" algn="tl">
                    <a:srgbClr val="000000">
                      <a:alpha val="43137"/>
                    </a:srgbClr>
                  </a:outerShdw>
                </a:effectLst>
                <a:cs typeface="DecoType Naskh" pitchFamily="2" charset="-78"/>
              </a:rPr>
              <a:t>.</a:t>
            </a:r>
          </a:p>
          <a:p>
            <a:pPr marL="0" lv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3– استنباط الطالبات </a:t>
            </a:r>
            <a:r>
              <a:rPr lang="ar-SA" sz="3600" b="1" dirty="0">
                <a:effectLst>
                  <a:outerShdw blurRad="38100" dist="38100" dir="2700000" algn="tl">
                    <a:srgbClr val="000000">
                      <a:alpha val="43137"/>
                    </a:srgbClr>
                  </a:outerShdw>
                </a:effectLst>
                <a:cs typeface="DecoType Naskh" pitchFamily="2" charset="-78"/>
              </a:rPr>
              <a:t>لدور </a:t>
            </a:r>
            <a:r>
              <a:rPr lang="ar-SA" sz="3600" b="1" dirty="0" smtClean="0">
                <a:effectLst>
                  <a:outerShdw blurRad="38100" dist="38100" dir="2700000" algn="tl">
                    <a:srgbClr val="000000">
                      <a:alpha val="43137"/>
                    </a:srgbClr>
                  </a:outerShdw>
                </a:effectLst>
                <a:cs typeface="DecoType Naskh" pitchFamily="2" charset="-78"/>
              </a:rPr>
              <a:t>الآباء والمربين </a:t>
            </a:r>
            <a:r>
              <a:rPr lang="ar-SA" sz="3600" b="1" dirty="0">
                <a:effectLst>
                  <a:outerShdw blurRad="38100" dist="38100" dir="2700000" algn="tl">
                    <a:srgbClr val="000000">
                      <a:alpha val="43137"/>
                    </a:srgbClr>
                  </a:outerShdw>
                </a:effectLst>
                <a:cs typeface="DecoType Naskh" pitchFamily="2" charset="-78"/>
              </a:rPr>
              <a:t>نحو السلوكيات المترتبة عن الشعور بالإحباط . </a:t>
            </a:r>
            <a:endParaRPr lang="en-US"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88070565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6000" b="1" dirty="0">
                <a:solidFill>
                  <a:srgbClr val="C00000"/>
                </a:solidFill>
                <a:cs typeface="DecoType Naskh" pitchFamily="2" charset="-78"/>
              </a:rPr>
              <a:t>عناصر </a:t>
            </a:r>
            <a:r>
              <a:rPr lang="ar-SA" sz="6000" b="1" dirty="0" smtClean="0">
                <a:solidFill>
                  <a:srgbClr val="C00000"/>
                </a:solidFill>
                <a:cs typeface="DecoType Naskh" pitchFamily="2" charset="-78"/>
              </a:rPr>
              <a:t>المحاضرة</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268760"/>
            <a:ext cx="8229600" cy="4857403"/>
          </a:xfrm>
          <a:solidFill>
            <a:schemeClr val="bg1"/>
          </a:solidFill>
        </p:spPr>
        <p:txBody>
          <a:bodyPr>
            <a:noAutofit/>
          </a:bodyPr>
          <a:lstStyle/>
          <a:p>
            <a:pPr lvl="0"/>
            <a:r>
              <a:rPr lang="ar-SA" sz="3600" b="1" dirty="0" smtClean="0">
                <a:effectLst>
                  <a:outerShdw blurRad="38100" dist="38100" dir="2700000" algn="tl">
                    <a:srgbClr val="000000">
                      <a:alpha val="43137"/>
                    </a:srgbClr>
                  </a:outerShdw>
                </a:effectLst>
                <a:cs typeface="DecoType Naskh" pitchFamily="2" charset="-78"/>
              </a:rPr>
              <a:t>مقدمة</a:t>
            </a:r>
            <a:endParaRPr lang="en-US" sz="3600" b="1" dirty="0">
              <a:effectLst>
                <a:outerShdw blurRad="38100" dist="38100" dir="2700000" algn="tl">
                  <a:srgbClr val="000000">
                    <a:alpha val="43137"/>
                  </a:srgbClr>
                </a:outerShdw>
              </a:effectLst>
              <a:cs typeface="DecoType Naskh" pitchFamily="2" charset="-78"/>
            </a:endParaRPr>
          </a:p>
          <a:p>
            <a:pPr lvl="0"/>
            <a:r>
              <a:rPr lang="ar-SA" sz="3600" b="1" dirty="0">
                <a:effectLst>
                  <a:outerShdw blurRad="38100" dist="38100" dir="2700000" algn="tl">
                    <a:srgbClr val="000000">
                      <a:alpha val="43137"/>
                    </a:srgbClr>
                  </a:outerShdw>
                </a:effectLst>
                <a:cs typeface="DecoType Naskh" pitchFamily="2" charset="-78"/>
              </a:rPr>
              <a:t>أولاً: العوامل المؤدية إلى تعميق الشعور بالإحباط وتشتمل على:-</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الإحساس بالتهديد في مواقف التعلم.</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المواجهات بين الأطفال الناتجة عن الفروق الفردية.</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إثارة الجدل بين الأطفال.</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سلوك المربين في مواقف التعلم .</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المنافسة الحادة</a:t>
            </a:r>
            <a:r>
              <a:rPr lang="ar-SA" sz="3600" b="1" dirty="0" smtClean="0">
                <a:effectLst>
                  <a:outerShdw blurRad="38100" dist="38100" dir="2700000" algn="tl">
                    <a:srgbClr val="000000">
                      <a:alpha val="43137"/>
                    </a:srgbClr>
                  </a:outerShdw>
                </a:effectLst>
                <a:cs typeface="DecoType Naskh" pitchFamily="2" charset="-78"/>
              </a:rPr>
              <a:t>.</a:t>
            </a:r>
            <a:endParaRPr lang="en-US"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926862855"/>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6000" b="1" dirty="0" smtClean="0">
                <a:solidFill>
                  <a:srgbClr val="C00000"/>
                </a:solidFill>
                <a:cs typeface="DecoType Naskh" pitchFamily="2" charset="-78"/>
              </a:rPr>
              <a:t>تابع عناصر المحاضرة</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446856" y="1772816"/>
            <a:ext cx="8229600" cy="4713387"/>
          </a:xfrm>
          <a:solidFill>
            <a:schemeClr val="bg1"/>
          </a:solidFill>
        </p:spPr>
        <p:txBody>
          <a:bodyPr>
            <a:normAutofit/>
          </a:bodyPr>
          <a:lstStyle/>
          <a:p>
            <a:r>
              <a:rPr lang="ar-SA" sz="3600" b="1" dirty="0" smtClean="0">
                <a:effectLst>
                  <a:outerShdw blurRad="38100" dist="38100" dir="2700000" algn="tl">
                    <a:srgbClr val="000000">
                      <a:alpha val="43137"/>
                    </a:srgbClr>
                  </a:outerShdw>
                </a:effectLst>
                <a:cs typeface="DecoType Naskh" pitchFamily="2" charset="-78"/>
              </a:rPr>
              <a:t>ثانياً</a:t>
            </a:r>
            <a:r>
              <a:rPr lang="ar-SA" sz="3600" b="1" dirty="0">
                <a:effectLst>
                  <a:outerShdw blurRad="38100" dist="38100" dir="2700000" algn="tl">
                    <a:srgbClr val="000000">
                      <a:alpha val="43137"/>
                    </a:srgbClr>
                  </a:outerShdw>
                </a:effectLst>
                <a:cs typeface="DecoType Naskh" pitchFamily="2" charset="-78"/>
              </a:rPr>
              <a:t>: النتائج السلوكية للإحباط وتشتمل على:- </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السلوك العدواني.</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الخضوع.</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الانسحاب.</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الارتداد.</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المرض الجسمي النفسي. </a:t>
            </a:r>
            <a:endParaRPr lang="ar-SA" sz="3600" b="1" dirty="0" smtClean="0">
              <a:effectLst>
                <a:outerShdw blurRad="38100" dist="38100" dir="2700000" algn="tl">
                  <a:srgbClr val="000000">
                    <a:alpha val="43137"/>
                  </a:srgbClr>
                </a:outerShdw>
              </a:effectLst>
              <a:cs typeface="DecoType Naskh" pitchFamily="2" charset="-78"/>
            </a:endParaRPr>
          </a:p>
          <a:p>
            <a:pPr marL="571500" indent="-571500"/>
            <a:r>
              <a:rPr lang="ar-SA" sz="3600" b="1" dirty="0" smtClean="0">
                <a:effectLst>
                  <a:outerShdw blurRad="38100" dist="38100" dir="2700000" algn="tl">
                    <a:srgbClr val="000000">
                      <a:alpha val="43137"/>
                    </a:srgbClr>
                  </a:outerShdw>
                </a:effectLst>
                <a:cs typeface="DecoType Naskh" pitchFamily="2" charset="-78"/>
              </a:rPr>
              <a:t>أسئلة المحاضرة</a:t>
            </a:r>
            <a:endParaRPr lang="en-US" sz="3600" b="1" dirty="0">
              <a:effectLst>
                <a:outerShdw blurRad="38100" dist="38100" dir="2700000" algn="tl">
                  <a:srgbClr val="000000">
                    <a:alpha val="43137"/>
                  </a:srgbClr>
                </a:outerShdw>
              </a:effectLst>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021242138"/>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4800" b="1" dirty="0">
                <a:solidFill>
                  <a:srgbClr val="C00000"/>
                </a:solidFill>
                <a:cs typeface="DecoType Naskh" pitchFamily="2" charset="-78"/>
              </a:rPr>
              <a:t>أولاً: العوامل المؤدية إلى تعميق الشعور بالإحباط </a:t>
            </a:r>
            <a:r>
              <a:rPr lang="ar-SA" sz="4800" b="1" dirty="0" smtClean="0">
                <a:solidFill>
                  <a:srgbClr val="C00000"/>
                </a:solidFill>
                <a:cs typeface="DecoType Naskh" pitchFamily="2" charset="-78"/>
              </a:rPr>
              <a:t>.</a:t>
            </a:r>
            <a:endParaRPr lang="ar-SA" sz="48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marL="0" indent="0" algn="just">
              <a:lnSpc>
                <a:spcPct val="150000"/>
              </a:lnSpc>
              <a:buNone/>
            </a:pPr>
            <a:r>
              <a:rPr lang="ar-SA" sz="3600" b="1" dirty="0" smtClean="0">
                <a:solidFill>
                  <a:srgbClr val="0070C0"/>
                </a:solidFill>
                <a:effectLst>
                  <a:outerShdw blurRad="38100" dist="38100" dir="2700000" algn="tl">
                    <a:srgbClr val="000000">
                      <a:alpha val="43137"/>
                    </a:srgbClr>
                  </a:outerShdw>
                </a:effectLst>
                <a:latin typeface="+mj-lt"/>
                <a:ea typeface="+mj-ea"/>
                <a:cs typeface="DecoType Naskh" pitchFamily="2" charset="-78"/>
              </a:rPr>
              <a:t>مقدمة : </a:t>
            </a:r>
            <a:endParaRPr lang="en-US" sz="36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الشخصية السوية هي الشخصية التي تتوافق مع نفسها ومع أفراد المجتمع الذي تنتمي إليه، والشخصية غير السوية هي التي تعاني إحباطا لحاجاتها أو صراعا بين هذه الحاجات، وعدم توافق مع الذات أو مع الآخرين الذين يعيشون في المجتمع المحيط بهم</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55364582"/>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4800" b="1" dirty="0" smtClean="0">
                <a:solidFill>
                  <a:srgbClr val="C00000"/>
                </a:solidFill>
                <a:cs typeface="DecoType Naskh" pitchFamily="2" charset="-78"/>
              </a:rPr>
              <a:t>تابع العوامل </a:t>
            </a:r>
            <a:r>
              <a:rPr lang="ar-SA" sz="4800" b="1" dirty="0">
                <a:solidFill>
                  <a:srgbClr val="C00000"/>
                </a:solidFill>
                <a:cs typeface="DecoType Naskh" pitchFamily="2" charset="-78"/>
              </a:rPr>
              <a:t>المؤدية إلى تعميق الشعور بالإحباط </a:t>
            </a:r>
            <a:endParaRPr lang="ar-SA" sz="48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fontScale="92500" lnSpcReduction="10000"/>
          </a:bodyPr>
          <a:lstStyle/>
          <a:p>
            <a:pPr algn="just">
              <a:lnSpc>
                <a:spcPct val="160000"/>
              </a:lnSpc>
            </a:pPr>
            <a:r>
              <a:rPr lang="ar-SA" sz="3600" b="1" dirty="0">
                <a:effectLst>
                  <a:outerShdw blurRad="38100" dist="38100" dir="2700000" algn="tl">
                    <a:srgbClr val="000000">
                      <a:alpha val="43137"/>
                    </a:srgbClr>
                  </a:outerShdw>
                </a:effectLst>
                <a:latin typeface="+mj-lt"/>
                <a:ea typeface="+mj-ea"/>
                <a:cs typeface="DecoType Naskh" pitchFamily="2" charset="-78"/>
              </a:rPr>
              <a:t>ومما لاشك فيه أن هناك كثيراً من العوامل التي يمكن أن تكون سببا في إحداث عدم السواء في الشخصية ، </a:t>
            </a:r>
            <a:r>
              <a:rPr lang="ar-SA" sz="3600" b="1" dirty="0" smtClean="0">
                <a:effectLst>
                  <a:outerShdw blurRad="38100" dist="38100" dir="2700000" algn="tl">
                    <a:srgbClr val="000000">
                      <a:alpha val="43137"/>
                    </a:srgbClr>
                  </a:outerShdw>
                </a:effectLst>
                <a:latin typeface="+mj-lt"/>
                <a:ea typeface="+mj-ea"/>
                <a:cs typeface="DecoType Naskh" pitchFamily="2" charset="-78"/>
              </a:rPr>
              <a:t>وإذا </a:t>
            </a:r>
            <a:r>
              <a:rPr lang="ar-SA" sz="3600" b="1" dirty="0">
                <a:effectLst>
                  <a:outerShdw blurRad="38100" dist="38100" dir="2700000" algn="tl">
                    <a:srgbClr val="000000">
                      <a:alpha val="43137"/>
                    </a:srgbClr>
                  </a:outerShdw>
                </a:effectLst>
                <a:latin typeface="+mj-lt"/>
                <a:ea typeface="+mj-ea"/>
                <a:cs typeface="DecoType Naskh" pitchFamily="2" charset="-78"/>
              </a:rPr>
              <a:t>كان نقص الحاجات وعدم إشباعها قد يؤدى إلى خلق الشخصية غير السوية... فإن هناك بعض العوامل التي تؤدى إلى تعميق الشعور بالإحباط وبالتالي تسهم في خلق الشخصية غير السوية، وهذه العوامل غالباً ما </a:t>
            </a:r>
            <a:r>
              <a:rPr lang="ar-SA" sz="3600" b="1" dirty="0" err="1">
                <a:effectLst>
                  <a:outerShdw blurRad="38100" dist="38100" dir="2700000" algn="tl">
                    <a:srgbClr val="000000">
                      <a:alpha val="43137"/>
                    </a:srgbClr>
                  </a:outerShdw>
                </a:effectLst>
                <a:latin typeface="+mj-lt"/>
                <a:ea typeface="+mj-ea"/>
                <a:cs typeface="DecoType Naskh" pitchFamily="2" charset="-78"/>
              </a:rPr>
              <a:t>يواجهها</a:t>
            </a:r>
            <a:r>
              <a:rPr lang="ar-SA" sz="3600" b="1" dirty="0">
                <a:effectLst>
                  <a:outerShdw blurRad="38100" dist="38100" dir="2700000" algn="tl">
                    <a:srgbClr val="000000">
                      <a:alpha val="43137"/>
                    </a:srgbClr>
                  </a:outerShdw>
                </a:effectLst>
                <a:latin typeface="+mj-lt"/>
                <a:ea typeface="+mj-ea"/>
                <a:cs typeface="DecoType Naskh" pitchFamily="2" charset="-78"/>
              </a:rPr>
              <a:t> الطفل في مواقف التعلم والتنشئة الاجتماعية اليومية ، ومن هذه العوامل ما يلي</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Autofit/>
          </a:bodyPr>
          <a:lstStyle/>
          <a:p>
            <a:pPr lvl="0">
              <a:lnSpc>
                <a:spcPct val="150000"/>
              </a:lnSpc>
              <a:spcBef>
                <a:spcPct val="20000"/>
              </a:spcBef>
            </a:pPr>
            <a:r>
              <a:rPr lang="ar-SA" sz="3600" b="1" dirty="0">
                <a:solidFill>
                  <a:srgbClr val="C00000"/>
                </a:solidFill>
                <a:effectLst>
                  <a:outerShdw blurRad="38100" dist="38100" dir="2700000" algn="tl">
                    <a:srgbClr val="000000">
                      <a:alpha val="43137"/>
                    </a:srgbClr>
                  </a:outerShdw>
                </a:effectLst>
                <a:cs typeface="DecoType Naskh" pitchFamily="2" charset="-78"/>
              </a:rPr>
              <a:t>أ- 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التعليمية</a:t>
            </a:r>
            <a:r>
              <a:rPr lang="ar-SA" sz="3600" b="1" dirty="0" smtClean="0">
                <a:solidFill>
                  <a:srgbClr val="C00000"/>
                </a:solidFill>
                <a:effectLst>
                  <a:outerShdw blurRad="38100" dist="38100" dir="2700000" algn="tl">
                    <a:srgbClr val="000000">
                      <a:alpha val="43137"/>
                    </a:srgbClr>
                  </a:outerShdw>
                </a:effectLst>
                <a:cs typeface="DecoType Naskh" pitchFamily="2" charset="-78"/>
              </a:rPr>
              <a:t>.</a:t>
            </a:r>
            <a:endParaRPr lang="ar-SA" sz="3600" b="1"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fontScale="85000" lnSpcReduction="20000"/>
          </a:bodyPr>
          <a:lstStyle/>
          <a:p>
            <a:pPr lvl="0" algn="just">
              <a:lnSpc>
                <a:spcPct val="150000"/>
              </a:lnSpc>
            </a:pPr>
            <a:r>
              <a:rPr lang="ar-SA" sz="3900" b="1" dirty="0">
                <a:effectLst>
                  <a:outerShdw blurRad="38100" dist="38100" dir="2700000" algn="tl">
                    <a:srgbClr val="000000">
                      <a:alpha val="43137"/>
                    </a:srgbClr>
                  </a:outerShdw>
                </a:effectLst>
                <a:latin typeface="+mj-lt"/>
                <a:ea typeface="+mj-ea"/>
                <a:cs typeface="DecoType Naskh" pitchFamily="2" charset="-78"/>
              </a:rPr>
              <a:t>على المربين والآباء أن يفكروا في مدى التهديد الذي </a:t>
            </a:r>
            <a:r>
              <a:rPr lang="ar-SA" sz="3900" b="1" dirty="0" err="1">
                <a:effectLst>
                  <a:outerShdw blurRad="38100" dist="38100" dir="2700000" algn="tl">
                    <a:srgbClr val="000000">
                      <a:alpha val="43137"/>
                    </a:srgbClr>
                  </a:outerShdw>
                </a:effectLst>
                <a:latin typeface="+mj-lt"/>
                <a:ea typeface="+mj-ea"/>
                <a:cs typeface="DecoType Naskh" pitchFamily="2" charset="-78"/>
              </a:rPr>
              <a:t>يواجهه</a:t>
            </a:r>
            <a:r>
              <a:rPr lang="ar-SA" sz="3900" b="1" dirty="0">
                <a:effectLst>
                  <a:outerShdw blurRad="38100" dist="38100" dir="2700000" algn="tl">
                    <a:srgbClr val="000000">
                      <a:alpha val="43137"/>
                    </a:srgbClr>
                  </a:outerShdw>
                </a:effectLst>
                <a:latin typeface="+mj-lt"/>
                <a:ea typeface="+mj-ea"/>
                <a:cs typeface="DecoType Naskh" pitchFamily="2" charset="-78"/>
              </a:rPr>
              <a:t> الطفل في موقف جديد في حضور مجموعة ، ومهما يكن الشيء الجاري تعلمه فهو فعلاً جديد ويشتمل على عنصر المخاطرة من جهة إدراك الأطفال له..  ويتطلب الأمر منا كمربين أن نقدم الأفكار الجديدة بالطريقة التي لا تسبب لهم إزعاجاً وربما بعض التهديد لأمانهم النفسي، فكيف يستطيع أن نفعل ذلك بمهارة؟ وكيف نستطيع في الوقت نفسه أن نفعل أشياء تبعث على الاطمئنان في قلوب المتعلمين (الأطفال)؟</a:t>
            </a:r>
            <a:endParaRPr lang="en-US" sz="39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lvl="0" algn="just">
              <a:lnSpc>
                <a:spcPct val="15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هناك </a:t>
            </a:r>
            <a:r>
              <a:rPr lang="ar-SA" sz="3600" b="1" dirty="0">
                <a:effectLst>
                  <a:outerShdw blurRad="38100" dist="38100" dir="2700000" algn="tl">
                    <a:srgbClr val="000000">
                      <a:alpha val="43137"/>
                    </a:srgbClr>
                  </a:outerShdw>
                </a:effectLst>
                <a:latin typeface="+mj-lt"/>
                <a:ea typeface="+mj-ea"/>
                <a:cs typeface="DecoType Naskh" pitchFamily="2" charset="-78"/>
              </a:rPr>
              <a:t>أقلية من المعلمين يبدو أنهم يجدون متعة خاصة في بث الخوف والقلق في قلوب الأطفال ، ويتبعون الأسلوب نفسه عندما يقدمون لهم وسائل تعليمية جديدة أو يطلبون منهم المشاركة فيها، ويعتقدون أنهم يستطيعون بذلك أن يحدثوا التعلم بطريقة أفضل.</a:t>
            </a:r>
          </a:p>
        </p:txBody>
      </p:sp>
    </p:spTree>
    <p:extLst>
      <p:ext uri="{BB962C8B-B14F-4D97-AF65-F5344CB8AC3E}">
        <p14:creationId xmlns:p14="http://schemas.microsoft.com/office/powerpoint/2010/main" val="71008029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968552"/>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والواقع أن جزءا مهما من التعلم يتكون من محاولات لبث مشاعر الثقة في كل موقف تعلمي ، ولابد من إظهار الصبر مع الأطفال ، ونطمئن الأطفال إذا لم يستوعبوا الدرس سريعاً فسوف نعيد شرحه لهم مرة ثانية وإذا اقتضى الأمر مرة ثالثة ورابعة، إننا نوضح لهم أننا على استعداد دائما لمساعدتهم إذا صادفتهم متاعب ، إننا نحثهم على ألا يتعجلوا وأننا موجودون دائماً لتعلمهم.</a:t>
            </a:r>
          </a:p>
        </p:txBody>
      </p:sp>
      <p:sp>
        <p:nvSpPr>
          <p:cNvPr id="4"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5040560"/>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إذا كنا نحاول تعليم بعض المهارات فيجب أن ندرك أن الأطفال يختلفون من حيث الوقت اللازم لإتقان المهارة ، أما استعجال الأطفال وحثهم على الإتقان بعد فترة قصيرة يعنى أننا نخلق عدم الأمان لديهم ، و إذا تركنا تعليم مهارة ما لنعلمهم مهارة أخرى قبل إتمام المهارة الأولى فإن ذلك يعد وسيلة لخلق عدم الاستعداد ، وأحيانا الخجل والارتباك فضلاً عن عدم الأمان .</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وفي مناسبة مشابهة نسمع أحيانا أحد المربين يقول لطفل في الصف السادس ( كان يجب عليك أن تتعلم ذلك في الصف الرابع ) ، فإذا كان ذلك مُهِماً لدرجة إحراج الطفل أمام أقرانه، فلماذا لا نبحث عن طريقة لإتاحة الفرصة أمام الطفل ليتعلمه الآن ؟ </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وإذا </a:t>
            </a:r>
            <a:r>
              <a:rPr lang="ar-SA" sz="3600" b="1" dirty="0">
                <a:effectLst>
                  <a:outerShdw blurRad="38100" dist="38100" dir="2700000" algn="tl">
                    <a:srgbClr val="000000">
                      <a:alpha val="43137"/>
                    </a:srgbClr>
                  </a:outerShdw>
                </a:effectLst>
                <a:latin typeface="+mj-lt"/>
                <a:ea typeface="+mj-ea"/>
                <a:cs typeface="DecoType Naskh" pitchFamily="2" charset="-78"/>
              </a:rPr>
              <a:t>كانت الظروف لم تسنح  للطفل ليتعلم هذه الحقيقة أو المهارة ، فعلينا أن نصحح هذا الخطأ في أسرع وقت ممكن ، وعلينا أن نعد الترتيبات اللازمة لذلك وعلينا أن نبث فيه مزيداً من الإحساس بالأمان نحو الموقف التعليمي.</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Tree>
    <p:extLst>
      <p:ext uri="{BB962C8B-B14F-4D97-AF65-F5344CB8AC3E}">
        <p14:creationId xmlns:p14="http://schemas.microsoft.com/office/powerpoint/2010/main" val="3291331455"/>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Autofit/>
          </a:bodyPr>
          <a:lstStyle/>
          <a:p>
            <a:pPr lvl="0"/>
            <a:r>
              <a:rPr lang="ar-SA" b="1" dirty="0" smtClean="0">
                <a:solidFill>
                  <a:srgbClr val="C00000"/>
                </a:solidFill>
                <a:effectLst>
                  <a:outerShdw blurRad="38100" dist="38100" dir="2700000" algn="tl">
                    <a:srgbClr val="000000">
                      <a:alpha val="43137"/>
                    </a:srgbClr>
                  </a:outerShdw>
                </a:effectLst>
                <a:cs typeface="DecoType Naskh" pitchFamily="2" charset="-78"/>
              </a:rPr>
              <a:t>ب- المواجهات </a:t>
            </a:r>
            <a:r>
              <a:rPr lang="ar-SA" b="1" dirty="0">
                <a:solidFill>
                  <a:srgbClr val="C00000"/>
                </a:solidFill>
                <a:effectLst>
                  <a:outerShdw blurRad="38100" dist="38100" dir="2700000" algn="tl">
                    <a:srgbClr val="000000">
                      <a:alpha val="43137"/>
                    </a:srgbClr>
                  </a:outerShdw>
                </a:effectLst>
                <a:cs typeface="DecoType Naskh" pitchFamily="2" charset="-78"/>
              </a:rPr>
              <a:t>بين الأطفال الناتجة عن الفروق الفردية</a:t>
            </a:r>
            <a:r>
              <a:rPr lang="ar-SA" b="1" dirty="0" smtClean="0">
                <a:solidFill>
                  <a:srgbClr val="C00000"/>
                </a:solidFill>
                <a:effectLst>
                  <a:outerShdw blurRad="38100" dist="38100" dir="2700000" algn="tl">
                    <a:srgbClr val="000000">
                      <a:alpha val="43137"/>
                    </a:srgbClr>
                  </a:outerShdw>
                </a:effectLst>
                <a:cs typeface="DecoType Naskh" pitchFamily="2" charset="-78"/>
              </a:rPr>
              <a:t>.</a:t>
            </a:r>
            <a:endParaRPr lang="ar-SA"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هناك بعض المواجهات التي قد تحدث بين الأطفال أو بين الطفل وأحد المعلمين أو بين الطفل والوالد ...إلخ ، وفي كثير جداً من الأحوال تكون هذه المواجهات مصحوبة ببعض مشاعر الغضب أو العداء أو الخوف ، ومن المحتمل أن تكون هذه المشاعر نتيجة للإحباط ، ومن ذلك :-</a:t>
            </a: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Autofit/>
          </a:bodyPr>
          <a:lstStyle/>
          <a:p>
            <a:r>
              <a:rPr lang="ar-SA"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b="1" dirty="0">
                <a:solidFill>
                  <a:srgbClr val="C00000"/>
                </a:solidFill>
                <a:effectLst>
                  <a:outerShdw blurRad="38100" dist="38100" dir="2700000" algn="tl">
                    <a:srgbClr val="000000">
                      <a:alpha val="43137"/>
                    </a:srgbClr>
                  </a:outerShdw>
                </a:effectLst>
                <a:cs typeface="DecoType Naskh" pitchFamily="2" charset="-78"/>
              </a:rPr>
              <a:t>المواجهات بين الأطفال الناتجة عن الفروق </a:t>
            </a:r>
            <a:r>
              <a:rPr lang="ar-SA" b="1" dirty="0" smtClean="0">
                <a:solidFill>
                  <a:srgbClr val="C00000"/>
                </a:solidFill>
                <a:effectLst>
                  <a:outerShdw blurRad="38100" dist="38100" dir="2700000" algn="tl">
                    <a:srgbClr val="000000">
                      <a:alpha val="43137"/>
                    </a:srgbClr>
                  </a:outerShdw>
                </a:effectLst>
                <a:cs typeface="DecoType Naskh" pitchFamily="2" charset="-78"/>
              </a:rPr>
              <a:t>الفردية</a:t>
            </a:r>
            <a:endParaRPr lang="ar-SA"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5040560"/>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وجود الاختلافات بين الأطفال والفروق بينهم في القدرات والمهارات المختلفة.. وهنا نتساءل لماذا تمثل هذه الاختلافات تهديداً إلى الطفل؟ هل صحيح أن الاختلاف ينظر إليه على أنه عدم مساواة سواء كان جيداً أو رديئاً؟ هل نخشى الاختلاف؟ وهل عندما يظهر نشعر بالقلق وربما عدم الأمان؟ وكيف نستطيع أن ننشئ الافتخار بالتنوع والتفضيل للاختلاف وليس مجرد تسامح إزائه؟</a:t>
            </a: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lnSpcReduction="10000"/>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ربما يكون من الواجب علينا أن نزيد من التأكيد على الطرق التي يختلف فيها الواحد عن الآخر، إننا نستطيع أن نساعد الأطفال الصغار على إدراك الاختلافات في الطول وربما الوزن أيضا ، نستطيع أن يرسمون تخطيطات للأصابع أو اليدين ويقارنون بينها، والكثير نحو ذلك مثل تشجيع الطفل على مقارنة بصمات أصابعه مع بصمات أصابع أطفال آخرين.</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b="1" dirty="0">
                <a:solidFill>
                  <a:srgbClr val="C00000"/>
                </a:solidFill>
                <a:effectLst>
                  <a:outerShdw blurRad="38100" dist="38100" dir="2700000" algn="tl">
                    <a:srgbClr val="000000">
                      <a:alpha val="43137"/>
                    </a:srgbClr>
                  </a:outerShdw>
                </a:effectLst>
                <a:cs typeface="DecoType Naskh" pitchFamily="2" charset="-78"/>
              </a:rPr>
              <a:t>المواجهات بين الأطفال الناتجة عن الفروق </a:t>
            </a:r>
            <a:r>
              <a:rPr lang="ar-SA" b="1" dirty="0" smtClean="0">
                <a:solidFill>
                  <a:srgbClr val="C00000"/>
                </a:solidFill>
                <a:effectLst>
                  <a:outerShdw blurRad="38100" dist="38100" dir="2700000" algn="tl">
                    <a:srgbClr val="000000">
                      <a:alpha val="43137"/>
                    </a:srgbClr>
                  </a:outerShdw>
                </a:effectLst>
                <a:cs typeface="DecoType Naskh" pitchFamily="2" charset="-78"/>
              </a:rPr>
              <a:t>الفردية</a:t>
            </a:r>
            <a:endParaRPr lang="ar-SA"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ونستطيع أن نثير مناقشة عن الإخوة والأخوات ونسأل ما إذا كانوا يتشابهون في المظهر أو الفعل وما أوجه الاختلاف بينهم؟ ويمكن أن نرسم لوحة لحيوانات أليفة ونبين أي الأطفال لديهم حيوانات منها في بيوتهم؟ ومثل هذه اللوحات تكون قوية التعبير عن أوجه الشبه وأوجه الاختلاف.</a:t>
            </a:r>
          </a:p>
        </p:txBody>
      </p:sp>
      <p:sp>
        <p:nvSpPr>
          <p:cNvPr id="4" name="عنوان 1"/>
          <p:cNvSpPr>
            <a:spLocks noGrp="1"/>
          </p:cNvSpPr>
          <p:nvPr>
            <p:ph type="title"/>
          </p:nvPr>
        </p:nvSpPr>
        <p:spPr>
          <a:solidFill>
            <a:schemeClr val="bg1"/>
          </a:solidFill>
        </p:spPr>
        <p:txBody>
          <a:bodyPr>
            <a:noAutofit/>
          </a:bodyPr>
          <a:lstStyle/>
          <a:p>
            <a:r>
              <a:rPr lang="ar-SA"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b="1" dirty="0">
                <a:solidFill>
                  <a:srgbClr val="C00000"/>
                </a:solidFill>
                <a:effectLst>
                  <a:outerShdw blurRad="38100" dist="38100" dir="2700000" algn="tl">
                    <a:srgbClr val="000000">
                      <a:alpha val="43137"/>
                    </a:srgbClr>
                  </a:outerShdw>
                </a:effectLst>
                <a:cs typeface="DecoType Naskh" pitchFamily="2" charset="-78"/>
              </a:rPr>
              <a:t>المواجهات بين الأطفال الناتجة عن الفروق </a:t>
            </a:r>
            <a:r>
              <a:rPr lang="ar-SA" b="1" dirty="0" smtClean="0">
                <a:solidFill>
                  <a:srgbClr val="C00000"/>
                </a:solidFill>
                <a:effectLst>
                  <a:outerShdw blurRad="38100" dist="38100" dir="2700000" algn="tl">
                    <a:srgbClr val="000000">
                      <a:alpha val="43137"/>
                    </a:srgbClr>
                  </a:outerShdw>
                </a:effectLst>
                <a:cs typeface="DecoType Naskh" pitchFamily="2" charset="-78"/>
              </a:rPr>
              <a:t>الفردية</a:t>
            </a:r>
            <a:endParaRPr lang="ar-SA"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الواقع أن الاختلافات عن الآخرين ترجع جذوره إلى اختلاف الخبرات التي اكتسبها كل فرد في حياته.. وبذلك نمهد الطريق للوصول إلى فكرة مواجهة الاختلافات . إن قيمنا واتجاهاتنا وأغراضنا واهتماماتنا ومشاعرنا كلها تنبثق من الحياة التي عشناها والخبرات التي  </a:t>
            </a:r>
            <a:r>
              <a:rPr lang="ar-SA" sz="3600" b="1" dirty="0" smtClean="0">
                <a:effectLst>
                  <a:outerShdw blurRad="38100" dist="38100" dir="2700000" algn="tl">
                    <a:srgbClr val="000000">
                      <a:alpha val="43137"/>
                    </a:srgbClr>
                  </a:outerShdw>
                </a:effectLst>
                <a:latin typeface="+mj-lt"/>
                <a:ea typeface="+mj-ea"/>
                <a:cs typeface="DecoType Naskh" pitchFamily="2" charset="-78"/>
              </a:rPr>
              <a:t>اكتسبناها.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b="1" dirty="0">
                <a:solidFill>
                  <a:srgbClr val="C00000"/>
                </a:solidFill>
                <a:effectLst>
                  <a:outerShdw blurRad="38100" dist="38100" dir="2700000" algn="tl">
                    <a:srgbClr val="000000">
                      <a:alpha val="43137"/>
                    </a:srgbClr>
                  </a:outerShdw>
                </a:effectLst>
                <a:cs typeface="DecoType Naskh" pitchFamily="2" charset="-78"/>
              </a:rPr>
              <a:t>المواجهات بين الأطفال الناتجة عن الفروق </a:t>
            </a:r>
            <a:r>
              <a:rPr lang="ar-SA" b="1" dirty="0" smtClean="0">
                <a:solidFill>
                  <a:srgbClr val="C00000"/>
                </a:solidFill>
                <a:effectLst>
                  <a:outerShdw blurRad="38100" dist="38100" dir="2700000" algn="tl">
                    <a:srgbClr val="000000">
                      <a:alpha val="43137"/>
                    </a:srgbClr>
                  </a:outerShdw>
                </a:effectLst>
                <a:cs typeface="DecoType Naskh" pitchFamily="2" charset="-78"/>
              </a:rPr>
              <a:t>الفردية</a:t>
            </a:r>
            <a:endParaRPr lang="ar-SA"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ج- إثارة </a:t>
            </a:r>
            <a:r>
              <a:rPr lang="ar-SA" sz="6000" b="1" dirty="0">
                <a:solidFill>
                  <a:srgbClr val="C00000"/>
                </a:solidFill>
                <a:effectLst>
                  <a:outerShdw blurRad="38100" dist="38100" dir="2700000" algn="tl">
                    <a:srgbClr val="000000">
                      <a:alpha val="43137"/>
                    </a:srgbClr>
                  </a:outerShdw>
                </a:effectLst>
                <a:cs typeface="DecoType Naskh" pitchFamily="2" charset="-78"/>
              </a:rPr>
              <a:t>الجدل بين الأطفال</a:t>
            </a:r>
            <a:r>
              <a:rPr lang="ar-SA" sz="6000" b="1" dirty="0" smtClean="0">
                <a:solidFill>
                  <a:srgbClr val="C00000"/>
                </a:solidFill>
                <a:effectLst>
                  <a:outerShdw blurRad="38100" dist="38100" dir="2700000" algn="tl">
                    <a:srgbClr val="000000">
                      <a:alpha val="43137"/>
                    </a:srgbClr>
                  </a:outerShdw>
                </a:effectLst>
                <a:cs typeface="DecoType Naskh" pitchFamily="2" charset="-78"/>
              </a:rPr>
              <a:t>.</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يجب على المربين أن يساعدوا الأطفال على استخدام أفضل لغة عندما يثار جدل بينهم ، ومن الأفضل أن نقول " إنني لا أتفق مع هذه الفكرة " بدلاً من أن نقول " إنني لا أتفق معك" لأن ذلك يميل إلى إبعاد المناقشة عن الشخصية ويساعد الطفلين المتناقشين على الإحساس بمزيد من الأمان وبتهديد أقل.</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وأحياناً </a:t>
            </a:r>
            <a:r>
              <a:rPr lang="ar-SA" sz="3600" b="1" dirty="0">
                <a:effectLst>
                  <a:outerShdw blurRad="38100" dist="38100" dir="2700000" algn="tl">
                    <a:srgbClr val="000000">
                      <a:alpha val="43137"/>
                    </a:srgbClr>
                  </a:outerShdw>
                </a:effectLst>
                <a:latin typeface="+mj-lt"/>
                <a:ea typeface="+mj-ea"/>
                <a:cs typeface="DecoType Naskh" pitchFamily="2" charset="-78"/>
              </a:rPr>
              <a:t>نستطيع أن نقترح أن الاختلاف يجب مناقشته بين الأطفال كلهم ، وأنه من المحتمل أن يكون هناك عدد كبير من الأطفال مؤيدين لرأى ، وكثيرون آخرون مؤيدين لرأى آخر ،وهنا لابد وأن نوضح للطفل أنه إذا كانت لدينا خلفيات مختلفة لخبراتنا ، فإنه من الطبيعي أن تصبح لنا اعتقادات أو اتجاهات مختلفة.</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6000" b="1" dirty="0">
                <a:solidFill>
                  <a:srgbClr val="C00000"/>
                </a:solidFill>
                <a:effectLst>
                  <a:outerShdw blurRad="38100" dist="38100" dir="2700000" algn="tl">
                    <a:srgbClr val="000000">
                      <a:alpha val="43137"/>
                    </a:srgbClr>
                  </a:outerShdw>
                </a:effectLst>
                <a:cs typeface="DecoType Naskh" pitchFamily="2" charset="-78"/>
              </a:rPr>
              <a:t>إثارة الجدل بين </a:t>
            </a:r>
            <a:r>
              <a:rPr lang="ar-SA" sz="6000" b="1" dirty="0" smtClean="0">
                <a:solidFill>
                  <a:srgbClr val="C00000"/>
                </a:solidFill>
                <a:effectLst>
                  <a:outerShdw blurRad="38100" dist="38100" dir="2700000" algn="tl">
                    <a:srgbClr val="000000">
                      <a:alpha val="43137"/>
                    </a:srgbClr>
                  </a:outerShdw>
                </a:effectLst>
                <a:cs typeface="DecoType Naskh" pitchFamily="2" charset="-78"/>
              </a:rPr>
              <a:t>الأطفال</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2372611934"/>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5184576"/>
          </a:xfrm>
          <a:solidFill>
            <a:schemeClr val="bg1"/>
          </a:solidFill>
        </p:spPr>
        <p:txBody>
          <a:bodyPr>
            <a:noAutofit/>
          </a:bodyPr>
          <a:lstStyle/>
          <a:p>
            <a:pPr algn="just">
              <a:lnSpc>
                <a:spcPct val="150000"/>
              </a:lnSpc>
            </a:pPr>
            <a:r>
              <a:rPr lang="ar-SA" b="1" dirty="0">
                <a:effectLst>
                  <a:outerShdw blurRad="38100" dist="38100" dir="2700000" algn="tl">
                    <a:srgbClr val="000000">
                      <a:alpha val="43137"/>
                    </a:srgbClr>
                  </a:outerShdw>
                </a:effectLst>
                <a:latin typeface="+mj-lt"/>
                <a:ea typeface="+mj-ea"/>
                <a:cs typeface="DecoType Naskh" pitchFamily="2" charset="-78"/>
              </a:rPr>
              <a:t>كذلك يجب أن يتبين </a:t>
            </a:r>
            <a:r>
              <a:rPr lang="ar-SA" b="1" dirty="0" smtClean="0">
                <a:effectLst>
                  <a:outerShdw blurRad="38100" dist="38100" dir="2700000" algn="tl">
                    <a:srgbClr val="000000">
                      <a:alpha val="43137"/>
                    </a:srgbClr>
                  </a:outerShdw>
                </a:effectLst>
                <a:latin typeface="+mj-lt"/>
                <a:ea typeface="+mj-ea"/>
                <a:cs typeface="DecoType Naskh" pitchFamily="2" charset="-78"/>
              </a:rPr>
              <a:t>للأطفال </a:t>
            </a:r>
            <a:r>
              <a:rPr lang="ar-SA" b="1" dirty="0">
                <a:effectLst>
                  <a:outerShdw blurRad="38100" dist="38100" dir="2700000" algn="tl">
                    <a:srgbClr val="000000">
                      <a:alpha val="43137"/>
                    </a:srgbClr>
                  </a:outerShdw>
                </a:effectLst>
                <a:latin typeface="+mj-lt"/>
                <a:ea typeface="+mj-ea"/>
                <a:cs typeface="DecoType Naskh" pitchFamily="2" charset="-78"/>
              </a:rPr>
              <a:t>أن تغيرات كثيرة حدثت في المجتمع وبعضها تغيرات مفيدة ، وقد نتمكن من مساعدة الأطفال على أن يتكيفوا مع فكرة التغيير عندما نقدم لهم الأفكار التي تقبل حقيقة وجود اختلافات كثيرة بين الأفراد ، وقد يتوصلون لإدراك الأخطار المحتملة من أي جدل عنيف نتيجة الاختلافات كما تعرضه شاشات التليفزيون، أن هذا الجيل الناشئ قد ينحاز لجانب المناقشة الهادئة التي تسمح بالاعتراف وتقبل كثير من وجهات نظر الآخرين.</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6000" b="1" dirty="0">
                <a:solidFill>
                  <a:srgbClr val="C00000"/>
                </a:solidFill>
                <a:effectLst>
                  <a:outerShdw blurRad="38100" dist="38100" dir="2700000" algn="tl">
                    <a:srgbClr val="000000">
                      <a:alpha val="43137"/>
                    </a:srgbClr>
                  </a:outerShdw>
                </a:effectLst>
                <a:cs typeface="DecoType Naskh" pitchFamily="2" charset="-78"/>
              </a:rPr>
              <a:t>إثارة الجدل بين </a:t>
            </a:r>
            <a:r>
              <a:rPr lang="ar-SA" sz="6000" b="1" dirty="0" smtClean="0">
                <a:solidFill>
                  <a:srgbClr val="C00000"/>
                </a:solidFill>
                <a:effectLst>
                  <a:outerShdw blurRad="38100" dist="38100" dir="2700000" algn="tl">
                    <a:srgbClr val="000000">
                      <a:alpha val="43137"/>
                    </a:srgbClr>
                  </a:outerShdw>
                </a:effectLst>
                <a:cs typeface="DecoType Naskh" pitchFamily="2" charset="-78"/>
              </a:rPr>
              <a:t>الأطفال</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6000" b="1" dirty="0">
                <a:solidFill>
                  <a:srgbClr val="C00000"/>
                </a:solidFill>
                <a:effectLst>
                  <a:outerShdw blurRad="38100" dist="38100" dir="2700000" algn="tl">
                    <a:srgbClr val="000000">
                      <a:alpha val="43137"/>
                    </a:srgbClr>
                  </a:outerShdw>
                </a:effectLst>
                <a:cs typeface="DecoType Naskh" pitchFamily="2" charset="-78"/>
              </a:rPr>
              <a:t>ثانياً: النتائج السلوكية للإحباط </a:t>
            </a:r>
            <a:r>
              <a:rPr lang="ar-SA" sz="6000" b="1" dirty="0" smtClean="0">
                <a:solidFill>
                  <a:srgbClr val="C00000"/>
                </a:solidFill>
                <a:effectLst>
                  <a:outerShdw blurRad="38100" dist="38100" dir="2700000" algn="tl">
                    <a:srgbClr val="000000">
                      <a:alpha val="43137"/>
                    </a:srgbClr>
                  </a:outerShdw>
                </a:effectLst>
                <a:cs typeface="DecoType Naskh" pitchFamily="2" charset="-78"/>
              </a:rPr>
              <a:t>.</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144016" y="1412776"/>
            <a:ext cx="8892480" cy="5256584"/>
          </a:xfrm>
          <a:solidFill>
            <a:schemeClr val="bg1"/>
          </a:solidFill>
        </p:spPr>
        <p:txBody>
          <a:bodyPr>
            <a:normAutofit fontScale="92500"/>
          </a:bodyPr>
          <a:lstStyle/>
          <a:p>
            <a:pPr marL="0" indent="0" algn="just">
              <a:lnSpc>
                <a:spcPct val="160000"/>
              </a:lnSpc>
              <a:buNone/>
            </a:pP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مقدمة :</a:t>
            </a:r>
            <a:endParaRPr lang="en-US" sz="36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60000"/>
              </a:lnSpc>
            </a:pPr>
            <a:r>
              <a:rPr lang="ar-SA" sz="3600" b="1" dirty="0">
                <a:effectLst>
                  <a:outerShdw blurRad="38100" dist="38100" dir="2700000" algn="tl">
                    <a:srgbClr val="000000">
                      <a:alpha val="43137"/>
                    </a:srgbClr>
                  </a:outerShdw>
                </a:effectLst>
                <a:latin typeface="+mj-lt"/>
                <a:ea typeface="+mj-ea"/>
                <a:cs typeface="DecoType Naskh" pitchFamily="2" charset="-78"/>
              </a:rPr>
              <a:t>من المعروف أن كل سلوك له سبب .. وبدراسة سلوك الإنسان نستطيع الاستمرار في اكتشاف كثير من الأسباب التي تجعل الإنسان  يسلك بالطريقة التي يتبعها، ولقد قدم كثير من الباحثين افتراضا مؤداه : أن العدوانية ترجع دائما إلى الإحباط ، ويقولون : أن السلوك العدواني يفترض وجود الإحباط المسبق ، وبالعكس فإن وجود الإحباط يؤدى دائما إلى شكل من أشكال العدوانية </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6000" b="1" dirty="0">
                <a:solidFill>
                  <a:srgbClr val="C00000"/>
                </a:solidFill>
                <a:effectLst>
                  <a:outerShdw blurRad="38100" dist="38100" dir="2700000" algn="tl">
                    <a:srgbClr val="000000">
                      <a:alpha val="43137"/>
                    </a:srgbClr>
                  </a:outerShdw>
                </a:effectLst>
                <a:cs typeface="DecoType Naskh" pitchFamily="2" charset="-78"/>
              </a:rPr>
              <a:t>النتائج السلوكية للإحباط </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fontScale="85000" lnSpcReduction="20000"/>
          </a:bodyPr>
          <a:lstStyle/>
          <a:p>
            <a:pPr algn="just">
              <a:lnSpc>
                <a:spcPct val="150000"/>
              </a:lnSpc>
            </a:pPr>
            <a:r>
              <a:rPr lang="ar-SA" sz="3900" b="1" dirty="0">
                <a:effectLst>
                  <a:outerShdw blurRad="38100" dist="38100" dir="2700000" algn="tl">
                    <a:srgbClr val="000000">
                      <a:alpha val="43137"/>
                    </a:srgbClr>
                  </a:outerShdw>
                </a:effectLst>
                <a:latin typeface="+mj-lt"/>
                <a:ea typeface="+mj-ea"/>
                <a:cs typeface="DecoType Naskh" pitchFamily="2" charset="-78"/>
              </a:rPr>
              <a:t>وبناء على ما سبق نستطيع القول بأن الإحباط للحاجات العاطفية يميل للظهور في خمسة أنماط سلوكية عامة وهي: السلوك العدواني والخضوع والانسحاب وأعراض المرض الجسمي النفسي والارتداد ، ويلاحظ أننا لم نذكر أن كل من يشعر بالإحباط يتصرف بهذه الطرق الخمس، ولكن نذكر أن كل من يتصرف بهذه الطرق قد يكون في حالة إحباط، وبعبارة </a:t>
            </a:r>
            <a:r>
              <a:rPr lang="ar-SA" sz="3900" b="1" dirty="0" smtClean="0">
                <a:effectLst>
                  <a:outerShdw blurRad="38100" dist="38100" dir="2700000" algn="tl">
                    <a:srgbClr val="000000">
                      <a:alpha val="43137"/>
                    </a:srgbClr>
                  </a:outerShdw>
                </a:effectLst>
                <a:latin typeface="+mj-lt"/>
                <a:ea typeface="+mj-ea"/>
                <a:cs typeface="DecoType Naskh" pitchFamily="2" charset="-78"/>
              </a:rPr>
              <a:t>أخرى: </a:t>
            </a:r>
            <a:r>
              <a:rPr lang="ar-SA" sz="3900" b="1" dirty="0">
                <a:effectLst>
                  <a:outerShdw blurRad="38100" dist="38100" dir="2700000" algn="tl">
                    <a:srgbClr val="000000">
                      <a:alpha val="43137"/>
                    </a:srgbClr>
                  </a:outerShdw>
                </a:effectLst>
                <a:latin typeface="+mj-lt"/>
                <a:ea typeface="+mj-ea"/>
                <a:cs typeface="DecoType Naskh" pitchFamily="2" charset="-78"/>
              </a:rPr>
              <a:t>أن هذه الأنماط السلوكية الخمسة تدل على أن ثمة حاجات عاطفية يحتمل أنه لم يوفٍ بها أو لم تشبع.</a:t>
            </a:r>
            <a:endParaRPr lang="en-US" sz="39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412776"/>
            <a:ext cx="8712968" cy="5040560"/>
          </a:xfrm>
          <a:solidFill>
            <a:schemeClr val="bg1"/>
          </a:solidFill>
        </p:spPr>
        <p:txBody>
          <a:bodyPr>
            <a:normAutofit fontScale="85000" lnSpcReduction="10000"/>
          </a:bodyPr>
          <a:lstStyle/>
          <a:p>
            <a:pPr marL="0" indent="0" algn="just">
              <a:lnSpc>
                <a:spcPct val="160000"/>
              </a:lnSpc>
              <a:buNone/>
            </a:pPr>
            <a:r>
              <a:rPr lang="ar-SA" sz="3900" b="1" dirty="0">
                <a:effectLst>
                  <a:outerShdw blurRad="38100" dist="38100" dir="2700000" algn="tl">
                    <a:srgbClr val="000000">
                      <a:alpha val="43137"/>
                    </a:srgbClr>
                  </a:outerShdw>
                </a:effectLst>
                <a:latin typeface="+mj-lt"/>
                <a:ea typeface="+mj-ea"/>
                <a:cs typeface="DecoType Naskh" pitchFamily="2" charset="-78"/>
              </a:rPr>
              <a:t>وسوف نتعرف فيما يلي على هذه الأنماط الخمسة من السلوك كالتالي:-  </a:t>
            </a:r>
            <a:endParaRPr lang="en-US" sz="3900" b="1" dirty="0">
              <a:effectLst>
                <a:outerShdw blurRad="38100" dist="38100" dir="2700000" algn="tl">
                  <a:srgbClr val="000000">
                    <a:alpha val="43137"/>
                  </a:srgbClr>
                </a:outerShdw>
              </a:effectLst>
              <a:latin typeface="+mj-lt"/>
              <a:ea typeface="+mj-ea"/>
              <a:cs typeface="DecoType Naskh" pitchFamily="2" charset="-78"/>
            </a:endParaRPr>
          </a:p>
          <a:p>
            <a:pPr marL="0" indent="0" algn="just">
              <a:lnSpc>
                <a:spcPct val="160000"/>
              </a:lnSpc>
              <a:buNone/>
            </a:pPr>
            <a:r>
              <a:rPr lang="ar-SA" sz="3900" b="1" dirty="0">
                <a:solidFill>
                  <a:srgbClr val="0070C0"/>
                </a:solidFill>
                <a:effectLst>
                  <a:outerShdw blurRad="38100" dist="38100" dir="2700000" algn="tl">
                    <a:srgbClr val="000000">
                      <a:alpha val="43137"/>
                    </a:srgbClr>
                  </a:outerShdw>
                </a:effectLst>
                <a:latin typeface="+mj-lt"/>
                <a:ea typeface="+mj-ea"/>
                <a:cs typeface="DecoType Naskh" pitchFamily="2" charset="-78"/>
              </a:rPr>
              <a:t>أ- السلوك العدواني.</a:t>
            </a:r>
            <a:endParaRPr lang="en-US" sz="39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marL="0" indent="0" algn="just">
              <a:lnSpc>
                <a:spcPct val="160000"/>
              </a:lnSpc>
              <a:buNone/>
            </a:pPr>
            <a:r>
              <a:rPr lang="ar-SA" sz="3900" b="1" dirty="0">
                <a:solidFill>
                  <a:srgbClr val="0070C0"/>
                </a:solidFill>
                <a:effectLst>
                  <a:outerShdw blurRad="38100" dist="38100" dir="2700000" algn="tl">
                    <a:srgbClr val="000000">
                      <a:alpha val="43137"/>
                    </a:srgbClr>
                  </a:outerShdw>
                </a:effectLst>
                <a:latin typeface="+mj-lt"/>
                <a:ea typeface="+mj-ea"/>
                <a:cs typeface="DecoType Naskh" pitchFamily="2" charset="-78"/>
              </a:rPr>
              <a:t>1) مظاهر السلوك العدواني: </a:t>
            </a:r>
            <a:endParaRPr lang="en-US" sz="39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60000"/>
              </a:lnSpc>
            </a:pPr>
            <a:r>
              <a:rPr lang="ar-SA" sz="3900" b="1" dirty="0">
                <a:effectLst>
                  <a:outerShdw blurRad="38100" dist="38100" dir="2700000" algn="tl">
                    <a:srgbClr val="000000">
                      <a:alpha val="43137"/>
                    </a:srgbClr>
                  </a:outerShdw>
                </a:effectLst>
                <a:latin typeface="+mj-lt"/>
                <a:ea typeface="+mj-ea"/>
                <a:cs typeface="DecoType Naskh" pitchFamily="2" charset="-78"/>
              </a:rPr>
              <a:t>يشير العدوان إلى أنواع السلوك الذي يستهدف إيذاء الآخرين أو تسبب القلق عندهم ، وهو عند الطفل في مرحلة ما قبل المدرسة يتضمن الضرب وتدمير الممتلكات والهجوم اللفظي ومقاومة ما يوجه إليه من طلبات وأوامر.</a:t>
            </a:r>
            <a:endParaRPr lang="en-US" sz="39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6000" b="1" dirty="0">
                <a:solidFill>
                  <a:srgbClr val="C00000"/>
                </a:solidFill>
                <a:effectLst>
                  <a:outerShdw blurRad="38100" dist="38100" dir="2700000" algn="tl">
                    <a:srgbClr val="000000">
                      <a:alpha val="43137"/>
                    </a:srgbClr>
                  </a:outerShdw>
                </a:effectLst>
                <a:cs typeface="DecoType Naskh" pitchFamily="2" charset="-78"/>
              </a:rPr>
              <a:t>النتائج السلوكية للإحباط </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وميل الطفل إلى أن يكون عدوانيا صريحا يتوقف على عدة عوامل منها:-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marL="982663" indent="-627063" algn="just">
              <a:lnSpc>
                <a:spcPct val="150000"/>
              </a:lnSpc>
              <a:buFont typeface="+mj-lt"/>
              <a:buAutoNum type="arabicPeriod"/>
            </a:pPr>
            <a:r>
              <a:rPr lang="ar-SA" sz="3600" b="1" dirty="0">
                <a:effectLst>
                  <a:outerShdw blurRad="38100" dist="38100" dir="2700000" algn="tl">
                    <a:srgbClr val="000000">
                      <a:alpha val="43137"/>
                    </a:srgbClr>
                  </a:outerShdw>
                </a:effectLst>
                <a:latin typeface="+mj-lt"/>
                <a:ea typeface="+mj-ea"/>
                <a:cs typeface="DecoType Naskh" pitchFamily="2" charset="-78"/>
              </a:rPr>
              <a:t>شدة رغبته في إيذاء الآخرين وإيلامهم.</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marL="982663" indent="-627063" algn="just">
              <a:lnSpc>
                <a:spcPct val="150000"/>
              </a:lnSpc>
              <a:buFont typeface="+mj-lt"/>
              <a:buAutoNum type="arabicPeriod"/>
            </a:pPr>
            <a:r>
              <a:rPr lang="ar-SA" sz="3600" b="1" dirty="0">
                <a:effectLst>
                  <a:outerShdw blurRad="38100" dist="38100" dir="2700000" algn="tl">
                    <a:srgbClr val="000000">
                      <a:alpha val="43137"/>
                    </a:srgbClr>
                  </a:outerShdw>
                </a:effectLst>
                <a:latin typeface="+mj-lt"/>
                <a:ea typeface="+mj-ea"/>
                <a:cs typeface="DecoType Naskh" pitchFamily="2" charset="-78"/>
              </a:rPr>
              <a:t> درجة إحباط البيئة وإثارتها للميول العدوانية.</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marL="982663" indent="-627063" algn="just">
              <a:lnSpc>
                <a:spcPct val="150000"/>
              </a:lnSpc>
              <a:buFont typeface="+mj-lt"/>
              <a:buAutoNum type="arabicPeriod"/>
            </a:pPr>
            <a:r>
              <a:rPr lang="ar-SA" sz="3600" b="1" dirty="0">
                <a:effectLst>
                  <a:outerShdw blurRad="38100" dist="38100" dir="2700000" algn="tl">
                    <a:srgbClr val="000000">
                      <a:alpha val="43137"/>
                    </a:srgbClr>
                  </a:outerShdw>
                </a:effectLst>
                <a:latin typeface="+mj-lt"/>
                <a:ea typeface="+mj-ea"/>
                <a:cs typeface="DecoType Naskh" pitchFamily="2" charset="-78"/>
              </a:rPr>
              <a:t>كمية القلق والشعور بالإثم المرتبط بالعدوان.</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968552"/>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أن بعض الأطفال يكتشفون عن العدوانية في لغتهم : كالتلفظ بالسباب أو الشتائم والصراخ والكلام المتسم بالسيطرة ، والتحدث بما سوف يفعلونه بأشخاص آخرين ، وتعبيرات على الاستياء من سلطة الراشدين أو الآباء أو الأقران أو الإخوة أو الأقليات، أن تعبيرات مثل " أنا لا أحبك ، وأنا أكرهك" هي من التعبيرات التي تدل على رفض الآخرين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إننا نسمع الأطفال أحيانا يتحدثون عن الانتقام لضرر ألحقه بهم الآخرون سواء كان حقيقياً أو تصورياً،  فيقولون مثلاً : "سوف أربيه" وكثيرا ما نسمع الأطفال يتباهون ويدعون التفوق .. أن الموضوعات التي يتحدث فيها الأطفال كثيراً ما تكون كاشفة : </a:t>
            </a:r>
            <a:r>
              <a:rPr lang="ar-SA" sz="3600" b="1" dirty="0" smtClean="0">
                <a:effectLst>
                  <a:outerShdw blurRad="38100" dist="38100" dir="2700000" algn="tl">
                    <a:srgbClr val="000000">
                      <a:alpha val="43137"/>
                    </a:srgbClr>
                  </a:outerShdw>
                </a:effectLst>
                <a:latin typeface="+mj-lt"/>
                <a:ea typeface="+mj-ea"/>
                <a:cs typeface="DecoType Naskh" pitchFamily="2" charset="-78"/>
              </a:rPr>
              <a:t>القتل، </a:t>
            </a:r>
            <a:r>
              <a:rPr lang="ar-SA" sz="3600" b="1" dirty="0">
                <a:effectLst>
                  <a:outerShdw blurRad="38100" dist="38100" dir="2700000" algn="tl">
                    <a:srgbClr val="000000">
                      <a:alpha val="43137"/>
                    </a:srgbClr>
                  </a:outerShdw>
                </a:effectLst>
                <a:latin typeface="+mj-lt"/>
                <a:ea typeface="+mj-ea"/>
                <a:cs typeface="DecoType Naskh" pitchFamily="2" charset="-78"/>
              </a:rPr>
              <a:t>الحرب ، التعذيب ، وغير ذلك من مظاهر القسوة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وتظهر العدوانية كذلك في الأفعال العلنية التي يقوم بها الأطفال، أن بعضهم يدفع أو يشد أو يصارع أو يضرب أو يقرص أو يركل ، وبعضهم يلقى بأشياء على الآخرين وأحياناً يحملون أو يلوحون بمسدسات أو أسلحة أخرى .</a:t>
            </a: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lnSpcReduction="10000"/>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كذلك فإن العدوانية كثيرا ما تتجه نحو الممتلكات مثل خدش الأدراج أو الكتابة عليها أو تهشيم الكراسي أو الكتابة على الجدران .. ويبدو أن الأطفال العدوانيين ينفذون ما يشبه خطة موضوعة لإتلاف ممتلكات المدرسة أو ممتلكاتهم الشخصية أو ممتلكات الغير، أن ثقب إطارات السيارات وتفريغها من الهواء ضرب آخر من ضروب العدوانية التي يميل لإتلاف ممتلكات الغير.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412776"/>
            <a:ext cx="8712968" cy="5184575"/>
          </a:xfrm>
          <a:solidFill>
            <a:schemeClr val="bg1"/>
          </a:solidFill>
        </p:spPr>
        <p:txBody>
          <a:bodyPr>
            <a:normAutofit fontScale="92500" lnSpcReduction="10000"/>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أن بعض الأطفال يلطخون ملابسهم أو ملابس الآخرين أو يمزقونها ، وبعض الأطفال يبدو أنهم يعملون على إغاظة والديهم بأن يتكرر فقدانهم لبعض ملابسهم أو أشياءهم ويستغلون الآخرين بطريقتهم الخاصة لإلقاء اللوم عليهم وأحيانا يظهرون قسوة بالغة بالحيوانات</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p>
          <a:p>
            <a:pPr algn="just">
              <a:lnSpc>
                <a:spcPct val="150000"/>
              </a:lnSpc>
            </a:pPr>
            <a:r>
              <a:rPr lang="ar-SA" sz="3600" b="1" dirty="0">
                <a:effectLst>
                  <a:outerShdw blurRad="38100" dist="38100" dir="2700000" algn="tl">
                    <a:srgbClr val="000000">
                      <a:alpha val="43137"/>
                    </a:srgbClr>
                  </a:outerShdw>
                </a:effectLst>
                <a:cs typeface="DecoType Naskh" pitchFamily="2" charset="-78"/>
              </a:rPr>
              <a:t>وفي علاقاتهم مع المعلمين بالمدرسة يظهرون أحيانا بمظهر الوقاحة أو قلة الحياء ، ويظهر بعضهم بمظهر التحدي .. وهؤلاء الأطفال العدوانيون يميلون دائما إلى المشاحنة والاعتداء لدرجة يصبحون بها المشكلة الرئيسية وسط المجموعة.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507288" cy="5184576"/>
          </a:xfrm>
          <a:solidFill>
            <a:schemeClr val="bg1"/>
          </a:solidFill>
        </p:spPr>
        <p:txBody>
          <a:bodyPr>
            <a:normAutofit fontScale="92500"/>
          </a:bodyPr>
          <a:lstStyle/>
          <a:p>
            <a:pPr marL="0" indent="0" algn="just">
              <a:lnSpc>
                <a:spcPct val="160000"/>
              </a:lnSpc>
              <a:buNone/>
            </a:pP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2) دور المربين إزاء السلوك العدواني.</a:t>
            </a:r>
            <a:endParaRPr lang="en-US" sz="36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60000"/>
              </a:lnSpc>
            </a:pPr>
            <a:r>
              <a:rPr lang="ar-SA" sz="3600" b="1" dirty="0">
                <a:effectLst>
                  <a:outerShdw blurRad="38100" dist="38100" dir="2700000" algn="tl">
                    <a:srgbClr val="000000">
                      <a:alpha val="43137"/>
                    </a:srgbClr>
                  </a:outerShdw>
                </a:effectLst>
                <a:latin typeface="+mj-lt"/>
                <a:ea typeface="+mj-ea"/>
                <a:cs typeface="DecoType Naskh" pitchFamily="2" charset="-78"/>
              </a:rPr>
              <a:t>وبالنسبة للآباء والمعلمين ، فإن السلوك العدواني من جانب الأطفال يشكل مشكلة كبرى ، فهو في المقام الأول يميل لعرقلة حسن سير العمل بالنسبة لمجموعات الفصل، ولذلك فهو يؤثر على التعليم ويزيده صعوبة ، وثانياً فهو يخلق مشاكل تتعلق بحسن النظام وهذه بدورها لها نتائج شتى معظمها سيء، </a:t>
            </a:r>
            <a:r>
              <a:rPr lang="ar-SA" sz="3600" b="1" dirty="0" smtClean="0">
                <a:effectLst>
                  <a:outerShdw blurRad="38100" dist="38100" dir="2700000" algn="tl">
                    <a:srgbClr val="000000">
                      <a:alpha val="43137"/>
                    </a:srgbClr>
                  </a:outerShdw>
                </a:effectLst>
                <a:latin typeface="+mj-lt"/>
                <a:ea typeface="+mj-ea"/>
                <a:cs typeface="DecoType Naskh" pitchFamily="2" charset="-78"/>
              </a:rPr>
              <a:t>وثالثاً: </a:t>
            </a:r>
            <a:r>
              <a:rPr lang="ar-SA" sz="3600" b="1" dirty="0">
                <a:effectLst>
                  <a:outerShdw blurRad="38100" dist="38100" dir="2700000" algn="tl">
                    <a:srgbClr val="000000">
                      <a:alpha val="43137"/>
                    </a:srgbClr>
                  </a:outerShdw>
                </a:effectLst>
                <a:latin typeface="+mj-lt"/>
                <a:ea typeface="+mj-ea"/>
                <a:cs typeface="DecoType Naskh" pitchFamily="2" charset="-78"/>
              </a:rPr>
              <a:t>فإن الطفل العدواني يسلك بطريقة تجعل تعلمه أكثر صعوبة.</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1176" y="1340768"/>
            <a:ext cx="8579296" cy="5445224"/>
          </a:xfrm>
          <a:solidFill>
            <a:schemeClr val="bg1"/>
          </a:solidFill>
        </p:spPr>
        <p:txBody>
          <a:bodyPr>
            <a:noAutofit/>
          </a:bodyPr>
          <a:lstStyle/>
          <a:p>
            <a:pPr marL="0" indent="0" algn="just">
              <a:lnSpc>
                <a:spcPct val="150000"/>
              </a:lnSpc>
              <a:buNone/>
            </a:pPr>
            <a:r>
              <a:rPr lang="ar-SA" b="1" dirty="0">
                <a:solidFill>
                  <a:srgbClr val="0070C0"/>
                </a:solidFill>
                <a:effectLst>
                  <a:outerShdw blurRad="38100" dist="38100" dir="2700000" algn="tl">
                    <a:srgbClr val="000000">
                      <a:alpha val="43137"/>
                    </a:srgbClr>
                  </a:outerShdw>
                </a:effectLst>
                <a:latin typeface="+mj-lt"/>
                <a:ea typeface="+mj-ea"/>
                <a:cs typeface="DecoType Naskh" pitchFamily="2" charset="-78"/>
              </a:rPr>
              <a:t>3) ما يجب أن يفعله المربيون إزاء السلوك العدواني.</a:t>
            </a:r>
            <a:endParaRPr lang="en-US"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b="1" dirty="0">
                <a:effectLst>
                  <a:outerShdw blurRad="38100" dist="38100" dir="2700000" algn="tl">
                    <a:srgbClr val="000000">
                      <a:alpha val="43137"/>
                    </a:srgbClr>
                  </a:outerShdw>
                </a:effectLst>
                <a:latin typeface="+mj-lt"/>
                <a:ea typeface="+mj-ea"/>
                <a:cs typeface="DecoType Naskh" pitchFamily="2" charset="-78"/>
              </a:rPr>
              <a:t>أن اهتمامنا كآباء أو معلمين مهنيين متمثل في السؤال : هل نستطيع أن نفعل شيئاً لمساعدة الأطفال العدوانيين؟</a:t>
            </a:r>
            <a:endParaRPr lang="en-US"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b="1" dirty="0">
                <a:effectLst>
                  <a:outerShdw blurRad="38100" dist="38100" dir="2700000" algn="tl">
                    <a:srgbClr val="000000">
                      <a:alpha val="43137"/>
                    </a:srgbClr>
                  </a:outerShdw>
                </a:effectLst>
                <a:latin typeface="+mj-lt"/>
                <a:ea typeface="+mj-ea"/>
                <a:cs typeface="DecoType Naskh" pitchFamily="2" charset="-78"/>
              </a:rPr>
              <a:t>أن عرضنا السابق يلقى بعض التأييد </a:t>
            </a:r>
            <a:r>
              <a:rPr lang="ar-SA" b="1" dirty="0" smtClean="0">
                <a:effectLst>
                  <a:outerShdw blurRad="38100" dist="38100" dir="2700000" algn="tl">
                    <a:srgbClr val="000000">
                      <a:alpha val="43137"/>
                    </a:srgbClr>
                  </a:outerShdw>
                </a:effectLst>
                <a:latin typeface="+mj-lt"/>
                <a:ea typeface="+mj-ea"/>
                <a:cs typeface="DecoType Naskh" pitchFamily="2" charset="-78"/>
              </a:rPr>
              <a:t>المنطقي، </a:t>
            </a:r>
            <a:r>
              <a:rPr lang="ar-SA" b="1" dirty="0">
                <a:effectLst>
                  <a:outerShdw blurRad="38100" dist="38100" dir="2700000" algn="tl">
                    <a:srgbClr val="000000">
                      <a:alpha val="43137"/>
                    </a:srgbClr>
                  </a:outerShdw>
                </a:effectLst>
                <a:latin typeface="+mj-lt"/>
                <a:ea typeface="+mj-ea"/>
                <a:cs typeface="DecoType Naskh" pitchFamily="2" charset="-78"/>
              </a:rPr>
              <a:t>فإن العدوانية التي تظهر في السلوك قد تكون علامة تخفى وراءها حاجة عاطفية واجهت إحباطاً ، فإذا كان ذلك افتراضا معقولا ، فإن ذلك يستتبع ألا يكون اهتمامنا موجها نحو علاج هذه العلامة، أو نحاول </a:t>
            </a:r>
            <a:r>
              <a:rPr lang="ar-SA" b="1" dirty="0" smtClean="0">
                <a:effectLst>
                  <a:outerShdw blurRad="38100" dist="38100" dir="2700000" algn="tl">
                    <a:srgbClr val="000000">
                      <a:alpha val="43137"/>
                    </a:srgbClr>
                  </a:outerShdw>
                </a:effectLst>
                <a:latin typeface="+mj-lt"/>
                <a:ea typeface="+mj-ea"/>
                <a:cs typeface="DecoType Naskh" pitchFamily="2" charset="-78"/>
              </a:rPr>
              <a:t>إخمادها.</a:t>
            </a:r>
            <a:endParaRPr lang="ar-SA"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أن اهتمامنا يجب أن ينصب على بذل الجهد للكشف عما إذا كانت بعض الاحتياجات لم يوفٍ بها ثم نحاول الوفاء بها، أن هذا الضرب من التفكير يستند إلى الافتراض بأنه إذا بذلنا جهودا للوفاء بالحاجات العاطفية للطفل العدواني ، غالبا ما نتوقع تغيراً في سلوكه يؤدى إلى انخفاض ملحوظ في الأعراض العدوانية.</a:t>
            </a: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fontScale="77500" lnSpcReduction="20000"/>
          </a:bodyPr>
          <a:lstStyle/>
          <a:p>
            <a:pPr algn="just">
              <a:lnSpc>
                <a:spcPct val="170000"/>
              </a:lnSpc>
            </a:pPr>
            <a:r>
              <a:rPr lang="ar-SA" sz="4200" b="1" dirty="0">
                <a:effectLst>
                  <a:outerShdw blurRad="38100" dist="38100" dir="2700000" algn="tl">
                    <a:srgbClr val="000000">
                      <a:alpha val="43137"/>
                    </a:srgbClr>
                  </a:outerShdw>
                </a:effectLst>
                <a:latin typeface="+mj-lt"/>
                <a:ea typeface="+mj-ea"/>
                <a:cs typeface="DecoType Naskh" pitchFamily="2" charset="-78"/>
              </a:rPr>
              <a:t>ويجب ملاحظة أن أي إفراط في عقاب العدوان قد يؤدى إلى ازدياد الدافع إلى العدوان، كما أن الإفراط في التسامح مع عدوان الطفل قد يكون نوعاً من الإثابة التي تؤدى إلى زيادة تكرار العدوان الصريح، وهناك بيانات أخرى تدل على أن الآباء والمربين الذين يسمحون بالعدوان في بعض المناسبات ويعاقبون عليه في مناسبات أخرى ينشأ أطفالهم في غاية </a:t>
            </a:r>
            <a:r>
              <a:rPr lang="ar-SA" sz="4200" b="1" dirty="0" smtClean="0">
                <a:effectLst>
                  <a:outerShdw blurRad="38100" dist="38100" dir="2700000" algn="tl">
                    <a:srgbClr val="000000">
                      <a:alpha val="43137"/>
                    </a:srgbClr>
                  </a:outerShdw>
                </a:effectLst>
                <a:latin typeface="+mj-lt"/>
                <a:ea typeface="+mj-ea"/>
                <a:cs typeface="DecoType Naskh" pitchFamily="2" charset="-78"/>
              </a:rPr>
              <a:t>العدوان. </a:t>
            </a:r>
            <a:endParaRPr lang="en-US" sz="42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fontScale="92500" lnSpcReduction="20000"/>
          </a:bodyPr>
          <a:lstStyle/>
          <a:p>
            <a:pPr algn="just">
              <a:lnSpc>
                <a:spcPct val="170000"/>
              </a:lnSpc>
            </a:pPr>
            <a:r>
              <a:rPr lang="ar-SA" sz="4200" b="1" dirty="0" smtClean="0">
                <a:effectLst>
                  <a:outerShdw blurRad="38100" dist="38100" dir="2700000" algn="tl">
                    <a:srgbClr val="000000">
                      <a:alpha val="43137"/>
                    </a:srgbClr>
                  </a:outerShdw>
                </a:effectLst>
                <a:latin typeface="+mj-lt"/>
                <a:ea typeface="+mj-ea"/>
                <a:cs typeface="DecoType Naskh" pitchFamily="2" charset="-78"/>
              </a:rPr>
              <a:t>وأن </a:t>
            </a:r>
            <a:r>
              <a:rPr lang="ar-SA" sz="4200" b="1" dirty="0">
                <a:effectLst>
                  <a:outerShdw blurRad="38100" dist="38100" dir="2700000" algn="tl">
                    <a:srgbClr val="000000">
                      <a:alpha val="43137"/>
                    </a:srgbClr>
                  </a:outerShdw>
                </a:effectLst>
                <a:latin typeface="+mj-lt"/>
                <a:ea typeface="+mj-ea"/>
                <a:cs typeface="DecoType Naskh" pitchFamily="2" charset="-78"/>
              </a:rPr>
              <a:t>التناقض في السياسة التربوية التهذيبية يخلق موقفا محبطاً يزيد من اهتمام ظهور السلوك العدواني عند الطفل، وقد رأى "</a:t>
            </a:r>
            <a:r>
              <a:rPr lang="ar-SA" sz="4200" b="1" dirty="0">
                <a:solidFill>
                  <a:srgbClr val="FF0000"/>
                </a:solidFill>
                <a:effectLst>
                  <a:outerShdw blurRad="38100" dist="38100" dir="2700000" algn="tl">
                    <a:srgbClr val="000000">
                      <a:alpha val="43137"/>
                    </a:srgbClr>
                  </a:outerShdw>
                </a:effectLst>
                <a:latin typeface="+mj-lt"/>
                <a:ea typeface="+mj-ea"/>
                <a:cs typeface="DecoType Naskh" pitchFamily="2" charset="-78"/>
              </a:rPr>
              <a:t>سيرز</a:t>
            </a:r>
            <a:r>
              <a:rPr lang="ar-SA" sz="4200" b="1" dirty="0">
                <a:effectLst>
                  <a:outerShdw blurRad="38100" dist="38100" dir="2700000" algn="tl">
                    <a:srgbClr val="000000">
                      <a:alpha val="43137"/>
                    </a:srgbClr>
                  </a:outerShdw>
                </a:effectLst>
                <a:latin typeface="+mj-lt"/>
                <a:ea typeface="+mj-ea"/>
                <a:cs typeface="DecoType Naskh" pitchFamily="2" charset="-78"/>
              </a:rPr>
              <a:t>" وأعوانه على أساس من أبحاثهم التي قاموا بها ، أن أفضل الظروف لمنع العدوان عند الطفل هو </a:t>
            </a:r>
            <a:r>
              <a:rPr lang="ar-SA" sz="4200" b="1" dirty="0" smtClean="0">
                <a:effectLst>
                  <a:outerShdw blurRad="38100" dist="38100" dir="2700000" algn="tl">
                    <a:srgbClr val="000000">
                      <a:alpha val="43137"/>
                    </a:srgbClr>
                  </a:outerShdw>
                </a:effectLst>
                <a:latin typeface="+mj-lt"/>
                <a:ea typeface="+mj-ea"/>
                <a:cs typeface="DecoType Naskh" pitchFamily="2" charset="-78"/>
              </a:rPr>
              <a:t>أن </a:t>
            </a:r>
            <a:r>
              <a:rPr lang="ar-SA" sz="4200" b="1" dirty="0">
                <a:effectLst>
                  <a:outerShdw blurRad="38100" dist="38100" dir="2700000" algn="tl">
                    <a:srgbClr val="000000">
                      <a:alpha val="43137"/>
                    </a:srgbClr>
                  </a:outerShdw>
                </a:effectLst>
                <a:latin typeface="+mj-lt"/>
                <a:ea typeface="+mj-ea"/>
                <a:cs typeface="DecoType Naskh" pitchFamily="2" charset="-78"/>
              </a:rPr>
              <a:t>نتجنب العقاب البدني على السلوك.</a:t>
            </a:r>
            <a:endParaRPr lang="en-US" sz="42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915316237"/>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ب- الخضوع.</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a:effectLst>
                  <a:outerShdw blurRad="38100" dist="38100" dir="2700000" algn="tl">
                    <a:srgbClr val="000000">
                      <a:alpha val="43137"/>
                    </a:srgbClr>
                  </a:outerShdw>
                </a:effectLst>
                <a:latin typeface="+mj-lt"/>
                <a:ea typeface="+mj-ea"/>
                <a:cs typeface="DecoType Naskh" pitchFamily="2" charset="-78"/>
              </a:rPr>
              <a:t>عندما تواجه الاحتياجات العاطفية اعتراضا فإن بعض الأطفال قد يبدو عليهم هذا الإحباط بتحولهم إلى العدوانية كما سبق أن أوضحنا ، وليس كل الأطفال الذين لديهم إحباط يواجهون مواقف الحياة بأفعال عدوانية، فبعض الأطفال قد يحاولون أن يكونوا عدوانيين ويفعلون ذلك في ظروف معينة يلقون فيها عقابا </a:t>
            </a:r>
            <a:r>
              <a:rPr lang="ar-SA" sz="3600" b="1" dirty="0" smtClean="0">
                <a:effectLst>
                  <a:outerShdw blurRad="38100" dist="38100" dir="2700000" algn="tl">
                    <a:srgbClr val="000000">
                      <a:alpha val="43137"/>
                    </a:srgbClr>
                  </a:outerShdw>
                </a:effectLst>
                <a:latin typeface="+mj-lt"/>
                <a:ea typeface="+mj-ea"/>
                <a:cs typeface="DecoType Naskh" pitchFamily="2" charset="-78"/>
              </a:rPr>
              <a:t>شديداً.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5112568"/>
          </a:xfrm>
          <a:solidFill>
            <a:schemeClr val="bg1"/>
          </a:solidFill>
        </p:spPr>
        <p:txBody>
          <a:bodyPr>
            <a:noAutofit/>
          </a:bodyPr>
          <a:lstStyle/>
          <a:p>
            <a:pPr algn="just">
              <a:lnSpc>
                <a:spcPct val="170000"/>
              </a:lnSpc>
            </a:pPr>
            <a:r>
              <a:rPr lang="ar-SA" b="1" dirty="0" smtClean="0">
                <a:effectLst>
                  <a:outerShdw blurRad="38100" dist="38100" dir="2700000" algn="tl">
                    <a:srgbClr val="000000">
                      <a:alpha val="43137"/>
                    </a:srgbClr>
                  </a:outerShdw>
                </a:effectLst>
                <a:latin typeface="+mj-lt"/>
                <a:ea typeface="+mj-ea"/>
                <a:cs typeface="DecoType Naskh" pitchFamily="2" charset="-78"/>
              </a:rPr>
              <a:t>والبعض </a:t>
            </a:r>
            <a:r>
              <a:rPr lang="ar-SA" b="1" dirty="0">
                <a:effectLst>
                  <a:outerShdw blurRad="38100" dist="38100" dir="2700000" algn="tl">
                    <a:srgbClr val="000000">
                      <a:alpha val="43137"/>
                    </a:srgbClr>
                  </a:outerShdw>
                </a:effectLst>
                <a:latin typeface="+mj-lt"/>
                <a:ea typeface="+mj-ea"/>
                <a:cs typeface="DecoType Naskh" pitchFamily="2" charset="-78"/>
              </a:rPr>
              <a:t>الآخر من الذين تواجه احتياجاتهم اعتراضا على مدى فترة </a:t>
            </a:r>
            <a:r>
              <a:rPr lang="ar-SA" b="1" dirty="0" smtClean="0">
                <a:effectLst>
                  <a:outerShdw blurRad="38100" dist="38100" dir="2700000" algn="tl">
                    <a:srgbClr val="000000">
                      <a:alpha val="43137"/>
                    </a:srgbClr>
                  </a:outerShdw>
                </a:effectLst>
                <a:latin typeface="+mj-lt"/>
                <a:ea typeface="+mj-ea"/>
                <a:cs typeface="DecoType Naskh" pitchFamily="2" charset="-78"/>
              </a:rPr>
              <a:t>طويلة، </a:t>
            </a:r>
            <a:r>
              <a:rPr lang="ar-SA" b="1" dirty="0">
                <a:effectLst>
                  <a:outerShdw blurRad="38100" dist="38100" dir="2700000" algn="tl">
                    <a:srgbClr val="000000">
                      <a:alpha val="43137"/>
                    </a:srgbClr>
                  </a:outerShdw>
                </a:effectLst>
                <a:latin typeface="+mj-lt"/>
                <a:ea typeface="+mj-ea"/>
                <a:cs typeface="DecoType Naskh" pitchFamily="2" charset="-78"/>
              </a:rPr>
              <a:t>قد يظهرون استسلاما... إنهم يفتقدون الجرأة والثبات ويصبحون خاضعين بدرجة غير </a:t>
            </a:r>
            <a:r>
              <a:rPr lang="ar-SA" b="1" dirty="0" smtClean="0">
                <a:effectLst>
                  <a:outerShdw blurRad="38100" dist="38100" dir="2700000" algn="tl">
                    <a:srgbClr val="000000">
                      <a:alpha val="43137"/>
                    </a:srgbClr>
                  </a:outerShdw>
                </a:effectLst>
                <a:latin typeface="+mj-lt"/>
                <a:ea typeface="+mj-ea"/>
                <a:cs typeface="DecoType Naskh" pitchFamily="2" charset="-78"/>
              </a:rPr>
              <a:t>عادية، </a:t>
            </a:r>
            <a:r>
              <a:rPr lang="ar-SA" b="1" dirty="0">
                <a:effectLst>
                  <a:outerShdw blurRad="38100" dist="38100" dir="2700000" algn="tl">
                    <a:srgbClr val="000000">
                      <a:alpha val="43137"/>
                    </a:srgbClr>
                  </a:outerShdw>
                </a:effectLst>
                <a:latin typeface="+mj-lt"/>
                <a:ea typeface="+mj-ea"/>
                <a:cs typeface="DecoType Naskh" pitchFamily="2" charset="-78"/>
              </a:rPr>
              <a:t>إنهم يبدون في حالة رعب ويفتقرون إلى حاسة التوجيه لأنفسهم ويميلون للالتجاء إلى الآخرين في طلب الرأي فيما يفعلونه ومتى يفعلونه وأين ومتى يتوقفون عن فعله – هذا السلوك هو ما يطلق عليه اسم الخضوع. </a:t>
            </a:r>
          </a:p>
        </p:txBody>
      </p:sp>
    </p:spTree>
    <p:extLst>
      <p:ext uri="{BB962C8B-B14F-4D97-AF65-F5344CB8AC3E}">
        <p14:creationId xmlns:p14="http://schemas.microsoft.com/office/powerpoint/2010/main" val="383002782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107504" y="1412776"/>
            <a:ext cx="8856984" cy="5328592"/>
          </a:xfrm>
          <a:solidFill>
            <a:schemeClr val="bg1"/>
          </a:solidFill>
        </p:spPr>
        <p:txBody>
          <a:bodyPr>
            <a:noAutofit/>
          </a:bodyPr>
          <a:lstStyle/>
          <a:p>
            <a:pPr marL="0" indent="0" algn="just">
              <a:lnSpc>
                <a:spcPct val="170000"/>
              </a:lnSpc>
              <a:buFont typeface="Arial" pitchFamily="34" charset="0"/>
              <a:buNone/>
            </a:pPr>
            <a:r>
              <a:rPr lang="ar-SA" b="1" dirty="0">
                <a:solidFill>
                  <a:srgbClr val="0070C0"/>
                </a:solidFill>
                <a:effectLst>
                  <a:outerShdw blurRad="38100" dist="38100" dir="2700000" algn="tl">
                    <a:srgbClr val="000000">
                      <a:alpha val="43137"/>
                    </a:srgbClr>
                  </a:outerShdw>
                </a:effectLst>
                <a:latin typeface="+mj-lt"/>
                <a:ea typeface="+mj-ea"/>
                <a:cs typeface="DecoType Naskh" pitchFamily="2" charset="-78"/>
              </a:rPr>
              <a:t>1) مظاهر الخضوع .</a:t>
            </a:r>
            <a:endParaRPr lang="en-US"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r>
              <a:rPr lang="ar-SA" b="1" dirty="0">
                <a:effectLst>
                  <a:outerShdw blurRad="38100" dist="38100" dir="2700000" algn="tl">
                    <a:srgbClr val="000000">
                      <a:alpha val="43137"/>
                    </a:srgbClr>
                  </a:outerShdw>
                </a:effectLst>
                <a:latin typeface="+mj-lt"/>
                <a:ea typeface="+mj-ea"/>
                <a:cs typeface="DecoType Naskh" pitchFamily="2" charset="-78"/>
              </a:rPr>
              <a:t>نود في البداية أن نشير إلى أنه لا يوجد طفل يتخذ كل مظاهر السلوك التي سنوضحها فيما </a:t>
            </a:r>
            <a:r>
              <a:rPr lang="ar-SA" b="1" dirty="0" smtClean="0">
                <a:effectLst>
                  <a:outerShdw blurRad="38100" dist="38100" dir="2700000" algn="tl">
                    <a:srgbClr val="000000">
                      <a:alpha val="43137"/>
                    </a:srgbClr>
                  </a:outerShdw>
                </a:effectLst>
                <a:latin typeface="+mj-lt"/>
                <a:ea typeface="+mj-ea"/>
                <a:cs typeface="DecoType Naskh" pitchFamily="2" charset="-78"/>
              </a:rPr>
              <a:t>بعد، </a:t>
            </a:r>
            <a:r>
              <a:rPr lang="ar-SA" b="1" dirty="0">
                <a:effectLst>
                  <a:outerShdw blurRad="38100" dist="38100" dir="2700000" algn="tl">
                    <a:srgbClr val="000000">
                      <a:alpha val="43137"/>
                    </a:srgbClr>
                  </a:outerShdw>
                </a:effectLst>
                <a:latin typeface="+mj-lt"/>
                <a:ea typeface="+mj-ea"/>
                <a:cs typeface="DecoType Naskh" pitchFamily="2" charset="-78"/>
              </a:rPr>
              <a:t>فهناك نوع أو نوعان أو ثلاثة أنواع من هذه السلوكيات ليست بالضرورة دليلاً على الخضوع المزمن ، وقد أظهرت الدراسات أن بعض الأطفال الذين أظهروا عدوانية في أخذ المواقف التي أحبطوا فيها قد تلقوا عقابا شديداً وكانت النتيجة أنهم قد فقدوا ثباتهم</a:t>
            </a:r>
            <a:r>
              <a:rPr lang="ar-SA" b="1" dirty="0" smtClean="0">
                <a:effectLst>
                  <a:outerShdw blurRad="38100" dist="38100" dir="2700000" algn="tl">
                    <a:srgbClr val="000000">
                      <a:alpha val="43137"/>
                    </a:srgbClr>
                  </a:outerShdw>
                </a:effectLst>
                <a:latin typeface="+mj-lt"/>
                <a:ea typeface="+mj-ea"/>
                <a:cs typeface="DecoType Naskh" pitchFamily="2" charset="-78"/>
              </a:rPr>
              <a:t>.</a:t>
            </a:r>
            <a:endParaRPr lang="ar-SA" sz="20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وإذا </a:t>
            </a:r>
            <a:r>
              <a:rPr lang="ar-SA" sz="3600" b="1" dirty="0">
                <a:effectLst>
                  <a:outerShdw blurRad="38100" dist="38100" dir="2700000" algn="tl">
                    <a:srgbClr val="000000">
                      <a:alpha val="43137"/>
                    </a:srgbClr>
                  </a:outerShdw>
                </a:effectLst>
                <a:latin typeface="+mj-lt"/>
                <a:ea typeface="+mj-ea"/>
                <a:cs typeface="DecoType Naskh" pitchFamily="2" charset="-78"/>
              </a:rPr>
              <a:t>كنا سنفحص السلوك الذي يتبعه طفل خاضع فإننا قد نجد أن له درجة غير عادية من تفضيل الأشياء القديمة </a:t>
            </a:r>
            <a:r>
              <a:rPr lang="ar-SA" sz="3600" b="1" dirty="0" smtClean="0">
                <a:effectLst>
                  <a:outerShdw blurRad="38100" dist="38100" dir="2700000" algn="tl">
                    <a:srgbClr val="000000">
                      <a:alpha val="43137"/>
                    </a:srgbClr>
                  </a:outerShdw>
                </a:effectLst>
                <a:latin typeface="+mj-lt"/>
                <a:ea typeface="+mj-ea"/>
                <a:cs typeface="DecoType Naskh" pitchFamily="2" charset="-78"/>
              </a:rPr>
              <a:t>والمألوفة.. </a:t>
            </a:r>
            <a:r>
              <a:rPr lang="ar-SA" sz="3600" b="1" dirty="0">
                <a:effectLst>
                  <a:outerShdw blurRad="38100" dist="38100" dir="2700000" algn="tl">
                    <a:srgbClr val="000000">
                      <a:alpha val="43137"/>
                    </a:srgbClr>
                  </a:outerShdw>
                </a:effectLst>
                <a:latin typeface="+mj-lt"/>
                <a:ea typeface="+mj-ea"/>
                <a:cs typeface="DecoType Naskh" pitchFamily="2" charset="-78"/>
              </a:rPr>
              <a:t>إنه يشعر بالتهيب من تجربة أشياء جديدة ، وهو بالغ التردد في محاولة </a:t>
            </a:r>
            <a:r>
              <a:rPr lang="ar-SA" sz="3600" b="1" dirty="0" smtClean="0">
                <a:effectLst>
                  <a:outerShdw blurRad="38100" dist="38100" dir="2700000" algn="tl">
                    <a:srgbClr val="000000">
                      <a:alpha val="43137"/>
                    </a:srgbClr>
                  </a:outerShdw>
                </a:effectLst>
                <a:latin typeface="+mj-lt"/>
                <a:ea typeface="+mj-ea"/>
                <a:cs typeface="DecoType Naskh" pitchFamily="2" charset="-78"/>
              </a:rPr>
              <a:t>تجربة </a:t>
            </a:r>
            <a:r>
              <a:rPr lang="ar-SA" sz="3600" b="1" dirty="0">
                <a:effectLst>
                  <a:outerShdw blurRad="38100" dist="38100" dir="2700000" algn="tl">
                    <a:srgbClr val="000000">
                      <a:alpha val="43137"/>
                    </a:srgbClr>
                  </a:outerShdw>
                </a:effectLst>
                <a:latin typeface="+mj-lt"/>
                <a:ea typeface="+mj-ea"/>
                <a:cs typeface="DecoType Naskh" pitchFamily="2" charset="-78"/>
              </a:rPr>
              <a:t>أفكار جديدة .. إنه عادة يخاف من مقابلة أشخاص </a:t>
            </a:r>
            <a:r>
              <a:rPr lang="ar-SA" sz="3600" b="1" dirty="0" smtClean="0">
                <a:effectLst>
                  <a:outerShdw blurRad="38100" dist="38100" dir="2700000" algn="tl">
                    <a:srgbClr val="000000">
                      <a:alpha val="43137"/>
                    </a:srgbClr>
                  </a:outerShdw>
                </a:effectLst>
                <a:latin typeface="+mj-lt"/>
                <a:ea typeface="+mj-ea"/>
                <a:cs typeface="DecoType Naskh" pitchFamily="2" charset="-78"/>
              </a:rPr>
              <a:t>جدد، </a:t>
            </a:r>
            <a:r>
              <a:rPr lang="ar-SA" sz="3600" b="1" dirty="0">
                <a:effectLst>
                  <a:outerShdw blurRad="38100" dist="38100" dir="2700000" algn="tl">
                    <a:srgbClr val="000000">
                      <a:alpha val="43137"/>
                    </a:srgbClr>
                  </a:outerShdw>
                </a:effectLst>
                <a:latin typeface="+mj-lt"/>
                <a:ea typeface="+mj-ea"/>
                <a:cs typeface="DecoType Naskh" pitchFamily="2" charset="-78"/>
              </a:rPr>
              <a:t>ويجد صعوبة في اتخاذ قراراته أو </a:t>
            </a:r>
            <a:r>
              <a:rPr lang="ar-SA" sz="3600" b="1" dirty="0" smtClean="0">
                <a:effectLst>
                  <a:outerShdw blurRad="38100" dist="38100" dir="2700000" algn="tl">
                    <a:srgbClr val="000000">
                      <a:alpha val="43137"/>
                    </a:srgbClr>
                  </a:outerShdw>
                </a:effectLst>
                <a:latin typeface="+mj-lt"/>
                <a:ea typeface="+mj-ea"/>
                <a:cs typeface="DecoType Naskh" pitchFamily="2" charset="-78"/>
              </a:rPr>
              <a:t>اختباراته.</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إنه </a:t>
            </a:r>
            <a:r>
              <a:rPr lang="ar-SA" sz="3600" b="1" dirty="0">
                <a:effectLst>
                  <a:outerShdw blurRad="38100" dist="38100" dir="2700000" algn="tl">
                    <a:srgbClr val="000000">
                      <a:alpha val="43137"/>
                    </a:srgbClr>
                  </a:outerShdw>
                </a:effectLst>
                <a:latin typeface="+mj-lt"/>
                <a:ea typeface="+mj-ea"/>
                <a:cs typeface="DecoType Naskh" pitchFamily="2" charset="-78"/>
              </a:rPr>
              <a:t>نادراً ما يحتج إذا وجد دفعا لتصرفاته ، ويندر أن يقاوم عند معاكسة الآخرين له ، ويبدو أنه يفزع بسهولة ويخضع للسلطة دون تردد أو اعتراض، ونادراَ ما يبدى اعتراضا على أي قرار من المجموعة ، وكثيرا ما يجعلك تدرك أنه يشعر بأن الأطفال الآخرين يعرفون أكثر منه ، وأنهم يستطيعون الإجادة خيراً </a:t>
            </a:r>
            <a:r>
              <a:rPr lang="ar-SA" sz="3600" b="1" dirty="0" smtClean="0">
                <a:effectLst>
                  <a:outerShdw blurRad="38100" dist="38100" dir="2700000" algn="tl">
                    <a:srgbClr val="000000">
                      <a:alpha val="43137"/>
                    </a:srgbClr>
                  </a:outerShdw>
                </a:effectLst>
                <a:latin typeface="+mj-lt"/>
                <a:ea typeface="+mj-ea"/>
                <a:cs typeface="DecoType Naskh" pitchFamily="2" charset="-78"/>
              </a:rPr>
              <a:t>منه.</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58913871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وهو </a:t>
            </a:r>
            <a:r>
              <a:rPr lang="ar-SA" sz="3600" b="1" dirty="0">
                <a:effectLst>
                  <a:outerShdw blurRad="38100" dist="38100" dir="2700000" algn="tl">
                    <a:srgbClr val="000000">
                      <a:alpha val="43137"/>
                    </a:srgbClr>
                  </a:outerShdw>
                </a:effectLst>
                <a:latin typeface="+mj-lt"/>
                <a:ea typeface="+mj-ea"/>
                <a:cs typeface="DecoType Naskh" pitchFamily="2" charset="-78"/>
              </a:rPr>
              <a:t>كثيراً ما يحتاج إلى نصيحة محددة لكي يحدد سلوكه ، وهو عادة يخشى أداء الألعاب الخشنة وأحيانا يعتبره الأطفال الآخرون أنه دلوعة ، وهو يبدو خائفاً من الوقوع في الخطأ .. وكثيراً ما تجرح مشاعره وهو لا يشترك عادة في المنافسات ويبدى اعتماداً كثيراً على </a:t>
            </a:r>
            <a:r>
              <a:rPr lang="ar-SA" sz="3600" b="1" dirty="0" smtClean="0">
                <a:effectLst>
                  <a:outerShdw blurRad="38100" dist="38100" dir="2700000" algn="tl">
                    <a:srgbClr val="000000">
                      <a:alpha val="43137"/>
                    </a:srgbClr>
                  </a:outerShdw>
                </a:effectLst>
                <a:latin typeface="+mj-lt"/>
                <a:ea typeface="+mj-ea"/>
                <a:cs typeface="DecoType Naskh" pitchFamily="2" charset="-78"/>
              </a:rPr>
              <a:t>الآخرين.</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58913871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60000"/>
              </a:lnSpc>
            </a:pPr>
            <a:r>
              <a:rPr lang="ar-SA" b="1" dirty="0">
                <a:effectLst>
                  <a:outerShdw blurRad="38100" dist="38100" dir="2700000" algn="tl">
                    <a:srgbClr val="000000">
                      <a:alpha val="43137"/>
                    </a:srgbClr>
                  </a:outerShdw>
                </a:effectLst>
                <a:latin typeface="+mj-lt"/>
                <a:ea typeface="+mj-ea"/>
                <a:cs typeface="DecoType Naskh" pitchFamily="2" charset="-78"/>
              </a:rPr>
              <a:t>وإذا توقفنا لحظة للنظر إلى الأشياء التي يحتمل أن يفعلها الآخرون للطفل الخاضع أو من أجله سنلاحظ أنه كثيراً ما يتعرض لدفع الآخرين له .. أن آراء الطفل  الخاضع نادراً ما يطلبها أحد ، وإذا وجهت له بعض الأسئلة فكثيراً ما تهمل أو تتجنب أو ترفض إجاباته، وهو أحياناً يستغل ككبش فداء للأطفال الأكثر عدوانية ، وكثيراً ما تجد الطفل الخاضع مرفوضاً من الجماعة ، وهذا عادة يقلل من انجازاته إذا أدى  أي  انجاز.</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والطفل </a:t>
            </a:r>
            <a:r>
              <a:rPr lang="ar-SA" sz="3600" b="1" dirty="0">
                <a:effectLst>
                  <a:outerShdw blurRad="38100" dist="38100" dir="2700000" algn="tl">
                    <a:srgbClr val="000000">
                      <a:alpha val="43137"/>
                    </a:srgbClr>
                  </a:outerShdw>
                </a:effectLst>
                <a:latin typeface="+mj-lt"/>
                <a:ea typeface="+mj-ea"/>
                <a:cs typeface="DecoType Naskh" pitchFamily="2" charset="-78"/>
              </a:rPr>
              <a:t>الخاضع عادة لا يبدي فضولاً أو طلبا ً وهو غالباً مقلد ويبدو أنه يتخذ الطرق الأقل مقاومة ، ونادراً ما يجرؤ على التطوع في الفصل وهو شديد الإحجام عن التقدم إلى المجموعات و إذا واجه مشكلة فهي عادة من صنع الآخرين.</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58913871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60000"/>
              </a:lnSpc>
            </a:pPr>
            <a:r>
              <a:rPr lang="ar-SA" b="1" dirty="0">
                <a:effectLst>
                  <a:outerShdw blurRad="38100" dist="38100" dir="2700000" algn="tl">
                    <a:srgbClr val="000000">
                      <a:alpha val="43137"/>
                    </a:srgbClr>
                  </a:outerShdw>
                </a:effectLst>
                <a:latin typeface="+mj-lt"/>
                <a:ea typeface="+mj-ea"/>
                <a:cs typeface="DecoType Naskh" pitchFamily="2" charset="-78"/>
              </a:rPr>
              <a:t>وإذا نظرنا إلى العلاقات التي قد توجد بينه وبين الآخرين : نجد أن الطفل الخاضع نادراً ما يجد له رفاق، وهو قد يحاول اكتشاف الرفاق بالتملق والتزلف أو بمساعدة الآخرين، وأحيانا يحقق رغبته بالمداهمة أو التوسل أو البكاء ...وعادة ما يفقد الآباء والمربين اهتماماتهم به ، ويميل المعلمون إلى اعتباره غير موجود بالفصل ، ومن وقت لآخر نجد أن المعلمون والآباء يفرطون في ملاطفة هذا الطفل وتدليله .</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60000"/>
              </a:lnSpc>
            </a:pPr>
            <a:r>
              <a:rPr lang="ar-SA" sz="3600" b="1" dirty="0">
                <a:effectLst>
                  <a:outerShdw blurRad="38100" dist="38100" dir="2700000" algn="tl">
                    <a:srgbClr val="000000">
                      <a:alpha val="43137"/>
                    </a:srgbClr>
                  </a:outerShdw>
                </a:effectLst>
                <a:latin typeface="+mj-lt"/>
                <a:ea typeface="+mj-ea"/>
                <a:cs typeface="DecoType Naskh" pitchFamily="2" charset="-78"/>
              </a:rPr>
              <a:t>وإذا حاولنا ملاحظة الطفل الخاضع فنجد بعض الأعراض الجسمانية مثل من المحتمل أن نلاحظ أن وجنتيه تحمران خجلاً بسهولة وبكثرة ، وقد نجده يقضم أظافره أو مص إبهامه أو يغطي فمه بيده عند التحدث ،  وقد نجد بعض التوترات في </a:t>
            </a:r>
            <a:r>
              <a:rPr lang="ar-SA" sz="3600" b="1">
                <a:effectLst>
                  <a:outerShdw blurRad="38100" dist="38100" dir="2700000" algn="tl">
                    <a:srgbClr val="000000">
                      <a:alpha val="43137"/>
                    </a:srgbClr>
                  </a:outerShdw>
                </a:effectLst>
                <a:latin typeface="+mj-lt"/>
                <a:ea typeface="+mj-ea"/>
                <a:cs typeface="DecoType Naskh" pitchFamily="2" charset="-78"/>
              </a:rPr>
              <a:t>الجسم </a:t>
            </a:r>
            <a:r>
              <a:rPr lang="ar-SA" sz="3600" b="1" smtClean="0">
                <a:effectLst>
                  <a:outerShdw blurRad="38100" dist="38100" dir="2700000" algn="tl">
                    <a:srgbClr val="000000">
                      <a:alpha val="43137"/>
                    </a:srgbClr>
                  </a:outerShdw>
                </a:effectLst>
                <a:latin typeface="+mj-lt"/>
                <a:ea typeface="+mj-ea"/>
                <a:cs typeface="DecoType Naskh" pitchFamily="2" charset="-78"/>
              </a:rPr>
              <a:t> </a:t>
            </a:r>
            <a:r>
              <a:rPr lang="ar-SA" sz="3600" b="1" dirty="0">
                <a:effectLst>
                  <a:outerShdw blurRad="38100" dist="38100" dir="2700000" algn="tl">
                    <a:srgbClr val="000000">
                      <a:alpha val="43137"/>
                    </a:srgbClr>
                  </a:outerShdw>
                </a:effectLst>
                <a:latin typeface="+mj-lt"/>
                <a:ea typeface="+mj-ea"/>
                <a:cs typeface="DecoType Naskh" pitchFamily="2" charset="-78"/>
              </a:rPr>
              <a:t>عندما يطلب منه عمل شيء أمام الآخرين </a:t>
            </a:r>
            <a:r>
              <a:rPr lang="ar-SA" sz="3600" b="1" dirty="0" smtClean="0">
                <a:effectLst>
                  <a:outerShdw blurRad="38100" dist="38100" dir="2700000" algn="tl">
                    <a:srgbClr val="000000">
                      <a:alpha val="43137"/>
                    </a:srgbClr>
                  </a:outerShdw>
                </a:effectLst>
                <a:latin typeface="+mj-lt"/>
                <a:ea typeface="+mj-ea"/>
                <a:cs typeface="DecoType Naskh" pitchFamily="2" charset="-78"/>
              </a:rPr>
              <a:t>.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cs typeface="DecoType Naskh" pitchFamily="2" charset="-78"/>
              </a:rPr>
              <a:t>وقد تشاهد بعض الارتعاش في أصابعه أو أن عينيه تطرفان ، وقد نلاحظ أنه يكثر من تحريك أصابعه أو يديه أو العبث بملابسه.</a:t>
            </a:r>
          </a:p>
          <a:p>
            <a:pPr algn="just">
              <a:lnSpc>
                <a:spcPct val="15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وفي </a:t>
            </a:r>
            <a:r>
              <a:rPr lang="ar-SA" sz="3600" b="1" dirty="0">
                <a:effectLst>
                  <a:outerShdw blurRad="38100" dist="38100" dir="2700000" algn="tl">
                    <a:srgbClr val="000000">
                      <a:alpha val="43137"/>
                    </a:srgbClr>
                  </a:outerShdw>
                </a:effectLst>
                <a:latin typeface="+mj-lt"/>
                <a:ea typeface="+mj-ea"/>
                <a:cs typeface="DecoType Naskh" pitchFamily="2" charset="-78"/>
              </a:rPr>
              <a:t>كل هذه الحالات نشاهد أدلة على أن الطفل أصبح خاضعاً في علاقاته مع الآخرين ( أقرانه والراشدين في مجتمعه القريب).</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marL="0" indent="0" algn="just">
              <a:lnSpc>
                <a:spcPct val="170000"/>
              </a:lnSpc>
              <a:buNone/>
            </a:pPr>
            <a:r>
              <a:rPr lang="ar-SA" sz="3600" b="1" dirty="0" smtClean="0">
                <a:solidFill>
                  <a:srgbClr val="0070C0"/>
                </a:solidFill>
                <a:effectLst>
                  <a:outerShdw blurRad="38100" dist="38100" dir="2700000" algn="tl">
                    <a:srgbClr val="000000">
                      <a:alpha val="43137"/>
                    </a:srgbClr>
                  </a:outerShdw>
                </a:effectLst>
                <a:latin typeface="+mj-lt"/>
                <a:ea typeface="+mj-ea"/>
                <a:cs typeface="DecoType Naskh" pitchFamily="2" charset="-78"/>
              </a:rPr>
              <a:t>2) </a:t>
            </a: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دور المربين لتغيير سلوك الطفل الخاضع.</a:t>
            </a:r>
            <a:endParaRPr lang="en-US" sz="36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r>
              <a:rPr lang="ar-SA" sz="3600" b="1" dirty="0">
                <a:effectLst>
                  <a:outerShdw blurRad="38100" dist="38100" dir="2700000" algn="tl">
                    <a:srgbClr val="000000">
                      <a:alpha val="43137"/>
                    </a:srgbClr>
                  </a:outerShdw>
                </a:effectLst>
                <a:latin typeface="+mj-lt"/>
                <a:ea typeface="+mj-ea"/>
                <a:cs typeface="DecoType Naskh" pitchFamily="2" charset="-78"/>
              </a:rPr>
              <a:t>النقطة الأساسية والتي تبرز هنا هي أن الأطفال الخاضعين هم أيضا أطفال قد تكون لديهم احتياجات عاطفية لم يوفٍ بها ، وأننا إذا حاولنا الوفاء بهذه الاحتياجات فإن سلوكهم </a:t>
            </a:r>
            <a:r>
              <a:rPr lang="ar-SA" sz="3600" b="1" dirty="0" err="1">
                <a:effectLst>
                  <a:outerShdw blurRad="38100" dist="38100" dir="2700000" algn="tl">
                    <a:srgbClr val="000000">
                      <a:alpha val="43137"/>
                    </a:srgbClr>
                  </a:outerShdw>
                </a:effectLst>
                <a:latin typeface="+mj-lt"/>
                <a:ea typeface="+mj-ea"/>
                <a:cs typeface="DecoType Naskh" pitchFamily="2" charset="-78"/>
              </a:rPr>
              <a:t>الخضوعي</a:t>
            </a:r>
            <a:r>
              <a:rPr lang="ar-SA" sz="3600" b="1" dirty="0">
                <a:effectLst>
                  <a:outerShdw blurRad="38100" dist="38100" dir="2700000" algn="tl">
                    <a:srgbClr val="000000">
                      <a:alpha val="43137"/>
                    </a:srgbClr>
                  </a:outerShdw>
                </a:effectLst>
                <a:latin typeface="+mj-lt"/>
                <a:ea typeface="+mj-ea"/>
                <a:cs typeface="DecoType Naskh" pitchFamily="2" charset="-78"/>
              </a:rPr>
              <a:t> قد </a:t>
            </a:r>
            <a:r>
              <a:rPr lang="ar-SA" sz="3600" b="1" dirty="0" smtClean="0">
                <a:effectLst>
                  <a:outerShdw blurRad="38100" dist="38100" dir="2700000" algn="tl">
                    <a:srgbClr val="000000">
                      <a:alpha val="43137"/>
                    </a:srgbClr>
                  </a:outerShdw>
                </a:effectLst>
                <a:latin typeface="+mj-lt"/>
                <a:ea typeface="+mj-ea"/>
                <a:cs typeface="DecoType Naskh" pitchFamily="2" charset="-78"/>
              </a:rPr>
              <a:t>يتغير.</a:t>
            </a:r>
            <a:endParaRPr lang="ar-SA" sz="24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marL="0" indent="0" algn="just">
              <a:lnSpc>
                <a:spcPct val="170000"/>
              </a:lnSpc>
              <a:buNone/>
            </a:pPr>
            <a:r>
              <a:rPr lang="ar-SA" sz="2800" b="1" dirty="0" smtClean="0">
                <a:effectLst>
                  <a:outerShdw blurRad="38100" dist="38100" dir="2700000" algn="tl">
                    <a:srgbClr val="000000">
                      <a:alpha val="43137"/>
                    </a:srgbClr>
                  </a:outerShdw>
                </a:effectLst>
                <a:latin typeface="+mj-lt"/>
                <a:ea typeface="+mj-ea"/>
                <a:cs typeface="DecoType Naskh" pitchFamily="2" charset="-78"/>
              </a:rPr>
              <a:t>ومن </a:t>
            </a:r>
            <a:r>
              <a:rPr lang="ar-SA" sz="2800" b="1" dirty="0">
                <a:effectLst>
                  <a:outerShdw blurRad="38100" dist="38100" dir="2700000" algn="tl">
                    <a:srgbClr val="000000">
                      <a:alpha val="43137"/>
                    </a:srgbClr>
                  </a:outerShdw>
                </a:effectLst>
                <a:latin typeface="+mj-lt"/>
                <a:ea typeface="+mj-ea"/>
                <a:cs typeface="DecoType Naskh" pitchFamily="2" charset="-78"/>
              </a:rPr>
              <a:t>المحتمل أن يصبحوا أكثر تركيزاً ويميلون إلى المشاركة في شئون المجموعة وإذا نجحنا فإننا قد نلاحظ أن الطفل الخاضع سيتغير إلى حد لا يجد نفسه مدفوعاً من الآخرين ، وسوف يصبح لديه مزيد من الأسئلة ليسألها ، وتصبح آراؤه محلاً لمزيد من الاعتبار ، وهو يكف عن أن يكون كبش فداء لأطفال أكثر </a:t>
            </a:r>
            <a:r>
              <a:rPr lang="ar-SA" sz="2800" b="1" dirty="0" smtClean="0">
                <a:effectLst>
                  <a:outerShdw blurRad="38100" dist="38100" dir="2700000" algn="tl">
                    <a:srgbClr val="000000">
                      <a:alpha val="43137"/>
                    </a:srgbClr>
                  </a:outerShdw>
                </a:effectLst>
                <a:latin typeface="+mj-lt"/>
                <a:ea typeface="+mj-ea"/>
                <a:cs typeface="DecoType Naskh" pitchFamily="2" charset="-78"/>
              </a:rPr>
              <a:t>عدوانية،</a:t>
            </a:r>
            <a:r>
              <a:rPr lang="ar-SA" sz="2800" b="1" dirty="0">
                <a:effectLst>
                  <a:outerShdw blurRad="38100" dist="38100" dir="2700000" algn="tl">
                    <a:srgbClr val="000000">
                      <a:alpha val="43137"/>
                    </a:srgbClr>
                  </a:outerShdw>
                </a:effectLst>
                <a:cs typeface="DecoType Naskh" pitchFamily="2" charset="-78"/>
              </a:rPr>
              <a:t> ويلقى مزيداً من التقبل من مجموعة الفصل ، وبدلاً من أن تلقى انجازاته تقليلاً من شانها كما يحدث عادة فإن المجموعة قد تقلل من انتقاداتها له، وسينشأ المزيد من الاحترام له</a:t>
            </a:r>
            <a:r>
              <a:rPr lang="ar-SA" sz="2800" b="1" dirty="0" smtClean="0">
                <a:effectLst>
                  <a:outerShdw blurRad="38100" dist="38100" dir="2700000" algn="tl">
                    <a:srgbClr val="000000">
                      <a:alpha val="43137"/>
                    </a:srgbClr>
                  </a:outerShdw>
                </a:effectLst>
                <a:cs typeface="DecoType Naskh" pitchFamily="2" charset="-78"/>
              </a:rPr>
              <a:t>.</a:t>
            </a:r>
            <a:r>
              <a:rPr lang="ar-SA" sz="2800" b="1" dirty="0" smtClean="0">
                <a:effectLst>
                  <a:outerShdw blurRad="38100" dist="38100" dir="2700000" algn="tl">
                    <a:srgbClr val="000000">
                      <a:alpha val="43137"/>
                    </a:srgbClr>
                  </a:outerShdw>
                </a:effectLst>
                <a:latin typeface="+mj-lt"/>
                <a:ea typeface="+mj-ea"/>
                <a:cs typeface="DecoType Naskh" pitchFamily="2" charset="-78"/>
              </a:rPr>
              <a:t> </a:t>
            </a:r>
            <a:endParaRPr lang="ar-SA" sz="18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104248994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fontScale="92500"/>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وإذا نجحنا في الوفاء باحتياجاته فإن الطفل الشديد الخضوع قد يقلل من درجة التملق الذي يستخدمه ، ويقل تعرضه لتوجيهات الآخرين من أقرانه ، وقد نتوقع انخفاضا في بكائه وأنينه ، وعندما يبدأ الطفل في إظهار بعض الجرأة ، لما أن نتوقع من الآباء والمدرسين بأن نومه بدأ في التحسن عن ذي قبل، وقد يزداد مهارة وصلابة ، ولنا أن نتوقع أن تواجده مع أقرانه في السن قد أصبح أكثر من ذي قبل.</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5040560"/>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وعندما نعمل مع الطفل الخاضع </a:t>
            </a:r>
            <a:r>
              <a:rPr lang="ar-SA" sz="3600" b="1" dirty="0" smtClean="0">
                <a:effectLst>
                  <a:outerShdw blurRad="38100" dist="38100" dir="2700000" algn="tl">
                    <a:srgbClr val="000000">
                      <a:alpha val="43137"/>
                    </a:srgbClr>
                  </a:outerShdw>
                </a:effectLst>
                <a:latin typeface="+mj-lt"/>
                <a:ea typeface="+mj-ea"/>
                <a:cs typeface="DecoType Naskh" pitchFamily="2" charset="-78"/>
              </a:rPr>
              <a:t>محاولين </a:t>
            </a:r>
            <a:r>
              <a:rPr lang="ar-SA" sz="3600" b="1" dirty="0">
                <a:effectLst>
                  <a:outerShdw blurRad="38100" dist="38100" dir="2700000" algn="tl">
                    <a:srgbClr val="000000">
                      <a:alpha val="43137"/>
                    </a:srgbClr>
                  </a:outerShdw>
                </a:effectLst>
                <a:latin typeface="+mj-lt"/>
                <a:ea typeface="+mj-ea"/>
                <a:cs typeface="DecoType Naskh" pitchFamily="2" charset="-78"/>
              </a:rPr>
              <a:t>أن نوفي باحتياجاته ، قد نلاحظ بعض التغيرات في الأعراض الجسمانية ، ومن الممكن أن احمرار وجنتيه أخذ يقل ، وقد تدل ملاحظتنا على أنه يقلل من قضم أظافره ـ وأنه يقلع عن مص إبهامه ، وقد يقل توتره عند العمل مع الآخرين ، كما أن بعض حركاته العصبية بأصابعه أو أطراف عينيه تبدأ في الزوال ويقل عبثه بأصابعه أو يديه أو ملابسه. </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764704"/>
            <a:ext cx="8229600" cy="5472608"/>
          </a:xfrm>
          <a:blipFill>
            <a:blip r:embed="rId2"/>
            <a:stretch>
              <a:fillRect/>
            </a:stretch>
          </a:blipFill>
        </p:spPr>
        <p:txBody>
          <a:bodyPr>
            <a:noAutofit/>
          </a:bodyPr>
          <a:lstStyle/>
          <a:p>
            <a:pPr marL="0" indent="0" algn="ctr">
              <a:lnSpc>
                <a:spcPct val="150000"/>
              </a:lnSpc>
              <a:buNone/>
            </a:pPr>
            <a:r>
              <a:rPr lang="ar-SA" sz="1800" b="1" dirty="0" smtClean="0">
                <a:effectLst>
                  <a:outerShdw blurRad="38100" dist="38100" dir="2700000" algn="tl">
                    <a:srgbClr val="000000">
                      <a:alpha val="43137"/>
                    </a:srgbClr>
                  </a:outerShdw>
                </a:effectLst>
                <a:latin typeface="+mj-lt"/>
                <a:ea typeface="+mj-ea"/>
                <a:cs typeface="DecoType Naskh" pitchFamily="2" charset="-78"/>
              </a:rPr>
              <a:t>.</a:t>
            </a:r>
            <a:endParaRPr lang="ar-SA" sz="1800" b="1" dirty="0">
              <a:effectLst>
                <a:outerShdw blurRad="38100" dist="38100" dir="2700000" algn="tl">
                  <a:srgbClr val="000000">
                    <a:alpha val="43137"/>
                  </a:srgbClr>
                </a:outerShdw>
              </a:effectLst>
              <a:latin typeface="+mj-lt"/>
              <a:ea typeface="+mj-ea"/>
              <a:cs typeface="DecoType Naskh" pitchFamily="2" charset="-78"/>
            </a:endParaRPr>
          </a:p>
        </p:txBody>
      </p:sp>
      <p:sp>
        <p:nvSpPr>
          <p:cNvPr id="5" name="مربع نص 4"/>
          <p:cNvSpPr txBox="1"/>
          <p:nvPr/>
        </p:nvSpPr>
        <p:spPr>
          <a:xfrm>
            <a:off x="2699792" y="4300061"/>
            <a:ext cx="6408712" cy="2585323"/>
          </a:xfrm>
          <a:prstGeom prst="rect">
            <a:avLst/>
          </a:prstGeom>
          <a:solidFill>
            <a:schemeClr val="bg1"/>
          </a:solidFill>
        </p:spPr>
        <p:txBody>
          <a:bodyPr wrap="square" rtlCol="1">
            <a:spAutoFit/>
          </a:bodyPr>
          <a:lstStyle/>
          <a:p>
            <a:pPr algn="ctr">
              <a:lnSpc>
                <a:spcPct val="150000"/>
              </a:lnSpc>
            </a:pPr>
            <a:r>
              <a:rPr lang="ar-SA" sz="9600" b="1" dirty="0">
                <a:solidFill>
                  <a:srgbClr val="C00000"/>
                </a:solidFill>
                <a:effectLst>
                  <a:outerShdw blurRad="38100" dist="38100" dir="2700000" algn="tl">
                    <a:srgbClr val="000000">
                      <a:alpha val="43137"/>
                    </a:srgbClr>
                  </a:outerShdw>
                </a:effectLst>
                <a:cs typeface="DecoType Naskh" pitchFamily="2" charset="-78"/>
              </a:rPr>
              <a:t>أسئلة المحاضرة </a:t>
            </a:r>
            <a:endParaRPr lang="ar-SA" sz="9600" b="1" dirty="0">
              <a:effectLst>
                <a:outerShdw blurRad="38100" dist="38100" dir="2700000" algn="tl">
                  <a:srgbClr val="000000">
                    <a:alpha val="43137"/>
                  </a:srgbClr>
                </a:outerShdw>
              </a:effectLst>
              <a:cs typeface="DecoType Naskh" pitchFamily="2" charset="-78"/>
            </a:endParaRPr>
          </a:p>
          <a:p>
            <a:endParaRPr lang="ar-SA" dirty="0"/>
          </a:p>
        </p:txBody>
      </p:sp>
    </p:spTree>
    <p:extLst>
      <p:ext uri="{BB962C8B-B14F-4D97-AF65-F5344CB8AC3E}">
        <p14:creationId xmlns:p14="http://schemas.microsoft.com/office/powerpoint/2010/main" val="170054531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2808312"/>
          </a:xfrm>
          <a:solidFill>
            <a:schemeClr val="bg1"/>
          </a:solidFill>
        </p:spPr>
        <p:txBody>
          <a:bodyPr>
            <a:noAutofit/>
          </a:bodyPr>
          <a:lstStyle/>
          <a:p>
            <a:pPr marL="0" indent="0" algn="just">
              <a:lnSpc>
                <a:spcPct val="150000"/>
              </a:lnSpc>
              <a:buNone/>
            </a:pPr>
            <a:r>
              <a:rPr lang="ar-SA" sz="36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ضعي علامة صح أو خطأ أمام العبارات التالية :</a:t>
            </a:r>
          </a:p>
          <a:p>
            <a:pPr marL="0" indent="0" algn="just">
              <a:lnSpc>
                <a:spcPct val="150000"/>
              </a:lnSpc>
              <a:buNone/>
            </a:pPr>
            <a:r>
              <a:rPr lang="ar-SA" sz="3600" b="1" dirty="0" smtClean="0">
                <a:effectLst>
                  <a:outerShdw blurRad="38100" dist="38100" dir="2700000" algn="tl">
                    <a:srgbClr val="000000">
                      <a:alpha val="43137"/>
                    </a:srgbClr>
                  </a:outerShdw>
                </a:effectLst>
                <a:latin typeface="+mj-lt"/>
                <a:ea typeface="+mj-ea"/>
                <a:cs typeface="DecoType Naskh" pitchFamily="2" charset="-78"/>
              </a:rPr>
              <a:t>1– يخاف الطفل الذى يتسم سلوكه بالعدوان مقابلة الأشخاص الجدد. </a:t>
            </a:r>
          </a:p>
        </p:txBody>
      </p:sp>
      <p:sp>
        <p:nvSpPr>
          <p:cNvPr id="5" name="عنصر نائب للمحتوى 2"/>
          <p:cNvSpPr txBox="1">
            <a:spLocks/>
          </p:cNvSpPr>
          <p:nvPr/>
        </p:nvSpPr>
        <p:spPr>
          <a:xfrm>
            <a:off x="467544" y="4293096"/>
            <a:ext cx="8229600" cy="864096"/>
          </a:xfrm>
          <a:prstGeom prst="rect">
            <a:avLst/>
          </a:prstGeom>
          <a:solidFill>
            <a:schemeClr val="bg1"/>
          </a:solidFill>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ar-SA" sz="3600" b="1" dirty="0">
                <a:solidFill>
                  <a:srgbClr val="00B0F0"/>
                </a:solidFill>
                <a:effectLst>
                  <a:outerShdw blurRad="38100" dist="38100" dir="2700000" algn="tl">
                    <a:srgbClr val="000000">
                      <a:alpha val="43137"/>
                    </a:srgbClr>
                  </a:outerShdw>
                </a:effectLst>
                <a:cs typeface="DecoType Naskh" pitchFamily="2" charset="-78"/>
              </a:rPr>
              <a:t>الإجابة خاطئة </a:t>
            </a:r>
          </a:p>
        </p:txBody>
      </p:sp>
    </p:spTree>
    <p:extLst>
      <p:ext uri="{BB962C8B-B14F-4D97-AF65-F5344CB8AC3E}">
        <p14:creationId xmlns:p14="http://schemas.microsoft.com/office/powerpoint/2010/main" val="330923950"/>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1800200"/>
          </a:xfrm>
          <a:solidFill>
            <a:schemeClr val="bg1"/>
          </a:solidFill>
        </p:spPr>
        <p:txBody>
          <a:bodyPr>
            <a:noAutofit/>
          </a:bodyPr>
          <a:lstStyle/>
          <a:p>
            <a:pPr marL="0" indent="0" algn="just">
              <a:lnSpc>
                <a:spcPct val="150000"/>
              </a:lnSpc>
              <a:buNone/>
            </a:pPr>
            <a:r>
              <a:rPr lang="ar-SA" sz="3600" b="1" dirty="0" smtClean="0">
                <a:effectLst>
                  <a:outerShdw blurRad="38100" dist="38100" dir="2700000" algn="tl">
                    <a:srgbClr val="000000">
                      <a:alpha val="43137"/>
                    </a:srgbClr>
                  </a:outerShdw>
                </a:effectLst>
                <a:latin typeface="+mj-lt"/>
                <a:ea typeface="+mj-ea"/>
                <a:cs typeface="DecoType Naskh" pitchFamily="2" charset="-78"/>
              </a:rPr>
              <a:t>2 – إن الإفراط في عقاب السلوك العدواني يؤدى إلى </a:t>
            </a:r>
            <a:r>
              <a:rPr lang="ar-SA" sz="3600" b="1" dirty="0" err="1" smtClean="0">
                <a:effectLst>
                  <a:outerShdw blurRad="38100" dist="38100" dir="2700000" algn="tl">
                    <a:srgbClr val="000000">
                      <a:alpha val="43137"/>
                    </a:srgbClr>
                  </a:outerShdw>
                </a:effectLst>
                <a:latin typeface="+mj-lt"/>
                <a:ea typeface="+mj-ea"/>
                <a:cs typeface="DecoType Naskh" pitchFamily="2" charset="-78"/>
              </a:rPr>
              <a:t>إزدياد</a:t>
            </a:r>
            <a:r>
              <a:rPr lang="ar-SA" sz="3600" b="1" dirty="0" smtClean="0">
                <a:effectLst>
                  <a:outerShdw blurRad="38100" dist="38100" dir="2700000" algn="tl">
                    <a:srgbClr val="000000">
                      <a:alpha val="43137"/>
                    </a:srgbClr>
                  </a:outerShdw>
                </a:effectLst>
                <a:latin typeface="+mj-lt"/>
                <a:ea typeface="+mj-ea"/>
                <a:cs typeface="DecoType Naskh" pitchFamily="2" charset="-78"/>
              </a:rPr>
              <a:t> الدافع  إليه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xfrm>
            <a:off x="467544" y="332656"/>
            <a:ext cx="8229600" cy="1143000"/>
          </a:xfrm>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السؤال</a:t>
            </a:r>
            <a:endParaRPr lang="ar-SA" sz="6000" dirty="0">
              <a:solidFill>
                <a:srgbClr val="C00000"/>
              </a:solidFill>
              <a:cs typeface="DecoType Naskh" pitchFamily="2" charset="-78"/>
            </a:endParaRPr>
          </a:p>
        </p:txBody>
      </p:sp>
      <p:sp>
        <p:nvSpPr>
          <p:cNvPr id="5" name="عنصر نائب للمحتوى 2"/>
          <p:cNvSpPr txBox="1">
            <a:spLocks/>
          </p:cNvSpPr>
          <p:nvPr/>
        </p:nvSpPr>
        <p:spPr>
          <a:xfrm>
            <a:off x="467544" y="3717032"/>
            <a:ext cx="8229600" cy="792088"/>
          </a:xfrm>
          <a:prstGeom prst="rect">
            <a:avLst/>
          </a:prstGeom>
          <a:solidFill>
            <a:schemeClr val="bg1"/>
          </a:solidFill>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ar-SA" sz="3600" b="1" dirty="0">
                <a:solidFill>
                  <a:srgbClr val="00B0F0"/>
                </a:solidFill>
                <a:effectLst>
                  <a:outerShdw blurRad="38100" dist="38100" dir="2700000" algn="tl">
                    <a:srgbClr val="000000">
                      <a:alpha val="43137"/>
                    </a:srgbClr>
                  </a:outerShdw>
                </a:effectLst>
                <a:cs typeface="DecoType Naskh" pitchFamily="2" charset="-78"/>
              </a:rPr>
              <a:t>الاجابة صحيحة </a:t>
            </a:r>
          </a:p>
        </p:txBody>
      </p:sp>
    </p:spTree>
    <p:extLst>
      <p:ext uri="{BB962C8B-B14F-4D97-AF65-F5344CB8AC3E}">
        <p14:creationId xmlns:p14="http://schemas.microsoft.com/office/powerpoint/2010/main" val="3440757504"/>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WordArt 5"/>
          <p:cNvSpPr>
            <a:spLocks noChangeArrowheads="1" noChangeShapeType="1" noTextEdit="1"/>
          </p:cNvSpPr>
          <p:nvPr/>
        </p:nvSpPr>
        <p:spPr bwMode="auto">
          <a:xfrm>
            <a:off x="615950" y="609600"/>
            <a:ext cx="7772400" cy="3276600"/>
          </a:xfrm>
          <a:prstGeom prst="rect">
            <a:avLst/>
          </a:prstGeom>
        </p:spPr>
        <p:txBody>
          <a:bodyPr wrap="none" fromWordArt="1">
            <a:prstTxWarp prst="textPlain">
              <a:avLst>
                <a:gd name="adj" fmla="val 50000"/>
              </a:avLst>
            </a:prstTxWarp>
            <a:scene3d>
              <a:camera prst="legacyPerspectiveBottom">
                <a:rot lat="20999996" lon="0" rev="0"/>
              </a:camera>
              <a:lightRig rig="legacyFlat3" dir="r"/>
            </a:scene3d>
            <a:sp3d extrusionH="121893000" prstMaterial="legacyMatte">
              <a:extrusionClr>
                <a:srgbClr val="FFFFCC"/>
              </a:extrusionClr>
            </a:sp3d>
          </a:bodyPr>
          <a:lstStyle/>
          <a:p>
            <a:pPr algn="ctr"/>
            <a:r>
              <a:rPr lang="ar-SA" sz="3600" b="1" kern="10" dirty="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جزاكم الله خيراً </a:t>
            </a:r>
          </a:p>
          <a:p>
            <a:pPr algn="ctr"/>
            <a:r>
              <a:rPr lang="ar-SA" sz="3600" b="1" kern="10" dirty="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على حسن </a:t>
            </a:r>
            <a:r>
              <a:rPr lang="ar-SA" sz="3600" b="1" kern="10" dirty="0" smtClean="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استماعكن</a:t>
            </a:r>
            <a:endParaRPr lang="ar-SA" sz="3600" b="1" kern="10" dirty="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endParaRPr>
          </a:p>
        </p:txBody>
      </p:sp>
      <p:sp>
        <p:nvSpPr>
          <p:cNvPr id="3" name="مربع نص 2"/>
          <p:cNvSpPr txBox="1"/>
          <p:nvPr/>
        </p:nvSpPr>
        <p:spPr>
          <a:xfrm>
            <a:off x="357158" y="5429264"/>
            <a:ext cx="3286148" cy="954107"/>
          </a:xfrm>
          <a:prstGeom prst="rect">
            <a:avLst/>
          </a:prstGeom>
          <a:solidFill>
            <a:schemeClr val="bg1">
              <a:lumMod val="95000"/>
            </a:schemeClr>
          </a:solidFill>
          <a:ln w="38100">
            <a:solidFill>
              <a:srgbClr val="FF0000"/>
            </a:solidFill>
          </a:ln>
        </p:spPr>
        <p:txBody>
          <a:bodyPr wrap="square" rtlCol="1">
            <a:spAutoFit/>
          </a:bodyPr>
          <a:lstStyle/>
          <a:p>
            <a:pPr algn="ctr"/>
            <a:r>
              <a:rPr lang="ar-SA" sz="2800" b="1" dirty="0" smtClean="0">
                <a:latin typeface="Arial Unicode MS" pitchFamily="34" charset="-128"/>
                <a:ea typeface="Arial Unicode MS" pitchFamily="34" charset="-128"/>
                <a:cs typeface="Akhbar MT" pitchFamily="2" charset="-78"/>
              </a:rPr>
              <a:t>مع دعواتنا لكم بالنجاح والتوفيق</a:t>
            </a:r>
          </a:p>
          <a:p>
            <a:pPr algn="ctr"/>
            <a:r>
              <a:rPr lang="ar-SA" sz="2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sz="2800" b="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 </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103787988"/>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3017</Words>
  <Application>Microsoft Office PowerPoint</Application>
  <PresentationFormat>عرض على الشاشة (3:4)‏</PresentationFormat>
  <Paragraphs>142</Paragraphs>
  <Slides>54</Slides>
  <Notes>1</Notes>
  <HiddenSlides>0</HiddenSlides>
  <MMClips>0</MMClips>
  <ScaleCrop>false</ScaleCrop>
  <HeadingPairs>
    <vt:vector size="4" baseType="variant">
      <vt:variant>
        <vt:lpstr>نسق</vt:lpstr>
      </vt:variant>
      <vt:variant>
        <vt:i4>1</vt:i4>
      </vt:variant>
      <vt:variant>
        <vt:lpstr>عناوين الشرائح</vt:lpstr>
      </vt:variant>
      <vt:variant>
        <vt:i4>54</vt:i4>
      </vt:variant>
    </vt:vector>
  </HeadingPairs>
  <TitlesOfParts>
    <vt:vector size="55" baseType="lpstr">
      <vt:lpstr>سمة Office</vt:lpstr>
      <vt:lpstr>عرض تقديمي في PowerPoint</vt:lpstr>
      <vt:lpstr>المحاضرة التاسعة  بعنوان بعض العوامل المؤدية إلى تعميق الشعور بالإحباط</vt:lpstr>
      <vt:lpstr>أهداف المحاضرة</vt:lpstr>
      <vt:lpstr>عناصر المحاضرة</vt:lpstr>
      <vt:lpstr>تابع عناصر المحاضرة</vt:lpstr>
      <vt:lpstr>أولاً: العوامل المؤدية إلى تعميق الشعور بالإحباط .</vt:lpstr>
      <vt:lpstr>تابع العوامل المؤدية إلى تعميق الشعور بالإحباط </vt:lpstr>
      <vt:lpstr>أ- الإحساس بالتهديد الذي يواجهه الطفل في المواقف التعليمية.</vt:lpstr>
      <vt:lpstr>تابع الإحساس بالتهديد الذي يواجهه الطفل في المواقف التعليمية</vt:lpstr>
      <vt:lpstr>تابع الإحساس بالتهديد الذي يواجهه الطفل في المواقف التعليمية</vt:lpstr>
      <vt:lpstr>تابع الإحساس بالتهديد الذي يواجهه الطفل في المواقف التعليمية</vt:lpstr>
      <vt:lpstr>تابع الإحساس بالتهديد الذي يواجهه الطفل في المواقف التعليمية</vt:lpstr>
      <vt:lpstr>تابع الإحساس بالتهديد الذي يواجهه الطفل في المواقف التعليمية</vt:lpstr>
      <vt:lpstr>ب- المواجهات بين الأطفال الناتجة عن الفروق الفردية.</vt:lpstr>
      <vt:lpstr>تابع المواجهات بين الأطفال الناتجة عن الفروق الفردية</vt:lpstr>
      <vt:lpstr>تابع المواجهات بين الأطفال الناتجة عن الفروق الفردية</vt:lpstr>
      <vt:lpstr>تابع المواجهات بين الأطفال الناتجة عن الفروق الفردية</vt:lpstr>
      <vt:lpstr>تابع المواجهات بين الأطفال الناتجة عن الفروق الفردية</vt:lpstr>
      <vt:lpstr>ج- إثارة الجدل بين الأطفال.</vt:lpstr>
      <vt:lpstr>تابع إثارة الجدل بين الأطفال</vt:lpstr>
      <vt:lpstr>تابع إثارة الجدل بين الأطفال</vt:lpstr>
      <vt:lpstr>ثانياً: النتائج السلوكية للإحباط .</vt:lpstr>
      <vt:lpstr>تابع النتائج السلوكية للإحباط </vt:lpstr>
      <vt:lpstr>تابع النتائج السلوكية للإحباط </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ب-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عرض تقديمي في PowerPoint</vt:lpstr>
      <vt:lpstr>عرض تقديمي في PowerPoint</vt:lpstr>
      <vt:lpstr>تابع السؤال</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عشر بعنوان بعض العوامل المؤدية إلى تعميق الشعور بالإحباط</dc:title>
  <dc:creator>mona taha mahrous</dc:creator>
  <cp:lastModifiedBy>mona taha mahrous</cp:lastModifiedBy>
  <cp:revision>28</cp:revision>
  <dcterms:created xsi:type="dcterms:W3CDTF">2013-11-15T20:55:48Z</dcterms:created>
  <dcterms:modified xsi:type="dcterms:W3CDTF">2014-05-04T17:31:46Z</dcterms:modified>
</cp:coreProperties>
</file>