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20" r:id="rId1"/>
  </p:sldMasterIdLst>
  <p:notesMasterIdLst>
    <p:notesMasterId r:id="rId55"/>
  </p:notesMasterIdLst>
  <p:sldIdLst>
    <p:sldId id="256" r:id="rId2"/>
    <p:sldId id="268" r:id="rId3"/>
    <p:sldId id="312" r:id="rId4"/>
    <p:sldId id="293" r:id="rId5"/>
    <p:sldId id="306" r:id="rId6"/>
    <p:sldId id="258" r:id="rId7"/>
    <p:sldId id="307" r:id="rId8"/>
    <p:sldId id="294" r:id="rId9"/>
    <p:sldId id="272" r:id="rId10"/>
    <p:sldId id="309" r:id="rId11"/>
    <p:sldId id="273" r:id="rId12"/>
    <p:sldId id="276" r:id="rId13"/>
    <p:sldId id="296" r:id="rId14"/>
    <p:sldId id="271" r:id="rId15"/>
    <p:sldId id="310" r:id="rId16"/>
    <p:sldId id="297" r:id="rId17"/>
    <p:sldId id="295" r:id="rId18"/>
    <p:sldId id="275" r:id="rId19"/>
    <p:sldId id="274" r:id="rId20"/>
    <p:sldId id="270" r:id="rId21"/>
    <p:sldId id="298" r:id="rId22"/>
    <p:sldId id="313" r:id="rId23"/>
    <p:sldId id="299" r:id="rId24"/>
    <p:sldId id="261" r:id="rId25"/>
    <p:sldId id="300" r:id="rId26"/>
    <p:sldId id="262" r:id="rId27"/>
    <p:sldId id="322" r:id="rId28"/>
    <p:sldId id="301" r:id="rId29"/>
    <p:sldId id="263" r:id="rId30"/>
    <p:sldId id="302" r:id="rId31"/>
    <p:sldId id="315" r:id="rId32"/>
    <p:sldId id="277" r:id="rId33"/>
    <p:sldId id="278" r:id="rId34"/>
    <p:sldId id="279" r:id="rId35"/>
    <p:sldId id="280" r:id="rId36"/>
    <p:sldId id="281" r:id="rId37"/>
    <p:sldId id="291" r:id="rId38"/>
    <p:sldId id="292" r:id="rId39"/>
    <p:sldId id="304" r:id="rId40"/>
    <p:sldId id="282" r:id="rId41"/>
    <p:sldId id="283" r:id="rId42"/>
    <p:sldId id="284" r:id="rId43"/>
    <p:sldId id="333" r:id="rId44"/>
    <p:sldId id="332" r:id="rId45"/>
    <p:sldId id="305" r:id="rId46"/>
    <p:sldId id="318" r:id="rId47"/>
    <p:sldId id="319" r:id="rId48"/>
    <p:sldId id="323" r:id="rId49"/>
    <p:sldId id="303" r:id="rId50"/>
    <p:sldId id="316" r:id="rId51"/>
    <p:sldId id="285" r:id="rId52"/>
    <p:sldId id="317" r:id="rId53"/>
    <p:sldId id="311" r:id="rId54"/>
  </p:sldIdLst>
  <p:sldSz cx="9144000" cy="6858000" type="screen4x3"/>
  <p:notesSz cx="9144000" cy="6858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27C2"/>
    <a:srgbClr val="CC66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23" d="100"/>
          <a:sy n="23" d="100"/>
        </p:scale>
        <p:origin x="1363" y="3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5181600" y="0"/>
            <a:ext cx="3962400" cy="3429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3962400" cy="342900"/>
          </a:xfrm>
          <a:prstGeom prst="rect">
            <a:avLst/>
          </a:prstGeom>
        </p:spPr>
        <p:txBody>
          <a:bodyPr vert="horz" lIns="91440" tIns="45720" rIns="91440" bIns="45720" rtlCol="1"/>
          <a:lstStyle>
            <a:lvl1pPr algn="l">
              <a:defRPr sz="1200"/>
            </a:lvl1pPr>
          </a:lstStyle>
          <a:p>
            <a:fld id="{E3CAA4D2-CBC1-4FCA-A37B-4CD444E2F9EB}" type="datetimeFigureOut">
              <a:rPr lang="ar-SA" smtClean="0"/>
              <a:t>08/07/35</a:t>
            </a:fld>
            <a:endParaRPr lang="ar-SA"/>
          </a:p>
        </p:txBody>
      </p:sp>
      <p:sp>
        <p:nvSpPr>
          <p:cNvPr id="4" name="عنصر نائب لصورة الشريحة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914400" y="3257550"/>
            <a:ext cx="7315200" cy="30861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5181600" y="6513513"/>
            <a:ext cx="3962400" cy="3429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6513513"/>
            <a:ext cx="3962400" cy="342900"/>
          </a:xfrm>
          <a:prstGeom prst="rect">
            <a:avLst/>
          </a:prstGeom>
        </p:spPr>
        <p:txBody>
          <a:bodyPr vert="horz" lIns="91440" tIns="45720" rIns="91440" bIns="45720" rtlCol="1" anchor="b"/>
          <a:lstStyle>
            <a:lvl1pPr algn="l">
              <a:defRPr sz="1200"/>
            </a:lvl1pPr>
          </a:lstStyle>
          <a:p>
            <a:fld id="{382F4099-F50F-4A38-B730-878BA7FE12A3}" type="slidenum">
              <a:rPr lang="ar-SA" smtClean="0"/>
              <a:t>‹#›</a:t>
            </a:fld>
            <a:endParaRPr lang="ar-SA"/>
          </a:p>
        </p:txBody>
      </p:sp>
    </p:spTree>
    <p:extLst>
      <p:ext uri="{BB962C8B-B14F-4D97-AF65-F5344CB8AC3E}">
        <p14:creationId xmlns:p14="http://schemas.microsoft.com/office/powerpoint/2010/main" val="407781770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EG" dirty="0"/>
          </a:p>
        </p:txBody>
      </p:sp>
      <p:sp>
        <p:nvSpPr>
          <p:cNvPr id="4" name="عنصر نائب لرقم الشريحة 3"/>
          <p:cNvSpPr>
            <a:spLocks noGrp="1"/>
          </p:cNvSpPr>
          <p:nvPr>
            <p:ph type="sldNum" sz="quarter" idx="10"/>
          </p:nvPr>
        </p:nvSpPr>
        <p:spPr/>
        <p:txBody>
          <a:bodyPr/>
          <a:lstStyle/>
          <a:p>
            <a:fld id="{C92CB440-90E9-4680-A8BB-9D8527EE79AB}" type="slidenum">
              <a:rPr lang="ar-EG" smtClean="0"/>
              <a:t>43</a:t>
            </a:fld>
            <a:endParaRPr lang="ar-EG"/>
          </a:p>
        </p:txBody>
      </p:sp>
    </p:spTree>
    <p:extLst>
      <p:ext uri="{BB962C8B-B14F-4D97-AF65-F5344CB8AC3E}">
        <p14:creationId xmlns:p14="http://schemas.microsoft.com/office/powerpoint/2010/main" val="9762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7" name="Date Placeholder 6"/>
          <p:cNvSpPr>
            <a:spLocks noGrp="1"/>
          </p:cNvSpPr>
          <p:nvPr>
            <p:ph type="dt" sz="half" idx="10"/>
          </p:nvPr>
        </p:nvSpPr>
        <p:spPr/>
        <p:txBody>
          <a:bodyPr/>
          <a:lstStyle/>
          <a:p>
            <a:fld id="{1B8ABB09-4A1D-463E-8065-109CC2B7EFAA}" type="datetimeFigureOut">
              <a:rPr lang="ar-SA" smtClean="0"/>
              <a:t>08/07/35</a:t>
            </a:fld>
            <a:endParaRPr lang="ar-SA"/>
          </a:p>
        </p:txBody>
      </p:sp>
      <p:sp>
        <p:nvSpPr>
          <p:cNvPr id="8" name="Slide Number Placeholder 7"/>
          <p:cNvSpPr>
            <a:spLocks noGrp="1"/>
          </p:cNvSpPr>
          <p:nvPr>
            <p:ph type="sldNum" sz="quarter" idx="11"/>
          </p:nvPr>
        </p:nvSpPr>
        <p:spPr/>
        <p:txBody>
          <a:bodyPr/>
          <a:lstStyle/>
          <a:p>
            <a:fld id="{0B34F065-1154-456A-91E3-76DE8E75E17B}" type="slidenum">
              <a:rPr lang="ar-SA" smtClean="0"/>
              <a:t>‹#›</a:t>
            </a:fld>
            <a:endParaRPr lang="ar-SA"/>
          </a:p>
        </p:txBody>
      </p:sp>
      <p:sp>
        <p:nvSpPr>
          <p:cNvPr id="9" name="Footer Placeholder 8"/>
          <p:cNvSpPr>
            <a:spLocks noGrp="1"/>
          </p:cNvSpPr>
          <p:nvPr>
            <p:ph type="ftr" sz="quarter" idx="12"/>
          </p:nvPr>
        </p:nvSpPr>
        <p:spPr/>
        <p:txBody>
          <a:bodyPr/>
          <a:lstStyle/>
          <a:p>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smtClean="0"/>
          </a:p>
        </p:txBody>
      </p:sp>
      <p:sp>
        <p:nvSpPr>
          <p:cNvPr id="4" name="Date Placeholder 3"/>
          <p:cNvSpPr>
            <a:spLocks noGrp="1"/>
          </p:cNvSpPr>
          <p:nvPr>
            <p:ph type="dt" sz="half" idx="10"/>
          </p:nvPr>
        </p:nvSpPr>
        <p:spPr/>
        <p:txBody>
          <a:bodyPr/>
          <a:lstStyle/>
          <a:p>
            <a:fld id="{1B8ABB09-4A1D-463E-8065-109CC2B7EFAA}" type="datetimeFigureOut">
              <a:rPr lang="ar-SA" smtClean="0"/>
              <a:t>08/07/35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1B8ABB09-4A1D-463E-8065-109CC2B7EFAA}" type="datetimeFigureOut">
              <a:rPr lang="ar-SA" smtClean="0"/>
              <a:t>08/07/35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smtClean="0"/>
          </a:p>
        </p:txBody>
      </p:sp>
      <p:sp>
        <p:nvSpPr>
          <p:cNvPr id="5" name="Date Placeholder 4"/>
          <p:cNvSpPr>
            <a:spLocks noGrp="1"/>
          </p:cNvSpPr>
          <p:nvPr>
            <p:ph type="dt" sz="half" idx="10"/>
          </p:nvPr>
        </p:nvSpPr>
        <p:spPr/>
        <p:txBody>
          <a:bodyPr/>
          <a:lstStyle/>
          <a:p>
            <a:fld id="{1B8ABB09-4A1D-463E-8065-109CC2B7EFAA}" type="datetimeFigureOut">
              <a:rPr lang="ar-SA" smtClean="0"/>
              <a:t>08/07/35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
        <p:nvSpPr>
          <p:cNvPr id="9" name="Content Placeholder 8"/>
          <p:cNvSpPr>
            <a:spLocks noGrp="1"/>
          </p:cNvSpPr>
          <p:nvPr>
            <p:ph sz="quarter" idx="13"/>
          </p:nvPr>
        </p:nvSpPr>
        <p:spPr>
          <a:xfrm>
            <a:off x="365760" y="1600200"/>
            <a:ext cx="4041648" cy="452628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7" name="Date Placeholder 6"/>
          <p:cNvSpPr>
            <a:spLocks noGrp="1"/>
          </p:cNvSpPr>
          <p:nvPr>
            <p:ph type="dt" sz="half" idx="10"/>
          </p:nvPr>
        </p:nvSpPr>
        <p:spPr/>
        <p:txBody>
          <a:bodyPr/>
          <a:lstStyle/>
          <a:p>
            <a:fld id="{1B8ABB09-4A1D-463E-8065-109CC2B7EFAA}" type="datetimeFigureOut">
              <a:rPr lang="ar-SA" smtClean="0"/>
              <a:t>08/07/35</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t>‹#›</a:t>
            </a:fld>
            <a:endParaRPr lang="ar-SA"/>
          </a:p>
        </p:txBody>
      </p:sp>
      <p:sp>
        <p:nvSpPr>
          <p:cNvPr id="11" name="Content Placeholder 10"/>
          <p:cNvSpPr>
            <a:spLocks noGrp="1"/>
          </p:cNvSpPr>
          <p:nvPr>
            <p:ph sz="quarter" idx="13"/>
          </p:nvPr>
        </p:nvSpPr>
        <p:spPr>
          <a:xfrm>
            <a:off x="457200" y="2212848"/>
            <a:ext cx="4041648" cy="3913632"/>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fld id="{1B8ABB09-4A1D-463E-8065-109CC2B7EFAA}" type="datetimeFigureOut">
              <a:rPr lang="ar-SA" smtClean="0"/>
              <a:t>08/07/35</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t>08/07/35</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1B8ABB09-4A1D-463E-8065-109CC2B7EFAA}" type="datetimeFigureOut">
              <a:rPr lang="ar-SA" smtClean="0"/>
              <a:t>08/07/35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ar-SA" smtClean="0"/>
              <a:t>انقر لتحرير نمط العنوان الرئيسي</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1B8ABB09-4A1D-463E-8065-109CC2B7EFAA}" type="datetimeFigureOut">
              <a:rPr lang="ar-SA" smtClean="0"/>
              <a:t>08/07/35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08/07/35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08/07/35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1B8ABB09-4A1D-463E-8065-109CC2B7EFAA}" type="datetimeFigureOut">
              <a:rPr lang="ar-SA" smtClean="0"/>
              <a:t>08/07/35</a:t>
            </a:fld>
            <a:endParaRPr lang="ar-SA"/>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ar-SA"/>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0B34F065-1154-456A-91E3-76DE8E75E17B}" type="slidenum">
              <a:rPr lang="ar-SA" smtClean="0"/>
              <a:t>‹#›</a:t>
            </a:fld>
            <a:endParaRPr lang="ar-SA"/>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1"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r" defTabSz="914400" rtl="1"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r" defTabSz="914400"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r" defTabSz="914400"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r" defTabSz="914400"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r" defTabSz="914400"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r" defTabSz="914400"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r" defTabSz="914400"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r" defTabSz="914400"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r" defTabSz="914400"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com.sa/url?sa=i&amp;rct=j&amp;q=&amp;esrc=s&amp;frm=1&amp;source=images&amp;cd=&amp;docid=-UNF5te9bmgEcM&amp;tbnid=EPvbwXgP2HtqTM:&amp;ved=0CAUQjRw&amp;url=http://soso-love.com/vb/showthread.php?t=26&amp;ei=YLE8UvW8Nu6r0AW9lIDIAQ&amp;psig=AFQjCNH-7IqxAaCe1Q65cMGCr5BSVrQYSw&amp;ust=1379795380328448"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
            <a:ext cx="7772400" cy="1268759"/>
          </a:xfrm>
        </p:spPr>
        <p:txBody>
          <a:bodyPr/>
          <a:lstStyle/>
          <a:p>
            <a:endParaRPr lang="ar-EG" dirty="0"/>
          </a:p>
        </p:txBody>
      </p:sp>
      <p:sp>
        <p:nvSpPr>
          <p:cNvPr id="3" name="عنوان فرعي 2"/>
          <p:cNvSpPr>
            <a:spLocks noGrp="1"/>
          </p:cNvSpPr>
          <p:nvPr>
            <p:ph type="subTitle" idx="1"/>
          </p:nvPr>
        </p:nvSpPr>
        <p:spPr>
          <a:xfrm>
            <a:off x="0" y="1772817"/>
            <a:ext cx="8820472" cy="4824536"/>
          </a:xfrm>
        </p:spPr>
        <p:txBody>
          <a:bodyPr/>
          <a:lstStyle/>
          <a:p>
            <a:endParaRPr lang="ar-EG" dirty="0"/>
          </a:p>
        </p:txBody>
      </p:sp>
      <p:pic>
        <p:nvPicPr>
          <p:cNvPr id="1026" name="Picture 2" descr="D:\2013 جامعة الدمام\بسم الله الرحمن الرحيم\آيات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92704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4100" name="Picture 4" descr="http://upload.7hob.com/Photo/7hob.com1367764971259.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60649"/>
            <a:ext cx="8640960" cy="6597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1486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0"/>
            <a:ext cx="8496944" cy="3789040"/>
          </a:xfrm>
        </p:spPr>
        <p:txBody>
          <a:bodyPr/>
          <a:lstStyle/>
          <a:p>
            <a:r>
              <a:rPr lang="ar-SA" dirty="0" smtClean="0">
                <a:solidFill>
                  <a:srgbClr val="FF0000"/>
                </a:solidFill>
                <a:cs typeface="PT Bold Heading" pitchFamily="2" charset="-78"/>
              </a:rPr>
              <a:t>تاريخ </a:t>
            </a:r>
            <a:r>
              <a:rPr lang="ar-SA" dirty="0">
                <a:solidFill>
                  <a:srgbClr val="FF0000"/>
                </a:solidFill>
                <a:cs typeface="PT Bold Heading" pitchFamily="2" charset="-78"/>
              </a:rPr>
              <a:t>اليابان الحديث </a:t>
            </a:r>
            <a:br>
              <a:rPr lang="ar-SA" dirty="0">
                <a:solidFill>
                  <a:srgbClr val="FF0000"/>
                </a:solidFill>
                <a:cs typeface="PT Bold Heading" pitchFamily="2" charset="-78"/>
              </a:rPr>
            </a:br>
            <a:endParaRPr lang="ar-SA" dirty="0"/>
          </a:p>
        </p:txBody>
      </p:sp>
      <p:sp>
        <p:nvSpPr>
          <p:cNvPr id="3" name="عنصر نائب للمحتوى 2"/>
          <p:cNvSpPr>
            <a:spLocks noGrp="1"/>
          </p:cNvSpPr>
          <p:nvPr>
            <p:ph idx="1"/>
          </p:nvPr>
        </p:nvSpPr>
        <p:spPr>
          <a:xfrm>
            <a:off x="457200" y="4725144"/>
            <a:ext cx="8229600" cy="1401019"/>
          </a:xfrm>
        </p:spPr>
        <p:txBody>
          <a:bodyPr>
            <a:normAutofit/>
          </a:bodyPr>
          <a:lstStyle/>
          <a:p>
            <a:pPr algn="ctr"/>
            <a:r>
              <a:rPr lang="ar-SA" sz="4400" dirty="0" smtClean="0">
                <a:solidFill>
                  <a:srgbClr val="FF0000"/>
                </a:solidFill>
                <a:cs typeface="PT Bold Heading" pitchFamily="2" charset="-78"/>
              </a:rPr>
              <a:t>د. حسام عبد المعطي</a:t>
            </a:r>
            <a:endParaRPr lang="ar-SA" sz="4400" dirty="0">
              <a:solidFill>
                <a:srgbClr val="FF0000"/>
              </a:solidFill>
              <a:cs typeface="PT Bold Heading" pitchFamily="2" charset="-78"/>
            </a:endParaRPr>
          </a:p>
        </p:txBody>
      </p:sp>
    </p:spTree>
    <p:extLst>
      <p:ext uri="{BB962C8B-B14F-4D97-AF65-F5344CB8AC3E}">
        <p14:creationId xmlns:p14="http://schemas.microsoft.com/office/powerpoint/2010/main" val="7499356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11560" y="0"/>
            <a:ext cx="8229600" cy="476672"/>
          </a:xfrm>
        </p:spPr>
        <p:txBody>
          <a:bodyPr/>
          <a:lstStyle/>
          <a:p>
            <a:pPr algn="r"/>
            <a:r>
              <a:rPr lang="ar-EG" sz="3200" dirty="0" smtClean="0">
                <a:solidFill>
                  <a:srgbClr val="7030A0"/>
                </a:solidFill>
                <a:cs typeface="PT Bold Heading" panose="02010400000000000000" pitchFamily="2" charset="-78"/>
              </a:rPr>
              <a:t>اليابان جغرافياً</a:t>
            </a:r>
            <a:endParaRPr lang="ar-EG" sz="3200" dirty="0">
              <a:solidFill>
                <a:srgbClr val="7030A0"/>
              </a:solidFill>
              <a:cs typeface="PT Bold Heading" panose="02010400000000000000" pitchFamily="2" charset="-78"/>
            </a:endParaRPr>
          </a:p>
        </p:txBody>
      </p:sp>
      <p:sp>
        <p:nvSpPr>
          <p:cNvPr id="3" name="عنصر نائب للمحتوى 2"/>
          <p:cNvSpPr>
            <a:spLocks noGrp="1"/>
          </p:cNvSpPr>
          <p:nvPr>
            <p:ph idx="1"/>
          </p:nvPr>
        </p:nvSpPr>
        <p:spPr>
          <a:xfrm>
            <a:off x="0" y="476672"/>
            <a:ext cx="9396536" cy="6381328"/>
          </a:xfrm>
        </p:spPr>
        <p:txBody>
          <a:bodyPr>
            <a:normAutofit/>
          </a:bodyPr>
          <a:lstStyle/>
          <a:p>
            <a:r>
              <a:rPr lang="ar-EG" sz="2800" b="1" dirty="0">
                <a:solidFill>
                  <a:schemeClr val="tx1"/>
                </a:solidFill>
                <a:cs typeface="PT Bold Heading" panose="02010400000000000000" pitchFamily="2" charset="-78"/>
              </a:rPr>
              <a:t>يطلق اليابانيون علي بلادهم اسم </a:t>
            </a:r>
            <a:r>
              <a:rPr lang="ar-EG" sz="2800" b="1" dirty="0" err="1">
                <a:solidFill>
                  <a:schemeClr val="tx1"/>
                </a:solidFill>
                <a:cs typeface="PT Bold Heading" panose="02010400000000000000" pitchFamily="2" charset="-78"/>
              </a:rPr>
              <a:t>نيهون</a:t>
            </a:r>
            <a:r>
              <a:rPr lang="ar-EG" sz="2800" b="1" dirty="0">
                <a:solidFill>
                  <a:schemeClr val="tx1"/>
                </a:solidFill>
                <a:cs typeface="PT Bold Heading" panose="02010400000000000000" pitchFamily="2" charset="-78"/>
              </a:rPr>
              <a:t> أو </a:t>
            </a:r>
            <a:r>
              <a:rPr lang="ar-EG" sz="2800" b="1" dirty="0" err="1">
                <a:solidFill>
                  <a:schemeClr val="tx1"/>
                </a:solidFill>
                <a:cs typeface="PT Bold Heading" panose="02010400000000000000" pitchFamily="2" charset="-78"/>
              </a:rPr>
              <a:t>نيبون</a:t>
            </a:r>
            <a:r>
              <a:rPr lang="ar-EG" sz="2800" b="1" dirty="0">
                <a:solidFill>
                  <a:schemeClr val="tx1"/>
                </a:solidFill>
                <a:cs typeface="PT Bold Heading" panose="02010400000000000000" pitchFamily="2" charset="-78"/>
              </a:rPr>
              <a:t> أي بلاد الشمس، ومن ثم نجدهم يضعون علي دائرة حمراء ترمز للشمس علي علم </a:t>
            </a:r>
            <a:r>
              <a:rPr lang="ar-EG" sz="2800" b="1" dirty="0" smtClean="0">
                <a:solidFill>
                  <a:schemeClr val="tx1"/>
                </a:solidFill>
                <a:cs typeface="PT Bold Heading" panose="02010400000000000000" pitchFamily="2" charset="-78"/>
              </a:rPr>
              <a:t>بلادهم. واليابان </a:t>
            </a:r>
            <a:r>
              <a:rPr lang="ar-EG" sz="2800" b="1" dirty="0">
                <a:solidFill>
                  <a:schemeClr val="tx1"/>
                </a:solidFill>
                <a:cs typeface="PT Bold Heading" panose="02010400000000000000" pitchFamily="2" charset="-78"/>
              </a:rPr>
              <a:t>عبارة عن سلسلة من الجزر المنفصلة عن القارة الآسيوية  فيتشكل </a:t>
            </a:r>
            <a:r>
              <a:rPr lang="ar-SA" sz="2800" b="1" dirty="0">
                <a:solidFill>
                  <a:schemeClr val="tx1"/>
                </a:solidFill>
                <a:cs typeface="PT Bold Heading" panose="02010400000000000000" pitchFamily="2" charset="-78"/>
              </a:rPr>
              <a:t> </a:t>
            </a:r>
            <a:r>
              <a:rPr lang="ar-SA" sz="2800" b="1" dirty="0" err="1">
                <a:solidFill>
                  <a:schemeClr val="tx1"/>
                </a:solidFill>
                <a:cs typeface="PT Bold Heading" panose="02010400000000000000" pitchFamily="2" charset="-78"/>
              </a:rPr>
              <a:t>الأرخبيل</a:t>
            </a:r>
            <a:r>
              <a:rPr lang="ar-SA" sz="2800" b="1" dirty="0">
                <a:solidFill>
                  <a:schemeClr val="tx1"/>
                </a:solidFill>
                <a:cs typeface="PT Bold Heading" panose="02010400000000000000" pitchFamily="2" charset="-78"/>
              </a:rPr>
              <a:t> الياباني من آلاف الجزر أبرزها الجزر الأربع الكبرى وهي:-</a:t>
            </a:r>
            <a:endParaRPr lang="en-US" sz="2800" i="1" dirty="0">
              <a:solidFill>
                <a:schemeClr val="tx1"/>
              </a:solidFill>
              <a:cs typeface="PT Bold Heading" panose="02010400000000000000" pitchFamily="2" charset="-78"/>
            </a:endParaRPr>
          </a:p>
          <a:p>
            <a:pPr lvl="0"/>
            <a:r>
              <a:rPr lang="ar-SA" sz="2800" b="1" dirty="0" err="1">
                <a:solidFill>
                  <a:schemeClr val="tx1"/>
                </a:solidFill>
                <a:cs typeface="PT Bold Heading" panose="02010400000000000000" pitchFamily="2" charset="-78"/>
              </a:rPr>
              <a:t>هونشو</a:t>
            </a:r>
            <a:r>
              <a:rPr lang="ar-SA" sz="2800" b="1" dirty="0">
                <a:solidFill>
                  <a:schemeClr val="tx1"/>
                </a:solidFill>
                <a:cs typeface="PT Bold Heading" panose="02010400000000000000" pitchFamily="2" charset="-78"/>
              </a:rPr>
              <a:t> </a:t>
            </a:r>
            <a:r>
              <a:rPr lang="en-US" sz="2800" b="1" dirty="0">
                <a:solidFill>
                  <a:schemeClr val="tx1"/>
                </a:solidFill>
                <a:cs typeface="PT Bold Heading" panose="02010400000000000000" pitchFamily="2" charset="-78"/>
              </a:rPr>
              <a:t>Honshu</a:t>
            </a:r>
            <a:r>
              <a:rPr lang="ar-SA" sz="2800" b="1" dirty="0">
                <a:solidFill>
                  <a:schemeClr val="tx1"/>
                </a:solidFill>
                <a:cs typeface="PT Bold Heading" panose="02010400000000000000" pitchFamily="2" charset="-78"/>
              </a:rPr>
              <a:t> ، وهي الأكثر أهمية بالنسبة لكثافة السكان ، وتضم المدن الكبرى وركائز الاقتصاد الوطني في اليابان .</a:t>
            </a:r>
            <a:endParaRPr lang="en-US" sz="2800" dirty="0">
              <a:solidFill>
                <a:schemeClr val="tx1"/>
              </a:solidFill>
              <a:cs typeface="PT Bold Heading" panose="02010400000000000000" pitchFamily="2" charset="-78"/>
            </a:endParaRPr>
          </a:p>
          <a:p>
            <a:pPr lvl="0"/>
            <a:r>
              <a:rPr lang="ar-SA" sz="2800" b="1" dirty="0">
                <a:solidFill>
                  <a:schemeClr val="tx1"/>
                </a:solidFill>
                <a:cs typeface="PT Bold Heading" panose="02010400000000000000" pitchFamily="2" charset="-78"/>
              </a:rPr>
              <a:t>هوكاي</a:t>
            </a:r>
            <a:r>
              <a:rPr lang="ar-EG" sz="2800" b="1" dirty="0">
                <a:solidFill>
                  <a:schemeClr val="tx1"/>
                </a:solidFill>
                <a:cs typeface="PT Bold Heading" panose="02010400000000000000" pitchFamily="2" charset="-78"/>
              </a:rPr>
              <a:t>د</a:t>
            </a:r>
            <a:r>
              <a:rPr lang="ar-SA" sz="2800" b="1" dirty="0">
                <a:solidFill>
                  <a:schemeClr val="tx1"/>
                </a:solidFill>
                <a:cs typeface="PT Bold Heading" panose="02010400000000000000" pitchFamily="2" charset="-78"/>
              </a:rPr>
              <a:t>و </a:t>
            </a:r>
            <a:r>
              <a:rPr lang="en-US" sz="2800" b="1" dirty="0">
                <a:solidFill>
                  <a:schemeClr val="tx1"/>
                </a:solidFill>
                <a:cs typeface="PT Bold Heading" panose="02010400000000000000" pitchFamily="2" charset="-78"/>
              </a:rPr>
              <a:t>Hokkaido</a:t>
            </a:r>
            <a:r>
              <a:rPr lang="ar-SA" sz="2800" b="1" dirty="0">
                <a:solidFill>
                  <a:schemeClr val="tx1"/>
                </a:solidFill>
                <a:cs typeface="PT Bold Heading" panose="02010400000000000000" pitchFamily="2" charset="-78"/>
              </a:rPr>
              <a:t> ، وهي ثاني أكبر جزر اليابان من حيث المساحة التي تبلغ 34.276 ميلاً مربعاً، ولكنها الأقل كثافة سكانية إذ لم يكن يزيد عدد الأفراد في الميل المربع الواحد على سبعة أشخاص في أواسط القرن العشرين.  وقد ضمت هوكايدو إلى اليابان في النصف الثاني من القرن التاسع عشر، في عهد الإمبراطور </a:t>
            </a:r>
            <a:r>
              <a:rPr lang="ar-SA" sz="2800" b="1" dirty="0" err="1">
                <a:solidFill>
                  <a:schemeClr val="tx1"/>
                </a:solidFill>
                <a:cs typeface="PT Bold Heading" panose="02010400000000000000" pitchFamily="2" charset="-78"/>
              </a:rPr>
              <a:t>مايجي</a:t>
            </a:r>
            <a:r>
              <a:rPr lang="ar-SA" sz="2800" b="1" dirty="0">
                <a:solidFill>
                  <a:schemeClr val="tx1"/>
                </a:solidFill>
                <a:cs typeface="PT Bold Heading" panose="02010400000000000000" pitchFamily="2" charset="-78"/>
              </a:rPr>
              <a:t> </a:t>
            </a:r>
            <a:r>
              <a:rPr lang="en-US" sz="2800" b="1" dirty="0">
                <a:solidFill>
                  <a:schemeClr val="tx1"/>
                </a:solidFill>
                <a:cs typeface="PT Bold Heading" panose="02010400000000000000" pitchFamily="2" charset="-78"/>
              </a:rPr>
              <a:t>Meiji</a:t>
            </a:r>
            <a:r>
              <a:rPr lang="ar-SA" sz="2800" b="1" dirty="0">
                <a:solidFill>
                  <a:schemeClr val="tx1"/>
                </a:solidFill>
                <a:cs typeface="PT Bold Heading" panose="02010400000000000000" pitchFamily="2" charset="-78"/>
              </a:rPr>
              <a:t>، وذلك على الرغم من احتجاج سكانها الأصليين من الأينو </a:t>
            </a:r>
            <a:r>
              <a:rPr lang="en-US" sz="2800" b="1" dirty="0">
                <a:solidFill>
                  <a:schemeClr val="tx1"/>
                </a:solidFill>
                <a:cs typeface="PT Bold Heading" panose="02010400000000000000" pitchFamily="2" charset="-78"/>
              </a:rPr>
              <a:t>Ainu</a:t>
            </a:r>
            <a:r>
              <a:rPr lang="ar-SA" sz="2800" b="1" dirty="0">
                <a:solidFill>
                  <a:schemeClr val="tx1"/>
                </a:solidFill>
                <a:cs typeface="PT Bold Heading" panose="02010400000000000000" pitchFamily="2" charset="-78"/>
              </a:rPr>
              <a:t>، وما زالت حركة الاحتجاج مستمرة.</a:t>
            </a:r>
            <a:endParaRPr lang="en-US" sz="2800" dirty="0">
              <a:solidFill>
                <a:schemeClr val="tx1"/>
              </a:solidFill>
              <a:cs typeface="PT Bold Heading" panose="02010400000000000000" pitchFamily="2" charset="-78"/>
            </a:endParaRPr>
          </a:p>
          <a:p>
            <a:endParaRPr lang="ar-EG" dirty="0"/>
          </a:p>
        </p:txBody>
      </p:sp>
    </p:spTree>
    <p:extLst>
      <p:ext uri="{BB962C8B-B14F-4D97-AF65-F5344CB8AC3E}">
        <p14:creationId xmlns:p14="http://schemas.microsoft.com/office/powerpoint/2010/main" val="4138584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8520" y="0"/>
            <a:ext cx="9252520" cy="6597352"/>
          </a:xfrm>
        </p:spPr>
        <p:txBody>
          <a:bodyPr>
            <a:normAutofit fontScale="92500"/>
          </a:bodyPr>
          <a:lstStyle/>
          <a:p>
            <a:pPr lvl="0"/>
            <a:r>
              <a:rPr lang="ar-SA" sz="3600" b="1" dirty="0" err="1">
                <a:solidFill>
                  <a:schemeClr val="tx1"/>
                </a:solidFill>
                <a:cs typeface="PT Bold Heading" panose="02010400000000000000" pitchFamily="2" charset="-78"/>
              </a:rPr>
              <a:t>شيكوكو</a:t>
            </a:r>
            <a:r>
              <a:rPr lang="ar-SA" sz="3600" b="1" dirty="0">
                <a:solidFill>
                  <a:schemeClr val="tx1"/>
                </a:solidFill>
                <a:cs typeface="PT Bold Heading" panose="02010400000000000000" pitchFamily="2" charset="-78"/>
              </a:rPr>
              <a:t> </a:t>
            </a:r>
            <a:r>
              <a:rPr lang="en-US" sz="3600" b="1" dirty="0">
                <a:solidFill>
                  <a:schemeClr val="tx1"/>
                </a:solidFill>
                <a:cs typeface="PT Bold Heading" panose="02010400000000000000" pitchFamily="2" charset="-78"/>
              </a:rPr>
              <a:t>Shikoku</a:t>
            </a:r>
            <a:r>
              <a:rPr lang="ar-SA" sz="3600" b="1" dirty="0">
                <a:solidFill>
                  <a:schemeClr val="tx1"/>
                </a:solidFill>
                <a:cs typeface="PT Bold Heading" panose="02010400000000000000" pitchFamily="2" charset="-78"/>
              </a:rPr>
              <a:t>، وهي ثالث كبرى الجزر اليابانية وتضم مصانع كبيرة ، وتلعب دوراً مهماً في الاقتصاد الياباني . </a:t>
            </a:r>
            <a:endParaRPr lang="en-US" sz="3600" dirty="0">
              <a:solidFill>
                <a:schemeClr val="tx1"/>
              </a:solidFill>
              <a:cs typeface="PT Bold Heading" panose="02010400000000000000" pitchFamily="2" charset="-78"/>
            </a:endParaRPr>
          </a:p>
          <a:p>
            <a:pPr lvl="0"/>
            <a:r>
              <a:rPr lang="ar-SA" sz="3600" b="1" dirty="0">
                <a:solidFill>
                  <a:schemeClr val="tx1"/>
                </a:solidFill>
                <a:cs typeface="PT Bold Heading" panose="02010400000000000000" pitchFamily="2" charset="-78"/>
              </a:rPr>
              <a:t>كيوشو </a:t>
            </a:r>
            <a:r>
              <a:rPr lang="en-US" sz="3600" b="1" dirty="0">
                <a:solidFill>
                  <a:schemeClr val="tx1"/>
                </a:solidFill>
                <a:cs typeface="PT Bold Heading" panose="02010400000000000000" pitchFamily="2" charset="-78"/>
              </a:rPr>
              <a:t>Kyushu</a:t>
            </a:r>
            <a:r>
              <a:rPr lang="ar-SA" sz="3600" b="1" dirty="0">
                <a:solidFill>
                  <a:schemeClr val="tx1"/>
                </a:solidFill>
                <a:cs typeface="PT Bold Heading" panose="02010400000000000000" pitchFamily="2" charset="-78"/>
              </a:rPr>
              <a:t>، رابع الجزر اليابانية الكبيرة وفيها مشاريع زراعية ومراكز صناعة مهمة .</a:t>
            </a:r>
            <a:endParaRPr lang="en-US" sz="3600" dirty="0">
              <a:solidFill>
                <a:schemeClr val="tx1"/>
              </a:solidFill>
              <a:cs typeface="PT Bold Heading" panose="02010400000000000000" pitchFamily="2" charset="-78"/>
            </a:endParaRPr>
          </a:p>
          <a:p>
            <a:r>
              <a:rPr lang="ar-EG" sz="3600" b="1" dirty="0">
                <a:solidFill>
                  <a:schemeClr val="tx1"/>
                </a:solidFill>
                <a:cs typeface="PT Bold Heading" panose="02010400000000000000" pitchFamily="2" charset="-78"/>
              </a:rPr>
              <a:t>ول</a:t>
            </a:r>
            <a:r>
              <a:rPr lang="ar-SA" sz="3600" b="1" dirty="0">
                <a:solidFill>
                  <a:schemeClr val="tx1"/>
                </a:solidFill>
                <a:cs typeface="PT Bold Heading" panose="02010400000000000000" pitchFamily="2" charset="-78"/>
              </a:rPr>
              <a:t>ا تزيد مساحة اليابان على 145.730 ميلاً مربعاً ، وبامتداد يصل إلى 2360 ميلاً ، وهي مساحة تقارب حجم كل من فرنسا ، أو ألمانيا ، أو كاليفورنيا مع كثافة سكانية كبيرة جداً ، وهي بلاد جبلية وبركانية وعرضه للزلازل المدمرة في آن واحد ، وتجتاحها أمطار موسمية على شكل أعاصير أو</a:t>
            </a:r>
            <a:r>
              <a:rPr lang="ar-EG" sz="3600" b="1" dirty="0">
                <a:solidFill>
                  <a:schemeClr val="tx1"/>
                </a:solidFill>
                <a:cs typeface="PT Bold Heading" panose="02010400000000000000" pitchFamily="2" charset="-78"/>
              </a:rPr>
              <a:t>رعد وهبات </a:t>
            </a:r>
            <a:r>
              <a:rPr lang="ar-SA" sz="3600" b="1" dirty="0">
                <a:solidFill>
                  <a:schemeClr val="tx1"/>
                </a:solidFill>
                <a:cs typeface="PT Bold Heading" panose="02010400000000000000" pitchFamily="2" charset="-78"/>
              </a:rPr>
              <a:t>يزيد عددها على العشرين كل عام مخلفة وراءها أضراراً جسيمة في الأرواح والممتلكات .</a:t>
            </a:r>
            <a:endParaRPr lang="en-US" sz="3600" dirty="0">
              <a:solidFill>
                <a:schemeClr val="tx1"/>
              </a:solidFill>
              <a:cs typeface="PT Bold Heading" panose="02010400000000000000" pitchFamily="2" charset="-78"/>
            </a:endParaRPr>
          </a:p>
          <a:p>
            <a:endParaRPr lang="ar-SA" dirty="0"/>
          </a:p>
        </p:txBody>
      </p:sp>
    </p:spTree>
    <p:extLst>
      <p:ext uri="{BB962C8B-B14F-4D97-AF65-F5344CB8AC3E}">
        <p14:creationId xmlns:p14="http://schemas.microsoft.com/office/powerpoint/2010/main" val="3244551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620688"/>
          </a:xfrm>
        </p:spPr>
        <p:txBody>
          <a:bodyPr/>
          <a:lstStyle/>
          <a:p>
            <a:r>
              <a:rPr lang="ar-SA" sz="3600" b="1" dirty="0">
                <a:solidFill>
                  <a:srgbClr val="FF0000"/>
                </a:solidFill>
                <a:cs typeface="PT Bold Dusky" panose="02010400000000000000" pitchFamily="2" charset="-78"/>
              </a:rPr>
              <a:t>جذور اليابانيون</a:t>
            </a:r>
            <a:r>
              <a:rPr lang="en-US" b="1" dirty="0">
                <a:solidFill>
                  <a:srgbClr val="FF0000"/>
                </a:solidFill>
              </a:rPr>
              <a:t>: </a:t>
            </a:r>
            <a:endParaRPr lang="ar-EG" dirty="0">
              <a:solidFill>
                <a:srgbClr val="FF0000"/>
              </a:solidFill>
            </a:endParaRPr>
          </a:p>
        </p:txBody>
      </p:sp>
      <p:sp>
        <p:nvSpPr>
          <p:cNvPr id="3" name="عنصر نائب للمحتوى 2"/>
          <p:cNvSpPr>
            <a:spLocks noGrp="1"/>
          </p:cNvSpPr>
          <p:nvPr>
            <p:ph idx="1"/>
          </p:nvPr>
        </p:nvSpPr>
        <p:spPr>
          <a:xfrm>
            <a:off x="0" y="548680"/>
            <a:ext cx="9396536" cy="6309320"/>
          </a:xfrm>
        </p:spPr>
        <p:txBody>
          <a:bodyPr>
            <a:normAutofit/>
          </a:bodyPr>
          <a:lstStyle/>
          <a:p>
            <a:r>
              <a:rPr lang="ar-SA" sz="3200" b="1" dirty="0">
                <a:solidFill>
                  <a:srgbClr val="0070C0"/>
                </a:solidFill>
                <a:cs typeface="PT Bold Heading" panose="02010400000000000000" pitchFamily="2" charset="-78"/>
              </a:rPr>
              <a:t>اليابانيون من العرق المغولي في </a:t>
            </a:r>
            <a:r>
              <a:rPr lang="ar-SA" sz="3200" b="1" dirty="0" smtClean="0">
                <a:solidFill>
                  <a:srgbClr val="0070C0"/>
                </a:solidFill>
                <a:cs typeface="PT Bold Heading" panose="02010400000000000000" pitchFamily="2" charset="-78"/>
              </a:rPr>
              <a:t>معظمهم</a:t>
            </a:r>
            <a:r>
              <a:rPr lang="ar-EG" sz="3200" b="1" dirty="0" smtClean="0">
                <a:solidFill>
                  <a:srgbClr val="0070C0"/>
                </a:solidFill>
                <a:cs typeface="PT Bold Heading" panose="02010400000000000000" pitchFamily="2" charset="-78"/>
              </a:rPr>
              <a:t> </a:t>
            </a:r>
            <a:r>
              <a:rPr lang="ar-SA" sz="3200" b="1" dirty="0" smtClean="0">
                <a:solidFill>
                  <a:srgbClr val="0070C0"/>
                </a:solidFill>
                <a:cs typeface="PT Bold Heading" panose="02010400000000000000" pitchFamily="2" charset="-78"/>
              </a:rPr>
              <a:t> </a:t>
            </a:r>
            <a:r>
              <a:rPr lang="ar-SA" sz="3200" b="1" dirty="0">
                <a:solidFill>
                  <a:srgbClr val="0070C0"/>
                </a:solidFill>
                <a:cs typeface="PT Bold Heading" panose="02010400000000000000" pitchFamily="2" charset="-78"/>
              </a:rPr>
              <a:t>ولا يعود تاريخ اليابان القديم إلى ابعد من القرن السادس قبل الميلاد وقد توطدت الأسس الكبرى لنظامها السياسي والاجتماعي في القرن السابع عشر فأصبحت إمبراطورية </a:t>
            </a:r>
            <a:endParaRPr lang="ar-EG" sz="3200" b="1" dirty="0">
              <a:solidFill>
                <a:srgbClr val="7030A0"/>
              </a:solidFill>
              <a:cs typeface="PT Bold Heading" panose="02010400000000000000" pitchFamily="2" charset="-78"/>
            </a:endParaRPr>
          </a:p>
          <a:p>
            <a:r>
              <a:rPr lang="ar-EG" sz="3200" b="1" dirty="0">
                <a:solidFill>
                  <a:srgbClr val="7030A0"/>
                </a:solidFill>
                <a:cs typeface="PT Bold Heading" panose="02010400000000000000" pitchFamily="2" charset="-78"/>
              </a:rPr>
              <a:t>فإذا ألقينا نظرة على اليابان في القرن السابع الميلادي نجد أنها كانت تسير في حكمها على النظام البطريركي أي النظام الأبوي فهي تتكون من عدة جماعات أو قبائل على رأسها الإمبراطور الذي كان لا يخرج في ذلك الوقت عن كونه أحد مشايخ تلك القبائل .</a:t>
            </a:r>
            <a:endParaRPr lang="en-US" sz="3200" dirty="0">
              <a:solidFill>
                <a:srgbClr val="7030A0"/>
              </a:solidFill>
              <a:cs typeface="PT Bold Heading" panose="02010400000000000000" pitchFamily="2" charset="-78"/>
            </a:endParaRPr>
          </a:p>
          <a:p>
            <a:r>
              <a:rPr lang="ar-EG" sz="3200" b="1" dirty="0">
                <a:solidFill>
                  <a:srgbClr val="7030A0"/>
                </a:solidFill>
                <a:cs typeface="PT Bold Heading" panose="02010400000000000000" pitchFamily="2" charset="-78"/>
              </a:rPr>
              <a:t>أما عن سلطة هذا الإمبراطور فكانت تتوقف إلى حد كبير على قوة القبيلة التي ينتمي إليها ، ولكن بالرغم من ذلك فقد كان النظام اللامركزي هو النظام السائد في حكم </a:t>
            </a:r>
            <a:r>
              <a:rPr lang="ar-EG" sz="3200" b="1" dirty="0" smtClean="0">
                <a:solidFill>
                  <a:srgbClr val="7030A0"/>
                </a:solidFill>
                <a:cs typeface="PT Bold Heading" panose="02010400000000000000" pitchFamily="2" charset="-78"/>
              </a:rPr>
              <a:t>اليابان.</a:t>
            </a:r>
          </a:p>
          <a:p>
            <a:endParaRPr lang="ar-EG" sz="3200" b="1" dirty="0" smtClean="0">
              <a:solidFill>
                <a:srgbClr val="7030A0"/>
              </a:solidFill>
              <a:cs typeface="PT Bold Heading" panose="02010400000000000000" pitchFamily="2" charset="-78"/>
            </a:endParaRPr>
          </a:p>
          <a:p>
            <a:endParaRPr lang="ar-EG" sz="3200" dirty="0">
              <a:solidFill>
                <a:srgbClr val="7030A0"/>
              </a:solidFill>
              <a:cs typeface="PT Bold Heading" panose="02010400000000000000" pitchFamily="2" charset="-78"/>
            </a:endParaRPr>
          </a:p>
        </p:txBody>
      </p:sp>
    </p:spTree>
    <p:extLst>
      <p:ext uri="{BB962C8B-B14F-4D97-AF65-F5344CB8AC3E}">
        <p14:creationId xmlns:p14="http://schemas.microsoft.com/office/powerpoint/2010/main" val="699296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036496" cy="6858000"/>
          </a:xfrm>
        </p:spPr>
        <p:txBody>
          <a:bodyPr/>
          <a:lstStyle/>
          <a:p>
            <a:r>
              <a:rPr lang="ar-EG" sz="3200" b="1" dirty="0">
                <a:solidFill>
                  <a:srgbClr val="7030A0"/>
                </a:solidFill>
                <a:cs typeface="PT Bold Heading" panose="02010400000000000000" pitchFamily="2" charset="-78"/>
              </a:rPr>
              <a:t>وكان الإمبراطور (</a:t>
            </a:r>
            <a:r>
              <a:rPr lang="ar-EG" sz="3200" b="1" dirty="0" err="1">
                <a:solidFill>
                  <a:srgbClr val="7030A0"/>
                </a:solidFill>
                <a:cs typeface="PT Bold Heading" panose="02010400000000000000" pitchFamily="2" charset="-78"/>
              </a:rPr>
              <a:t>الميكادو</a:t>
            </a:r>
            <a:r>
              <a:rPr lang="ar-EG" sz="3200" b="1" dirty="0">
                <a:solidFill>
                  <a:srgbClr val="7030A0"/>
                </a:solidFill>
                <a:cs typeface="PT Bold Heading" panose="02010400000000000000" pitchFamily="2" charset="-78"/>
              </a:rPr>
              <a:t>) يعرف بابن الشمس، وهو ممثل الآلهة الحي على الأرض، كما أنه يمثل القانون، ورغم تراجع قوة سلطة الإمبراطور إلا  أنه ظل في الدين أهم شخصية في الدولة اليابانية.</a:t>
            </a:r>
          </a:p>
          <a:p>
            <a:r>
              <a:rPr lang="ar-EG" sz="3200" b="1" dirty="0">
                <a:solidFill>
                  <a:srgbClr val="7030A0"/>
                </a:solidFill>
                <a:cs typeface="PT Bold Heading" panose="02010400000000000000" pitchFamily="2" charset="-78"/>
              </a:rPr>
              <a:t>غير أن السلطة والنفوذ أصبحت في يد طبقة </a:t>
            </a:r>
            <a:r>
              <a:rPr lang="ar-EG" sz="3200" b="1" dirty="0" err="1">
                <a:solidFill>
                  <a:srgbClr val="7030A0"/>
                </a:solidFill>
                <a:cs typeface="PT Bold Heading" panose="02010400000000000000" pitchFamily="2" charset="-78"/>
              </a:rPr>
              <a:t>الدايميو</a:t>
            </a:r>
            <a:r>
              <a:rPr lang="ar-EG" sz="3200" b="1" dirty="0">
                <a:solidFill>
                  <a:srgbClr val="7030A0"/>
                </a:solidFill>
                <a:cs typeface="PT Bold Heading" panose="02010400000000000000" pitchFamily="2" charset="-78"/>
              </a:rPr>
              <a:t> 250 عشيرة تتحكم في السلطة والموارد في اليابان، حيث كانت كل عشيرة تتحكم في منطقة نفوذ لها.</a:t>
            </a:r>
          </a:p>
          <a:p>
            <a:r>
              <a:rPr lang="ar-EG" sz="3200" b="1" dirty="0">
                <a:solidFill>
                  <a:srgbClr val="7030A0"/>
                </a:solidFill>
                <a:cs typeface="PT Bold Heading" panose="02010400000000000000" pitchFamily="2" charset="-78"/>
              </a:rPr>
              <a:t>ومنذ القرن الثاني عشر أتي </a:t>
            </a:r>
            <a:r>
              <a:rPr lang="ar-EG" sz="3200" b="1" dirty="0" err="1">
                <a:solidFill>
                  <a:srgbClr val="7030A0"/>
                </a:solidFill>
                <a:cs typeface="PT Bold Heading" panose="02010400000000000000" pitchFamily="2" charset="-78"/>
              </a:rPr>
              <a:t>الدايميو</a:t>
            </a:r>
            <a:r>
              <a:rPr lang="ar-EG" sz="3200" b="1" dirty="0">
                <a:solidFill>
                  <a:srgbClr val="7030A0"/>
                </a:solidFill>
                <a:cs typeface="PT Bold Heading" panose="02010400000000000000" pitchFamily="2" charset="-78"/>
              </a:rPr>
              <a:t> </a:t>
            </a:r>
            <a:r>
              <a:rPr lang="ar-EG" sz="3200" b="1" dirty="0" err="1">
                <a:solidFill>
                  <a:srgbClr val="7030A0"/>
                </a:solidFill>
                <a:cs typeface="PT Bold Heading" panose="02010400000000000000" pitchFamily="2" charset="-78"/>
              </a:rPr>
              <a:t>بالشغون</a:t>
            </a:r>
            <a:r>
              <a:rPr lang="ar-EG" sz="3200" b="1" dirty="0">
                <a:solidFill>
                  <a:srgbClr val="7030A0"/>
                </a:solidFill>
                <a:cs typeface="PT Bold Heading" panose="02010400000000000000" pitchFamily="2" charset="-78"/>
              </a:rPr>
              <a:t> وهو أشبه بحاجب البلاط الذي أصبح له سلطة الإمبراطور، وأصبح له مجلس من العشائر يسمي </a:t>
            </a:r>
            <a:r>
              <a:rPr lang="ar-EG" sz="3200" b="1" dirty="0" err="1">
                <a:solidFill>
                  <a:srgbClr val="7030A0"/>
                </a:solidFill>
                <a:cs typeface="PT Bold Heading" panose="02010400000000000000" pitchFamily="2" charset="-78"/>
              </a:rPr>
              <a:t>باكوفو</a:t>
            </a:r>
            <a:r>
              <a:rPr lang="ar-EG" sz="3200" b="1" dirty="0">
                <a:solidFill>
                  <a:srgbClr val="7030A0"/>
                </a:solidFill>
                <a:cs typeface="PT Bold Heading" panose="02010400000000000000" pitchFamily="2" charset="-78"/>
              </a:rPr>
              <a:t>، وغالباً ما كانت العشائر في حالة من التصارع على النفوذ. </a:t>
            </a:r>
          </a:p>
          <a:p>
            <a:endParaRPr lang="ar-SA" dirty="0"/>
          </a:p>
        </p:txBody>
      </p:sp>
    </p:spTree>
    <p:extLst>
      <p:ext uri="{BB962C8B-B14F-4D97-AF65-F5344CB8AC3E}">
        <p14:creationId xmlns:p14="http://schemas.microsoft.com/office/powerpoint/2010/main" val="4186802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620688"/>
          </a:xfrm>
        </p:spPr>
        <p:txBody>
          <a:bodyPr/>
          <a:lstStyle/>
          <a:p>
            <a:r>
              <a:rPr lang="ar-EG" sz="3200" dirty="0" smtClean="0">
                <a:solidFill>
                  <a:srgbClr val="00B050"/>
                </a:solidFill>
                <a:cs typeface="PT Bold Heading" panose="02010400000000000000" pitchFamily="2" charset="-78"/>
              </a:rPr>
              <a:t>طبقات المجتمع </a:t>
            </a:r>
            <a:r>
              <a:rPr lang="ar-EG" sz="3200" dirty="0" err="1" smtClean="0">
                <a:solidFill>
                  <a:srgbClr val="00B050"/>
                </a:solidFill>
                <a:cs typeface="PT Bold Heading" panose="02010400000000000000" pitchFamily="2" charset="-78"/>
              </a:rPr>
              <a:t>اليابا</a:t>
            </a:r>
            <a:r>
              <a:rPr lang="ar-SA" sz="3200" dirty="0">
                <a:solidFill>
                  <a:srgbClr val="00B050"/>
                </a:solidFill>
                <a:cs typeface="PT Bold Heading" panose="02010400000000000000" pitchFamily="2" charset="-78"/>
              </a:rPr>
              <a:t>ن</a:t>
            </a:r>
            <a:r>
              <a:rPr lang="ar-EG" sz="3200" dirty="0" smtClean="0">
                <a:solidFill>
                  <a:srgbClr val="00B050"/>
                </a:solidFill>
                <a:cs typeface="PT Bold Heading" panose="02010400000000000000" pitchFamily="2" charset="-78"/>
              </a:rPr>
              <a:t>ى</a:t>
            </a:r>
            <a:endParaRPr lang="ar-EG" sz="3200" dirty="0">
              <a:solidFill>
                <a:srgbClr val="00B050"/>
              </a:solidFill>
              <a:cs typeface="PT Bold Heading" panose="02010400000000000000" pitchFamily="2" charset="-78"/>
            </a:endParaRPr>
          </a:p>
        </p:txBody>
      </p:sp>
      <p:sp>
        <p:nvSpPr>
          <p:cNvPr id="3" name="عنصر نائب للمحتوى 2"/>
          <p:cNvSpPr>
            <a:spLocks noGrp="1"/>
          </p:cNvSpPr>
          <p:nvPr>
            <p:ph idx="1"/>
          </p:nvPr>
        </p:nvSpPr>
        <p:spPr>
          <a:xfrm>
            <a:off x="0" y="620688"/>
            <a:ext cx="9144000" cy="6237312"/>
          </a:xfrm>
        </p:spPr>
        <p:txBody>
          <a:bodyPr>
            <a:normAutofit fontScale="92500" lnSpcReduction="20000"/>
          </a:bodyPr>
          <a:lstStyle/>
          <a:p>
            <a:r>
              <a:rPr lang="ar-EG" sz="3200" dirty="0" smtClean="0">
                <a:solidFill>
                  <a:schemeClr val="tx1"/>
                </a:solidFill>
                <a:cs typeface="PT Bold Heading" panose="02010400000000000000" pitchFamily="2" charset="-78"/>
              </a:rPr>
              <a:t>يتكون المجتمع الياباني من عدة طبقات.</a:t>
            </a:r>
          </a:p>
          <a:p>
            <a:r>
              <a:rPr lang="ar-EG" sz="3200" dirty="0" smtClean="0">
                <a:solidFill>
                  <a:schemeClr val="tx1"/>
                </a:solidFill>
                <a:cs typeface="PT Bold Heading" panose="02010400000000000000" pitchFamily="2" charset="-78"/>
              </a:rPr>
              <a:t>وكان لكل طبقة مجلسها ورؤساؤها المنتخبون ومحاكمها الخاصة، ومجموع الطبقات يكون نوعاً من النظام الاقطاعي اللامركزي  فهناك طبقة </a:t>
            </a:r>
            <a:r>
              <a:rPr lang="ar-EG" sz="3200" dirty="0" err="1" smtClean="0">
                <a:solidFill>
                  <a:schemeClr val="tx1"/>
                </a:solidFill>
                <a:cs typeface="PT Bold Heading" panose="02010400000000000000" pitchFamily="2" charset="-78"/>
              </a:rPr>
              <a:t>الساموراى</a:t>
            </a:r>
            <a:r>
              <a:rPr lang="ar-EG" sz="3200" dirty="0" smtClean="0">
                <a:solidFill>
                  <a:schemeClr val="tx1"/>
                </a:solidFill>
                <a:cs typeface="PT Bold Heading" panose="02010400000000000000" pitchFamily="2" charset="-78"/>
              </a:rPr>
              <a:t> ( وهم النبلاء الذين يمتلكون الأرض الزراعية.</a:t>
            </a:r>
          </a:p>
          <a:p>
            <a:r>
              <a:rPr lang="ar-EG" sz="3200" dirty="0" smtClean="0">
                <a:solidFill>
                  <a:schemeClr val="tx1"/>
                </a:solidFill>
                <a:cs typeface="PT Bold Heading" panose="02010400000000000000" pitchFamily="2" charset="-78"/>
              </a:rPr>
              <a:t>وطبقة التجار </a:t>
            </a:r>
          </a:p>
          <a:p>
            <a:r>
              <a:rPr lang="ar-EG" sz="3200" dirty="0" smtClean="0">
                <a:solidFill>
                  <a:schemeClr val="tx1"/>
                </a:solidFill>
                <a:cs typeface="PT Bold Heading" panose="02010400000000000000" pitchFamily="2" charset="-78"/>
              </a:rPr>
              <a:t>وطبقة الفلاحين الذين يعملون في فلاحة الأرض.</a:t>
            </a:r>
          </a:p>
          <a:p>
            <a:r>
              <a:rPr lang="ar-EG" sz="3200" dirty="0" smtClean="0">
                <a:solidFill>
                  <a:schemeClr val="tx1"/>
                </a:solidFill>
                <a:cs typeface="PT Bold Heading" panose="02010400000000000000" pitchFamily="2" charset="-78"/>
              </a:rPr>
              <a:t>وجماعة رونان التي احترفت اللصوصية وكان خطرها شديد علي المجتمع.</a:t>
            </a:r>
          </a:p>
          <a:p>
            <a:endParaRPr lang="ar-EG" sz="3200" dirty="0">
              <a:solidFill>
                <a:schemeClr val="tx1"/>
              </a:solidFill>
              <a:cs typeface="PT Bold Heading" panose="02010400000000000000" pitchFamily="2" charset="-78"/>
            </a:endParaRPr>
          </a:p>
          <a:p>
            <a:r>
              <a:rPr lang="ar-EG" sz="3200" dirty="0" smtClean="0">
                <a:solidFill>
                  <a:schemeClr val="tx1"/>
                </a:solidFill>
                <a:cs typeface="PT Bold Heading" panose="02010400000000000000" pitchFamily="2" charset="-78"/>
              </a:rPr>
              <a:t>وقد تأثر اليابانيون بحضارة الصين، وكانوا على استعداد  لاتخاذ حضارة أجنبية إذا اقتنعوا بقيمتها وتقدمها.</a:t>
            </a:r>
          </a:p>
          <a:p>
            <a:r>
              <a:rPr lang="ar-EG" sz="3200" dirty="0" smtClean="0">
                <a:solidFill>
                  <a:schemeClr val="tx1"/>
                </a:solidFill>
                <a:cs typeface="PT Bold Heading" panose="02010400000000000000" pitchFamily="2" charset="-78"/>
              </a:rPr>
              <a:t>والواقع أن الصين كانت المعلم الأول لليابان في الفنون والآداب، والفلسفة والدين ونظم الحكم.</a:t>
            </a:r>
          </a:p>
          <a:p>
            <a:endParaRPr lang="ar-EG" dirty="0">
              <a:solidFill>
                <a:srgbClr val="00B0F0"/>
              </a:solidFill>
              <a:cs typeface="PT Bold Heading" panose="02010400000000000000" pitchFamily="2" charset="-78"/>
            </a:endParaRPr>
          </a:p>
        </p:txBody>
      </p:sp>
    </p:spTree>
    <p:extLst>
      <p:ext uri="{BB962C8B-B14F-4D97-AF65-F5344CB8AC3E}">
        <p14:creationId xmlns:p14="http://schemas.microsoft.com/office/powerpoint/2010/main" val="4185644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548680"/>
          </a:xfrm>
        </p:spPr>
        <p:txBody>
          <a:bodyPr/>
          <a:lstStyle/>
          <a:p>
            <a:r>
              <a:rPr lang="ar-SA" sz="3200" b="1" dirty="0">
                <a:solidFill>
                  <a:srgbClr val="FF0000"/>
                </a:solidFill>
                <a:effectLst/>
                <a:cs typeface="PT Bold Dusky" panose="02010400000000000000" pitchFamily="2" charset="-78"/>
              </a:rPr>
              <a:t>ديانات اليابانيون</a:t>
            </a:r>
            <a:r>
              <a:rPr lang="en-US" sz="3200" b="1" dirty="0">
                <a:solidFill>
                  <a:srgbClr val="FF0000"/>
                </a:solidFill>
                <a:effectLst/>
                <a:cs typeface="PT Bold Dusky" panose="02010400000000000000" pitchFamily="2" charset="-78"/>
              </a:rPr>
              <a:t> : </a:t>
            </a:r>
            <a:endParaRPr lang="ar-EG" sz="3200" dirty="0">
              <a:solidFill>
                <a:srgbClr val="FF0000"/>
              </a:solidFill>
              <a:cs typeface="PT Bold Dusky" panose="02010400000000000000" pitchFamily="2" charset="-78"/>
            </a:endParaRPr>
          </a:p>
        </p:txBody>
      </p:sp>
      <p:sp>
        <p:nvSpPr>
          <p:cNvPr id="3" name="عنصر نائب للمحتوى 2"/>
          <p:cNvSpPr>
            <a:spLocks noGrp="1"/>
          </p:cNvSpPr>
          <p:nvPr>
            <p:ph idx="1"/>
          </p:nvPr>
        </p:nvSpPr>
        <p:spPr>
          <a:xfrm>
            <a:off x="-180528" y="548680"/>
            <a:ext cx="9577064" cy="6480720"/>
          </a:xfrm>
        </p:spPr>
        <p:txBody>
          <a:bodyPr>
            <a:normAutofit/>
          </a:bodyPr>
          <a:lstStyle/>
          <a:p>
            <a:r>
              <a:rPr lang="ar-SA" sz="3200" b="1" dirty="0">
                <a:solidFill>
                  <a:schemeClr val="tx1"/>
                </a:solidFill>
                <a:cs typeface="PT Bold Heading" pitchFamily="2" charset="-78"/>
              </a:rPr>
              <a:t>تعددت ديانات اليابانيين فمنها البوذية التي ظلت الديانة الرئيسية في اليابان عهدا طويلا وتعددت مذاهبها من الصين وكوريا ومنها </a:t>
            </a:r>
            <a:r>
              <a:rPr lang="ar-SA" sz="3200" b="1" dirty="0" err="1">
                <a:solidFill>
                  <a:schemeClr val="tx1"/>
                </a:solidFill>
                <a:cs typeface="PT Bold Heading" pitchFamily="2" charset="-78"/>
              </a:rPr>
              <a:t>الكونفوشيه</a:t>
            </a:r>
            <a:r>
              <a:rPr lang="ar-SA" sz="3200" b="1" dirty="0">
                <a:solidFill>
                  <a:schemeClr val="tx1"/>
                </a:solidFill>
                <a:cs typeface="PT Bold Heading" pitchFamily="2" charset="-78"/>
              </a:rPr>
              <a:t> التي أدخلت في اليابان ولكنها لم تنتشر كدين غير أن المبادئ الخلقية الإنسانية أصبحت جزءا لا يتجزأ من النظام الاجتماعي الياباني وتعد الشنتو هي ديانة اليابان المحلية قبل دخول البوذية والكونفوشية</a:t>
            </a:r>
            <a:endParaRPr lang="en-US" sz="3200" dirty="0">
              <a:solidFill>
                <a:schemeClr val="tx1"/>
              </a:solidFill>
              <a:cs typeface="PT Bold Heading" pitchFamily="2" charset="-78"/>
            </a:endParaRPr>
          </a:p>
          <a:p>
            <a:r>
              <a:rPr lang="ar-SA" sz="3200" b="1" dirty="0">
                <a:solidFill>
                  <a:schemeClr val="tx1"/>
                </a:solidFill>
                <a:cs typeface="PT Bold Heading" pitchFamily="2" charset="-78"/>
              </a:rPr>
              <a:t>واكبر آلهة الشنتو قوى الطبيعة وعلى رأس مجموعة الآلهة آلهة الشمس </a:t>
            </a:r>
            <a:r>
              <a:rPr lang="en-US" sz="3200" dirty="0">
                <a:solidFill>
                  <a:schemeClr val="tx1"/>
                </a:solidFill>
                <a:cs typeface="PT Bold Heading" pitchFamily="2" charset="-78"/>
              </a:rPr>
              <a:t/>
            </a:r>
            <a:br>
              <a:rPr lang="en-US" sz="3200" dirty="0">
                <a:solidFill>
                  <a:schemeClr val="tx1"/>
                </a:solidFill>
                <a:cs typeface="PT Bold Heading" pitchFamily="2" charset="-78"/>
              </a:rPr>
            </a:br>
            <a:r>
              <a:rPr lang="ar-SA" sz="3200" b="1" dirty="0">
                <a:solidFill>
                  <a:schemeClr val="tx1"/>
                </a:solidFill>
                <a:cs typeface="PT Bold Heading" pitchFamily="2" charset="-78"/>
              </a:rPr>
              <a:t>ثم انتشرت المسيحية في اليابان اثر توافد البرتغاليين على اليابان للإتجار فازدهرت المسيحية وظلت البعثات التبشيرية الأجنبية تصل إلى اليابان لنشر الدين المسيحي </a:t>
            </a:r>
            <a:r>
              <a:rPr lang="ar-SA" sz="3200" b="1" dirty="0" smtClean="0">
                <a:solidFill>
                  <a:schemeClr val="tx1"/>
                </a:solidFill>
                <a:cs typeface="PT Bold Heading" pitchFamily="2" charset="-78"/>
              </a:rPr>
              <a:t>هناك</a:t>
            </a:r>
            <a:endParaRPr lang="ar-EG" sz="3200" dirty="0">
              <a:solidFill>
                <a:schemeClr val="tx1"/>
              </a:solidFill>
              <a:cs typeface="PT Bold Heading" pitchFamily="2" charset="-78"/>
            </a:endParaRPr>
          </a:p>
        </p:txBody>
      </p:sp>
    </p:spTree>
    <p:extLst>
      <p:ext uri="{BB962C8B-B14F-4D97-AF65-F5344CB8AC3E}">
        <p14:creationId xmlns:p14="http://schemas.microsoft.com/office/powerpoint/2010/main" val="1095331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88640"/>
            <a:ext cx="9144000" cy="6669360"/>
          </a:xfrm>
        </p:spPr>
        <p:txBody>
          <a:bodyPr/>
          <a:lstStyle/>
          <a:p>
            <a:r>
              <a:rPr lang="ar-SA" sz="3200" b="1" dirty="0">
                <a:solidFill>
                  <a:schemeClr val="tx1"/>
                </a:solidFill>
                <a:cs typeface="PT Bold Heading" pitchFamily="2" charset="-78"/>
              </a:rPr>
              <a:t>وقد أدى نشر النصرانية في تلك البلاد إلى تصادم أهل البلاد اليابانيين مع الأوروبيين ومع البعثات التبشيرية </a:t>
            </a:r>
            <a:endParaRPr lang="en-US" sz="3200" dirty="0">
              <a:solidFill>
                <a:schemeClr val="tx1"/>
              </a:solidFill>
              <a:cs typeface="PT Bold Heading" pitchFamily="2" charset="-78"/>
            </a:endParaRPr>
          </a:p>
          <a:p>
            <a:r>
              <a:rPr lang="ar-SA" sz="3200" b="1" dirty="0">
                <a:solidFill>
                  <a:schemeClr val="tx1"/>
                </a:solidFill>
                <a:cs typeface="PT Bold Heading" pitchFamily="2" charset="-78"/>
              </a:rPr>
              <a:t>التي كانت تقوم بهذا الدور وحارب اليابانيون المسيحية باعتبارها وسيلة لتشجيع الاتجار مع الأجانب وحرمت نشر المسيحية في البلاد عام 1612م وجرت حوادث عنف كثيرة وإراقة دماء ضد المسيحيين الأوروبيون بضراوة وأخمدوها لكي ينقذوا تجارتها مهما كان الثمن ونتيجة لذلك صدرت مراسيم عام</a:t>
            </a:r>
            <a:r>
              <a:rPr lang="en-US" sz="3200" b="1" dirty="0">
                <a:solidFill>
                  <a:schemeClr val="tx1"/>
                </a:solidFill>
                <a:cs typeface="PT Bold Heading" pitchFamily="2" charset="-78"/>
              </a:rPr>
              <a:t> 1838</a:t>
            </a:r>
            <a:r>
              <a:rPr lang="ar-SA" sz="3200" b="1" dirty="0">
                <a:solidFill>
                  <a:schemeClr val="tx1"/>
                </a:solidFill>
                <a:cs typeface="PT Bold Heading" pitchFamily="2" charset="-78"/>
              </a:rPr>
              <a:t>م تفرض قيودا على المسيحية</a:t>
            </a:r>
            <a:r>
              <a:rPr lang="ar-EG" sz="3200" b="1" dirty="0">
                <a:solidFill>
                  <a:schemeClr val="tx1"/>
                </a:solidFill>
                <a:cs typeface="PT Bold Heading" pitchFamily="2" charset="-78"/>
              </a:rPr>
              <a:t> </a:t>
            </a:r>
            <a:r>
              <a:rPr lang="ar-SA" sz="3200" b="1" dirty="0">
                <a:solidFill>
                  <a:schemeClr val="tx1"/>
                </a:solidFill>
                <a:cs typeface="PT Bold Heading" pitchFamily="2" charset="-78"/>
              </a:rPr>
              <a:t>وتنزل العقوبات بأتباعها فحرم الاتجار مع الأجانب عدا الهولنديين والصينيين وقضى على الديانات الوافدة من الخارج ومنع استيراد الكتب الأجنبية </a:t>
            </a:r>
            <a:endParaRPr lang="en-US" sz="3200" b="1" dirty="0">
              <a:solidFill>
                <a:schemeClr val="tx1"/>
              </a:solidFill>
              <a:cs typeface="PT Bold Heading" pitchFamily="2" charset="-78"/>
            </a:endParaRPr>
          </a:p>
          <a:p>
            <a:endParaRPr lang="ar-SA" dirty="0"/>
          </a:p>
        </p:txBody>
      </p:sp>
    </p:spTree>
    <p:extLst>
      <p:ext uri="{BB962C8B-B14F-4D97-AF65-F5344CB8AC3E}">
        <p14:creationId xmlns:p14="http://schemas.microsoft.com/office/powerpoint/2010/main" val="4083830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620688"/>
          </a:xfrm>
        </p:spPr>
        <p:txBody>
          <a:bodyPr/>
          <a:lstStyle/>
          <a:p>
            <a:r>
              <a:rPr lang="ar-SA" sz="3200" b="1" dirty="0">
                <a:solidFill>
                  <a:srgbClr val="FF0000"/>
                </a:solidFill>
                <a:effectLst/>
                <a:cs typeface="PT Bold Dusky" panose="02010400000000000000" pitchFamily="2" charset="-78"/>
              </a:rPr>
              <a:t>انتشار الإسلام في اليابان</a:t>
            </a:r>
            <a:r>
              <a:rPr lang="en-US" sz="3200" b="1" dirty="0">
                <a:solidFill>
                  <a:srgbClr val="FF0000"/>
                </a:solidFill>
                <a:effectLst/>
                <a:cs typeface="PT Bold Dusky" panose="02010400000000000000" pitchFamily="2" charset="-78"/>
              </a:rPr>
              <a:t> </a:t>
            </a:r>
            <a:r>
              <a:rPr lang="en-US" b="1" dirty="0">
                <a:effectLst/>
              </a:rPr>
              <a:t>: </a:t>
            </a:r>
            <a:endParaRPr lang="ar-EG" dirty="0"/>
          </a:p>
        </p:txBody>
      </p:sp>
      <p:sp>
        <p:nvSpPr>
          <p:cNvPr id="3" name="عنصر نائب للمحتوى 2"/>
          <p:cNvSpPr>
            <a:spLocks noGrp="1"/>
          </p:cNvSpPr>
          <p:nvPr>
            <p:ph idx="1"/>
          </p:nvPr>
        </p:nvSpPr>
        <p:spPr>
          <a:xfrm>
            <a:off x="-252536" y="476672"/>
            <a:ext cx="9793088" cy="6624736"/>
          </a:xfrm>
        </p:spPr>
        <p:txBody>
          <a:bodyPr>
            <a:normAutofit/>
          </a:bodyPr>
          <a:lstStyle/>
          <a:p>
            <a:r>
              <a:rPr lang="ar-SA" b="1" dirty="0">
                <a:solidFill>
                  <a:schemeClr val="tx1"/>
                </a:solidFill>
                <a:cs typeface="PT Bold Heading" pitchFamily="2" charset="-78"/>
              </a:rPr>
              <a:t>إن الانغلاق الذي كان قائما في اليابان حال دون وصول الإسلام إليها رغم وصوله إلى الصين القريبة منها فلما تم الانفتاح بدأ يصل إلى اليابان بعض التجار المسلمين وخاصة من الهند </a:t>
            </a:r>
            <a:endParaRPr lang="en-US" b="1" dirty="0">
              <a:solidFill>
                <a:schemeClr val="tx1"/>
              </a:solidFill>
              <a:cs typeface="PT Bold Heading" pitchFamily="2" charset="-78"/>
            </a:endParaRPr>
          </a:p>
          <a:p>
            <a:r>
              <a:rPr lang="ar-SA" b="1" dirty="0">
                <a:solidFill>
                  <a:schemeClr val="tx1"/>
                </a:solidFill>
                <a:cs typeface="PT Bold Heading" pitchFamily="2" charset="-78"/>
              </a:rPr>
              <a:t>وبعد الانفتاح الياباني وخاصة بعد الانتصار على روسيا عام 1905م شعر اليابانيون بان ديانتهم بان ديانتهم </a:t>
            </a:r>
            <a:r>
              <a:rPr lang="ar-SA" b="1" dirty="0" err="1">
                <a:solidFill>
                  <a:schemeClr val="tx1"/>
                </a:solidFill>
                <a:cs typeface="PT Bold Heading" pitchFamily="2" charset="-78"/>
              </a:rPr>
              <a:t>الشنتوية</a:t>
            </a:r>
            <a:r>
              <a:rPr lang="ar-SA" b="1" dirty="0">
                <a:solidFill>
                  <a:schemeClr val="tx1"/>
                </a:solidFill>
                <a:cs typeface="PT Bold Heading" pitchFamily="2" charset="-78"/>
              </a:rPr>
              <a:t> متخلفة جدا لا يقبل العقل طقوسها ولا ينسجم الفكر مع تعاليمها فدعت لعقد مؤتمر يحضره أصحاب مختلف الديانات فوجهت الدعوة للدولة العثمانية وغيرها من الدول الأوروبية وتم الاتفاق على إعطاء الشعب الحرية في اختيار ديانته ولكن رأى مندوبو الدول النصرانية أن الاتجاه العام لدى اليابانيين قد انصرف نحو الإسلام وذلك من خلال ما لقيه كلام المندوب العثماني من قوة الحجة وانسجام التعاليم الإسلامية مع الفطرة البشرية وشاع أن إمبراطور اليابان سيعتنق الإسلام وسيتبعه شعبه فأثار هذا الدول الصليبية عامة والكنائس والبابوية فعملت جميعها متكاتفة لتثنى الإمبراطور عن عزمه </a:t>
            </a:r>
            <a:endParaRPr lang="en-US" b="1" dirty="0">
              <a:solidFill>
                <a:schemeClr val="tx1"/>
              </a:solidFill>
              <a:cs typeface="PT Bold Heading" pitchFamily="2" charset="-78"/>
            </a:endParaRPr>
          </a:p>
          <a:p>
            <a:r>
              <a:rPr lang="ar-SA" b="1" dirty="0">
                <a:solidFill>
                  <a:schemeClr val="tx1"/>
                </a:solidFill>
                <a:cs typeface="PT Bold Heading" pitchFamily="2" charset="-78"/>
              </a:rPr>
              <a:t>ولما كان الإمبراطور مدركا للأحوال السياسية فانه لم يرغب في مواجهة الدول الكبرى لأنه لا يتمكن من معاداتها جميعها وإنما أعطى حرية الاختيار للشعب لكي يعتنق الديانة التي يراها مناسبة له ونتيجة لذلك يقدر عدد المسلمين في اليابان لأكثر من عشرين ألف مسلم ولهم بعض المؤسسات الإسلامية وأكثرها في طوكيو </a:t>
            </a:r>
            <a:endParaRPr lang="en-US" b="1" dirty="0">
              <a:solidFill>
                <a:schemeClr val="tx1"/>
              </a:solidFill>
              <a:cs typeface="PT Bold Heading" pitchFamily="2" charset="-78"/>
            </a:endParaRPr>
          </a:p>
          <a:p>
            <a:endParaRPr lang="ar-EG" dirty="0"/>
          </a:p>
        </p:txBody>
      </p:sp>
    </p:spTree>
    <p:extLst>
      <p:ext uri="{BB962C8B-B14F-4D97-AF65-F5344CB8AC3E}">
        <p14:creationId xmlns:p14="http://schemas.microsoft.com/office/powerpoint/2010/main" val="4104449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620688"/>
          </a:xfrm>
        </p:spPr>
        <p:txBody>
          <a:bodyPr/>
          <a:lstStyle/>
          <a:p>
            <a:r>
              <a:rPr lang="ar-SA" sz="3200" b="1" dirty="0">
                <a:solidFill>
                  <a:schemeClr val="accent3"/>
                </a:solidFill>
                <a:effectLst/>
                <a:cs typeface="PT Bold Heading" pitchFamily="2" charset="-78"/>
              </a:rPr>
              <a:t>بداية دخول البرتغاليون والإسبان لليابان (</a:t>
            </a:r>
            <a:r>
              <a:rPr lang="ar-SA" sz="3200" b="1" dirty="0" smtClean="0">
                <a:solidFill>
                  <a:schemeClr val="accent3"/>
                </a:solidFill>
                <a:effectLst/>
                <a:cs typeface="PT Bold Heading" pitchFamily="2" charset="-78"/>
              </a:rPr>
              <a:t>1545-1600م</a:t>
            </a:r>
            <a:r>
              <a:rPr lang="en-US" sz="3200" b="1" dirty="0" smtClean="0">
                <a:solidFill>
                  <a:schemeClr val="accent3"/>
                </a:solidFill>
                <a:effectLst/>
                <a:cs typeface="PT Bold Heading" pitchFamily="2" charset="-78"/>
              </a:rPr>
              <a:t>(</a:t>
            </a:r>
            <a:endParaRPr lang="ar-EG" dirty="0">
              <a:solidFill>
                <a:schemeClr val="accent3"/>
              </a:solidFill>
              <a:cs typeface="PT Bold Heading" pitchFamily="2" charset="-78"/>
            </a:endParaRPr>
          </a:p>
        </p:txBody>
      </p:sp>
      <p:sp>
        <p:nvSpPr>
          <p:cNvPr id="3" name="عنصر نائب للمحتوى 2"/>
          <p:cNvSpPr>
            <a:spLocks noGrp="1"/>
          </p:cNvSpPr>
          <p:nvPr>
            <p:ph idx="1"/>
          </p:nvPr>
        </p:nvSpPr>
        <p:spPr>
          <a:xfrm>
            <a:off x="-252536" y="764704"/>
            <a:ext cx="9577064" cy="6093296"/>
          </a:xfrm>
        </p:spPr>
        <p:txBody>
          <a:bodyPr>
            <a:normAutofit/>
          </a:bodyPr>
          <a:lstStyle/>
          <a:p>
            <a:r>
              <a:rPr lang="ar-SA" b="1" dirty="0">
                <a:solidFill>
                  <a:schemeClr val="accent1">
                    <a:lumMod val="75000"/>
                  </a:schemeClr>
                </a:solidFill>
                <a:cs typeface="PT Bold Heading" panose="02010400000000000000" pitchFamily="2" charset="-78"/>
              </a:rPr>
              <a:t>وصل البرتغاليون الى اليابان </a:t>
            </a:r>
            <a:r>
              <a:rPr lang="ar-SA" b="1" dirty="0" err="1">
                <a:solidFill>
                  <a:schemeClr val="accent1">
                    <a:lumMod val="75000"/>
                  </a:schemeClr>
                </a:solidFill>
                <a:cs typeface="PT Bold Heading" panose="02010400000000000000" pitchFamily="2" charset="-78"/>
              </a:rPr>
              <a:t>فى</a:t>
            </a:r>
            <a:r>
              <a:rPr lang="ar-SA" b="1" dirty="0">
                <a:solidFill>
                  <a:schemeClr val="accent1">
                    <a:lumMod val="75000"/>
                  </a:schemeClr>
                </a:solidFill>
                <a:cs typeface="PT Bold Heading" panose="02010400000000000000" pitchFamily="2" charset="-78"/>
              </a:rPr>
              <a:t> عام 1542م وكان اول من نزل على تلك الجزر هم انطونيو بيروتا وانطونيو </a:t>
            </a:r>
            <a:r>
              <a:rPr lang="ar-SA" b="1" dirty="0" err="1">
                <a:solidFill>
                  <a:schemeClr val="accent1">
                    <a:lumMod val="75000"/>
                  </a:schemeClr>
                </a:solidFill>
                <a:cs typeface="PT Bold Heading" panose="02010400000000000000" pitchFamily="2" charset="-78"/>
              </a:rPr>
              <a:t>دى</a:t>
            </a:r>
            <a:r>
              <a:rPr lang="ar-SA" b="1" dirty="0">
                <a:solidFill>
                  <a:schemeClr val="accent1">
                    <a:lumMod val="75000"/>
                  </a:schemeClr>
                </a:solidFill>
                <a:cs typeface="PT Bold Heading" panose="02010400000000000000" pitchFamily="2" charset="-78"/>
              </a:rPr>
              <a:t> موتو وفرانسيسكو </a:t>
            </a:r>
            <a:r>
              <a:rPr lang="ar-SA" b="1" dirty="0" err="1">
                <a:solidFill>
                  <a:schemeClr val="accent1">
                    <a:lumMod val="75000"/>
                  </a:schemeClr>
                </a:solidFill>
                <a:cs typeface="PT Bold Heading" panose="02010400000000000000" pitchFamily="2" charset="-78"/>
              </a:rPr>
              <a:t>زيموور</a:t>
            </a:r>
            <a:r>
              <a:rPr lang="ar-SA" b="1" dirty="0">
                <a:solidFill>
                  <a:schemeClr val="accent1">
                    <a:lumMod val="75000"/>
                  </a:schemeClr>
                </a:solidFill>
                <a:cs typeface="PT Bold Heading" panose="02010400000000000000" pitchFamily="2" charset="-78"/>
              </a:rPr>
              <a:t> وكانت اليابان </a:t>
            </a:r>
            <a:r>
              <a:rPr lang="ar-SA" b="1" dirty="0" err="1">
                <a:solidFill>
                  <a:schemeClr val="accent1">
                    <a:lumMod val="75000"/>
                  </a:schemeClr>
                </a:solidFill>
                <a:cs typeface="PT Bold Heading" panose="02010400000000000000" pitchFamily="2" charset="-78"/>
              </a:rPr>
              <a:t>انذاك</a:t>
            </a:r>
            <a:r>
              <a:rPr lang="ar-SA" b="1" dirty="0">
                <a:solidFill>
                  <a:schemeClr val="accent1">
                    <a:lumMod val="75000"/>
                  </a:schemeClr>
                </a:solidFill>
                <a:cs typeface="PT Bold Heading" panose="02010400000000000000" pitchFamily="2" charset="-78"/>
              </a:rPr>
              <a:t> تمر </a:t>
            </a:r>
            <a:r>
              <a:rPr lang="ar-SA" b="1" dirty="0" smtClean="0">
                <a:solidFill>
                  <a:schemeClr val="accent1">
                    <a:lumMod val="75000"/>
                  </a:schemeClr>
                </a:solidFill>
                <a:cs typeface="PT Bold Heading" panose="02010400000000000000" pitchFamily="2" charset="-78"/>
              </a:rPr>
              <a:t> </a:t>
            </a:r>
            <a:r>
              <a:rPr lang="ar-EG" b="1" dirty="0">
                <a:solidFill>
                  <a:schemeClr val="accent1">
                    <a:lumMod val="75000"/>
                  </a:schemeClr>
                </a:solidFill>
                <a:cs typeface="PT Bold Heading" panose="02010400000000000000" pitchFamily="2" charset="-78"/>
              </a:rPr>
              <a:t>ب</a:t>
            </a:r>
            <a:r>
              <a:rPr lang="ar-SA" b="1" dirty="0" smtClean="0">
                <a:solidFill>
                  <a:schemeClr val="accent1">
                    <a:lumMod val="75000"/>
                  </a:schemeClr>
                </a:solidFill>
                <a:cs typeface="PT Bold Heading" panose="02010400000000000000" pitchFamily="2" charset="-78"/>
              </a:rPr>
              <a:t>فترة </a:t>
            </a:r>
            <a:r>
              <a:rPr lang="ar-SA" b="1" dirty="0">
                <a:solidFill>
                  <a:schemeClr val="accent1">
                    <a:lumMod val="75000"/>
                  </a:schemeClr>
                </a:solidFill>
                <a:cs typeface="PT Bold Heading" panose="02010400000000000000" pitchFamily="2" charset="-78"/>
              </a:rPr>
              <a:t>من الحرب الاقطاعية وادت الى القضاء على نفوذ وسلطة كل من </a:t>
            </a:r>
            <a:r>
              <a:rPr lang="ar-SA" b="1" dirty="0" err="1" smtClean="0">
                <a:solidFill>
                  <a:schemeClr val="accent1">
                    <a:lumMod val="75000"/>
                  </a:schemeClr>
                </a:solidFill>
                <a:cs typeface="PT Bold Heading" panose="02010400000000000000" pitchFamily="2" charset="-78"/>
              </a:rPr>
              <a:t>الميكاد</a:t>
            </a:r>
            <a:r>
              <a:rPr lang="ar-SA" dirty="0" err="1" smtClean="0">
                <a:solidFill>
                  <a:schemeClr val="accent1">
                    <a:lumMod val="75000"/>
                  </a:schemeClr>
                </a:solidFill>
                <a:cs typeface="PT Bold Heading" panose="02010400000000000000" pitchFamily="2" charset="-78"/>
              </a:rPr>
              <a:t>و</a:t>
            </a:r>
            <a:r>
              <a:rPr lang="ar-EG" dirty="0" smtClean="0">
                <a:solidFill>
                  <a:schemeClr val="accent1">
                    <a:lumMod val="75000"/>
                  </a:schemeClr>
                </a:solidFill>
                <a:cs typeface="PT Bold Heading" panose="02010400000000000000" pitchFamily="2" charset="-78"/>
              </a:rPr>
              <a:t>.</a:t>
            </a:r>
          </a:p>
          <a:p>
            <a:r>
              <a:rPr lang="ar-SA" b="1" dirty="0">
                <a:solidFill>
                  <a:schemeClr val="accent1">
                    <a:lumMod val="75000"/>
                  </a:schemeClr>
                </a:solidFill>
                <a:cs typeface="PT Bold Heading" panose="02010400000000000000" pitchFamily="2" charset="-78"/>
              </a:rPr>
              <a:t>والشواجن وانتهت الحرب بانتقال السلطة إلى أسرة </a:t>
            </a:r>
            <a:r>
              <a:rPr lang="ar-SA" b="1" dirty="0" err="1">
                <a:solidFill>
                  <a:schemeClr val="accent1">
                    <a:lumMod val="75000"/>
                  </a:schemeClr>
                </a:solidFill>
                <a:cs typeface="PT Bold Heading" panose="02010400000000000000" pitchFamily="2" charset="-78"/>
              </a:rPr>
              <a:t>التوكوجاوا</a:t>
            </a:r>
            <a:r>
              <a:rPr lang="ar-SA" b="1" dirty="0">
                <a:solidFill>
                  <a:schemeClr val="accent1">
                    <a:lumMod val="75000"/>
                  </a:schemeClr>
                </a:solidFill>
                <a:cs typeface="PT Bold Heading" panose="02010400000000000000" pitchFamily="2" charset="-78"/>
              </a:rPr>
              <a:t> وتولى السلطة زعيم عسكري هو </a:t>
            </a:r>
            <a:r>
              <a:rPr lang="ar-SA" b="1" dirty="0" err="1">
                <a:solidFill>
                  <a:schemeClr val="accent1">
                    <a:lumMod val="75000"/>
                  </a:schemeClr>
                </a:solidFill>
                <a:cs typeface="PT Bold Heading" panose="02010400000000000000" pitchFamily="2" charset="-78"/>
              </a:rPr>
              <a:t>اودانوبيوناجا</a:t>
            </a:r>
            <a:r>
              <a:rPr lang="ar-SA" b="1" dirty="0">
                <a:solidFill>
                  <a:schemeClr val="accent1">
                    <a:lumMod val="75000"/>
                  </a:schemeClr>
                </a:solidFill>
                <a:cs typeface="PT Bold Heading" panose="02010400000000000000" pitchFamily="2" charset="-78"/>
              </a:rPr>
              <a:t> الذي استطاع أن يكبح جماح سلطان نبلاء الإقطاع وان يتولى السلطة العليا في البلاد </a:t>
            </a:r>
            <a:r>
              <a:rPr lang="ar-EG" b="1" dirty="0" smtClean="0">
                <a:solidFill>
                  <a:schemeClr val="accent1">
                    <a:lumMod val="75000"/>
                  </a:schemeClr>
                </a:solidFill>
                <a:cs typeface="PT Bold Heading" panose="02010400000000000000" pitchFamily="2" charset="-78"/>
              </a:rPr>
              <a:t>.</a:t>
            </a:r>
          </a:p>
          <a:p>
            <a:r>
              <a:rPr lang="ar-EG" b="1" dirty="0">
                <a:solidFill>
                  <a:schemeClr val="accent1">
                    <a:lumMod val="75000"/>
                  </a:schemeClr>
                </a:solidFill>
                <a:cs typeface="PT Bold Heading" panose="02010400000000000000" pitchFamily="2" charset="-78"/>
              </a:rPr>
              <a:t>أما عن </a:t>
            </a:r>
            <a:r>
              <a:rPr lang="ar-SA" b="1" dirty="0">
                <a:solidFill>
                  <a:schemeClr val="accent1">
                    <a:lumMod val="75000"/>
                  </a:schemeClr>
                </a:solidFill>
                <a:cs typeface="PT Bold Heading" panose="02010400000000000000" pitchFamily="2" charset="-78"/>
              </a:rPr>
              <a:t>موقف </a:t>
            </a:r>
            <a:r>
              <a:rPr lang="ar-EG" b="1" dirty="0" smtClean="0">
                <a:solidFill>
                  <a:schemeClr val="accent1">
                    <a:lumMod val="75000"/>
                  </a:schemeClr>
                </a:solidFill>
                <a:cs typeface="PT Bold Heading" panose="02010400000000000000" pitchFamily="2" charset="-78"/>
              </a:rPr>
              <a:t>ال</a:t>
            </a:r>
            <a:r>
              <a:rPr lang="ar-SA" b="1" dirty="0" smtClean="0">
                <a:solidFill>
                  <a:schemeClr val="accent1">
                    <a:lumMod val="75000"/>
                  </a:schemeClr>
                </a:solidFill>
                <a:cs typeface="PT Bold Heading" panose="02010400000000000000" pitchFamily="2" charset="-78"/>
              </a:rPr>
              <a:t>أمراء (</a:t>
            </a:r>
            <a:r>
              <a:rPr lang="ar-EG" b="1" dirty="0" err="1" smtClean="0">
                <a:solidFill>
                  <a:schemeClr val="accent1">
                    <a:lumMod val="75000"/>
                  </a:schemeClr>
                </a:solidFill>
                <a:cs typeface="PT Bold Heading" panose="02010400000000000000" pitchFamily="2" charset="-78"/>
              </a:rPr>
              <a:t>الدايمونات</a:t>
            </a:r>
            <a:r>
              <a:rPr lang="ar-EG" b="1" dirty="0" smtClean="0">
                <a:solidFill>
                  <a:schemeClr val="accent1">
                    <a:lumMod val="75000"/>
                  </a:schemeClr>
                </a:solidFill>
                <a:cs typeface="PT Bold Heading" panose="02010400000000000000" pitchFamily="2" charset="-78"/>
              </a:rPr>
              <a:t>) </a:t>
            </a:r>
            <a:r>
              <a:rPr lang="ar-SA" b="1" dirty="0" smtClean="0">
                <a:solidFill>
                  <a:schemeClr val="accent1">
                    <a:lumMod val="75000"/>
                  </a:schemeClr>
                </a:solidFill>
                <a:cs typeface="PT Bold Heading" panose="02010400000000000000" pitchFamily="2" charset="-78"/>
              </a:rPr>
              <a:t>في </a:t>
            </a:r>
            <a:r>
              <a:rPr lang="ar-SA" b="1" dirty="0">
                <a:solidFill>
                  <a:schemeClr val="accent1">
                    <a:lumMod val="75000"/>
                  </a:schemeClr>
                </a:solidFill>
                <a:cs typeface="PT Bold Heading" panose="02010400000000000000" pitchFamily="2" charset="-78"/>
              </a:rPr>
              <a:t>البلاد من الأجانب</a:t>
            </a:r>
            <a:r>
              <a:rPr lang="en-US" b="1" dirty="0">
                <a:solidFill>
                  <a:schemeClr val="accent1">
                    <a:lumMod val="75000"/>
                  </a:schemeClr>
                </a:solidFill>
                <a:cs typeface="PT Bold Heading" panose="02010400000000000000" pitchFamily="2" charset="-78"/>
              </a:rPr>
              <a:t> : </a:t>
            </a:r>
            <a:r>
              <a:rPr lang="ar-EG" b="1" dirty="0" smtClean="0">
                <a:solidFill>
                  <a:schemeClr val="accent1">
                    <a:lumMod val="75000"/>
                  </a:schemeClr>
                </a:solidFill>
                <a:cs typeface="PT Bold Heading" panose="02010400000000000000" pitchFamily="2" charset="-78"/>
              </a:rPr>
              <a:t>فقد </a:t>
            </a:r>
            <a:r>
              <a:rPr lang="ar-SA" b="1" dirty="0" smtClean="0">
                <a:solidFill>
                  <a:schemeClr val="accent1">
                    <a:lumMod val="75000"/>
                  </a:schemeClr>
                </a:solidFill>
                <a:cs typeface="PT Bold Heading" panose="02010400000000000000" pitchFamily="2" charset="-78"/>
              </a:rPr>
              <a:t>رحب </a:t>
            </a:r>
            <a:r>
              <a:rPr lang="ar-SA" b="1" dirty="0">
                <a:solidFill>
                  <a:schemeClr val="accent1">
                    <a:lumMod val="75000"/>
                  </a:schemeClr>
                </a:solidFill>
                <a:cs typeface="PT Bold Heading" panose="02010400000000000000" pitchFamily="2" charset="-78"/>
              </a:rPr>
              <a:t>بعض أمراء البلاد الذين كانوا يقاتلون من اجل استقلالهم المحلى بهؤلاء الأجانب حيث أن هؤلاء الأمراء كان يحدوهم الأمل في أن يحققوا استقلالهم بمساعدة </a:t>
            </a:r>
            <a:r>
              <a:rPr lang="ar-SA" b="1" dirty="0" smtClean="0">
                <a:solidFill>
                  <a:schemeClr val="accent1">
                    <a:lumMod val="75000"/>
                  </a:schemeClr>
                </a:solidFill>
                <a:cs typeface="PT Bold Heading" panose="02010400000000000000" pitchFamily="2" charset="-78"/>
              </a:rPr>
              <a:t>البرتغاليين</a:t>
            </a:r>
            <a:r>
              <a:rPr lang="ar-EG" b="1" dirty="0" smtClean="0">
                <a:solidFill>
                  <a:schemeClr val="accent1">
                    <a:lumMod val="75000"/>
                  </a:schemeClr>
                </a:solidFill>
                <a:cs typeface="PT Bold Heading" panose="02010400000000000000" pitchFamily="2" charset="-78"/>
              </a:rPr>
              <a:t>.</a:t>
            </a:r>
          </a:p>
          <a:p>
            <a:r>
              <a:rPr lang="ar-SA" b="1" dirty="0">
                <a:solidFill>
                  <a:schemeClr val="accent1">
                    <a:lumMod val="75000"/>
                  </a:schemeClr>
                </a:solidFill>
                <a:cs typeface="PT Bold Heading" panose="02010400000000000000" pitchFamily="2" charset="-78"/>
              </a:rPr>
              <a:t>أما عن المكاسب التي حققها البرتغاليون في اليابان</a:t>
            </a:r>
            <a:r>
              <a:rPr lang="en-US" b="1" dirty="0">
                <a:solidFill>
                  <a:schemeClr val="accent1">
                    <a:lumMod val="75000"/>
                  </a:schemeClr>
                </a:solidFill>
                <a:cs typeface="PT Bold Heading" panose="02010400000000000000" pitchFamily="2" charset="-78"/>
              </a:rPr>
              <a:t> : </a:t>
            </a:r>
            <a:r>
              <a:rPr lang="en-US" dirty="0">
                <a:solidFill>
                  <a:schemeClr val="accent1">
                    <a:lumMod val="75000"/>
                  </a:schemeClr>
                </a:solidFill>
                <a:cs typeface="PT Bold Heading" panose="02010400000000000000" pitchFamily="2" charset="-78"/>
              </a:rPr>
              <a:t/>
            </a:r>
            <a:br>
              <a:rPr lang="en-US" dirty="0">
                <a:solidFill>
                  <a:schemeClr val="accent1">
                    <a:lumMod val="75000"/>
                  </a:schemeClr>
                </a:solidFill>
                <a:cs typeface="PT Bold Heading" panose="02010400000000000000" pitchFamily="2" charset="-78"/>
              </a:rPr>
            </a:br>
            <a:r>
              <a:rPr lang="ar-EG" dirty="0" smtClean="0">
                <a:solidFill>
                  <a:schemeClr val="accent1">
                    <a:lumMod val="75000"/>
                  </a:schemeClr>
                </a:solidFill>
                <a:cs typeface="PT Bold Heading" panose="02010400000000000000" pitchFamily="2" charset="-78"/>
              </a:rPr>
              <a:t>فلم</a:t>
            </a:r>
            <a:r>
              <a:rPr lang="ar-SA" b="1" dirty="0" smtClean="0">
                <a:solidFill>
                  <a:schemeClr val="accent1">
                    <a:lumMod val="75000"/>
                  </a:schemeClr>
                </a:solidFill>
                <a:cs typeface="PT Bold Heading" panose="02010400000000000000" pitchFamily="2" charset="-78"/>
              </a:rPr>
              <a:t> </a:t>
            </a:r>
            <a:r>
              <a:rPr lang="ar-SA" b="1" dirty="0">
                <a:solidFill>
                  <a:schemeClr val="accent1">
                    <a:lumMod val="75000"/>
                  </a:schemeClr>
                </a:solidFill>
                <a:cs typeface="PT Bold Heading" panose="02010400000000000000" pitchFamily="2" charset="-78"/>
              </a:rPr>
              <a:t>يستطع البرتغاليون أن يحققوا باليابان أي مكاسب في النصف الثاني من القرن السادس عشر حيث أن الصراع بين الأسر الحاكمة جعل من الصعب على البرتغاليين أن يحتفظوا بسلطانهم في تلك البلاد إذ سرعان ما طردهم الهولنديون من ممتلكاتهم وفضلا عن ذلك فان نمو قوة أسرة </a:t>
            </a:r>
            <a:r>
              <a:rPr lang="ar-SA" b="1" dirty="0" err="1">
                <a:solidFill>
                  <a:schemeClr val="accent1">
                    <a:lumMod val="75000"/>
                  </a:schemeClr>
                </a:solidFill>
                <a:cs typeface="PT Bold Heading" panose="02010400000000000000" pitchFamily="2" charset="-78"/>
              </a:rPr>
              <a:t>نوبيوناجا</a:t>
            </a:r>
            <a:r>
              <a:rPr lang="ar-SA" b="1" dirty="0">
                <a:solidFill>
                  <a:schemeClr val="accent1">
                    <a:lumMod val="75000"/>
                  </a:schemeClr>
                </a:solidFill>
                <a:cs typeface="PT Bold Heading" panose="02010400000000000000" pitchFamily="2" charset="-78"/>
              </a:rPr>
              <a:t> أزال كل احتمال في نجاح العصيان الذي يقوم به الحكام المحليون </a:t>
            </a:r>
            <a:r>
              <a:rPr lang="ar-EG" b="1" dirty="0" smtClean="0">
                <a:solidFill>
                  <a:schemeClr val="accent1">
                    <a:lumMod val="75000"/>
                  </a:schemeClr>
                </a:solidFill>
                <a:cs typeface="PT Bold Heading" panose="02010400000000000000" pitchFamily="2" charset="-78"/>
              </a:rPr>
              <a:t> الذين كانوا يرحبون </a:t>
            </a:r>
            <a:r>
              <a:rPr lang="ar-EG" b="1" dirty="0" err="1" smtClean="0">
                <a:solidFill>
                  <a:schemeClr val="accent1">
                    <a:lumMod val="75000"/>
                  </a:schemeClr>
                </a:solidFill>
                <a:cs typeface="PT Bold Heading" panose="02010400000000000000" pitchFamily="2" charset="-78"/>
              </a:rPr>
              <a:t>بالبرتغالين</a:t>
            </a:r>
            <a:r>
              <a:rPr lang="ar-EG" b="1" dirty="0" smtClean="0">
                <a:solidFill>
                  <a:schemeClr val="accent1">
                    <a:lumMod val="75000"/>
                  </a:schemeClr>
                </a:solidFill>
                <a:cs typeface="PT Bold Heading" panose="02010400000000000000" pitchFamily="2" charset="-78"/>
              </a:rPr>
              <a:t>.</a:t>
            </a:r>
            <a:endParaRPr lang="en-US" dirty="0">
              <a:solidFill>
                <a:schemeClr val="accent1">
                  <a:lumMod val="75000"/>
                </a:schemeClr>
              </a:solidFill>
              <a:cs typeface="PT Bold Heading" panose="02010400000000000000" pitchFamily="2" charset="-78"/>
            </a:endParaRPr>
          </a:p>
          <a:p>
            <a:endParaRPr lang="ar-EG" dirty="0">
              <a:solidFill>
                <a:schemeClr val="accent1">
                  <a:lumMod val="75000"/>
                </a:schemeClr>
              </a:solidFill>
            </a:endParaRPr>
          </a:p>
        </p:txBody>
      </p:sp>
    </p:spTree>
    <p:extLst>
      <p:ext uri="{BB962C8B-B14F-4D97-AF65-F5344CB8AC3E}">
        <p14:creationId xmlns:p14="http://schemas.microsoft.com/office/powerpoint/2010/main" val="3501953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620688"/>
          </a:xfrm>
        </p:spPr>
        <p:txBody>
          <a:bodyPr/>
          <a:lstStyle/>
          <a:p>
            <a:r>
              <a:rPr lang="ar-EG" sz="3200" dirty="0" smtClean="0">
                <a:solidFill>
                  <a:srgbClr val="FF0000"/>
                </a:solidFill>
                <a:cs typeface="PT Bold Heading" panose="02010400000000000000" pitchFamily="2" charset="-78"/>
              </a:rPr>
              <a:t>التبشير في اليابان</a:t>
            </a:r>
            <a:endParaRPr lang="ar-EG" sz="3200" dirty="0">
              <a:solidFill>
                <a:srgbClr val="FF0000"/>
              </a:solidFill>
              <a:cs typeface="PT Bold Heading" panose="02010400000000000000" pitchFamily="2" charset="-78"/>
            </a:endParaRPr>
          </a:p>
        </p:txBody>
      </p:sp>
      <p:sp>
        <p:nvSpPr>
          <p:cNvPr id="3" name="عنصر نائب للمحتوى 2"/>
          <p:cNvSpPr>
            <a:spLocks noGrp="1"/>
          </p:cNvSpPr>
          <p:nvPr>
            <p:ph idx="1"/>
          </p:nvPr>
        </p:nvSpPr>
        <p:spPr>
          <a:xfrm>
            <a:off x="0" y="692696"/>
            <a:ext cx="9144000" cy="6264696"/>
          </a:xfrm>
        </p:spPr>
        <p:txBody>
          <a:bodyPr>
            <a:normAutofit fontScale="92500"/>
          </a:bodyPr>
          <a:lstStyle/>
          <a:p>
            <a:pPr marL="0" indent="0">
              <a:buNone/>
            </a:pPr>
            <a:r>
              <a:rPr lang="ar-EG" sz="2800" b="1" dirty="0">
                <a:solidFill>
                  <a:srgbClr val="002060"/>
                </a:solidFill>
                <a:cs typeface="PT Bold Heading" panose="02010400000000000000" pitchFamily="2" charset="-78"/>
              </a:rPr>
              <a:t>كانت البعثات التبشيرية تمثل أكبر خطر أصبح على السلطات الحاكمة مواجهته خلال النصف الثاني من القرن السادس عشر.</a:t>
            </a:r>
          </a:p>
          <a:p>
            <a:pPr marL="0" indent="0">
              <a:buNone/>
            </a:pPr>
            <a:r>
              <a:rPr lang="ar-EG" sz="2800" b="1" dirty="0">
                <a:solidFill>
                  <a:srgbClr val="002060"/>
                </a:solidFill>
                <a:cs typeface="PT Bold Heading" panose="02010400000000000000" pitchFamily="2" charset="-78"/>
              </a:rPr>
              <a:t>حيث ارتبط النشاط التبشيري بالحكومة البرتغالية مباشرة، وكان يهدف </a:t>
            </a:r>
            <a:r>
              <a:rPr lang="ar-EG" sz="2800" b="1" dirty="0" err="1">
                <a:solidFill>
                  <a:srgbClr val="002060"/>
                </a:solidFill>
                <a:cs typeface="PT Bold Heading" panose="02010400000000000000" pitchFamily="2" charset="-78"/>
              </a:rPr>
              <a:t>بالاساس</a:t>
            </a:r>
            <a:r>
              <a:rPr lang="ar-EG" sz="2800" b="1" dirty="0">
                <a:solidFill>
                  <a:srgbClr val="002060"/>
                </a:solidFill>
                <a:cs typeface="PT Bold Heading" panose="02010400000000000000" pitchFamily="2" charset="-78"/>
              </a:rPr>
              <a:t> لدعم سلطة الدولة البرتغالية ونفوذها في تلك المناطق. </a:t>
            </a:r>
          </a:p>
          <a:p>
            <a:pPr marL="0" indent="0">
              <a:buNone/>
            </a:pPr>
            <a:r>
              <a:rPr lang="ar-SA" sz="2800" b="1" dirty="0" smtClean="0">
                <a:solidFill>
                  <a:srgbClr val="002060"/>
                </a:solidFill>
                <a:cs typeface="PT Bold Heading" panose="02010400000000000000" pitchFamily="2" charset="-78"/>
              </a:rPr>
              <a:t> </a:t>
            </a:r>
            <a:r>
              <a:rPr lang="ar-EG" sz="2800" b="1" dirty="0" smtClean="0">
                <a:solidFill>
                  <a:srgbClr val="002060"/>
                </a:solidFill>
                <a:cs typeface="PT Bold Heading" panose="02010400000000000000" pitchFamily="2" charset="-78"/>
              </a:rPr>
              <a:t>و</a:t>
            </a:r>
            <a:r>
              <a:rPr lang="ar-SA" sz="2800" b="1" dirty="0" smtClean="0">
                <a:solidFill>
                  <a:srgbClr val="002060"/>
                </a:solidFill>
                <a:cs typeface="PT Bold Heading" panose="02010400000000000000" pitchFamily="2" charset="-78"/>
              </a:rPr>
              <a:t>كاد </a:t>
            </a:r>
            <a:r>
              <a:rPr lang="ar-SA" sz="2800" b="1" dirty="0">
                <a:solidFill>
                  <a:srgbClr val="002060"/>
                </a:solidFill>
                <a:cs typeface="PT Bold Heading" panose="02010400000000000000" pitchFamily="2" charset="-78"/>
              </a:rPr>
              <a:t>النشاط التبشيري البرتغالي أن يدمر اليابان لولا حكمة ورزانة القائد </a:t>
            </a:r>
            <a:r>
              <a:rPr lang="ar-SA" sz="2800" b="1" dirty="0" err="1">
                <a:solidFill>
                  <a:srgbClr val="002060"/>
                </a:solidFill>
                <a:cs typeface="PT Bold Heading" panose="02010400000000000000" pitchFamily="2" charset="-78"/>
              </a:rPr>
              <a:t>هيدوشى</a:t>
            </a:r>
            <a:r>
              <a:rPr lang="ar-SA" sz="2800" b="1" dirty="0">
                <a:solidFill>
                  <a:srgbClr val="002060"/>
                </a:solidFill>
                <a:cs typeface="PT Bold Heading" panose="02010400000000000000" pitchFamily="2" charset="-78"/>
              </a:rPr>
              <a:t> الذي عمل على إقامة علاقة طيبة مع البرتغاليين</a:t>
            </a:r>
            <a:r>
              <a:rPr lang="ar-SA" sz="2800" dirty="0">
                <a:solidFill>
                  <a:srgbClr val="002060"/>
                </a:solidFill>
                <a:cs typeface="PT Bold Heading" panose="02010400000000000000" pitchFamily="2" charset="-78"/>
              </a:rPr>
              <a:t> </a:t>
            </a:r>
            <a:r>
              <a:rPr lang="ar-SA" sz="2800" b="1" dirty="0">
                <a:solidFill>
                  <a:srgbClr val="002060"/>
                </a:solidFill>
                <a:cs typeface="PT Bold Heading" panose="02010400000000000000" pitchFamily="2" charset="-78"/>
              </a:rPr>
              <a:t>إلا أن هذه العلاقة قد تغيرت بعد أن شعر أن البرتغاليين يحاولون السيطرة على اليابان وانزال الأسلحة على البر لحماية المبشرين </a:t>
            </a:r>
            <a:r>
              <a:rPr lang="ar-SA" sz="2800" b="1" dirty="0" smtClean="0">
                <a:solidFill>
                  <a:srgbClr val="002060"/>
                </a:solidFill>
                <a:cs typeface="PT Bold Heading" panose="02010400000000000000" pitchFamily="2" charset="-78"/>
              </a:rPr>
              <a:t>بالمسيحية</a:t>
            </a:r>
            <a:endParaRPr lang="ar-EG" sz="2800" b="1" dirty="0" smtClean="0">
              <a:solidFill>
                <a:srgbClr val="002060"/>
              </a:solidFill>
              <a:cs typeface="PT Bold Heading" panose="02010400000000000000" pitchFamily="2" charset="-78"/>
            </a:endParaRPr>
          </a:p>
          <a:p>
            <a:pPr marL="0" indent="0">
              <a:buNone/>
            </a:pPr>
            <a:r>
              <a:rPr lang="ar-SA" sz="2800" b="1" dirty="0" smtClean="0">
                <a:solidFill>
                  <a:srgbClr val="002060"/>
                </a:solidFill>
                <a:cs typeface="PT Bold Heading" panose="02010400000000000000" pitchFamily="2" charset="-78"/>
              </a:rPr>
              <a:t> </a:t>
            </a:r>
            <a:r>
              <a:rPr lang="ar-SA" sz="2800" b="1" dirty="0">
                <a:solidFill>
                  <a:srgbClr val="002060"/>
                </a:solidFill>
                <a:cs typeface="PT Bold Heading" panose="02010400000000000000" pitchFamily="2" charset="-78"/>
              </a:rPr>
              <a:t>وفى عام 1578م حظر </a:t>
            </a:r>
            <a:r>
              <a:rPr lang="ar-SA" sz="2800" b="1" dirty="0" err="1">
                <a:solidFill>
                  <a:srgbClr val="002060"/>
                </a:solidFill>
                <a:cs typeface="PT Bold Heading" panose="02010400000000000000" pitchFamily="2" charset="-78"/>
              </a:rPr>
              <a:t>هيدوشى</a:t>
            </a:r>
            <a:r>
              <a:rPr lang="ar-SA" sz="2800" b="1" dirty="0">
                <a:solidFill>
                  <a:srgbClr val="002060"/>
                </a:solidFill>
                <a:cs typeface="PT Bold Heading" panose="02010400000000000000" pitchFamily="2" charset="-78"/>
              </a:rPr>
              <a:t> على المبشرين القيام بأي نشاط في أرجاء اليابان كما استطاع </a:t>
            </a:r>
            <a:r>
              <a:rPr lang="ar-SA" sz="2800" b="1" dirty="0" err="1">
                <a:solidFill>
                  <a:srgbClr val="002060"/>
                </a:solidFill>
                <a:cs typeface="PT Bold Heading" panose="02010400000000000000" pitchFamily="2" charset="-78"/>
              </a:rPr>
              <a:t>هيدوشى</a:t>
            </a:r>
            <a:r>
              <a:rPr lang="ar-SA" sz="2800" b="1" dirty="0">
                <a:solidFill>
                  <a:srgbClr val="002060"/>
                </a:solidFill>
                <a:cs typeface="PT Bold Heading" panose="02010400000000000000" pitchFamily="2" charset="-78"/>
              </a:rPr>
              <a:t> منع </a:t>
            </a:r>
            <a:r>
              <a:rPr lang="ar-SA" sz="2800" b="1" dirty="0" err="1">
                <a:solidFill>
                  <a:srgbClr val="002060"/>
                </a:solidFill>
                <a:cs typeface="PT Bold Heading" panose="02010400000000000000" pitchFamily="2" charset="-78"/>
              </a:rPr>
              <a:t>الأسبان</a:t>
            </a:r>
            <a:r>
              <a:rPr lang="ar-SA" sz="2800" b="1" dirty="0">
                <a:solidFill>
                  <a:srgbClr val="002060"/>
                </a:solidFill>
                <a:cs typeface="PT Bold Heading" panose="02010400000000000000" pitchFamily="2" charset="-78"/>
              </a:rPr>
              <a:t> من إقامة وكالات تجارية لهم وأي نشاط تبشيري في البلاد وذلك بالرغم من وجود علاقات تجارية مع الفلبين </a:t>
            </a:r>
            <a:r>
              <a:rPr lang="en-US" sz="2800" b="1" dirty="0">
                <a:solidFill>
                  <a:srgbClr val="002060"/>
                </a:solidFill>
                <a:cs typeface="PT Bold Heading" panose="02010400000000000000" pitchFamily="2" charset="-78"/>
              </a:rPr>
              <a:t>.</a:t>
            </a:r>
          </a:p>
          <a:p>
            <a:r>
              <a:rPr lang="ar-SA" sz="2800" b="1" dirty="0">
                <a:solidFill>
                  <a:srgbClr val="002060"/>
                </a:solidFill>
                <a:cs typeface="PT Bold Heading" panose="02010400000000000000" pitchFamily="2" charset="-78"/>
              </a:rPr>
              <a:t>وبعد </a:t>
            </a:r>
            <a:r>
              <a:rPr lang="ar-SA" sz="2800" b="1" dirty="0" err="1">
                <a:solidFill>
                  <a:srgbClr val="002060"/>
                </a:solidFill>
                <a:cs typeface="PT Bold Heading" panose="02010400000000000000" pitchFamily="2" charset="-78"/>
              </a:rPr>
              <a:t>هيدوشى</a:t>
            </a:r>
            <a:r>
              <a:rPr lang="ar-SA" sz="2800" b="1" dirty="0">
                <a:solidFill>
                  <a:srgbClr val="002060"/>
                </a:solidFill>
                <a:cs typeface="PT Bold Heading" panose="02010400000000000000" pitchFamily="2" charset="-78"/>
              </a:rPr>
              <a:t> تولى القيادة </a:t>
            </a:r>
            <a:r>
              <a:rPr lang="ar-SA" sz="2800" b="1" dirty="0" err="1">
                <a:solidFill>
                  <a:srgbClr val="002060"/>
                </a:solidFill>
                <a:cs typeface="PT Bold Heading" panose="02010400000000000000" pitchFamily="2" charset="-78"/>
              </a:rPr>
              <a:t>اياسوتوكو</a:t>
            </a:r>
            <a:r>
              <a:rPr lang="ar-SA" sz="2800" b="1" dirty="0">
                <a:solidFill>
                  <a:srgbClr val="002060"/>
                </a:solidFill>
                <a:cs typeface="PT Bold Heading" panose="02010400000000000000" pitchFamily="2" charset="-78"/>
              </a:rPr>
              <a:t> </a:t>
            </a:r>
            <a:r>
              <a:rPr lang="ar-SA" sz="2800" b="1" dirty="0" err="1">
                <a:solidFill>
                  <a:srgbClr val="002060"/>
                </a:solidFill>
                <a:cs typeface="PT Bold Heading" panose="02010400000000000000" pitchFamily="2" charset="-78"/>
              </a:rPr>
              <a:t>جاوا</a:t>
            </a:r>
            <a:r>
              <a:rPr lang="ar-SA" sz="2800" b="1" dirty="0">
                <a:solidFill>
                  <a:srgbClr val="002060"/>
                </a:solidFill>
                <a:cs typeface="PT Bold Heading" panose="02010400000000000000" pitchFamily="2" charset="-78"/>
              </a:rPr>
              <a:t> عام 1600م</a:t>
            </a:r>
            <a:endParaRPr lang="ar-EG" sz="2800" b="1" dirty="0">
              <a:solidFill>
                <a:srgbClr val="002060"/>
              </a:solidFill>
              <a:cs typeface="PT Bold Heading" panose="02010400000000000000" pitchFamily="2" charset="-78"/>
            </a:endParaRPr>
          </a:p>
          <a:p>
            <a:pPr marL="0" indent="0">
              <a:buNone/>
            </a:pPr>
            <a:endParaRPr lang="ar-EG" dirty="0" smtClean="0"/>
          </a:p>
          <a:p>
            <a:pPr marL="0" indent="0">
              <a:buNone/>
            </a:pPr>
            <a:r>
              <a:rPr lang="ar-EG" dirty="0" smtClean="0"/>
              <a:t> </a:t>
            </a:r>
            <a:endParaRPr lang="ar-EG" dirty="0"/>
          </a:p>
        </p:txBody>
      </p:sp>
    </p:spTree>
    <p:extLst>
      <p:ext uri="{BB962C8B-B14F-4D97-AF65-F5344CB8AC3E}">
        <p14:creationId xmlns:p14="http://schemas.microsoft.com/office/powerpoint/2010/main" val="926120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arn(inVertical)">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692696"/>
          </a:xfrm>
        </p:spPr>
        <p:txBody>
          <a:bodyPr/>
          <a:lstStyle/>
          <a:p>
            <a:r>
              <a:rPr lang="ar-SA" sz="2800" b="1" dirty="0">
                <a:solidFill>
                  <a:srgbClr val="FF0000"/>
                </a:solidFill>
                <a:effectLst/>
                <a:cs typeface="PT Bold Heading" panose="02010400000000000000" pitchFamily="2" charset="-78"/>
              </a:rPr>
              <a:t>الحكومة اليابانية ومسيحي اليابان</a:t>
            </a:r>
            <a:r>
              <a:rPr lang="en-US" sz="2800" b="1" dirty="0">
                <a:solidFill>
                  <a:srgbClr val="FF0000"/>
                </a:solidFill>
                <a:effectLst/>
                <a:cs typeface="PT Bold Heading" panose="02010400000000000000" pitchFamily="2" charset="-78"/>
              </a:rPr>
              <a:t> : </a:t>
            </a:r>
            <a:endParaRPr lang="ar-EG" dirty="0">
              <a:solidFill>
                <a:srgbClr val="FF0000"/>
              </a:solidFill>
              <a:cs typeface="PT Bold Heading" panose="02010400000000000000" pitchFamily="2" charset="-78"/>
            </a:endParaRPr>
          </a:p>
        </p:txBody>
      </p:sp>
      <p:sp>
        <p:nvSpPr>
          <p:cNvPr id="3" name="عنصر نائب للمحتوى 2"/>
          <p:cNvSpPr>
            <a:spLocks noGrp="1"/>
          </p:cNvSpPr>
          <p:nvPr>
            <p:ph idx="1"/>
          </p:nvPr>
        </p:nvSpPr>
        <p:spPr>
          <a:xfrm>
            <a:off x="-180528" y="620688"/>
            <a:ext cx="9577064" cy="6237312"/>
          </a:xfrm>
        </p:spPr>
        <p:txBody>
          <a:bodyPr>
            <a:normAutofit fontScale="92500"/>
          </a:bodyPr>
          <a:lstStyle/>
          <a:p>
            <a:r>
              <a:rPr lang="ar-EG" sz="2800" b="1" dirty="0" smtClean="0">
                <a:solidFill>
                  <a:srgbClr val="FF0000"/>
                </a:solidFill>
                <a:cs typeface="PT Bold Heading" panose="02010400000000000000" pitchFamily="2" charset="-78"/>
              </a:rPr>
              <a:t>وفي أعقاب </a:t>
            </a:r>
            <a:r>
              <a:rPr lang="ar-EG" sz="2800" b="1" dirty="0" err="1" smtClean="0">
                <a:solidFill>
                  <a:srgbClr val="FF0000"/>
                </a:solidFill>
                <a:cs typeface="PT Bold Heading" panose="02010400000000000000" pitchFamily="2" charset="-78"/>
              </a:rPr>
              <a:t>هيدوشي</a:t>
            </a:r>
            <a:r>
              <a:rPr lang="ar-EG" sz="2800" b="1" dirty="0" smtClean="0">
                <a:solidFill>
                  <a:srgbClr val="FF0000"/>
                </a:solidFill>
                <a:cs typeface="PT Bold Heading" panose="02010400000000000000" pitchFamily="2" charset="-78"/>
              </a:rPr>
              <a:t> تولي القيادة </a:t>
            </a:r>
            <a:r>
              <a:rPr lang="ar-EG" sz="2800" b="1" dirty="0" err="1" smtClean="0">
                <a:solidFill>
                  <a:srgbClr val="FF0000"/>
                </a:solidFill>
                <a:cs typeface="PT Bold Heading" panose="02010400000000000000" pitchFamily="2" charset="-78"/>
              </a:rPr>
              <a:t>أياسوتوكو</a:t>
            </a:r>
            <a:r>
              <a:rPr lang="ar-EG" sz="2800" b="1" dirty="0" smtClean="0">
                <a:solidFill>
                  <a:srgbClr val="FF0000"/>
                </a:solidFill>
                <a:cs typeface="PT Bold Heading" panose="02010400000000000000" pitchFamily="2" charset="-78"/>
              </a:rPr>
              <a:t> </a:t>
            </a:r>
            <a:r>
              <a:rPr lang="ar-EG" sz="2800" b="1" dirty="0" err="1" smtClean="0">
                <a:solidFill>
                  <a:srgbClr val="FF0000"/>
                </a:solidFill>
                <a:cs typeface="PT Bold Heading" panose="02010400000000000000" pitchFamily="2" charset="-78"/>
              </a:rPr>
              <a:t>جاوا</a:t>
            </a:r>
            <a:r>
              <a:rPr lang="ar-EG" sz="2800" b="1" dirty="0" smtClean="0">
                <a:solidFill>
                  <a:srgbClr val="FF0000"/>
                </a:solidFill>
                <a:cs typeface="PT Bold Heading" panose="02010400000000000000" pitchFamily="2" charset="-78"/>
              </a:rPr>
              <a:t> في عام 1600م.</a:t>
            </a:r>
          </a:p>
          <a:p>
            <a:r>
              <a:rPr lang="ar-EG" sz="2800" b="1" dirty="0" smtClean="0">
                <a:solidFill>
                  <a:srgbClr val="FF0000"/>
                </a:solidFill>
                <a:cs typeface="PT Bold Heading" panose="02010400000000000000" pitchFamily="2" charset="-78"/>
              </a:rPr>
              <a:t> واستمر منصب </a:t>
            </a:r>
            <a:r>
              <a:rPr lang="ar-EG" sz="2800" b="1" dirty="0" err="1" smtClean="0">
                <a:solidFill>
                  <a:srgbClr val="FF0000"/>
                </a:solidFill>
                <a:cs typeface="PT Bold Heading" panose="02010400000000000000" pitchFamily="2" charset="-78"/>
              </a:rPr>
              <a:t>الشوجنية</a:t>
            </a:r>
            <a:r>
              <a:rPr lang="ar-EG" sz="2800" b="1" dirty="0" smtClean="0">
                <a:solidFill>
                  <a:srgbClr val="FF0000"/>
                </a:solidFill>
                <a:cs typeface="PT Bold Heading" panose="02010400000000000000" pitchFamily="2" charset="-78"/>
              </a:rPr>
              <a:t> في أسرة </a:t>
            </a:r>
            <a:r>
              <a:rPr lang="ar-EG" sz="2800" b="1" dirty="0" err="1" smtClean="0">
                <a:solidFill>
                  <a:srgbClr val="FF0000"/>
                </a:solidFill>
                <a:cs typeface="PT Bold Heading" panose="02010400000000000000" pitchFamily="2" charset="-78"/>
              </a:rPr>
              <a:t>توكوجاوا</a:t>
            </a:r>
            <a:r>
              <a:rPr lang="ar-EG" sz="2800" b="1" dirty="0" smtClean="0">
                <a:solidFill>
                  <a:srgbClr val="FF0000"/>
                </a:solidFill>
                <a:cs typeface="PT Bold Heading" panose="02010400000000000000" pitchFamily="2" charset="-78"/>
              </a:rPr>
              <a:t> 250 سنة.</a:t>
            </a:r>
          </a:p>
          <a:p>
            <a:r>
              <a:rPr lang="ar-EG" sz="2800" b="1" dirty="0" smtClean="0">
                <a:solidFill>
                  <a:srgbClr val="FF0000"/>
                </a:solidFill>
                <a:cs typeface="PT Bold Heading" panose="02010400000000000000" pitchFamily="2" charset="-78"/>
              </a:rPr>
              <a:t>وظلت هذه الأسرة تمارس السلطة العامة على اليابان بأكملها، حيث كانت تحافظ على شكليات اللقب الإمبراطوري وهيبته.</a:t>
            </a:r>
          </a:p>
          <a:p>
            <a:r>
              <a:rPr lang="ar-EG" sz="2800" b="1" dirty="0" smtClean="0">
                <a:solidFill>
                  <a:srgbClr val="FF0000"/>
                </a:solidFill>
                <a:cs typeface="PT Bold Heading" panose="02010400000000000000" pitchFamily="2" charset="-78"/>
              </a:rPr>
              <a:t>غير أن السلطة الفعلية كانت في يد </a:t>
            </a:r>
            <a:r>
              <a:rPr lang="ar-EG" sz="2800" b="1" dirty="0" err="1" smtClean="0">
                <a:solidFill>
                  <a:srgbClr val="FF0000"/>
                </a:solidFill>
                <a:cs typeface="PT Bold Heading" panose="02010400000000000000" pitchFamily="2" charset="-78"/>
              </a:rPr>
              <a:t>الشوجن</a:t>
            </a:r>
            <a:r>
              <a:rPr lang="ar-EG" sz="2800" b="1" dirty="0" smtClean="0">
                <a:solidFill>
                  <a:srgbClr val="FF0000"/>
                </a:solidFill>
                <a:cs typeface="PT Bold Heading" panose="02010400000000000000" pitchFamily="2" charset="-78"/>
              </a:rPr>
              <a:t>. الذي أصبح الحاكم الفعلي لليابان.</a:t>
            </a:r>
          </a:p>
          <a:p>
            <a:r>
              <a:rPr lang="ar-EG" sz="2800" b="1" dirty="0" smtClean="0">
                <a:solidFill>
                  <a:srgbClr val="FF0000"/>
                </a:solidFill>
                <a:cs typeface="PT Bold Heading" panose="02010400000000000000" pitchFamily="2" charset="-78"/>
              </a:rPr>
              <a:t>وكان أمراء وحكام الأقاليم (</a:t>
            </a:r>
            <a:r>
              <a:rPr lang="ar-EG" sz="2800" b="1" dirty="0" err="1" smtClean="0">
                <a:solidFill>
                  <a:srgbClr val="FF0000"/>
                </a:solidFill>
                <a:cs typeface="PT Bold Heading" panose="02010400000000000000" pitchFamily="2" charset="-78"/>
              </a:rPr>
              <a:t>الدايمونات</a:t>
            </a:r>
            <a:r>
              <a:rPr lang="ar-EG" sz="2800" b="1" dirty="0" smtClean="0">
                <a:solidFill>
                  <a:srgbClr val="FF0000"/>
                </a:solidFill>
                <a:cs typeface="PT Bold Heading" panose="02010400000000000000" pitchFamily="2" charset="-78"/>
              </a:rPr>
              <a:t> ) يقسمون يمين الولاء </a:t>
            </a:r>
            <a:r>
              <a:rPr lang="ar-EG" sz="2800" b="1" dirty="0" err="1" smtClean="0">
                <a:solidFill>
                  <a:srgbClr val="FF0000"/>
                </a:solidFill>
                <a:cs typeface="PT Bold Heading" panose="02010400000000000000" pitchFamily="2" charset="-78"/>
              </a:rPr>
              <a:t>للشوجن</a:t>
            </a:r>
            <a:r>
              <a:rPr lang="ar-EG" sz="2800" b="1" dirty="0" smtClean="0">
                <a:solidFill>
                  <a:srgbClr val="FF0000"/>
                </a:solidFill>
                <a:cs typeface="PT Bold Heading" panose="02010400000000000000" pitchFamily="2" charset="-78"/>
              </a:rPr>
              <a:t>،</a:t>
            </a:r>
          </a:p>
          <a:p>
            <a:r>
              <a:rPr lang="ar-EG" sz="2800" b="1" dirty="0" smtClean="0">
                <a:solidFill>
                  <a:srgbClr val="FF0000"/>
                </a:solidFill>
                <a:cs typeface="PT Bold Heading" panose="02010400000000000000" pitchFamily="2" charset="-78"/>
              </a:rPr>
              <a:t>وقد استطاعت أسرة </a:t>
            </a:r>
            <a:r>
              <a:rPr lang="ar-EG" sz="2800" b="1" dirty="0" err="1" smtClean="0">
                <a:solidFill>
                  <a:srgbClr val="FF0000"/>
                </a:solidFill>
                <a:cs typeface="PT Bold Heading" panose="02010400000000000000" pitchFamily="2" charset="-78"/>
              </a:rPr>
              <a:t>توكوجاوا</a:t>
            </a:r>
            <a:r>
              <a:rPr lang="ar-EG" sz="2800" b="1" dirty="0" smtClean="0">
                <a:solidFill>
                  <a:srgbClr val="FF0000"/>
                </a:solidFill>
                <a:cs typeface="PT Bold Heading" panose="02010400000000000000" pitchFamily="2" charset="-78"/>
              </a:rPr>
              <a:t> أن تحافظ على هذا النظام أكثر من قرنين، وكانت أكبر المشكلات التي تواجههم هي تزايد سلطة الأمراء حكام الأقاليم، خاصة مع أمكانية تسلحهم من قبل الأوربيين.</a:t>
            </a:r>
          </a:p>
          <a:p>
            <a:r>
              <a:rPr lang="ar-EG" sz="2800" b="1" dirty="0" smtClean="0">
                <a:solidFill>
                  <a:srgbClr val="FF0000"/>
                </a:solidFill>
                <a:cs typeface="PT Bold Heading" panose="02010400000000000000" pitchFamily="2" charset="-78"/>
              </a:rPr>
              <a:t>لذلك فقد أصدر </a:t>
            </a:r>
            <a:r>
              <a:rPr lang="ar-EG" sz="2800" b="1" dirty="0" err="1" smtClean="0">
                <a:solidFill>
                  <a:srgbClr val="FF0000"/>
                </a:solidFill>
                <a:cs typeface="PT Bold Heading" panose="02010400000000000000" pitchFamily="2" charset="-78"/>
              </a:rPr>
              <a:t>الشوجن</a:t>
            </a:r>
            <a:r>
              <a:rPr lang="ar-EG" sz="2800" b="1" dirty="0" smtClean="0">
                <a:solidFill>
                  <a:srgbClr val="FF0000"/>
                </a:solidFill>
                <a:cs typeface="PT Bold Heading" panose="02010400000000000000" pitchFamily="2" charset="-78"/>
              </a:rPr>
              <a:t> في عام 1637 أمراً يحظر تعامل حكام الأقاليم مع الاجانب وحظر تعامل الاجانب مع اليابانيين دون أذن مسبق من الدولة، وبذلك فقد فرضت الحكومة اليابانية على نفسها عزله عن التعامل مع الدول الأوربية، مما يوضح فشل المحاولات البرتغالية والإسبانية لفتح أبواب اليابان </a:t>
            </a:r>
          </a:p>
          <a:p>
            <a:endParaRPr lang="ar-EG" sz="2800" b="1" dirty="0">
              <a:solidFill>
                <a:srgbClr val="CC66BD"/>
              </a:solidFill>
              <a:cs typeface="PT Bold Heading" panose="02010400000000000000" pitchFamily="2" charset="-78"/>
            </a:endParaRPr>
          </a:p>
          <a:p>
            <a:endParaRPr lang="ar-EG" sz="2800" dirty="0">
              <a:cs typeface="PT Bold Heading" panose="02010400000000000000" pitchFamily="2" charset="-78"/>
            </a:endParaRPr>
          </a:p>
        </p:txBody>
      </p:sp>
    </p:spTree>
    <p:extLst>
      <p:ext uri="{BB962C8B-B14F-4D97-AF65-F5344CB8AC3E}">
        <p14:creationId xmlns:p14="http://schemas.microsoft.com/office/powerpoint/2010/main" val="2585494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16632"/>
            <a:ext cx="9036496" cy="6741368"/>
          </a:xfrm>
        </p:spPr>
        <p:txBody>
          <a:bodyPr/>
          <a:lstStyle/>
          <a:p>
            <a:pPr lvl="0"/>
            <a:r>
              <a:rPr lang="ar-EG" sz="3200" b="1" dirty="0">
                <a:solidFill>
                  <a:srgbClr val="FF0000"/>
                </a:solidFill>
                <a:cs typeface="PT Bold Heading" panose="02010400000000000000" pitchFamily="2" charset="-78"/>
              </a:rPr>
              <a:t>وقد شجع الحكومة اليابانية على ذلك قيام </a:t>
            </a:r>
            <a:r>
              <a:rPr lang="ar-SA" sz="3200" b="1" dirty="0">
                <a:solidFill>
                  <a:srgbClr val="FF0000"/>
                </a:solidFill>
                <a:cs typeface="PT Bold Heading" panose="02010400000000000000" pitchFamily="2" charset="-78"/>
              </a:rPr>
              <a:t>مسيحي اليابان بالعصيان الذي نشب في اليابان عام 1637م الأمر الذي دفع السلطات اليابانية لقمع هذا العصيان ثم وضعت سياسة حازمة بالقضاء على اليابانيين المسيحيين وانتهت هذه الإجراءات بإغلاق البلاد في وجه جميع الأمم الأوروبية على السواء</a:t>
            </a:r>
            <a:r>
              <a:rPr lang="en-US" sz="3200" dirty="0">
                <a:solidFill>
                  <a:srgbClr val="FF0000"/>
                </a:solidFill>
                <a:cs typeface="PT Bold Heading" panose="02010400000000000000" pitchFamily="2" charset="-78"/>
              </a:rPr>
              <a:t/>
            </a:r>
            <a:br>
              <a:rPr lang="en-US" sz="3200" dirty="0">
                <a:solidFill>
                  <a:srgbClr val="FF0000"/>
                </a:solidFill>
                <a:cs typeface="PT Bold Heading" panose="02010400000000000000" pitchFamily="2" charset="-78"/>
              </a:rPr>
            </a:br>
            <a:r>
              <a:rPr lang="ar-SA" sz="3200" b="1" dirty="0">
                <a:solidFill>
                  <a:srgbClr val="FF0000"/>
                </a:solidFill>
                <a:cs typeface="PT Bold Heading" panose="02010400000000000000" pitchFamily="2" charset="-78"/>
              </a:rPr>
              <a:t>لحرمانهم من دخول اليابان وفى النهاية تمكنت اليابان في إعادة السلام إلى نصابه بعد مدة من الصراع الداخلي</a:t>
            </a:r>
            <a:r>
              <a:rPr lang="ar-EG" sz="3200" b="1" dirty="0">
                <a:solidFill>
                  <a:srgbClr val="FF0000"/>
                </a:solidFill>
                <a:cs typeface="PT Bold Heading" panose="02010400000000000000" pitchFamily="2" charset="-78"/>
              </a:rPr>
              <a:t>.</a:t>
            </a:r>
          </a:p>
          <a:p>
            <a:pPr lvl="0"/>
            <a:r>
              <a:rPr lang="ar-EG" sz="3200" b="1" dirty="0">
                <a:solidFill>
                  <a:srgbClr val="FF0000"/>
                </a:solidFill>
                <a:cs typeface="PT Bold Heading" panose="02010400000000000000" pitchFamily="2" charset="-78"/>
              </a:rPr>
              <a:t>وانتهت هذه الاجراءات بإغلاق البلاد في وجه جميع الأمم الأوربية على السواء.</a:t>
            </a:r>
            <a:r>
              <a:rPr lang="ar-SA" sz="3200" b="1" dirty="0">
                <a:solidFill>
                  <a:srgbClr val="FF0000"/>
                </a:solidFill>
                <a:cs typeface="PT Bold Heading" panose="02010400000000000000" pitchFamily="2" charset="-78"/>
              </a:rPr>
              <a:t> </a:t>
            </a:r>
            <a:endParaRPr lang="en-US" sz="3200" dirty="0">
              <a:solidFill>
                <a:srgbClr val="FF0000"/>
              </a:solidFill>
              <a:cs typeface="PT Bold Heading" panose="02010400000000000000" pitchFamily="2" charset="-78"/>
            </a:endParaRPr>
          </a:p>
          <a:p>
            <a:endParaRPr lang="ar-SA" dirty="0"/>
          </a:p>
        </p:txBody>
      </p:sp>
    </p:spTree>
    <p:extLst>
      <p:ext uri="{BB962C8B-B14F-4D97-AF65-F5344CB8AC3E}">
        <p14:creationId xmlns:p14="http://schemas.microsoft.com/office/powerpoint/2010/main" val="4266675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692696"/>
          </a:xfrm>
        </p:spPr>
        <p:txBody>
          <a:bodyPr/>
          <a:lstStyle/>
          <a:p>
            <a:r>
              <a:rPr lang="ar-EG" sz="3200" dirty="0" smtClean="0">
                <a:cs typeface="PT Bold Heading" panose="02010400000000000000" pitchFamily="2" charset="-78"/>
              </a:rPr>
              <a:t>المراكز الأوربية في اليابان</a:t>
            </a:r>
            <a:endParaRPr lang="ar-EG" sz="3200" dirty="0">
              <a:cs typeface="PT Bold Heading" panose="02010400000000000000" pitchFamily="2" charset="-78"/>
            </a:endParaRPr>
          </a:p>
        </p:txBody>
      </p:sp>
      <p:sp>
        <p:nvSpPr>
          <p:cNvPr id="3" name="عنصر نائب للمحتوى 2"/>
          <p:cNvSpPr>
            <a:spLocks noGrp="1"/>
          </p:cNvSpPr>
          <p:nvPr>
            <p:ph idx="1"/>
          </p:nvPr>
        </p:nvSpPr>
        <p:spPr>
          <a:xfrm>
            <a:off x="0" y="692696"/>
            <a:ext cx="9144000" cy="6336704"/>
          </a:xfrm>
        </p:spPr>
        <p:txBody>
          <a:bodyPr>
            <a:normAutofit/>
          </a:bodyPr>
          <a:lstStyle/>
          <a:p>
            <a:r>
              <a:rPr lang="ar-EG" sz="3200" dirty="0" smtClean="0">
                <a:solidFill>
                  <a:srgbClr val="FF0000"/>
                </a:solidFill>
                <a:cs typeface="PT Bold Heading" panose="02010400000000000000" pitchFamily="2" charset="-78"/>
              </a:rPr>
              <a:t>لم يكن أغلاق اليابان أبوابها أمام القوي الأوربية أنها لم تتعامل مع الأوربيين فقد سمحت لهم بالتعامل مع موانئ محددة تحت إشراف الحكومة اليابانية فقط.</a:t>
            </a:r>
          </a:p>
          <a:p>
            <a:r>
              <a:rPr lang="ar-EG" sz="3200" dirty="0" smtClean="0">
                <a:solidFill>
                  <a:srgbClr val="FF0000"/>
                </a:solidFill>
                <a:cs typeface="PT Bold Heading" panose="02010400000000000000" pitchFamily="2" charset="-78"/>
              </a:rPr>
              <a:t>فقد سمحت اليابان للهولنديين بإنشاء دار تجارية في </a:t>
            </a:r>
            <a:r>
              <a:rPr lang="ar-EG" sz="3200" dirty="0" err="1" smtClean="0">
                <a:solidFill>
                  <a:srgbClr val="FF0000"/>
                </a:solidFill>
                <a:cs typeface="PT Bold Heading" panose="02010400000000000000" pitchFamily="2" charset="-78"/>
              </a:rPr>
              <a:t>هيرادو</a:t>
            </a:r>
            <a:r>
              <a:rPr lang="ar-EG" sz="3200" dirty="0" smtClean="0">
                <a:solidFill>
                  <a:srgbClr val="FF0000"/>
                </a:solidFill>
                <a:cs typeface="PT Bold Heading" panose="02010400000000000000" pitchFamily="2" charset="-78"/>
              </a:rPr>
              <a:t> في عام 1611.</a:t>
            </a:r>
          </a:p>
          <a:p>
            <a:r>
              <a:rPr lang="ar-EG" sz="3200" dirty="0" smtClean="0">
                <a:solidFill>
                  <a:srgbClr val="FF0000"/>
                </a:solidFill>
                <a:cs typeface="PT Bold Heading" panose="02010400000000000000" pitchFamily="2" charset="-78"/>
              </a:rPr>
              <a:t>وكان البرتغاليون يباشرون تجارتهم في </a:t>
            </a:r>
            <a:r>
              <a:rPr lang="ar-EG" sz="3200" dirty="0" err="1" smtClean="0">
                <a:solidFill>
                  <a:srgbClr val="FF0000"/>
                </a:solidFill>
                <a:cs typeface="PT Bold Heading" panose="02010400000000000000" pitchFamily="2" charset="-78"/>
              </a:rPr>
              <a:t>نجازاكي</a:t>
            </a:r>
            <a:r>
              <a:rPr lang="ar-EG" sz="3200" dirty="0" smtClean="0">
                <a:solidFill>
                  <a:srgbClr val="FF0000"/>
                </a:solidFill>
                <a:cs typeface="PT Bold Heading" panose="02010400000000000000" pitchFamily="2" charset="-78"/>
              </a:rPr>
              <a:t>.</a:t>
            </a:r>
          </a:p>
          <a:p>
            <a:r>
              <a:rPr lang="ar-EG" sz="3200" dirty="0" smtClean="0">
                <a:solidFill>
                  <a:srgbClr val="FF0000"/>
                </a:solidFill>
                <a:cs typeface="PT Bold Heading" panose="02010400000000000000" pitchFamily="2" charset="-78"/>
              </a:rPr>
              <a:t>وكان </a:t>
            </a:r>
            <a:r>
              <a:rPr lang="ar-EG" sz="3200" dirty="0" err="1" smtClean="0">
                <a:solidFill>
                  <a:srgbClr val="FF0000"/>
                </a:solidFill>
                <a:cs typeface="PT Bold Heading" panose="02010400000000000000" pitchFamily="2" charset="-78"/>
              </a:rPr>
              <a:t>للانجليز</a:t>
            </a:r>
            <a:r>
              <a:rPr lang="ar-EG" sz="3200" dirty="0" smtClean="0">
                <a:solidFill>
                  <a:srgbClr val="FF0000"/>
                </a:solidFill>
                <a:cs typeface="PT Bold Heading" panose="02010400000000000000" pitchFamily="2" charset="-78"/>
              </a:rPr>
              <a:t> مركز تجاري في وشيما.</a:t>
            </a:r>
          </a:p>
          <a:p>
            <a:r>
              <a:rPr lang="ar-EG" sz="3200" dirty="0" smtClean="0">
                <a:solidFill>
                  <a:srgbClr val="FF0000"/>
                </a:solidFill>
                <a:cs typeface="PT Bold Heading" panose="02010400000000000000" pitchFamily="2" charset="-78"/>
              </a:rPr>
              <a:t>حيث كانت هذه المراكز أهم مناطق لإمداد الحكومة المركزية بالسلاح وخاصة المدافع، وقد سمح ذلك بتنافس الأوربيين في إمداد اليابان وحكومته المركزية بالسلاح. </a:t>
            </a:r>
            <a:endParaRPr lang="ar-EG" sz="3200" dirty="0">
              <a:solidFill>
                <a:srgbClr val="FF0000"/>
              </a:solidFill>
              <a:cs typeface="PT Bold Heading" panose="02010400000000000000" pitchFamily="2" charset="-78"/>
            </a:endParaRPr>
          </a:p>
        </p:txBody>
      </p:sp>
    </p:spTree>
    <p:extLst>
      <p:ext uri="{BB962C8B-B14F-4D97-AF65-F5344CB8AC3E}">
        <p14:creationId xmlns:p14="http://schemas.microsoft.com/office/powerpoint/2010/main" val="1171375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620688"/>
          </a:xfrm>
        </p:spPr>
        <p:txBody>
          <a:bodyPr/>
          <a:lstStyle/>
          <a:p>
            <a:r>
              <a:rPr lang="ar-EG" sz="3200" dirty="0" smtClean="0">
                <a:solidFill>
                  <a:srgbClr val="C00000"/>
                </a:solidFill>
                <a:cs typeface="PT Bold Heading" panose="02010400000000000000" pitchFamily="2" charset="-78"/>
              </a:rPr>
              <a:t>اليابان في مرحلة العزلة 1637 ـ 1853 </a:t>
            </a:r>
            <a:endParaRPr lang="ar-EG" sz="3200" dirty="0">
              <a:solidFill>
                <a:srgbClr val="C00000"/>
              </a:solidFill>
              <a:cs typeface="PT Bold Heading" panose="02010400000000000000" pitchFamily="2" charset="-78"/>
            </a:endParaRPr>
          </a:p>
        </p:txBody>
      </p:sp>
      <p:sp>
        <p:nvSpPr>
          <p:cNvPr id="3" name="عنصر نائب للمحتوى 2"/>
          <p:cNvSpPr>
            <a:spLocks noGrp="1"/>
          </p:cNvSpPr>
          <p:nvPr>
            <p:ph idx="1"/>
          </p:nvPr>
        </p:nvSpPr>
        <p:spPr>
          <a:xfrm>
            <a:off x="0" y="620688"/>
            <a:ext cx="9144000" cy="6237312"/>
          </a:xfrm>
        </p:spPr>
        <p:txBody>
          <a:bodyPr/>
          <a:lstStyle/>
          <a:p>
            <a:r>
              <a:rPr lang="ar-EG" dirty="0" smtClean="0">
                <a:solidFill>
                  <a:schemeClr val="tx1"/>
                </a:solidFill>
                <a:cs typeface="PT Bold Heading" panose="02010400000000000000" pitchFamily="2" charset="-78"/>
              </a:rPr>
              <a:t>أصدر الإمبراطور الياباني قرار يمنع التعامل مع الأجانب في عام 1637.</a:t>
            </a:r>
          </a:p>
          <a:p>
            <a:r>
              <a:rPr lang="ar-EG" dirty="0" smtClean="0">
                <a:solidFill>
                  <a:schemeClr val="tx1"/>
                </a:solidFill>
                <a:cs typeface="PT Bold Heading" panose="02010400000000000000" pitchFamily="2" charset="-78"/>
              </a:rPr>
              <a:t>دعم القوي الأوربية لحكام الأقاليم (</a:t>
            </a:r>
            <a:r>
              <a:rPr lang="ar-EG" dirty="0" err="1" smtClean="0">
                <a:solidFill>
                  <a:schemeClr val="tx1"/>
                </a:solidFill>
                <a:cs typeface="PT Bold Heading" panose="02010400000000000000" pitchFamily="2" charset="-78"/>
              </a:rPr>
              <a:t>الديمونات</a:t>
            </a:r>
            <a:r>
              <a:rPr lang="ar-EG" dirty="0" smtClean="0">
                <a:solidFill>
                  <a:schemeClr val="tx1"/>
                </a:solidFill>
                <a:cs typeface="PT Bold Heading" panose="02010400000000000000" pitchFamily="2" charset="-78"/>
              </a:rPr>
              <a:t>) للانفصال والتسلح في وجه الحكومة المركزية.</a:t>
            </a:r>
          </a:p>
          <a:p>
            <a:r>
              <a:rPr lang="ar-EG" dirty="0" smtClean="0">
                <a:solidFill>
                  <a:schemeClr val="tx1"/>
                </a:solidFill>
                <a:cs typeface="PT Bold Heading" panose="02010400000000000000" pitchFamily="2" charset="-78"/>
              </a:rPr>
              <a:t>وكان السبب المباشر لذلك تزايد النفوذ الأجنبي في اليابان. </a:t>
            </a:r>
          </a:p>
          <a:p>
            <a:r>
              <a:rPr lang="ar-EG" dirty="0" smtClean="0">
                <a:solidFill>
                  <a:schemeClr val="tx1"/>
                </a:solidFill>
                <a:cs typeface="PT Bold Heading" panose="02010400000000000000" pitchFamily="2" charset="-78"/>
              </a:rPr>
              <a:t>وتزايد أعداد المبشرين الدعين للمسيحية. </a:t>
            </a:r>
          </a:p>
          <a:p>
            <a:r>
              <a:rPr lang="ar-EG" dirty="0" smtClean="0">
                <a:solidFill>
                  <a:schemeClr val="tx1"/>
                </a:solidFill>
                <a:cs typeface="PT Bold Heading" panose="02010400000000000000" pitchFamily="2" charset="-78"/>
              </a:rPr>
              <a:t>وتحول عدد كبير من اليابانيين للمسيحية</a:t>
            </a:r>
            <a:r>
              <a:rPr lang="ar-EG" dirty="0">
                <a:solidFill>
                  <a:schemeClr val="tx1"/>
                </a:solidFill>
                <a:cs typeface="PT Bold Heading" panose="02010400000000000000" pitchFamily="2" charset="-78"/>
              </a:rPr>
              <a:t>.</a:t>
            </a:r>
            <a:r>
              <a:rPr lang="ar-EG" dirty="0" smtClean="0">
                <a:solidFill>
                  <a:schemeClr val="tx1"/>
                </a:solidFill>
                <a:cs typeface="PT Bold Heading" panose="02010400000000000000" pitchFamily="2" charset="-78"/>
              </a:rPr>
              <a:t> </a:t>
            </a:r>
          </a:p>
          <a:p>
            <a:r>
              <a:rPr lang="ar-EG" dirty="0" smtClean="0">
                <a:solidFill>
                  <a:schemeClr val="tx1"/>
                </a:solidFill>
                <a:cs typeface="PT Bold Heading" panose="02010400000000000000" pitchFamily="2" charset="-78"/>
              </a:rPr>
              <a:t>كما كانت السياسة الأوربية في دول الجوار الياباني دافعاً لذلك القرار، حيث تعامل الأوربيين بكل قسوة مع سكان البلدان المجاورة لليابان.</a:t>
            </a:r>
            <a:endParaRPr lang="ar-EG" dirty="0">
              <a:solidFill>
                <a:schemeClr val="tx1"/>
              </a:solidFill>
              <a:cs typeface="PT Bold Heading" panose="02010400000000000000" pitchFamily="2" charset="-78"/>
            </a:endParaRPr>
          </a:p>
          <a:p>
            <a:r>
              <a:rPr lang="ar-EG" dirty="0" smtClean="0">
                <a:solidFill>
                  <a:schemeClr val="tx1"/>
                </a:solidFill>
                <a:cs typeface="PT Bold Heading" panose="02010400000000000000" pitchFamily="2" charset="-78"/>
              </a:rPr>
              <a:t>ومنعت اليابان الأجانب أن يحضروا زوجاتهم ولا أي نساء أوربيات وعليهم</a:t>
            </a:r>
            <a:r>
              <a:rPr lang="ar-SA" dirty="0" smtClean="0">
                <a:solidFill>
                  <a:schemeClr val="tx1"/>
                </a:solidFill>
                <a:cs typeface="PT Bold Heading" panose="02010400000000000000" pitchFamily="2" charset="-78"/>
              </a:rPr>
              <a:t> </a:t>
            </a:r>
            <a:r>
              <a:rPr lang="ar-EG" dirty="0" smtClean="0">
                <a:solidFill>
                  <a:schemeClr val="tx1"/>
                </a:solidFill>
                <a:cs typeface="PT Bold Heading" panose="02010400000000000000" pitchFamily="2" charset="-78"/>
              </a:rPr>
              <a:t>أن يتقدموا ضارعين </a:t>
            </a:r>
            <a:r>
              <a:rPr lang="ar-EG" dirty="0" err="1" smtClean="0">
                <a:solidFill>
                  <a:schemeClr val="tx1"/>
                </a:solidFill>
                <a:cs typeface="PT Bold Heading" panose="02010400000000000000" pitchFamily="2" charset="-78"/>
              </a:rPr>
              <a:t>للشوجن</a:t>
            </a:r>
            <a:r>
              <a:rPr lang="ar-EG" dirty="0" smtClean="0">
                <a:solidFill>
                  <a:schemeClr val="tx1"/>
                </a:solidFill>
                <a:cs typeface="PT Bold Heading" panose="02010400000000000000" pitchFamily="2" charset="-78"/>
              </a:rPr>
              <a:t>.</a:t>
            </a:r>
          </a:p>
          <a:p>
            <a:r>
              <a:rPr lang="ar-EG" dirty="0" smtClean="0">
                <a:solidFill>
                  <a:schemeClr val="tx1"/>
                </a:solidFill>
                <a:cs typeface="PT Bold Heading" panose="02010400000000000000" pitchFamily="2" charset="-78"/>
              </a:rPr>
              <a:t>ومع مرور الوقت فقد تعلم اليابانيون كيف يصنعون المدافع من أجل حماية بلادهم.</a:t>
            </a:r>
          </a:p>
          <a:p>
            <a:r>
              <a:rPr lang="ar-EG" dirty="0" smtClean="0">
                <a:solidFill>
                  <a:schemeClr val="tx1"/>
                </a:solidFill>
                <a:cs typeface="PT Bold Heading" panose="02010400000000000000" pitchFamily="2" charset="-78"/>
              </a:rPr>
              <a:t>وظلت اليابان في حالة من العزلة عن القوي الأوربية حتى وصول بعثة بري في عام 1853.</a:t>
            </a:r>
          </a:p>
          <a:p>
            <a:endParaRPr lang="ar-EG" dirty="0">
              <a:solidFill>
                <a:srgbClr val="0070C0"/>
              </a:solidFill>
              <a:cs typeface="PT Bold Heading" panose="02010400000000000000" pitchFamily="2" charset="-78"/>
            </a:endParaRPr>
          </a:p>
        </p:txBody>
      </p:sp>
    </p:spTree>
    <p:extLst>
      <p:ext uri="{BB962C8B-B14F-4D97-AF65-F5344CB8AC3E}">
        <p14:creationId xmlns:p14="http://schemas.microsoft.com/office/powerpoint/2010/main" val="3708972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4544" y="476672"/>
            <a:ext cx="9468544" cy="936104"/>
          </a:xfrm>
        </p:spPr>
        <p:txBody>
          <a:bodyPr/>
          <a:lstStyle/>
          <a:p>
            <a:r>
              <a:rPr lang="ar-SA" sz="2800" b="1" dirty="0">
                <a:effectLst/>
                <a:cs typeface="PT Bold Heading" panose="02010400000000000000" pitchFamily="2" charset="-78"/>
              </a:rPr>
              <a:t>اليابان والدول </a:t>
            </a:r>
            <a:r>
              <a:rPr lang="ar-SA" sz="2800" b="1" dirty="0" smtClean="0">
                <a:effectLst/>
                <a:cs typeface="PT Bold Heading" panose="02010400000000000000" pitchFamily="2" charset="-78"/>
              </a:rPr>
              <a:t>الأجنبية </a:t>
            </a:r>
            <a:r>
              <a:rPr lang="ar-SA" sz="2800" b="1" dirty="0">
                <a:effectLst/>
                <a:cs typeface="PT Bold Heading" panose="02010400000000000000" pitchFamily="2" charset="-78"/>
              </a:rPr>
              <a:t>1853-1914م</a:t>
            </a:r>
            <a:r>
              <a:rPr lang="en-US" sz="2800" dirty="0">
                <a:effectLst/>
              </a:rPr>
              <a:t/>
            </a:r>
            <a:br>
              <a:rPr lang="en-US" sz="2800" dirty="0">
                <a:effectLst/>
              </a:rPr>
            </a:br>
            <a:endParaRPr lang="ar-EG" sz="2800" dirty="0"/>
          </a:p>
        </p:txBody>
      </p:sp>
      <p:sp>
        <p:nvSpPr>
          <p:cNvPr id="3" name="عنصر نائب للمحتوى 2"/>
          <p:cNvSpPr>
            <a:spLocks noGrp="1"/>
          </p:cNvSpPr>
          <p:nvPr>
            <p:ph idx="1"/>
          </p:nvPr>
        </p:nvSpPr>
        <p:spPr>
          <a:xfrm>
            <a:off x="-252536" y="548680"/>
            <a:ext cx="9649072" cy="6309320"/>
          </a:xfrm>
        </p:spPr>
        <p:txBody>
          <a:bodyPr/>
          <a:lstStyle/>
          <a:p>
            <a:r>
              <a:rPr lang="ar-SA" sz="3200" b="1" dirty="0">
                <a:cs typeface="PT Bold Heading" panose="02010400000000000000" pitchFamily="2" charset="-78"/>
              </a:rPr>
              <a:t>نتائج سياسة العزلة التي اتبعتها اليابان</a:t>
            </a:r>
            <a:r>
              <a:rPr lang="en-US" sz="3200" b="1" dirty="0">
                <a:cs typeface="PT Bold Heading" panose="02010400000000000000" pitchFamily="2" charset="-78"/>
              </a:rPr>
              <a:t> : </a:t>
            </a:r>
            <a:r>
              <a:rPr lang="en-US" sz="3200" dirty="0">
                <a:cs typeface="PT Bold Heading" panose="02010400000000000000" pitchFamily="2" charset="-78"/>
              </a:rPr>
              <a:t/>
            </a:r>
            <a:br>
              <a:rPr lang="en-US" sz="3200" dirty="0">
                <a:cs typeface="PT Bold Heading" panose="02010400000000000000" pitchFamily="2" charset="-78"/>
              </a:rPr>
            </a:br>
            <a:r>
              <a:rPr lang="en-US" sz="3200" b="1" dirty="0">
                <a:cs typeface="PT Bold Heading" panose="02010400000000000000" pitchFamily="2" charset="-78"/>
              </a:rPr>
              <a:t>-</a:t>
            </a:r>
            <a:r>
              <a:rPr lang="ar-SA" sz="3200" b="1" dirty="0">
                <a:cs typeface="PT Bold Heading" panose="02010400000000000000" pitchFamily="2" charset="-78"/>
              </a:rPr>
              <a:t>نعمت اليابان بالسلام مائتي عام بعد تطبيق سياسة العزلة </a:t>
            </a:r>
            <a:endParaRPr lang="en-US" sz="3200" dirty="0">
              <a:cs typeface="PT Bold Heading" panose="02010400000000000000" pitchFamily="2" charset="-78"/>
            </a:endParaRPr>
          </a:p>
          <a:p>
            <a:r>
              <a:rPr lang="en-US" sz="3200" b="1" dirty="0">
                <a:cs typeface="PT Bold Heading" panose="02010400000000000000" pitchFamily="2" charset="-78"/>
              </a:rPr>
              <a:t>- </a:t>
            </a:r>
            <a:r>
              <a:rPr lang="ar-SA" sz="3200" b="1" dirty="0">
                <a:cs typeface="PT Bold Heading" panose="02010400000000000000" pitchFamily="2" charset="-78"/>
              </a:rPr>
              <a:t>ظهور طبقة التجار</a:t>
            </a:r>
            <a:r>
              <a:rPr lang="en-US" sz="3200" b="1" dirty="0">
                <a:cs typeface="PT Bold Heading" panose="02010400000000000000" pitchFamily="2" charset="-78"/>
              </a:rPr>
              <a:t> (</a:t>
            </a:r>
            <a:r>
              <a:rPr lang="ar-SA" sz="3200" b="1" dirty="0">
                <a:cs typeface="PT Bold Heading" panose="02010400000000000000" pitchFamily="2" charset="-78"/>
              </a:rPr>
              <a:t>الطبقة الوسطى</a:t>
            </a:r>
            <a:r>
              <a:rPr lang="en-US" sz="3200" b="1" dirty="0">
                <a:cs typeface="PT Bold Heading" panose="02010400000000000000" pitchFamily="2" charset="-78"/>
              </a:rPr>
              <a:t> ) </a:t>
            </a:r>
            <a:r>
              <a:rPr lang="ar-SA" sz="3200" b="1" dirty="0">
                <a:cs typeface="PT Bold Heading" panose="02010400000000000000" pitchFamily="2" charset="-78"/>
              </a:rPr>
              <a:t>حيث اقترن منع تموين البلاد بالبضائع المستوردة الى ظهور نهضة تجارية عامة وزيادة </a:t>
            </a:r>
            <a:r>
              <a:rPr lang="ar-SA" sz="3200" b="1" dirty="0" smtClean="0">
                <a:cs typeface="PT Bold Heading" panose="02010400000000000000" pitchFamily="2" charset="-78"/>
              </a:rPr>
              <a:t>في </a:t>
            </a:r>
            <a:r>
              <a:rPr lang="ar-SA" sz="3200" b="1" dirty="0">
                <a:cs typeface="PT Bold Heading" panose="02010400000000000000" pitchFamily="2" charset="-78"/>
              </a:rPr>
              <a:t>الثروة مما ادى الى انتعاش الصناعة والتجارة الداخلية مما نتج عنه ظهور طبقة التجار وسيطرتها على الطبقات الاخرى الامر الذى ادى الى سخط طبقة المزارعين في الوقت الذي ارتبط فيه التجار بطبقة النبلاء والأمراء </a:t>
            </a:r>
            <a:endParaRPr lang="en-US" sz="3200" dirty="0">
              <a:cs typeface="PT Bold Heading" panose="02010400000000000000" pitchFamily="2" charset="-78"/>
            </a:endParaRPr>
          </a:p>
          <a:p>
            <a:endParaRPr lang="ar-EG" dirty="0"/>
          </a:p>
        </p:txBody>
      </p:sp>
    </p:spTree>
    <p:extLst>
      <p:ext uri="{BB962C8B-B14F-4D97-AF65-F5344CB8AC3E}">
        <p14:creationId xmlns:p14="http://schemas.microsoft.com/office/powerpoint/2010/main" val="1754709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692696"/>
          </a:xfrm>
        </p:spPr>
        <p:txBody>
          <a:bodyPr/>
          <a:lstStyle/>
          <a:p>
            <a:r>
              <a:rPr lang="en-US" sz="2800" b="1" dirty="0">
                <a:effectLst/>
                <a:cs typeface="PT Bold Heading" panose="02010400000000000000" pitchFamily="2" charset="-78"/>
              </a:rPr>
              <a:t>-</a:t>
            </a:r>
            <a:r>
              <a:rPr lang="ar-SA" sz="2800" b="1" dirty="0">
                <a:effectLst/>
                <a:cs typeface="PT Bold Heading" panose="02010400000000000000" pitchFamily="2" charset="-78"/>
              </a:rPr>
              <a:t>اليابان والأجانب</a:t>
            </a:r>
            <a:r>
              <a:rPr lang="en-US" sz="2400" b="1" dirty="0">
                <a:effectLst/>
              </a:rPr>
              <a:t> :- </a:t>
            </a:r>
            <a:endParaRPr lang="ar-EG" sz="2400" dirty="0"/>
          </a:p>
        </p:txBody>
      </p:sp>
      <p:sp>
        <p:nvSpPr>
          <p:cNvPr id="3" name="عنصر نائب للمحتوى 2"/>
          <p:cNvSpPr>
            <a:spLocks noGrp="1"/>
          </p:cNvSpPr>
          <p:nvPr>
            <p:ph idx="1"/>
          </p:nvPr>
        </p:nvSpPr>
        <p:spPr>
          <a:xfrm>
            <a:off x="-252536" y="620688"/>
            <a:ext cx="9721080" cy="6552728"/>
          </a:xfrm>
        </p:spPr>
        <p:txBody>
          <a:bodyPr/>
          <a:lstStyle/>
          <a:p>
            <a:r>
              <a:rPr lang="ar-SA" b="1" dirty="0">
                <a:solidFill>
                  <a:schemeClr val="tx1"/>
                </a:solidFill>
                <a:cs typeface="PT Bold Heading" panose="02010400000000000000" pitchFamily="2" charset="-78"/>
              </a:rPr>
              <a:t>أسباب عدم احتفاظ اليابان بعزلتها </a:t>
            </a:r>
            <a:r>
              <a:rPr lang="en-US" dirty="0">
                <a:solidFill>
                  <a:schemeClr val="tx1"/>
                </a:solidFill>
                <a:cs typeface="PT Bold Heading" panose="02010400000000000000" pitchFamily="2" charset="-78"/>
              </a:rPr>
              <a:t/>
            </a:r>
            <a:br>
              <a:rPr lang="en-US" dirty="0">
                <a:solidFill>
                  <a:schemeClr val="tx1"/>
                </a:solidFill>
                <a:cs typeface="PT Bold Heading" panose="02010400000000000000" pitchFamily="2" charset="-78"/>
              </a:rPr>
            </a:br>
            <a:r>
              <a:rPr lang="ar-SA" b="1" dirty="0">
                <a:solidFill>
                  <a:schemeClr val="tx1"/>
                </a:solidFill>
                <a:cs typeface="PT Bold Heading" panose="02010400000000000000" pitchFamily="2" charset="-78"/>
              </a:rPr>
              <a:t>في النصف الأول من القرن التاسع عشر أصبح من الصعوبة احتفاظ اليابان بسياسة العزلة بسبب التوسع الغربي المستمر اتجاه منطقة الشرق الأقصى بصفة عامة واليابان بصفة </a:t>
            </a:r>
            <a:r>
              <a:rPr lang="ar-SA" b="1" dirty="0" smtClean="0">
                <a:solidFill>
                  <a:schemeClr val="tx1"/>
                </a:solidFill>
                <a:cs typeface="PT Bold Heading" panose="02010400000000000000" pitchFamily="2" charset="-78"/>
              </a:rPr>
              <a:t>خاصة</a:t>
            </a:r>
            <a:r>
              <a:rPr lang="ar-EG" b="1" dirty="0" smtClean="0">
                <a:solidFill>
                  <a:schemeClr val="tx1"/>
                </a:solidFill>
                <a:cs typeface="PT Bold Heading" panose="02010400000000000000" pitchFamily="2" charset="-78"/>
              </a:rPr>
              <a:t>، حيث أدي اعمار الساحل الغربي للولايات  المتحدة إلي تزايد أهمية اليابان بسبب عمليات الصيد البحري.</a:t>
            </a:r>
          </a:p>
          <a:p>
            <a:r>
              <a:rPr lang="ar-EG" b="1" dirty="0" smtClean="0">
                <a:solidFill>
                  <a:schemeClr val="tx1"/>
                </a:solidFill>
                <a:cs typeface="PT Bold Heading" panose="02010400000000000000" pitchFamily="2" charset="-78"/>
              </a:rPr>
              <a:t>كما أدي النشاط الروسي أيضاً  في المحيط الهندي إلي تزايد أهمية اليابان والجزر اليابانية.</a:t>
            </a:r>
          </a:p>
          <a:p>
            <a:r>
              <a:rPr lang="ar-EG" dirty="0" smtClean="0">
                <a:solidFill>
                  <a:schemeClr val="tx1"/>
                </a:solidFill>
                <a:cs typeface="PT Bold Heading" panose="02010400000000000000" pitchFamily="2" charset="-78"/>
              </a:rPr>
              <a:t>وأصبحت كلاً من روسيا والولايات المتحدة في حاجة إلي موانئ اليابان لإصلاح السفن،  مما كان يعجل بضرورة فتح اليابان لأبوابها.</a:t>
            </a:r>
          </a:p>
          <a:p>
            <a:r>
              <a:rPr lang="ar-EG" dirty="0" smtClean="0">
                <a:solidFill>
                  <a:schemeClr val="tx1"/>
                </a:solidFill>
                <a:cs typeface="PT Bold Heading" panose="02010400000000000000" pitchFamily="2" charset="-78"/>
              </a:rPr>
              <a:t>كما أن سياسة الباب الفتوح التي كانت تتبعها الولايات المتحدة طبقاً للنظام الرأسمالي كانت تشجع الولايات المتحدة علي الضغط على اليابان من أجل فتح أسواقها امام المنتجات الأمريكية.</a:t>
            </a:r>
            <a:endParaRPr lang="ar-EG" dirty="0">
              <a:solidFill>
                <a:schemeClr val="tx1"/>
              </a:solidFill>
              <a:cs typeface="PT Bold Heading" panose="02010400000000000000" pitchFamily="2" charset="-78"/>
            </a:endParaRPr>
          </a:p>
        </p:txBody>
      </p:sp>
    </p:spTree>
    <p:extLst>
      <p:ext uri="{BB962C8B-B14F-4D97-AF65-F5344CB8AC3E}">
        <p14:creationId xmlns:p14="http://schemas.microsoft.com/office/powerpoint/2010/main" val="24807647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2536" y="0"/>
            <a:ext cx="9721080" cy="548680"/>
          </a:xfrm>
        </p:spPr>
        <p:txBody>
          <a:bodyPr/>
          <a:lstStyle/>
          <a:p>
            <a:r>
              <a:rPr lang="ar-SA" sz="2800" b="1" dirty="0">
                <a:solidFill>
                  <a:srgbClr val="C00000"/>
                </a:solidFill>
                <a:effectLst/>
                <a:cs typeface="PT Bold Heading" panose="02010400000000000000" pitchFamily="2" charset="-78"/>
              </a:rPr>
              <a:t>المحاولات الأجنبية لفتح أبواب اليابان للتجارة</a:t>
            </a:r>
            <a:r>
              <a:rPr lang="en-US" sz="2800" b="1" dirty="0">
                <a:effectLst/>
                <a:cs typeface="PT Bold Heading" panose="02010400000000000000" pitchFamily="2" charset="-78"/>
              </a:rPr>
              <a:t> : </a:t>
            </a:r>
            <a:endParaRPr lang="ar-EG" sz="2800" dirty="0">
              <a:cs typeface="PT Bold Heading" panose="02010400000000000000" pitchFamily="2" charset="-78"/>
            </a:endParaRPr>
          </a:p>
        </p:txBody>
      </p:sp>
      <p:sp>
        <p:nvSpPr>
          <p:cNvPr id="3" name="عنصر نائب للمحتوى 2"/>
          <p:cNvSpPr>
            <a:spLocks noGrp="1"/>
          </p:cNvSpPr>
          <p:nvPr>
            <p:ph idx="1"/>
          </p:nvPr>
        </p:nvSpPr>
        <p:spPr>
          <a:xfrm>
            <a:off x="251520" y="526007"/>
            <a:ext cx="8892480" cy="6309320"/>
          </a:xfrm>
        </p:spPr>
        <p:txBody>
          <a:bodyPr>
            <a:normAutofit/>
          </a:bodyPr>
          <a:lstStyle/>
          <a:p>
            <a:r>
              <a:rPr lang="ar-SA" b="1" dirty="0">
                <a:solidFill>
                  <a:srgbClr val="FF0000"/>
                </a:solidFill>
                <a:cs typeface="PT Bold Heading" panose="02010400000000000000" pitchFamily="2" charset="-78"/>
              </a:rPr>
              <a:t>المحاولة الأولى</a:t>
            </a:r>
            <a:r>
              <a:rPr lang="en-US" b="1" dirty="0">
                <a:solidFill>
                  <a:srgbClr val="FF0000"/>
                </a:solidFill>
                <a:cs typeface="PT Bold Heading" panose="02010400000000000000" pitchFamily="2" charset="-78"/>
              </a:rPr>
              <a:t> : </a:t>
            </a:r>
            <a:r>
              <a:rPr lang="ar-SA" b="1" dirty="0">
                <a:solidFill>
                  <a:srgbClr val="FF0000"/>
                </a:solidFill>
                <a:cs typeface="PT Bold Heading" panose="02010400000000000000" pitchFamily="2" charset="-78"/>
              </a:rPr>
              <a:t>الولايات المتحدة</a:t>
            </a:r>
            <a:endParaRPr lang="ar-EG" b="1" dirty="0" smtClean="0">
              <a:solidFill>
                <a:srgbClr val="FF0000"/>
              </a:solidFill>
              <a:cs typeface="PT Bold Heading" panose="02010400000000000000" pitchFamily="2" charset="-78"/>
            </a:endParaRPr>
          </a:p>
          <a:p>
            <a:r>
              <a:rPr lang="ar-SA" b="1" dirty="0" smtClean="0">
                <a:solidFill>
                  <a:srgbClr val="002060"/>
                </a:solidFill>
                <a:cs typeface="PT Bold Heading" panose="02010400000000000000" pitchFamily="2" charset="-78"/>
              </a:rPr>
              <a:t>كانت </a:t>
            </a:r>
            <a:r>
              <a:rPr lang="ar-SA" b="1" dirty="0">
                <a:solidFill>
                  <a:srgbClr val="002060"/>
                </a:solidFill>
                <a:cs typeface="PT Bold Heading" panose="02010400000000000000" pitchFamily="2" charset="-78"/>
              </a:rPr>
              <a:t>أولى المحاولات لفتح أبواب اليابان للتجارة عن طريق الولايات المتحدة</a:t>
            </a:r>
            <a:r>
              <a:rPr lang="en-US" b="1" dirty="0">
                <a:solidFill>
                  <a:srgbClr val="002060"/>
                </a:solidFill>
                <a:cs typeface="PT Bold Heading" panose="02010400000000000000" pitchFamily="2" charset="-78"/>
              </a:rPr>
              <a:t> </a:t>
            </a:r>
            <a:br>
              <a:rPr lang="en-US" b="1" dirty="0">
                <a:solidFill>
                  <a:srgbClr val="002060"/>
                </a:solidFill>
                <a:cs typeface="PT Bold Heading" panose="02010400000000000000" pitchFamily="2" charset="-78"/>
              </a:rPr>
            </a:br>
            <a:r>
              <a:rPr lang="en-US" sz="2800" b="1" dirty="0">
                <a:solidFill>
                  <a:srgbClr val="002060"/>
                </a:solidFill>
                <a:cs typeface="PT Bold Heading" panose="02010400000000000000" pitchFamily="2" charset="-78"/>
              </a:rPr>
              <a:t>- </a:t>
            </a:r>
            <a:r>
              <a:rPr lang="ar-SA" sz="2800" b="1" dirty="0">
                <a:solidFill>
                  <a:srgbClr val="002060"/>
                </a:solidFill>
                <a:cs typeface="PT Bold Heading" panose="02010400000000000000" pitchFamily="2" charset="-78"/>
              </a:rPr>
              <a:t>في منتصف القرن التاسع عشر رأت السلطات الأمريكية ضرورة فتح أبواب اليابان بالقوة أمام الغرب وقد حاول التجار الأمريكيين ابتداء من عام 1791م إنشاء علاقات تجاري مع اليابان ولكنهم لم ينجحوا في محاولاتهم</a:t>
            </a:r>
            <a:r>
              <a:rPr lang="en-US" sz="2800" b="1" dirty="0">
                <a:solidFill>
                  <a:srgbClr val="002060"/>
                </a:solidFill>
                <a:cs typeface="PT Bold Heading" panose="02010400000000000000" pitchFamily="2" charset="-78"/>
              </a:rPr>
              <a:t/>
            </a:r>
            <a:br>
              <a:rPr lang="en-US" sz="2800" b="1" dirty="0">
                <a:solidFill>
                  <a:srgbClr val="002060"/>
                </a:solidFill>
                <a:cs typeface="PT Bold Heading" panose="02010400000000000000" pitchFamily="2" charset="-78"/>
              </a:rPr>
            </a:br>
            <a:r>
              <a:rPr lang="en-US" sz="2800" b="1" dirty="0">
                <a:solidFill>
                  <a:srgbClr val="002060"/>
                </a:solidFill>
                <a:cs typeface="PT Bold Heading" panose="02010400000000000000" pitchFamily="2" charset="-78"/>
              </a:rPr>
              <a:t>-</a:t>
            </a:r>
            <a:r>
              <a:rPr lang="ar-SA" sz="2800" b="1" dirty="0">
                <a:solidFill>
                  <a:srgbClr val="002060"/>
                </a:solidFill>
                <a:cs typeface="PT Bold Heading" panose="02010400000000000000" pitchFamily="2" charset="-78"/>
              </a:rPr>
              <a:t>وفى عام 1837م تقدم التجار الأمريكيون مرة أخرى ولكن </a:t>
            </a:r>
            <a:r>
              <a:rPr lang="ar-SA" sz="2800" b="1" dirty="0" smtClean="0">
                <a:solidFill>
                  <a:srgbClr val="002060"/>
                </a:solidFill>
                <a:cs typeface="PT Bold Heading" panose="02010400000000000000" pitchFamily="2" charset="-78"/>
              </a:rPr>
              <a:t>نيران</a:t>
            </a:r>
            <a:r>
              <a:rPr lang="ar-EG" sz="2800" b="1" dirty="0">
                <a:solidFill>
                  <a:srgbClr val="002060"/>
                </a:solidFill>
                <a:cs typeface="PT Bold Heading" panose="02010400000000000000" pitchFamily="2" charset="-78"/>
              </a:rPr>
              <a:t> </a:t>
            </a:r>
            <a:r>
              <a:rPr lang="ar-SA" sz="2800" b="1" dirty="0" smtClean="0">
                <a:solidFill>
                  <a:srgbClr val="002060"/>
                </a:solidFill>
                <a:cs typeface="PT Bold Heading" panose="02010400000000000000" pitchFamily="2" charset="-78"/>
              </a:rPr>
              <a:t>المدفعية </a:t>
            </a:r>
            <a:r>
              <a:rPr lang="ar-SA" sz="2800" b="1" dirty="0">
                <a:solidFill>
                  <a:srgbClr val="002060"/>
                </a:solidFill>
                <a:cs typeface="PT Bold Heading" panose="02010400000000000000" pitchFamily="2" charset="-78"/>
              </a:rPr>
              <a:t>اليابانية ردتهم على أعقابهم </a:t>
            </a:r>
            <a:endParaRPr lang="ar-EG" sz="2800" b="1" dirty="0" smtClean="0">
              <a:solidFill>
                <a:srgbClr val="002060"/>
              </a:solidFill>
              <a:cs typeface="PT Bold Heading" panose="02010400000000000000" pitchFamily="2" charset="-78"/>
            </a:endParaRPr>
          </a:p>
          <a:p>
            <a:r>
              <a:rPr lang="ar-SA" sz="2800" b="1" dirty="0">
                <a:solidFill>
                  <a:srgbClr val="FF0000"/>
                </a:solidFill>
                <a:cs typeface="PT Bold Heading" panose="02010400000000000000" pitchFamily="2" charset="-78"/>
              </a:rPr>
              <a:t>بعثة </a:t>
            </a:r>
            <a:r>
              <a:rPr lang="ar-SA" sz="2800" b="1" dirty="0" err="1">
                <a:solidFill>
                  <a:srgbClr val="FF0000"/>
                </a:solidFill>
                <a:cs typeface="PT Bold Heading" panose="02010400000000000000" pitchFamily="2" charset="-78"/>
              </a:rPr>
              <a:t>بيدل</a:t>
            </a:r>
            <a:r>
              <a:rPr lang="ar-SA" sz="2800" b="1" dirty="0">
                <a:solidFill>
                  <a:srgbClr val="FF0000"/>
                </a:solidFill>
                <a:cs typeface="PT Bold Heading" panose="02010400000000000000" pitchFamily="2" charset="-78"/>
              </a:rPr>
              <a:t> ( 1846م </a:t>
            </a:r>
            <a:endParaRPr lang="ar-EG" sz="2800" b="1" dirty="0" smtClean="0">
              <a:solidFill>
                <a:srgbClr val="FF0000"/>
              </a:solidFill>
              <a:cs typeface="PT Bold Heading" panose="02010400000000000000" pitchFamily="2" charset="-78"/>
            </a:endParaRPr>
          </a:p>
          <a:p>
            <a:r>
              <a:rPr lang="ar-SA" sz="2800" b="1" dirty="0">
                <a:solidFill>
                  <a:srgbClr val="002060"/>
                </a:solidFill>
                <a:cs typeface="PT Bold Heading" panose="02010400000000000000" pitchFamily="2" charset="-78"/>
              </a:rPr>
              <a:t>سبب فشل أول بعثة دبلوماسية أمريكية تحت رئاسة القبطان </a:t>
            </a:r>
            <a:r>
              <a:rPr lang="ar-SA" sz="2800" b="1" dirty="0" err="1">
                <a:solidFill>
                  <a:srgbClr val="002060"/>
                </a:solidFill>
                <a:cs typeface="PT Bold Heading" panose="02010400000000000000" pitchFamily="2" charset="-78"/>
              </a:rPr>
              <a:t>بيدل</a:t>
            </a:r>
            <a:r>
              <a:rPr lang="ar-SA" sz="2800" b="1" dirty="0">
                <a:solidFill>
                  <a:srgbClr val="002060"/>
                </a:solidFill>
                <a:cs typeface="PT Bold Heading" panose="02010400000000000000" pitchFamily="2" charset="-78"/>
              </a:rPr>
              <a:t> عام 1846م زيادة الضغط في الولايات المتحدة لإرسال وفد اقوي إلى اليابان ولما امتدت إساءة اليابانيين للأمريكيين الناجين من السفن الغارقة وافقت الحكومة الأمريكية على إرسال بعثة جديدة </a:t>
            </a:r>
            <a:endParaRPr lang="ar-EG" sz="2800" b="1" dirty="0" smtClean="0">
              <a:solidFill>
                <a:srgbClr val="002060"/>
              </a:solidFill>
              <a:cs typeface="PT Bold Heading" panose="02010400000000000000" pitchFamily="2" charset="-78"/>
            </a:endParaRPr>
          </a:p>
        </p:txBody>
      </p:sp>
    </p:spTree>
    <p:extLst>
      <p:ext uri="{BB962C8B-B14F-4D97-AF65-F5344CB8AC3E}">
        <p14:creationId xmlns:p14="http://schemas.microsoft.com/office/powerpoint/2010/main" val="1631042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2302" y="188640"/>
            <a:ext cx="9144000" cy="576064"/>
          </a:xfrm>
        </p:spPr>
        <p:txBody>
          <a:bodyPr/>
          <a:lstStyle/>
          <a:p>
            <a:pPr algn="r"/>
            <a:r>
              <a:rPr lang="ar-EG" sz="2400" b="1" dirty="0">
                <a:solidFill>
                  <a:srgbClr val="FF0000"/>
                </a:solidFill>
                <a:cs typeface="PT Bold Heading" panose="02010400000000000000" pitchFamily="2" charset="-78"/>
              </a:rPr>
              <a:t/>
            </a:r>
            <a:br>
              <a:rPr lang="ar-EG" sz="2400" b="1" dirty="0">
                <a:solidFill>
                  <a:srgbClr val="FF0000"/>
                </a:solidFill>
                <a:cs typeface="PT Bold Heading" panose="02010400000000000000" pitchFamily="2" charset="-78"/>
              </a:rPr>
            </a:br>
            <a:r>
              <a:rPr lang="ar-SA" sz="2400" b="1" dirty="0">
                <a:solidFill>
                  <a:srgbClr val="FF0000"/>
                </a:solidFill>
                <a:cs typeface="PT Bold Heading" panose="02010400000000000000" pitchFamily="2" charset="-78"/>
              </a:rPr>
              <a:t>بعثة برى عام (</a:t>
            </a:r>
            <a:r>
              <a:rPr lang="ar-SA" sz="2400" b="1" dirty="0" smtClean="0">
                <a:solidFill>
                  <a:srgbClr val="FF0000"/>
                </a:solidFill>
                <a:cs typeface="PT Bold Heading" panose="02010400000000000000" pitchFamily="2" charset="-78"/>
              </a:rPr>
              <a:t>1851م</a:t>
            </a:r>
            <a:r>
              <a:rPr lang="en-US" sz="2400" b="1" dirty="0" smtClean="0">
                <a:solidFill>
                  <a:srgbClr val="FF0000"/>
                </a:solidFill>
                <a:cs typeface="PT Bold Heading" panose="02010400000000000000" pitchFamily="2" charset="-78"/>
              </a:rPr>
              <a:t>: </a:t>
            </a:r>
            <a:endParaRPr lang="ar-EG" sz="2400" dirty="0"/>
          </a:p>
        </p:txBody>
      </p:sp>
      <p:sp>
        <p:nvSpPr>
          <p:cNvPr id="3" name="عنصر نائب للمحتوى 2"/>
          <p:cNvSpPr>
            <a:spLocks noGrp="1"/>
          </p:cNvSpPr>
          <p:nvPr>
            <p:ph idx="1"/>
          </p:nvPr>
        </p:nvSpPr>
        <p:spPr>
          <a:xfrm>
            <a:off x="0" y="764704"/>
            <a:ext cx="9144000" cy="6093296"/>
          </a:xfrm>
        </p:spPr>
        <p:txBody>
          <a:bodyPr/>
          <a:lstStyle/>
          <a:p>
            <a:r>
              <a:rPr lang="ar-SA" b="1" dirty="0">
                <a:solidFill>
                  <a:srgbClr val="D727C2"/>
                </a:solidFill>
                <a:cs typeface="PT Bold Heading" panose="02010400000000000000" pitchFamily="2" charset="-78"/>
              </a:rPr>
              <a:t>وصل بعثة برى إلى اليابان عام 1851م وحاول التوقيع على اتفاقية تجارية مع اليابان الا انه فشل فقرر العودة الى بلاده ثم عاد مرة اخرى الى اليابان </a:t>
            </a:r>
            <a:r>
              <a:rPr lang="ar-SA" b="1" dirty="0" err="1">
                <a:solidFill>
                  <a:srgbClr val="D727C2"/>
                </a:solidFill>
                <a:cs typeface="PT Bold Heading" panose="02010400000000000000" pitchFamily="2" charset="-78"/>
              </a:rPr>
              <a:t>فى</a:t>
            </a:r>
            <a:r>
              <a:rPr lang="ar-SA" b="1" dirty="0">
                <a:solidFill>
                  <a:srgbClr val="D727C2"/>
                </a:solidFill>
                <a:cs typeface="PT Bold Heading" panose="02010400000000000000" pitchFamily="2" charset="-78"/>
              </a:rPr>
              <a:t> عام 1855م بعد أن أشيع ان اسطولا روسيا كان يقوم بمناورات قرب اليابان وقد نجح هذه المرة في عقد معاهدة مع اليابان </a:t>
            </a:r>
            <a:r>
              <a:rPr lang="ar-SA" b="1" dirty="0" err="1">
                <a:solidFill>
                  <a:srgbClr val="D727C2"/>
                </a:solidFill>
                <a:cs typeface="PT Bold Heading" panose="02010400000000000000" pitchFamily="2" charset="-78"/>
              </a:rPr>
              <a:t>هى</a:t>
            </a:r>
            <a:r>
              <a:rPr lang="ar-SA" b="1" dirty="0">
                <a:solidFill>
                  <a:srgbClr val="D727C2"/>
                </a:solidFill>
                <a:cs typeface="PT Bold Heading" panose="02010400000000000000" pitchFamily="2" charset="-78"/>
              </a:rPr>
              <a:t> معاهدة</a:t>
            </a:r>
            <a:r>
              <a:rPr lang="en-US" b="1" dirty="0">
                <a:solidFill>
                  <a:srgbClr val="D727C2"/>
                </a:solidFill>
                <a:cs typeface="PT Bold Heading" panose="02010400000000000000" pitchFamily="2" charset="-78"/>
              </a:rPr>
              <a:t> )</a:t>
            </a:r>
            <a:r>
              <a:rPr lang="ar-SA" b="1" dirty="0" err="1">
                <a:solidFill>
                  <a:srgbClr val="D727C2"/>
                </a:solidFill>
                <a:cs typeface="PT Bold Heading" panose="02010400000000000000" pitchFamily="2" charset="-78"/>
              </a:rPr>
              <a:t>كاناجاوا</a:t>
            </a:r>
            <a:r>
              <a:rPr lang="en-US" b="1" dirty="0">
                <a:solidFill>
                  <a:srgbClr val="D727C2"/>
                </a:solidFill>
                <a:cs typeface="PT Bold Heading" panose="02010400000000000000" pitchFamily="2" charset="-78"/>
              </a:rPr>
              <a:t> ( </a:t>
            </a:r>
            <a:r>
              <a:rPr lang="ar-SA" b="1" dirty="0">
                <a:solidFill>
                  <a:srgbClr val="D727C2"/>
                </a:solidFill>
                <a:cs typeface="PT Bold Heading" panose="02010400000000000000" pitchFamily="2" charset="-78"/>
              </a:rPr>
              <a:t>عام 1855م </a:t>
            </a:r>
            <a:r>
              <a:rPr lang="ar-EG" b="1" dirty="0" smtClean="0">
                <a:solidFill>
                  <a:srgbClr val="D727C2"/>
                </a:solidFill>
                <a:cs typeface="PT Bold Heading" panose="02010400000000000000" pitchFamily="2" charset="-78"/>
              </a:rPr>
              <a:t>.</a:t>
            </a:r>
          </a:p>
          <a:p>
            <a:endParaRPr lang="ar-EG" b="1" dirty="0" smtClean="0">
              <a:solidFill>
                <a:srgbClr val="D727C2"/>
              </a:solidFill>
              <a:cs typeface="PT Bold Heading" panose="02010400000000000000" pitchFamily="2" charset="-78"/>
            </a:endParaRPr>
          </a:p>
          <a:p>
            <a:r>
              <a:rPr lang="ar-EG" b="1" dirty="0" smtClean="0">
                <a:solidFill>
                  <a:srgbClr val="002060"/>
                </a:solidFill>
                <a:cs typeface="PT Bold Heading" panose="02010400000000000000" pitchFamily="2" charset="-78"/>
              </a:rPr>
              <a:t>وكانت أهم نصوص هذه المعاهدة هي:</a:t>
            </a:r>
          </a:p>
          <a:p>
            <a:r>
              <a:rPr lang="ar-EG" b="1" dirty="0" smtClean="0">
                <a:solidFill>
                  <a:srgbClr val="002060"/>
                </a:solidFill>
                <a:cs typeface="PT Bold Heading" panose="02010400000000000000" pitchFamily="2" charset="-78"/>
              </a:rPr>
              <a:t>أولاً: فتح موانئ </a:t>
            </a:r>
            <a:r>
              <a:rPr lang="ar-EG" b="1" dirty="0" err="1" smtClean="0">
                <a:solidFill>
                  <a:srgbClr val="002060"/>
                </a:solidFill>
                <a:cs typeface="PT Bold Heading" panose="02010400000000000000" pitchFamily="2" charset="-78"/>
              </a:rPr>
              <a:t>شيمودا</a:t>
            </a:r>
            <a:r>
              <a:rPr lang="ar-EG" b="1" dirty="0" smtClean="0">
                <a:solidFill>
                  <a:srgbClr val="002060"/>
                </a:solidFill>
                <a:cs typeface="PT Bold Heading" panose="02010400000000000000" pitchFamily="2" charset="-78"/>
              </a:rPr>
              <a:t> </a:t>
            </a:r>
            <a:r>
              <a:rPr lang="ar-EG" b="1" dirty="0" err="1" smtClean="0">
                <a:solidFill>
                  <a:srgbClr val="002060"/>
                </a:solidFill>
                <a:cs typeface="PT Bold Heading" panose="02010400000000000000" pitchFamily="2" charset="-78"/>
              </a:rPr>
              <a:t>واكوداتي</a:t>
            </a:r>
            <a:r>
              <a:rPr lang="ar-EG" b="1" dirty="0" smtClean="0">
                <a:solidFill>
                  <a:srgbClr val="002060"/>
                </a:solidFill>
                <a:cs typeface="PT Bold Heading" panose="02010400000000000000" pitchFamily="2" charset="-78"/>
              </a:rPr>
              <a:t> لإصلاح وتموين السفن الأمريكية.</a:t>
            </a:r>
          </a:p>
          <a:p>
            <a:r>
              <a:rPr lang="ar-EG" b="1" dirty="0" smtClean="0">
                <a:solidFill>
                  <a:srgbClr val="002060"/>
                </a:solidFill>
                <a:cs typeface="PT Bold Heading" panose="02010400000000000000" pitchFamily="2" charset="-78"/>
              </a:rPr>
              <a:t>ثانياً: معاملة البحارة الأمريكيين الناجين من السفن الغارقة معاملة لائقة وإعادتهم إلي وطنهم.</a:t>
            </a:r>
          </a:p>
          <a:p>
            <a:r>
              <a:rPr lang="ar-EG" b="1" dirty="0" smtClean="0">
                <a:solidFill>
                  <a:srgbClr val="002060"/>
                </a:solidFill>
                <a:cs typeface="PT Bold Heading" panose="02010400000000000000" pitchFamily="2" charset="-78"/>
              </a:rPr>
              <a:t>ثالثاً: الموافقة على تعيين ممثلين قنصليين إذا رأت أي من الدولتين ذلك ضرورياً.</a:t>
            </a:r>
          </a:p>
          <a:p>
            <a:r>
              <a:rPr lang="ar-EG" b="1" dirty="0" smtClean="0">
                <a:solidFill>
                  <a:srgbClr val="002060"/>
                </a:solidFill>
                <a:cs typeface="PT Bold Heading" panose="02010400000000000000" pitchFamily="2" charset="-78"/>
              </a:rPr>
              <a:t>رابعاً: تعد اليابان بمنح الولايات المتحدة حق الدولة الأولي بالرعاية.</a:t>
            </a:r>
            <a:endParaRPr lang="ar-EG" dirty="0">
              <a:solidFill>
                <a:srgbClr val="002060"/>
              </a:solidFill>
              <a:cs typeface="PT Bold Heading" panose="02010400000000000000" pitchFamily="2" charset="-78"/>
            </a:endParaRPr>
          </a:p>
          <a:p>
            <a:r>
              <a:rPr lang="ar-EG" b="1" dirty="0">
                <a:solidFill>
                  <a:srgbClr val="002060"/>
                </a:solidFill>
                <a:cs typeface="PT Bold Heading" panose="02010400000000000000" pitchFamily="2" charset="-78"/>
              </a:rPr>
              <a:t>وسرعان ما تم تعيين أول قنصل للولايات المتحدة في اليابان </a:t>
            </a:r>
            <a:r>
              <a:rPr lang="ar-EG" b="1" dirty="0" err="1">
                <a:solidFill>
                  <a:srgbClr val="002060"/>
                </a:solidFill>
                <a:cs typeface="PT Bold Heading" panose="02010400000000000000" pitchFamily="2" charset="-78"/>
              </a:rPr>
              <a:t>تاونسند</a:t>
            </a:r>
            <a:r>
              <a:rPr lang="ar-EG" b="1" dirty="0">
                <a:solidFill>
                  <a:srgbClr val="002060"/>
                </a:solidFill>
                <a:cs typeface="PT Bold Heading" panose="02010400000000000000" pitchFamily="2" charset="-78"/>
              </a:rPr>
              <a:t> هارس الذي نجح في عقد اتفاقية عام 1858 التي فتحت أبواب اليابان أمام الولايات المتحدة، وطالبت الدول الأوربية بتوقيع اتفاقيات مماثلة</a:t>
            </a:r>
            <a:r>
              <a:rPr lang="ar-EG" dirty="0" smtClean="0"/>
              <a:t>.</a:t>
            </a:r>
            <a:endParaRPr lang="ar-EG" dirty="0"/>
          </a:p>
        </p:txBody>
      </p:sp>
    </p:spTree>
    <p:extLst>
      <p:ext uri="{BB962C8B-B14F-4D97-AF65-F5344CB8AC3E}">
        <p14:creationId xmlns:p14="http://schemas.microsoft.com/office/powerpoint/2010/main" val="1584294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620688"/>
          </a:xfrm>
        </p:spPr>
        <p:txBody>
          <a:bodyPr/>
          <a:lstStyle/>
          <a:p>
            <a:r>
              <a:rPr lang="ar-SA" sz="3200" b="1" dirty="0">
                <a:solidFill>
                  <a:srgbClr val="FF0000"/>
                </a:solidFill>
                <a:effectLst/>
                <a:cs typeface="PT Bold Heading" pitchFamily="2" charset="-78"/>
              </a:rPr>
              <a:t>نتائج معاهدة </a:t>
            </a:r>
            <a:r>
              <a:rPr lang="ar-SA" sz="3200" b="1" dirty="0" err="1">
                <a:solidFill>
                  <a:srgbClr val="FF0000"/>
                </a:solidFill>
                <a:effectLst/>
                <a:cs typeface="PT Bold Heading" pitchFamily="2" charset="-78"/>
              </a:rPr>
              <a:t>كاناجاوا</a:t>
            </a:r>
            <a:r>
              <a:rPr lang="en-US" sz="3200" b="1" dirty="0">
                <a:solidFill>
                  <a:srgbClr val="FF0000"/>
                </a:solidFill>
                <a:effectLst/>
              </a:rPr>
              <a:t> : </a:t>
            </a:r>
            <a:endParaRPr lang="ar-EG" sz="3200" dirty="0">
              <a:solidFill>
                <a:srgbClr val="FF0000"/>
              </a:solidFill>
            </a:endParaRPr>
          </a:p>
        </p:txBody>
      </p:sp>
      <p:sp>
        <p:nvSpPr>
          <p:cNvPr id="3" name="عنصر نائب للمحتوى 2"/>
          <p:cNvSpPr>
            <a:spLocks noGrp="1"/>
          </p:cNvSpPr>
          <p:nvPr>
            <p:ph idx="1"/>
          </p:nvPr>
        </p:nvSpPr>
        <p:spPr>
          <a:xfrm>
            <a:off x="0" y="476672"/>
            <a:ext cx="9144000" cy="6381328"/>
          </a:xfrm>
        </p:spPr>
        <p:txBody>
          <a:bodyPr>
            <a:normAutofit/>
          </a:bodyPr>
          <a:lstStyle/>
          <a:p>
            <a:pPr>
              <a:buFont typeface="Wingdings" panose="05000000000000000000" pitchFamily="2" charset="2"/>
              <a:buChar char="q"/>
            </a:pPr>
            <a:r>
              <a:rPr lang="ar-SA" sz="3200" b="1" dirty="0">
                <a:solidFill>
                  <a:srgbClr val="7030A0"/>
                </a:solidFill>
                <a:cs typeface="PT Bold Heading" panose="02010400000000000000" pitchFamily="2" charset="-78"/>
              </a:rPr>
              <a:t>أنهت هذه المعاهدة على سياسة العزلة التي كانت سائدة في اليابان طوال </a:t>
            </a:r>
            <a:r>
              <a:rPr lang="ar-SA" sz="3200" b="1" dirty="0" smtClean="0">
                <a:solidFill>
                  <a:srgbClr val="7030A0"/>
                </a:solidFill>
                <a:cs typeface="PT Bold Heading" panose="02010400000000000000" pitchFamily="2" charset="-78"/>
              </a:rPr>
              <a:t>قرنين</a:t>
            </a:r>
            <a:r>
              <a:rPr lang="ar-EG" sz="3200" b="1" dirty="0" smtClean="0">
                <a:solidFill>
                  <a:srgbClr val="7030A0"/>
                </a:solidFill>
                <a:cs typeface="PT Bold Heading" panose="02010400000000000000" pitchFamily="2" charset="-78"/>
              </a:rPr>
              <a:t>.</a:t>
            </a:r>
            <a:endParaRPr lang="ar-EG" sz="3200" b="1" dirty="0">
              <a:solidFill>
                <a:srgbClr val="7030A0"/>
              </a:solidFill>
              <a:cs typeface="PT Bold Heading" panose="02010400000000000000" pitchFamily="2" charset="-78"/>
            </a:endParaRPr>
          </a:p>
          <a:p>
            <a:pPr>
              <a:buFont typeface="Wingdings" panose="05000000000000000000" pitchFamily="2" charset="2"/>
              <a:buChar char="q"/>
            </a:pPr>
            <a:r>
              <a:rPr lang="en-US" sz="3200" b="1" dirty="0" smtClean="0">
                <a:solidFill>
                  <a:srgbClr val="7030A0"/>
                </a:solidFill>
                <a:cs typeface="PT Bold Heading" panose="02010400000000000000" pitchFamily="2" charset="-78"/>
              </a:rPr>
              <a:t>- </a:t>
            </a:r>
            <a:r>
              <a:rPr lang="ar-SA" sz="3200" b="1" dirty="0">
                <a:solidFill>
                  <a:srgbClr val="7030A0"/>
                </a:solidFill>
                <a:cs typeface="PT Bold Heading" panose="02010400000000000000" pitchFamily="2" charset="-78"/>
              </a:rPr>
              <a:t>تبعت المعاهدة الأمريكية سلسلة من المعاهدات التي منحت اليابان بموجبها الامتيازات نفسها للبريطانيين عام </a:t>
            </a:r>
            <a:r>
              <a:rPr lang="ar-SA" sz="3200" b="1" dirty="0" smtClean="0">
                <a:solidFill>
                  <a:srgbClr val="7030A0"/>
                </a:solidFill>
                <a:cs typeface="PT Bold Heading" panose="02010400000000000000" pitchFamily="2" charset="-78"/>
              </a:rPr>
              <a:t>1855م </a:t>
            </a:r>
            <a:r>
              <a:rPr lang="ar-SA" sz="3200" b="1" dirty="0">
                <a:solidFill>
                  <a:srgbClr val="7030A0"/>
                </a:solidFill>
                <a:cs typeface="PT Bold Heading" panose="02010400000000000000" pitchFamily="2" charset="-78"/>
              </a:rPr>
              <a:t>وللهولنديين عام 1856م</a:t>
            </a:r>
            <a:r>
              <a:rPr lang="en-US" sz="3200" b="1" dirty="0">
                <a:solidFill>
                  <a:srgbClr val="7030A0"/>
                </a:solidFill>
                <a:cs typeface="PT Bold Heading" panose="02010400000000000000" pitchFamily="2" charset="-78"/>
              </a:rPr>
              <a:t> </a:t>
            </a:r>
            <a:r>
              <a:rPr lang="en-US" sz="3200" b="1" dirty="0" smtClean="0">
                <a:solidFill>
                  <a:srgbClr val="7030A0"/>
                </a:solidFill>
                <a:cs typeface="PT Bold Heading" panose="02010400000000000000" pitchFamily="2" charset="-78"/>
              </a:rPr>
              <a:t>.</a:t>
            </a:r>
            <a:endParaRPr lang="en-US" sz="3200" b="1" dirty="0">
              <a:solidFill>
                <a:srgbClr val="7030A0"/>
              </a:solidFill>
              <a:cs typeface="PT Bold Heading" panose="02010400000000000000" pitchFamily="2" charset="-78"/>
            </a:endParaRPr>
          </a:p>
          <a:p>
            <a:pPr>
              <a:buFont typeface="Wingdings" panose="05000000000000000000" pitchFamily="2" charset="2"/>
              <a:buChar char="q"/>
            </a:pPr>
            <a:r>
              <a:rPr lang="en-US" sz="3200" b="1" dirty="0" smtClean="0">
                <a:solidFill>
                  <a:srgbClr val="7030A0"/>
                </a:solidFill>
                <a:cs typeface="PT Bold Heading" panose="02010400000000000000" pitchFamily="2" charset="-78"/>
              </a:rPr>
              <a:t> </a:t>
            </a:r>
            <a:r>
              <a:rPr lang="ar-SA" sz="3200" b="1" dirty="0">
                <a:solidFill>
                  <a:srgbClr val="7030A0"/>
                </a:solidFill>
                <a:cs typeface="PT Bold Heading" panose="02010400000000000000" pitchFamily="2" charset="-78"/>
              </a:rPr>
              <a:t>أرسلت الحكومة الأمريكية أول قنصل لها هو المستر</a:t>
            </a:r>
            <a:r>
              <a:rPr lang="en-US" sz="3200" b="1" dirty="0">
                <a:solidFill>
                  <a:srgbClr val="7030A0"/>
                </a:solidFill>
                <a:cs typeface="PT Bold Heading" panose="02010400000000000000" pitchFamily="2" charset="-78"/>
              </a:rPr>
              <a:t> </a:t>
            </a:r>
            <a:r>
              <a:rPr lang="en-US" sz="3200" b="1" dirty="0" smtClean="0">
                <a:solidFill>
                  <a:srgbClr val="7030A0"/>
                </a:solidFill>
                <a:cs typeface="PT Bold Heading" panose="02010400000000000000" pitchFamily="2" charset="-78"/>
              </a:rPr>
              <a:t>)</a:t>
            </a:r>
            <a:r>
              <a:rPr lang="ar-SA" sz="3200" b="1" dirty="0" err="1" smtClean="0">
                <a:solidFill>
                  <a:srgbClr val="7030A0"/>
                </a:solidFill>
                <a:cs typeface="PT Bold Heading" panose="02010400000000000000" pitchFamily="2" charset="-78"/>
              </a:rPr>
              <a:t>تاونسندها</a:t>
            </a:r>
            <a:r>
              <a:rPr lang="ar-EG" sz="3200" b="1" dirty="0" smtClean="0">
                <a:solidFill>
                  <a:srgbClr val="7030A0"/>
                </a:solidFill>
                <a:cs typeface="PT Bold Heading" panose="02010400000000000000" pitchFamily="2" charset="-78"/>
              </a:rPr>
              <a:t>ر)  </a:t>
            </a:r>
            <a:r>
              <a:rPr lang="ar-SA" sz="3200" b="1" dirty="0" smtClean="0">
                <a:solidFill>
                  <a:srgbClr val="7030A0"/>
                </a:solidFill>
                <a:cs typeface="PT Bold Heading" panose="02010400000000000000" pitchFamily="2" charset="-78"/>
              </a:rPr>
              <a:t>ليمثلها </a:t>
            </a:r>
            <a:r>
              <a:rPr lang="ar-SA" sz="3200" b="1" dirty="0">
                <a:solidFill>
                  <a:srgbClr val="7030A0"/>
                </a:solidFill>
                <a:cs typeface="PT Bold Heading" panose="02010400000000000000" pitchFamily="2" charset="-78"/>
              </a:rPr>
              <a:t>لدى حكومة اليابان </a:t>
            </a:r>
            <a:r>
              <a:rPr lang="en-US" sz="3200" b="1" dirty="0" smtClean="0">
                <a:solidFill>
                  <a:srgbClr val="7030A0"/>
                </a:solidFill>
                <a:cs typeface="PT Bold Heading" panose="02010400000000000000" pitchFamily="2" charset="-78"/>
              </a:rPr>
              <a:t>.</a:t>
            </a:r>
            <a:endParaRPr lang="ar-EG" sz="3200" b="1" dirty="0" smtClean="0">
              <a:solidFill>
                <a:srgbClr val="7030A0"/>
              </a:solidFill>
              <a:cs typeface="PT Bold Heading" panose="02010400000000000000" pitchFamily="2" charset="-78"/>
            </a:endParaRPr>
          </a:p>
          <a:p>
            <a:pPr>
              <a:buFont typeface="Wingdings" panose="05000000000000000000" pitchFamily="2" charset="2"/>
              <a:buChar char="q"/>
            </a:pPr>
            <a:r>
              <a:rPr lang="en-US" sz="3200" b="1" dirty="0"/>
              <a:t>-</a:t>
            </a:r>
            <a:r>
              <a:rPr lang="ar-SA" sz="3200" b="1" dirty="0">
                <a:solidFill>
                  <a:srgbClr val="7030A0"/>
                </a:solidFill>
                <a:cs typeface="PT Bold Heading" panose="02010400000000000000" pitchFamily="2" charset="-78"/>
              </a:rPr>
              <a:t>نجح </a:t>
            </a:r>
            <a:r>
              <a:rPr lang="ar-SA" sz="3200" b="1" dirty="0" err="1">
                <a:solidFill>
                  <a:srgbClr val="7030A0"/>
                </a:solidFill>
                <a:cs typeface="PT Bold Heading" panose="02010400000000000000" pitchFamily="2" charset="-78"/>
              </a:rPr>
              <a:t>تونسند</a:t>
            </a:r>
            <a:r>
              <a:rPr lang="ar-SA" sz="3200" b="1" dirty="0">
                <a:solidFill>
                  <a:srgbClr val="7030A0"/>
                </a:solidFill>
                <a:cs typeface="PT Bold Heading" panose="02010400000000000000" pitchFamily="2" charset="-78"/>
              </a:rPr>
              <a:t> في إقامة معاهدة تجارية مع </a:t>
            </a:r>
            <a:r>
              <a:rPr lang="ar-SA" sz="3200" b="1" dirty="0" smtClean="0">
                <a:solidFill>
                  <a:srgbClr val="7030A0"/>
                </a:solidFill>
                <a:cs typeface="PT Bold Heading" panose="02010400000000000000" pitchFamily="2" charset="-78"/>
              </a:rPr>
              <a:t>اليابان</a:t>
            </a:r>
            <a:r>
              <a:rPr lang="ar-EG" sz="3200" b="1" dirty="0" smtClean="0">
                <a:solidFill>
                  <a:srgbClr val="7030A0"/>
                </a:solidFill>
                <a:cs typeface="PT Bold Heading" panose="02010400000000000000" pitchFamily="2" charset="-78"/>
              </a:rPr>
              <a:t> عام 1858م.</a:t>
            </a:r>
            <a:endParaRPr lang="ar-EG" sz="3200" dirty="0">
              <a:solidFill>
                <a:srgbClr val="7030A0"/>
              </a:solidFill>
              <a:cs typeface="PT Bold Heading" panose="02010400000000000000" pitchFamily="2" charset="-78"/>
            </a:endParaRPr>
          </a:p>
        </p:txBody>
      </p:sp>
    </p:spTree>
    <p:extLst>
      <p:ext uri="{BB962C8B-B14F-4D97-AF65-F5344CB8AC3E}">
        <p14:creationId xmlns:p14="http://schemas.microsoft.com/office/powerpoint/2010/main" val="389104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396536" cy="6858000"/>
          </a:xfrm>
        </p:spPr>
        <p:txBody>
          <a:bodyPr>
            <a:normAutofit fontScale="92500"/>
          </a:bodyPr>
          <a:lstStyle/>
          <a:p>
            <a:r>
              <a:rPr lang="ar-SA" b="1" dirty="0">
                <a:solidFill>
                  <a:srgbClr val="002060"/>
                </a:solidFill>
                <a:cs typeface="PT Bold Heading" panose="02010400000000000000" pitchFamily="2" charset="-78"/>
              </a:rPr>
              <a:t>رد الفعل الشعبي الياباني اتجاه المعاهدات التي وقعت مع الدول الأجنبية</a:t>
            </a:r>
            <a:r>
              <a:rPr lang="en-US" b="1" dirty="0">
                <a:solidFill>
                  <a:srgbClr val="002060"/>
                </a:solidFill>
                <a:cs typeface="PT Bold Heading" panose="02010400000000000000" pitchFamily="2" charset="-78"/>
              </a:rPr>
              <a:t> : </a:t>
            </a:r>
            <a:br>
              <a:rPr lang="en-US" b="1" dirty="0">
                <a:solidFill>
                  <a:srgbClr val="002060"/>
                </a:solidFill>
                <a:cs typeface="PT Bold Heading" panose="02010400000000000000" pitchFamily="2" charset="-78"/>
              </a:rPr>
            </a:br>
            <a:r>
              <a:rPr lang="ar-SA" b="1" dirty="0">
                <a:solidFill>
                  <a:srgbClr val="002060"/>
                </a:solidFill>
                <a:cs typeface="PT Bold Heading" panose="02010400000000000000" pitchFamily="2" charset="-78"/>
              </a:rPr>
              <a:t>لم يستطع </a:t>
            </a:r>
            <a:r>
              <a:rPr lang="ar-SA" b="1" dirty="0" err="1">
                <a:solidFill>
                  <a:srgbClr val="002060"/>
                </a:solidFill>
                <a:cs typeface="PT Bold Heading" panose="02010400000000000000" pitchFamily="2" charset="-78"/>
              </a:rPr>
              <a:t>الشوجن</a:t>
            </a:r>
            <a:r>
              <a:rPr lang="ar-SA" b="1" dirty="0">
                <a:solidFill>
                  <a:srgbClr val="002060"/>
                </a:solidFill>
                <a:cs typeface="PT Bold Heading" panose="02010400000000000000" pitchFamily="2" charset="-78"/>
              </a:rPr>
              <a:t> تنفيذ اتفاقية </a:t>
            </a:r>
            <a:r>
              <a:rPr lang="ar-SA" b="1" dirty="0" err="1">
                <a:solidFill>
                  <a:srgbClr val="002060"/>
                </a:solidFill>
                <a:cs typeface="PT Bold Heading" panose="02010400000000000000" pitchFamily="2" charset="-78"/>
              </a:rPr>
              <a:t>تاونسند</a:t>
            </a:r>
            <a:r>
              <a:rPr lang="ar-SA" b="1" dirty="0">
                <a:solidFill>
                  <a:srgbClr val="002060"/>
                </a:solidFill>
                <a:cs typeface="PT Bold Heading" panose="02010400000000000000" pitchFamily="2" charset="-78"/>
              </a:rPr>
              <a:t> التي وقعت عام 1858م دون استشارة الإمبراطور الذي أمر بطرد الأجانب واستئناف سياسة العزلة ولكن </a:t>
            </a:r>
            <a:r>
              <a:rPr lang="ar-SA" b="1" dirty="0" err="1">
                <a:solidFill>
                  <a:srgbClr val="002060"/>
                </a:solidFill>
                <a:cs typeface="PT Bold Heading" panose="02010400000000000000" pitchFamily="2" charset="-78"/>
              </a:rPr>
              <a:t>الشوجن</a:t>
            </a:r>
            <a:r>
              <a:rPr lang="ar-SA" b="1" dirty="0">
                <a:solidFill>
                  <a:srgbClr val="002060"/>
                </a:solidFill>
                <a:cs typeface="PT Bold Heading" panose="02010400000000000000" pitchFamily="2" charset="-78"/>
              </a:rPr>
              <a:t> اغفل تنفيذ أوامره تحت تأثير الضغط الأجنبي فقد اتبع أعداء </a:t>
            </a:r>
            <a:r>
              <a:rPr lang="ar-SA" b="1" dirty="0" err="1">
                <a:solidFill>
                  <a:srgbClr val="002060"/>
                </a:solidFill>
                <a:cs typeface="PT Bold Heading" panose="02010400000000000000" pitchFamily="2" charset="-78"/>
              </a:rPr>
              <a:t>الشوجن</a:t>
            </a:r>
            <a:r>
              <a:rPr lang="ar-SA" b="1" dirty="0">
                <a:solidFill>
                  <a:srgbClr val="002060"/>
                </a:solidFill>
                <a:cs typeface="PT Bold Heading" panose="02010400000000000000" pitchFamily="2" charset="-78"/>
              </a:rPr>
              <a:t> سياسية معادية للأجانب</a:t>
            </a:r>
            <a:r>
              <a:rPr lang="en-US" b="1" dirty="0">
                <a:solidFill>
                  <a:srgbClr val="002060"/>
                </a:solidFill>
                <a:cs typeface="PT Bold Heading" panose="02010400000000000000" pitchFamily="2" charset="-78"/>
              </a:rPr>
              <a:t> </a:t>
            </a:r>
            <a:br>
              <a:rPr lang="en-US" b="1" dirty="0">
                <a:solidFill>
                  <a:srgbClr val="002060"/>
                </a:solidFill>
                <a:cs typeface="PT Bold Heading" panose="02010400000000000000" pitchFamily="2" charset="-78"/>
              </a:rPr>
            </a:br>
            <a:r>
              <a:rPr lang="ar-SA" b="1" dirty="0">
                <a:solidFill>
                  <a:srgbClr val="002060"/>
                </a:solidFill>
                <a:cs typeface="PT Bold Heading" panose="02010400000000000000" pitchFamily="2" charset="-78"/>
              </a:rPr>
              <a:t>وقد بدأ الوطنيون الموالون للإمبراطور في مهاجمة الأوروبيين والموظفين التابعين بين عامي 1858- 1865م وقد نتج عن هذه الحركة المعارضة للنفوذ الغربي في اليابان إلى قتل بعض الأجانب في </a:t>
            </a:r>
            <a:r>
              <a:rPr lang="ar-SA" b="1" dirty="0" smtClean="0">
                <a:solidFill>
                  <a:srgbClr val="002060"/>
                </a:solidFill>
                <a:cs typeface="PT Bold Heading" panose="02010400000000000000" pitchFamily="2" charset="-78"/>
              </a:rPr>
              <a:t>اليابان</a:t>
            </a:r>
            <a:r>
              <a:rPr lang="ar-EG" b="1" dirty="0" smtClean="0">
                <a:solidFill>
                  <a:srgbClr val="002060"/>
                </a:solidFill>
                <a:cs typeface="PT Bold Heading" panose="02010400000000000000" pitchFamily="2" charset="-78"/>
              </a:rPr>
              <a:t>.</a:t>
            </a:r>
            <a:endParaRPr lang="ar-EG" b="1" dirty="0">
              <a:solidFill>
                <a:srgbClr val="D727C2"/>
              </a:solidFill>
              <a:cs typeface="PT Bold Heading" panose="02010400000000000000" pitchFamily="2" charset="-78"/>
            </a:endParaRPr>
          </a:p>
          <a:p>
            <a:r>
              <a:rPr lang="ar-EG" b="1" dirty="0" smtClean="0">
                <a:solidFill>
                  <a:srgbClr val="FF0000"/>
                </a:solidFill>
                <a:cs typeface="PT Bold Heading" panose="02010400000000000000" pitchFamily="2" charset="-78"/>
              </a:rPr>
              <a:t>وكان </a:t>
            </a:r>
            <a:r>
              <a:rPr lang="ar-SA" b="1" dirty="0" smtClean="0">
                <a:solidFill>
                  <a:srgbClr val="FF0000"/>
                </a:solidFill>
                <a:cs typeface="PT Bold Heading" panose="02010400000000000000" pitchFamily="2" charset="-78"/>
              </a:rPr>
              <a:t>رد </a:t>
            </a:r>
            <a:r>
              <a:rPr lang="ar-SA" b="1" dirty="0">
                <a:solidFill>
                  <a:srgbClr val="FF0000"/>
                </a:solidFill>
                <a:cs typeface="PT Bold Heading" panose="02010400000000000000" pitchFamily="2" charset="-78"/>
              </a:rPr>
              <a:t>فعل الدول الغربية</a:t>
            </a:r>
            <a:r>
              <a:rPr lang="en-US" b="1" dirty="0">
                <a:solidFill>
                  <a:srgbClr val="FF0000"/>
                </a:solidFill>
                <a:cs typeface="PT Bold Heading" panose="02010400000000000000" pitchFamily="2" charset="-78"/>
              </a:rPr>
              <a:t/>
            </a:r>
            <a:br>
              <a:rPr lang="en-US" b="1" dirty="0">
                <a:solidFill>
                  <a:srgbClr val="FF0000"/>
                </a:solidFill>
                <a:cs typeface="PT Bold Heading" panose="02010400000000000000" pitchFamily="2" charset="-78"/>
              </a:rPr>
            </a:br>
            <a:r>
              <a:rPr lang="ar-EG" b="1" dirty="0" smtClean="0">
                <a:solidFill>
                  <a:srgbClr val="FF0000"/>
                </a:solidFill>
                <a:cs typeface="PT Bold Heading" panose="02010400000000000000" pitchFamily="2" charset="-78"/>
              </a:rPr>
              <a:t>أن </a:t>
            </a:r>
            <a:r>
              <a:rPr lang="ar-SA" b="1" dirty="0" smtClean="0">
                <a:solidFill>
                  <a:srgbClr val="FF0000"/>
                </a:solidFill>
                <a:cs typeface="PT Bold Heading" panose="02010400000000000000" pitchFamily="2" charset="-78"/>
              </a:rPr>
              <a:t>قامت </a:t>
            </a:r>
            <a:r>
              <a:rPr lang="ar-EG" b="1" dirty="0" smtClean="0">
                <a:solidFill>
                  <a:srgbClr val="FF0000"/>
                </a:solidFill>
                <a:cs typeface="PT Bold Heading" panose="02010400000000000000" pitchFamily="2" charset="-78"/>
              </a:rPr>
              <a:t>هذه </a:t>
            </a:r>
            <a:r>
              <a:rPr lang="ar-SA" b="1" dirty="0" smtClean="0">
                <a:solidFill>
                  <a:srgbClr val="FF0000"/>
                </a:solidFill>
                <a:cs typeface="PT Bold Heading" panose="02010400000000000000" pitchFamily="2" charset="-78"/>
              </a:rPr>
              <a:t>الدول </a:t>
            </a:r>
            <a:r>
              <a:rPr lang="ar-SA" b="1" dirty="0">
                <a:solidFill>
                  <a:srgbClr val="FF0000"/>
                </a:solidFill>
                <a:cs typeface="PT Bold Heading" panose="02010400000000000000" pitchFamily="2" charset="-78"/>
              </a:rPr>
              <a:t>الغربية بتوجيه تهديدات مستمرة </a:t>
            </a:r>
            <a:r>
              <a:rPr lang="ar-EG" b="1" dirty="0" smtClean="0">
                <a:solidFill>
                  <a:srgbClr val="FF0000"/>
                </a:solidFill>
                <a:cs typeface="PT Bold Heading" panose="02010400000000000000" pitchFamily="2" charset="-78"/>
              </a:rPr>
              <a:t>باستخدام القوة مثل ما حدث في الصين، </a:t>
            </a:r>
          </a:p>
          <a:p>
            <a:r>
              <a:rPr lang="ar-EG" b="1" dirty="0" smtClean="0">
                <a:solidFill>
                  <a:srgbClr val="FF0000"/>
                </a:solidFill>
                <a:cs typeface="PT Bold Heading" panose="02010400000000000000" pitchFamily="2" charset="-78"/>
              </a:rPr>
              <a:t>ففي عام 1863 قذف الاسطول البريطاني ميناء </a:t>
            </a:r>
            <a:r>
              <a:rPr lang="ar-EG" b="1" dirty="0" err="1" smtClean="0">
                <a:solidFill>
                  <a:srgbClr val="FF0000"/>
                </a:solidFill>
                <a:cs typeface="PT Bold Heading" panose="02010400000000000000" pitchFamily="2" charset="-78"/>
              </a:rPr>
              <a:t>كاوجوشيما</a:t>
            </a:r>
            <a:r>
              <a:rPr lang="ar-EG" b="1" dirty="0" smtClean="0">
                <a:solidFill>
                  <a:srgbClr val="FF0000"/>
                </a:solidFill>
                <a:cs typeface="PT Bold Heading" panose="02010400000000000000" pitchFamily="2" charset="-78"/>
              </a:rPr>
              <a:t>.</a:t>
            </a:r>
          </a:p>
          <a:p>
            <a:r>
              <a:rPr lang="ar-EG" b="1" dirty="0" smtClean="0">
                <a:solidFill>
                  <a:srgbClr val="FF0000"/>
                </a:solidFill>
                <a:cs typeface="PT Bold Heading" panose="02010400000000000000" pitchFamily="2" charset="-78"/>
              </a:rPr>
              <a:t>وفي عام 1864 دمر أسطول مشترك للتحالف الأوربي الأمريكي ميناء </a:t>
            </a:r>
            <a:r>
              <a:rPr lang="ar-EG" b="1" dirty="0" err="1" smtClean="0">
                <a:solidFill>
                  <a:srgbClr val="FF0000"/>
                </a:solidFill>
                <a:cs typeface="PT Bold Heading" panose="02010400000000000000" pitchFamily="2" charset="-78"/>
              </a:rPr>
              <a:t>شيمونوسكي</a:t>
            </a:r>
            <a:r>
              <a:rPr lang="ar-EG" b="1" dirty="0" smtClean="0">
                <a:solidFill>
                  <a:srgbClr val="FF0000"/>
                </a:solidFill>
                <a:cs typeface="PT Bold Heading" panose="02010400000000000000" pitchFamily="2" charset="-78"/>
              </a:rPr>
              <a:t>، وتحصينات عشيرة تش</a:t>
            </a:r>
            <a:r>
              <a:rPr lang="ar-SA" b="1" dirty="0" smtClean="0">
                <a:solidFill>
                  <a:srgbClr val="FF0000"/>
                </a:solidFill>
                <a:cs typeface="PT Bold Heading" panose="02010400000000000000" pitchFamily="2" charset="-78"/>
              </a:rPr>
              <a:t>و</a:t>
            </a:r>
            <a:r>
              <a:rPr lang="ar-EG" b="1" dirty="0" err="1" smtClean="0">
                <a:solidFill>
                  <a:srgbClr val="FF0000"/>
                </a:solidFill>
                <a:cs typeface="PT Bold Heading" panose="02010400000000000000" pitchFamily="2" charset="-78"/>
              </a:rPr>
              <a:t>شو</a:t>
            </a:r>
            <a:r>
              <a:rPr lang="ar-EG" b="1" dirty="0" smtClean="0">
                <a:solidFill>
                  <a:srgbClr val="FF0000"/>
                </a:solidFill>
                <a:cs typeface="PT Bold Heading" panose="02010400000000000000" pitchFamily="2" charset="-78"/>
              </a:rPr>
              <a:t>.</a:t>
            </a:r>
          </a:p>
          <a:p>
            <a:r>
              <a:rPr lang="ar-EG" b="1" dirty="0" smtClean="0">
                <a:solidFill>
                  <a:srgbClr val="FF0000"/>
                </a:solidFill>
                <a:cs typeface="PT Bold Heading" panose="02010400000000000000" pitchFamily="2" charset="-78"/>
              </a:rPr>
              <a:t>وقد أجبر كل ذلك اليابان </a:t>
            </a:r>
            <a:r>
              <a:rPr lang="ar-SA" b="1" dirty="0" smtClean="0">
                <a:solidFill>
                  <a:srgbClr val="FF0000"/>
                </a:solidFill>
                <a:cs typeface="PT Bold Heading" panose="02010400000000000000" pitchFamily="2" charset="-78"/>
              </a:rPr>
              <a:t> </a:t>
            </a:r>
            <a:r>
              <a:rPr lang="ar-EG" b="1" dirty="0" smtClean="0">
                <a:solidFill>
                  <a:srgbClr val="FF0000"/>
                </a:solidFill>
                <a:cs typeface="PT Bold Heading" panose="02010400000000000000" pitchFamily="2" charset="-78"/>
              </a:rPr>
              <a:t>و</a:t>
            </a:r>
            <a:r>
              <a:rPr lang="ar-SA" b="1" dirty="0" smtClean="0">
                <a:solidFill>
                  <a:srgbClr val="FF0000"/>
                </a:solidFill>
                <a:cs typeface="PT Bold Heading" panose="02010400000000000000" pitchFamily="2" charset="-78"/>
              </a:rPr>
              <a:t>الإمبراطور </a:t>
            </a:r>
            <a:r>
              <a:rPr lang="ar-SA" b="1" dirty="0">
                <a:solidFill>
                  <a:srgbClr val="FF0000"/>
                </a:solidFill>
                <a:cs typeface="PT Bold Heading" panose="02010400000000000000" pitchFamily="2" charset="-78"/>
              </a:rPr>
              <a:t>الياباني للموافقة على المصادقة على المعاهدات التي طرحتها الدول الغربية عام </a:t>
            </a:r>
            <a:r>
              <a:rPr lang="ar-SA" b="1" dirty="0" smtClean="0">
                <a:solidFill>
                  <a:srgbClr val="FF0000"/>
                </a:solidFill>
                <a:cs typeface="PT Bold Heading" panose="02010400000000000000" pitchFamily="2" charset="-78"/>
              </a:rPr>
              <a:t>1865م</a:t>
            </a:r>
            <a:r>
              <a:rPr lang="ar-EG" b="1" dirty="0" smtClean="0">
                <a:solidFill>
                  <a:srgbClr val="FF0000"/>
                </a:solidFill>
                <a:cs typeface="PT Bold Heading" panose="02010400000000000000" pitchFamily="2" charset="-78"/>
              </a:rPr>
              <a:t>.</a:t>
            </a:r>
          </a:p>
          <a:p>
            <a:r>
              <a:rPr lang="ar-EG" b="1" dirty="0" smtClean="0">
                <a:solidFill>
                  <a:srgbClr val="FF0000"/>
                </a:solidFill>
                <a:cs typeface="PT Bold Heading" panose="02010400000000000000" pitchFamily="2" charset="-78"/>
              </a:rPr>
              <a:t>وقد ساعد على ذلك التغيرات التي حدثت في اليابان حيث توفي الإمبراطور </a:t>
            </a:r>
            <a:r>
              <a:rPr lang="ar-EG" b="1" dirty="0" err="1" smtClean="0">
                <a:solidFill>
                  <a:srgbClr val="FF0000"/>
                </a:solidFill>
                <a:cs typeface="PT Bold Heading" panose="02010400000000000000" pitchFamily="2" charset="-78"/>
              </a:rPr>
              <a:t>والشوجن</a:t>
            </a:r>
            <a:r>
              <a:rPr lang="ar-EG" b="1" dirty="0" smtClean="0">
                <a:solidFill>
                  <a:srgbClr val="FF0000"/>
                </a:solidFill>
                <a:cs typeface="PT Bold Heading" panose="02010400000000000000" pitchFamily="2" charset="-78"/>
              </a:rPr>
              <a:t> غي عام 1866 وتولي السلطة إمبراطور من أسرة جديدة هي </a:t>
            </a:r>
            <a:r>
              <a:rPr lang="ar-EG" b="1" dirty="0" err="1" smtClean="0">
                <a:solidFill>
                  <a:srgbClr val="FF0000"/>
                </a:solidFill>
                <a:cs typeface="PT Bold Heading" panose="02010400000000000000" pitchFamily="2" charset="-78"/>
              </a:rPr>
              <a:t>ساتشوهيتو</a:t>
            </a:r>
            <a:r>
              <a:rPr lang="ar-EG" b="1" dirty="0" smtClean="0">
                <a:solidFill>
                  <a:srgbClr val="FF0000"/>
                </a:solidFill>
                <a:cs typeface="PT Bold Heading" panose="02010400000000000000" pitchFamily="2" charset="-78"/>
              </a:rPr>
              <a:t>، بدلاً من أسرة </a:t>
            </a:r>
            <a:r>
              <a:rPr lang="ar-EG" b="1" dirty="0" err="1" smtClean="0">
                <a:solidFill>
                  <a:srgbClr val="FF0000"/>
                </a:solidFill>
                <a:cs typeface="PT Bold Heading" panose="02010400000000000000" pitchFamily="2" charset="-78"/>
              </a:rPr>
              <a:t>توكوجاوا</a:t>
            </a:r>
            <a:r>
              <a:rPr lang="ar-EG" b="1" dirty="0" smtClean="0">
                <a:solidFill>
                  <a:srgbClr val="FF0000"/>
                </a:solidFill>
                <a:cs typeface="PT Bold Heading" panose="02010400000000000000" pitchFamily="2" charset="-78"/>
              </a:rPr>
              <a:t> وكان </a:t>
            </a:r>
            <a:r>
              <a:rPr lang="ar-EG" b="1" dirty="0" err="1" smtClean="0">
                <a:solidFill>
                  <a:srgbClr val="FF0000"/>
                </a:solidFill>
                <a:cs typeface="PT Bold Heading" panose="02010400000000000000" pitchFamily="2" charset="-78"/>
              </a:rPr>
              <a:t>الشوجن</a:t>
            </a:r>
            <a:r>
              <a:rPr lang="ar-EG" b="1" dirty="0" smtClean="0">
                <a:solidFill>
                  <a:srgbClr val="FF0000"/>
                </a:solidFill>
                <a:cs typeface="PT Bold Heading" panose="02010400000000000000" pitchFamily="2" charset="-78"/>
              </a:rPr>
              <a:t> الجديد هو </a:t>
            </a:r>
            <a:r>
              <a:rPr lang="ar-EG" b="1" dirty="0" err="1" smtClean="0">
                <a:solidFill>
                  <a:srgbClr val="FF0000"/>
                </a:solidFill>
                <a:cs typeface="PT Bold Heading" panose="02010400000000000000" pitchFamily="2" charset="-78"/>
              </a:rPr>
              <a:t>كييكي</a:t>
            </a:r>
            <a:r>
              <a:rPr lang="ar-EG" b="1" dirty="0" smtClean="0">
                <a:solidFill>
                  <a:srgbClr val="FF0000"/>
                </a:solidFill>
                <a:cs typeface="PT Bold Heading" panose="02010400000000000000" pitchFamily="2" charset="-78"/>
              </a:rPr>
              <a:t> والإمبراطور </a:t>
            </a:r>
            <a:r>
              <a:rPr lang="ar-EG" b="1" dirty="0" err="1" smtClean="0">
                <a:solidFill>
                  <a:srgbClr val="FF0000"/>
                </a:solidFill>
                <a:cs typeface="PT Bold Heading" panose="02010400000000000000" pitchFamily="2" charset="-78"/>
              </a:rPr>
              <a:t>مينسوهيتو</a:t>
            </a:r>
            <a:r>
              <a:rPr lang="ar-EG" b="1" dirty="0" smtClean="0">
                <a:solidFill>
                  <a:srgbClr val="FF0000"/>
                </a:solidFill>
                <a:cs typeface="PT Bold Heading" panose="02010400000000000000" pitchFamily="2" charset="-78"/>
              </a:rPr>
              <a:t>  الذي لقب </a:t>
            </a:r>
            <a:r>
              <a:rPr lang="ar-EG" b="1" dirty="0" err="1" smtClean="0">
                <a:solidFill>
                  <a:srgbClr val="FF0000"/>
                </a:solidFill>
                <a:cs typeface="PT Bold Heading" panose="02010400000000000000" pitchFamily="2" charset="-78"/>
              </a:rPr>
              <a:t>بميجي</a:t>
            </a:r>
            <a:r>
              <a:rPr lang="ar-EG" b="1" dirty="0" smtClean="0">
                <a:solidFill>
                  <a:srgbClr val="FF0000"/>
                </a:solidFill>
                <a:cs typeface="PT Bold Heading" panose="02010400000000000000" pitchFamily="2" charset="-78"/>
              </a:rPr>
              <a:t>. أي صاحب التنوير.</a:t>
            </a:r>
            <a:endParaRPr lang="en-US" dirty="0">
              <a:solidFill>
                <a:srgbClr val="FF0000"/>
              </a:solidFill>
              <a:cs typeface="PT Bold Heading" panose="02010400000000000000" pitchFamily="2" charset="-78"/>
            </a:endParaRPr>
          </a:p>
          <a:p>
            <a:endParaRPr lang="ar-EG" dirty="0">
              <a:cs typeface="PT Bold Heading" panose="02010400000000000000" pitchFamily="2" charset="-78"/>
            </a:endParaRPr>
          </a:p>
        </p:txBody>
      </p:sp>
    </p:spTree>
    <p:extLst>
      <p:ext uri="{BB962C8B-B14F-4D97-AF65-F5344CB8AC3E}">
        <p14:creationId xmlns:p14="http://schemas.microsoft.com/office/powerpoint/2010/main" val="3836482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836712"/>
          </a:xfrm>
        </p:spPr>
        <p:txBody>
          <a:bodyPr/>
          <a:lstStyle/>
          <a:p>
            <a:r>
              <a:rPr lang="ar-SA" sz="2800" b="1" dirty="0">
                <a:effectLst/>
                <a:cs typeface="PT Bold Heading" panose="02010400000000000000" pitchFamily="2" charset="-78"/>
              </a:rPr>
              <a:t>اليابان في عصر </a:t>
            </a:r>
            <a:r>
              <a:rPr lang="ar-SA" sz="2800" b="1" dirty="0" err="1">
                <a:effectLst/>
                <a:cs typeface="PT Bold Heading" panose="02010400000000000000" pitchFamily="2" charset="-78"/>
              </a:rPr>
              <a:t>الميجى</a:t>
            </a:r>
            <a:r>
              <a:rPr lang="ar-SA" sz="2800" b="1" dirty="0">
                <a:effectLst/>
                <a:cs typeface="PT Bold Heading" panose="02010400000000000000" pitchFamily="2" charset="-78"/>
              </a:rPr>
              <a:t>( عصر </a:t>
            </a:r>
            <a:r>
              <a:rPr lang="ar-SA" sz="2800" b="1" dirty="0" smtClean="0">
                <a:effectLst/>
                <a:cs typeface="PT Bold Heading" panose="02010400000000000000" pitchFamily="2" charset="-78"/>
              </a:rPr>
              <a:t>التنوير</a:t>
            </a:r>
            <a:endParaRPr lang="ar-EG" sz="2800" dirty="0">
              <a:cs typeface="PT Bold Heading" panose="02010400000000000000" pitchFamily="2" charset="-78"/>
            </a:endParaRPr>
          </a:p>
        </p:txBody>
      </p:sp>
      <p:sp>
        <p:nvSpPr>
          <p:cNvPr id="3" name="عنصر نائب للمحتوى 2"/>
          <p:cNvSpPr>
            <a:spLocks noGrp="1"/>
          </p:cNvSpPr>
          <p:nvPr>
            <p:ph idx="1"/>
          </p:nvPr>
        </p:nvSpPr>
        <p:spPr>
          <a:xfrm>
            <a:off x="-324544" y="836712"/>
            <a:ext cx="9649072" cy="6021288"/>
          </a:xfrm>
        </p:spPr>
        <p:txBody>
          <a:bodyPr>
            <a:normAutofit fontScale="92500"/>
          </a:bodyPr>
          <a:lstStyle/>
          <a:p>
            <a:r>
              <a:rPr lang="ar-SA" sz="3200" b="1" dirty="0">
                <a:solidFill>
                  <a:srgbClr val="7030A0"/>
                </a:solidFill>
                <a:cs typeface="PT Bold Heading" panose="02010400000000000000" pitchFamily="2" charset="-78"/>
              </a:rPr>
              <a:t>توفى الإمبراطور </a:t>
            </a:r>
            <a:r>
              <a:rPr lang="ar-SA" sz="3200" b="1" dirty="0" err="1">
                <a:solidFill>
                  <a:srgbClr val="7030A0"/>
                </a:solidFill>
                <a:cs typeface="PT Bold Heading" panose="02010400000000000000" pitchFamily="2" charset="-78"/>
              </a:rPr>
              <a:t>والشوجن</a:t>
            </a:r>
            <a:r>
              <a:rPr lang="ar-SA" sz="3200" b="1" dirty="0">
                <a:solidFill>
                  <a:srgbClr val="7030A0"/>
                </a:solidFill>
                <a:cs typeface="PT Bold Heading" panose="02010400000000000000" pitchFamily="2" charset="-78"/>
              </a:rPr>
              <a:t> عام 1866م فكان </a:t>
            </a:r>
            <a:r>
              <a:rPr lang="ar-SA" sz="3200" b="1" dirty="0" err="1">
                <a:solidFill>
                  <a:srgbClr val="7030A0"/>
                </a:solidFill>
                <a:cs typeface="PT Bold Heading" panose="02010400000000000000" pitchFamily="2" charset="-78"/>
              </a:rPr>
              <a:t>الشوجن</a:t>
            </a:r>
            <a:r>
              <a:rPr lang="ar-SA" sz="3200" b="1" dirty="0">
                <a:solidFill>
                  <a:srgbClr val="7030A0"/>
                </a:solidFill>
                <a:cs typeface="PT Bold Heading" panose="02010400000000000000" pitchFamily="2" charset="-78"/>
              </a:rPr>
              <a:t> الجديد هو </a:t>
            </a:r>
            <a:r>
              <a:rPr lang="ar-SA" sz="3200" b="1" dirty="0" err="1">
                <a:solidFill>
                  <a:srgbClr val="7030A0"/>
                </a:solidFill>
                <a:cs typeface="PT Bold Heading" panose="02010400000000000000" pitchFamily="2" charset="-78"/>
              </a:rPr>
              <a:t>كيكى</a:t>
            </a:r>
            <a:r>
              <a:rPr lang="ar-SA" sz="3200" b="1" dirty="0">
                <a:solidFill>
                  <a:srgbClr val="7030A0"/>
                </a:solidFill>
                <a:cs typeface="PT Bold Heading" panose="02010400000000000000" pitchFamily="2" charset="-78"/>
              </a:rPr>
              <a:t> أما الإمبراطور فهو </a:t>
            </a:r>
            <a:r>
              <a:rPr lang="ar-SA" sz="3200" b="1" dirty="0" err="1">
                <a:solidFill>
                  <a:srgbClr val="7030A0"/>
                </a:solidFill>
                <a:cs typeface="PT Bold Heading" panose="02010400000000000000" pitchFamily="2" charset="-78"/>
              </a:rPr>
              <a:t>مينسوهيتو</a:t>
            </a:r>
            <a:r>
              <a:rPr lang="ar-SA" sz="3200" b="1" dirty="0">
                <a:solidFill>
                  <a:srgbClr val="7030A0"/>
                </a:solidFill>
                <a:cs typeface="PT Bold Heading" panose="02010400000000000000" pitchFamily="2" charset="-78"/>
              </a:rPr>
              <a:t> الذي لقب بلقب </a:t>
            </a:r>
            <a:r>
              <a:rPr lang="ar-SA" sz="3200" b="1" dirty="0" err="1">
                <a:solidFill>
                  <a:srgbClr val="7030A0"/>
                </a:solidFill>
                <a:cs typeface="PT Bold Heading" panose="02010400000000000000" pitchFamily="2" charset="-78"/>
              </a:rPr>
              <a:t>الميجى</a:t>
            </a:r>
            <a:r>
              <a:rPr lang="ar-SA" sz="3200" b="1" dirty="0">
                <a:solidFill>
                  <a:srgbClr val="7030A0"/>
                </a:solidFill>
                <a:cs typeface="PT Bold Heading" panose="02010400000000000000" pitchFamily="2" charset="-78"/>
              </a:rPr>
              <a:t> </a:t>
            </a:r>
            <a:endParaRPr lang="ar-EG" sz="3200" b="1" dirty="0" smtClean="0">
              <a:solidFill>
                <a:srgbClr val="7030A0"/>
              </a:solidFill>
              <a:cs typeface="PT Bold Heading" panose="02010400000000000000" pitchFamily="2" charset="-78"/>
            </a:endParaRPr>
          </a:p>
          <a:p>
            <a:r>
              <a:rPr lang="ar-SA" sz="3200" b="1" dirty="0">
                <a:solidFill>
                  <a:srgbClr val="00B0F0"/>
                </a:solidFill>
                <a:cs typeface="PT Bold Heading" panose="02010400000000000000" pitchFamily="2" charset="-78"/>
              </a:rPr>
              <a:t>علاقة </a:t>
            </a:r>
            <a:r>
              <a:rPr lang="ar-SA" sz="3200" b="1" dirty="0" err="1">
                <a:solidFill>
                  <a:srgbClr val="00B0F0"/>
                </a:solidFill>
                <a:cs typeface="PT Bold Heading" panose="02010400000000000000" pitchFamily="2" charset="-78"/>
              </a:rPr>
              <a:t>الميجى</a:t>
            </a:r>
            <a:r>
              <a:rPr lang="ar-SA" sz="3200" b="1" dirty="0">
                <a:solidFill>
                  <a:srgbClr val="00B0F0"/>
                </a:solidFill>
                <a:cs typeface="PT Bold Heading" panose="02010400000000000000" pitchFamily="2" charset="-78"/>
              </a:rPr>
              <a:t> مع الدول الأجنبية</a:t>
            </a:r>
            <a:r>
              <a:rPr lang="en-US" sz="3200" b="1" dirty="0">
                <a:solidFill>
                  <a:srgbClr val="00B0F0"/>
                </a:solidFill>
                <a:cs typeface="PT Bold Heading" panose="02010400000000000000" pitchFamily="2" charset="-78"/>
              </a:rPr>
              <a:t> : </a:t>
            </a:r>
            <a:r>
              <a:rPr lang="en-US" sz="3200" b="1" dirty="0">
                <a:solidFill>
                  <a:srgbClr val="7030A0"/>
                </a:solidFill>
                <a:cs typeface="PT Bold Heading" panose="02010400000000000000" pitchFamily="2" charset="-78"/>
              </a:rPr>
              <a:t/>
            </a:r>
            <a:br>
              <a:rPr lang="en-US" sz="3200" b="1" dirty="0">
                <a:solidFill>
                  <a:srgbClr val="7030A0"/>
                </a:solidFill>
                <a:cs typeface="PT Bold Heading" panose="02010400000000000000" pitchFamily="2" charset="-78"/>
              </a:rPr>
            </a:br>
            <a:r>
              <a:rPr lang="en-US" sz="3200" b="1" dirty="0">
                <a:solidFill>
                  <a:srgbClr val="7030A0"/>
                </a:solidFill>
                <a:cs typeface="PT Bold Heading" panose="02010400000000000000" pitchFamily="2" charset="-78"/>
              </a:rPr>
              <a:t>-</a:t>
            </a:r>
            <a:r>
              <a:rPr lang="ar-SA" sz="3200" b="1" dirty="0">
                <a:solidFill>
                  <a:srgbClr val="7030A0"/>
                </a:solidFill>
                <a:cs typeface="PT Bold Heading" panose="02010400000000000000" pitchFamily="2" charset="-78"/>
              </a:rPr>
              <a:t>أعلن الإمبراطور عن إنشاء علاقات دبلوماسية مع الدول الأجنبية</a:t>
            </a:r>
            <a:r>
              <a:rPr lang="en-US" sz="3200" b="1" dirty="0">
                <a:solidFill>
                  <a:srgbClr val="7030A0"/>
                </a:solidFill>
                <a:cs typeface="PT Bold Heading" panose="02010400000000000000" pitchFamily="2" charset="-78"/>
              </a:rPr>
              <a:t> </a:t>
            </a:r>
            <a:br>
              <a:rPr lang="en-US" sz="3200" b="1" dirty="0">
                <a:solidFill>
                  <a:srgbClr val="7030A0"/>
                </a:solidFill>
                <a:cs typeface="PT Bold Heading" panose="02010400000000000000" pitchFamily="2" charset="-78"/>
              </a:rPr>
            </a:br>
            <a:r>
              <a:rPr lang="en-US" sz="3200" b="1" dirty="0">
                <a:solidFill>
                  <a:srgbClr val="7030A0"/>
                </a:solidFill>
                <a:cs typeface="PT Bold Heading" panose="02010400000000000000" pitchFamily="2" charset="-78"/>
              </a:rPr>
              <a:t>- </a:t>
            </a:r>
            <a:r>
              <a:rPr lang="ar-SA" sz="3200" b="1" dirty="0">
                <a:solidFill>
                  <a:srgbClr val="7030A0"/>
                </a:solidFill>
                <a:cs typeface="PT Bold Heading" panose="02010400000000000000" pitchFamily="2" charset="-78"/>
              </a:rPr>
              <a:t>حذر من قتل الأجانب وذلك ليقيم علاقات ودية مع الأجانب</a:t>
            </a:r>
            <a:endParaRPr lang="en-US" sz="3200" dirty="0">
              <a:solidFill>
                <a:srgbClr val="7030A0"/>
              </a:solidFill>
              <a:cs typeface="PT Bold Heading" panose="02010400000000000000" pitchFamily="2" charset="-78"/>
            </a:endParaRPr>
          </a:p>
          <a:p>
            <a:r>
              <a:rPr lang="en-US" sz="3200" b="1" dirty="0">
                <a:solidFill>
                  <a:srgbClr val="7030A0"/>
                </a:solidFill>
                <a:cs typeface="PT Bold Heading" panose="02010400000000000000" pitchFamily="2" charset="-78"/>
              </a:rPr>
              <a:t>-</a:t>
            </a:r>
            <a:r>
              <a:rPr lang="ar-SA" sz="3200" b="1" dirty="0">
                <a:solidFill>
                  <a:srgbClr val="7030A0"/>
                </a:solidFill>
                <a:cs typeface="PT Bold Heading" panose="02010400000000000000" pitchFamily="2" charset="-78"/>
              </a:rPr>
              <a:t>أرسل مجموعة من الطلاب اليابانيون لكي ينهلوا من الحضارة الغربية</a:t>
            </a:r>
            <a:r>
              <a:rPr lang="en-US" sz="3200" b="1" dirty="0">
                <a:solidFill>
                  <a:srgbClr val="7030A0"/>
                </a:solidFill>
                <a:cs typeface="PT Bold Heading" panose="02010400000000000000" pitchFamily="2" charset="-78"/>
              </a:rPr>
              <a:t> </a:t>
            </a:r>
            <a:br>
              <a:rPr lang="en-US" sz="3200" b="1" dirty="0">
                <a:solidFill>
                  <a:srgbClr val="7030A0"/>
                </a:solidFill>
                <a:cs typeface="PT Bold Heading" panose="02010400000000000000" pitchFamily="2" charset="-78"/>
              </a:rPr>
            </a:br>
            <a:r>
              <a:rPr lang="en-US" sz="3200" b="1" dirty="0">
                <a:solidFill>
                  <a:srgbClr val="7030A0"/>
                </a:solidFill>
                <a:cs typeface="PT Bold Heading" panose="02010400000000000000" pitchFamily="2" charset="-78"/>
              </a:rPr>
              <a:t>-</a:t>
            </a:r>
            <a:r>
              <a:rPr lang="ar-SA" sz="3200" b="1" dirty="0">
                <a:solidFill>
                  <a:srgbClr val="7030A0"/>
                </a:solidFill>
                <a:cs typeface="PT Bold Heading" panose="02010400000000000000" pitchFamily="2" charset="-78"/>
              </a:rPr>
              <a:t>نجحت اليابان في الأخذ من حضارة الغرب والتعلم من علومه والاستفادة من خبراته ومخترعاته</a:t>
            </a:r>
            <a:r>
              <a:rPr lang="en-US" sz="3200" b="1" dirty="0">
                <a:solidFill>
                  <a:srgbClr val="7030A0"/>
                </a:solidFill>
                <a:cs typeface="PT Bold Heading" panose="02010400000000000000" pitchFamily="2" charset="-78"/>
              </a:rPr>
              <a:t/>
            </a:r>
            <a:br>
              <a:rPr lang="en-US" sz="3200" b="1" dirty="0">
                <a:solidFill>
                  <a:srgbClr val="7030A0"/>
                </a:solidFill>
                <a:cs typeface="PT Bold Heading" panose="02010400000000000000" pitchFamily="2" charset="-78"/>
              </a:rPr>
            </a:br>
            <a:r>
              <a:rPr lang="en-US" sz="3200" b="1" dirty="0">
                <a:solidFill>
                  <a:srgbClr val="7030A0"/>
                </a:solidFill>
                <a:cs typeface="PT Bold Heading" panose="02010400000000000000" pitchFamily="2" charset="-78"/>
              </a:rPr>
              <a:t>-</a:t>
            </a:r>
            <a:r>
              <a:rPr lang="ar-SA" sz="3200" b="1" dirty="0">
                <a:solidFill>
                  <a:srgbClr val="7030A0"/>
                </a:solidFill>
                <a:cs typeface="PT Bold Heading" panose="02010400000000000000" pitchFamily="2" charset="-78"/>
              </a:rPr>
              <a:t>اهتم الإمبراطور بالمتعلمين ووضعهم في الوظائف المناسبة</a:t>
            </a:r>
            <a:r>
              <a:rPr lang="en-US" sz="3200" b="1" dirty="0">
                <a:solidFill>
                  <a:srgbClr val="7030A0"/>
                </a:solidFill>
                <a:cs typeface="PT Bold Heading" panose="02010400000000000000" pitchFamily="2" charset="-78"/>
              </a:rPr>
              <a:t> </a:t>
            </a:r>
            <a:br>
              <a:rPr lang="en-US" sz="3200" b="1" dirty="0">
                <a:solidFill>
                  <a:srgbClr val="7030A0"/>
                </a:solidFill>
                <a:cs typeface="PT Bold Heading" panose="02010400000000000000" pitchFamily="2" charset="-78"/>
              </a:rPr>
            </a:br>
            <a:r>
              <a:rPr lang="en-US" sz="3200" b="1" dirty="0">
                <a:solidFill>
                  <a:srgbClr val="7030A0"/>
                </a:solidFill>
                <a:cs typeface="PT Bold Heading" panose="02010400000000000000" pitchFamily="2" charset="-78"/>
              </a:rPr>
              <a:t>-</a:t>
            </a:r>
            <a:r>
              <a:rPr lang="ar-SA" sz="3200" b="1" dirty="0">
                <a:solidFill>
                  <a:srgbClr val="7030A0"/>
                </a:solidFill>
                <a:cs typeface="PT Bold Heading" panose="02010400000000000000" pitchFamily="2" charset="-78"/>
              </a:rPr>
              <a:t>استدعى الإمبراطور الخبراء من جميع الجنسيات لكي تصبح اليابان دولة قوية تساوى اقوي الأمم في العالم فبدأت</a:t>
            </a:r>
            <a:endParaRPr lang="en-US" sz="3200" dirty="0">
              <a:solidFill>
                <a:srgbClr val="7030A0"/>
              </a:solidFill>
              <a:cs typeface="PT Bold Heading" panose="02010400000000000000" pitchFamily="2" charset="-78"/>
            </a:endParaRPr>
          </a:p>
          <a:p>
            <a:endParaRPr lang="ar-EG" dirty="0"/>
          </a:p>
        </p:txBody>
      </p:sp>
    </p:spTree>
    <p:extLst>
      <p:ext uri="{BB962C8B-B14F-4D97-AF65-F5344CB8AC3E}">
        <p14:creationId xmlns:p14="http://schemas.microsoft.com/office/powerpoint/2010/main" val="459553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99392"/>
            <a:ext cx="9144000" cy="648072"/>
          </a:xfrm>
        </p:spPr>
        <p:txBody>
          <a:bodyPr/>
          <a:lstStyle/>
          <a:p>
            <a:pPr algn="r"/>
            <a:r>
              <a:rPr lang="ar-EG" sz="2800" b="1" dirty="0">
                <a:solidFill>
                  <a:srgbClr val="C00000"/>
                </a:solidFill>
                <a:effectLst/>
                <a:cs typeface="PT Bold Heading" panose="02010400000000000000" pitchFamily="2" charset="-78"/>
              </a:rPr>
              <a:t> عصر م</a:t>
            </a:r>
            <a:r>
              <a:rPr lang="ar-SA" sz="2800" b="1" dirty="0" err="1">
                <a:solidFill>
                  <a:srgbClr val="C00000"/>
                </a:solidFill>
                <a:effectLst/>
                <a:cs typeface="PT Bold Heading" panose="02010400000000000000" pitchFamily="2" charset="-78"/>
              </a:rPr>
              <a:t>يجى</a:t>
            </a:r>
            <a:r>
              <a:rPr lang="ar-SA" sz="2800" b="1" dirty="0">
                <a:solidFill>
                  <a:srgbClr val="C00000"/>
                </a:solidFill>
                <a:effectLst/>
                <a:cs typeface="PT Bold Heading" panose="02010400000000000000" pitchFamily="2" charset="-78"/>
              </a:rPr>
              <a:t> وحركة الإصلاح والتنوير في اليابان </a:t>
            </a:r>
            <a:endParaRPr lang="ar-EG" sz="2800" dirty="0"/>
          </a:p>
        </p:txBody>
      </p:sp>
      <p:sp>
        <p:nvSpPr>
          <p:cNvPr id="3" name="عنصر نائب للمحتوى 2"/>
          <p:cNvSpPr>
            <a:spLocks noGrp="1"/>
          </p:cNvSpPr>
          <p:nvPr>
            <p:ph idx="1"/>
          </p:nvPr>
        </p:nvSpPr>
        <p:spPr>
          <a:xfrm>
            <a:off x="-108520" y="548680"/>
            <a:ext cx="9433048" cy="6552728"/>
          </a:xfrm>
        </p:spPr>
        <p:txBody>
          <a:bodyPr>
            <a:normAutofit fontScale="92500" lnSpcReduction="10000"/>
          </a:bodyPr>
          <a:lstStyle/>
          <a:p>
            <a:r>
              <a:rPr lang="ar-SA" b="1" dirty="0">
                <a:solidFill>
                  <a:srgbClr val="D727C2"/>
                </a:solidFill>
                <a:cs typeface="PT Bold Heading" panose="02010400000000000000" pitchFamily="2" charset="-78"/>
              </a:rPr>
              <a:t> وكان على القيادة الجديدة أن تواجه المشكلات الملحة؛ وعلى رأسها: إصلاح مالية البلاد؛ ومقاومة الزحف الغربي. وحل المشكلة الثانية يرتبط بحل الأولى؛ لان مواجهة الأطماع الغربية تتطلب إيجاد قاعد اقت</a:t>
            </a:r>
            <a:r>
              <a:rPr lang="ar-EG" b="1" dirty="0">
                <a:solidFill>
                  <a:srgbClr val="D727C2"/>
                </a:solidFill>
                <a:cs typeface="PT Bold Heading" panose="02010400000000000000" pitchFamily="2" charset="-78"/>
              </a:rPr>
              <a:t>ص</a:t>
            </a:r>
            <a:r>
              <a:rPr lang="ar-SA" b="1" dirty="0">
                <a:solidFill>
                  <a:srgbClr val="D727C2"/>
                </a:solidFill>
                <a:cs typeface="PT Bold Heading" panose="02010400000000000000" pitchFamily="2" charset="-78"/>
              </a:rPr>
              <a:t>ادي</a:t>
            </a:r>
            <a:r>
              <a:rPr lang="ar-EG" b="1" dirty="0">
                <a:solidFill>
                  <a:srgbClr val="D727C2"/>
                </a:solidFill>
                <a:cs typeface="PT Bold Heading" panose="02010400000000000000" pitchFamily="2" charset="-78"/>
              </a:rPr>
              <a:t>ة</a:t>
            </a:r>
            <a:r>
              <a:rPr lang="ar-SA" b="1" dirty="0">
                <a:solidFill>
                  <a:srgbClr val="D727C2"/>
                </a:solidFill>
                <a:cs typeface="PT Bold Heading" panose="02010400000000000000" pitchFamily="2" charset="-78"/>
              </a:rPr>
              <a:t> صلبة؛ وإقامة مثل تلك القاعدة يحتاج إلى إدخال تغييرات جذرية على الواقع الاقتصادي للبلاد؛ </a:t>
            </a:r>
            <a:r>
              <a:rPr lang="ar-EG" b="1" dirty="0">
                <a:solidFill>
                  <a:srgbClr val="D727C2"/>
                </a:solidFill>
                <a:cs typeface="PT Bold Heading" panose="02010400000000000000" pitchFamily="2" charset="-78"/>
              </a:rPr>
              <a:t>ل</a:t>
            </a:r>
            <a:r>
              <a:rPr lang="ar-SA" b="1" dirty="0">
                <a:solidFill>
                  <a:srgbClr val="D727C2"/>
                </a:solidFill>
                <a:cs typeface="PT Bold Heading" panose="02010400000000000000" pitchFamily="2" charset="-78"/>
              </a:rPr>
              <a:t>تنتشل اليابان من و</a:t>
            </a:r>
            <a:r>
              <a:rPr lang="ar-EG" b="1" dirty="0">
                <a:solidFill>
                  <a:srgbClr val="D727C2"/>
                </a:solidFill>
                <a:cs typeface="PT Bold Heading" panose="02010400000000000000" pitchFamily="2" charset="-78"/>
              </a:rPr>
              <a:t>هدت</a:t>
            </a:r>
            <a:r>
              <a:rPr lang="ar-SA" b="1" dirty="0">
                <a:solidFill>
                  <a:srgbClr val="D727C2"/>
                </a:solidFill>
                <a:cs typeface="PT Bold Heading" panose="02010400000000000000" pitchFamily="2" charset="-78"/>
              </a:rPr>
              <a:t> التخلف؛ وتجعلها قادرة على الوقوف أمام الدول الغربية وقفة الند للند. </a:t>
            </a:r>
            <a:endParaRPr lang="ar-EG" b="1" dirty="0" smtClean="0">
              <a:solidFill>
                <a:srgbClr val="D727C2"/>
              </a:solidFill>
              <a:cs typeface="PT Bold Heading" panose="02010400000000000000" pitchFamily="2" charset="-78"/>
            </a:endParaRPr>
          </a:p>
          <a:p>
            <a:r>
              <a:rPr lang="ar-SA" b="1" dirty="0">
                <a:solidFill>
                  <a:schemeClr val="tx1"/>
                </a:solidFill>
                <a:cs typeface="PT Bold Heading" panose="02010400000000000000" pitchFamily="2" charset="-78"/>
              </a:rPr>
              <a:t>ولم يكن ذلك يحتمل الأرجاء؛ لان الخطر الغربي كان ماثلا؛ فإنجلترا وفرنسا كانتا تتربصان باليابان الدوائر</a:t>
            </a:r>
            <a:endParaRPr lang="ar-EG" b="1" dirty="0" smtClean="0">
              <a:solidFill>
                <a:schemeClr val="tx1"/>
              </a:solidFill>
              <a:cs typeface="PT Bold Heading" panose="02010400000000000000" pitchFamily="2" charset="-78"/>
            </a:endParaRPr>
          </a:p>
          <a:p>
            <a:r>
              <a:rPr lang="ar-SA" b="1" dirty="0" smtClean="0">
                <a:solidFill>
                  <a:schemeClr val="tx1"/>
                </a:solidFill>
                <a:cs typeface="PT Bold Heading" panose="02010400000000000000" pitchFamily="2" charset="-78"/>
              </a:rPr>
              <a:t>وجاءت </a:t>
            </a:r>
            <a:r>
              <a:rPr lang="ar-SA" b="1" dirty="0">
                <a:solidFill>
                  <a:schemeClr val="tx1"/>
                </a:solidFill>
                <a:cs typeface="PT Bold Heading" panose="02010400000000000000" pitchFamily="2" charset="-78"/>
              </a:rPr>
              <a:t>الإشارة إلى ضرورة انفتاح اليابان تماما على العالم الخارجي – رغم المعارضة الداخلية – ضمنا في المرسوم الإمبراطوري الذي صدر في 14 مارس 1868؛ وعرف باسم ”ميثاق العهد ذو المبادئ الخمسة " ؛ فنص على:</a:t>
            </a:r>
            <a:endParaRPr lang="en-US" dirty="0">
              <a:solidFill>
                <a:schemeClr val="tx1"/>
              </a:solidFill>
              <a:cs typeface="PT Bold Heading" panose="02010400000000000000" pitchFamily="2" charset="-78"/>
            </a:endParaRPr>
          </a:p>
          <a:p>
            <a:pPr lvl="0"/>
            <a:r>
              <a:rPr lang="ar-SA" b="1" dirty="0">
                <a:solidFill>
                  <a:schemeClr val="tx1"/>
                </a:solidFill>
                <a:cs typeface="PT Bold Heading" panose="02010400000000000000" pitchFamily="2" charset="-78"/>
              </a:rPr>
              <a:t>إقامة مجالس استشارية على نطاق واسع؛ وتقرير جميع أمور الدولة بمعرفة الرأي العام. </a:t>
            </a:r>
            <a:endParaRPr lang="en-US" dirty="0">
              <a:solidFill>
                <a:schemeClr val="tx1"/>
              </a:solidFill>
              <a:cs typeface="PT Bold Heading" panose="02010400000000000000" pitchFamily="2" charset="-78"/>
            </a:endParaRPr>
          </a:p>
          <a:p>
            <a:pPr lvl="0"/>
            <a:r>
              <a:rPr lang="ar-SA" b="1" dirty="0">
                <a:solidFill>
                  <a:schemeClr val="tx1"/>
                </a:solidFill>
                <a:cs typeface="PT Bold Heading" panose="02010400000000000000" pitchFamily="2" charset="-78"/>
              </a:rPr>
              <a:t>اتحاد جميع الطبقات – العليا والدنيا – في إدارة البلاد بفاعلية تامة. </a:t>
            </a:r>
            <a:endParaRPr lang="en-US" dirty="0">
              <a:solidFill>
                <a:schemeClr val="tx1"/>
              </a:solidFill>
              <a:cs typeface="PT Bold Heading" panose="02010400000000000000" pitchFamily="2" charset="-78"/>
            </a:endParaRPr>
          </a:p>
          <a:p>
            <a:pPr lvl="0"/>
            <a:r>
              <a:rPr lang="ar-SA" b="1" dirty="0">
                <a:solidFill>
                  <a:schemeClr val="tx1"/>
                </a:solidFill>
                <a:cs typeface="PT Bold Heading" panose="02010400000000000000" pitchFamily="2" charset="-78"/>
              </a:rPr>
              <a:t>السماح لعامة الناس </a:t>
            </a:r>
            <a:r>
              <a:rPr lang="ar-EG" b="1" dirty="0">
                <a:solidFill>
                  <a:schemeClr val="tx1"/>
                </a:solidFill>
                <a:cs typeface="PT Bold Heading" panose="02010400000000000000" pitchFamily="2" charset="-78"/>
              </a:rPr>
              <a:t>ـ كالموظفين المدنيين والعسكريين ـ بانتهاج الطرق </a:t>
            </a:r>
            <a:r>
              <a:rPr lang="ar-SA" b="1" dirty="0">
                <a:solidFill>
                  <a:schemeClr val="tx1"/>
                </a:solidFill>
                <a:cs typeface="PT Bold Heading" panose="02010400000000000000" pitchFamily="2" charset="-78"/>
              </a:rPr>
              <a:t>التي يختارونها </a:t>
            </a:r>
            <a:r>
              <a:rPr lang="ar-EG" b="1" dirty="0">
                <a:solidFill>
                  <a:schemeClr val="tx1"/>
                </a:solidFill>
                <a:cs typeface="PT Bold Heading" panose="02010400000000000000" pitchFamily="2" charset="-78"/>
              </a:rPr>
              <a:t>لحياتهم </a:t>
            </a:r>
            <a:r>
              <a:rPr lang="ar-SA" b="1" dirty="0">
                <a:solidFill>
                  <a:schemeClr val="tx1"/>
                </a:solidFill>
                <a:cs typeface="PT Bold Heading" panose="02010400000000000000" pitchFamily="2" charset="-78"/>
              </a:rPr>
              <a:t>حتى لا تؤدى اللامبالاة العامة إلى إفساد البلاد. </a:t>
            </a:r>
            <a:endParaRPr lang="en-US" dirty="0">
              <a:solidFill>
                <a:schemeClr val="tx1"/>
              </a:solidFill>
              <a:cs typeface="PT Bold Heading" panose="02010400000000000000" pitchFamily="2" charset="-78"/>
            </a:endParaRPr>
          </a:p>
          <a:p>
            <a:pPr lvl="0"/>
            <a:r>
              <a:rPr lang="ar-SA" b="1" dirty="0">
                <a:solidFill>
                  <a:schemeClr val="tx1"/>
                </a:solidFill>
                <a:cs typeface="PT Bold Heading" panose="02010400000000000000" pitchFamily="2" charset="-78"/>
              </a:rPr>
              <a:t>حظر ممارسة العادات السيئة القديمة؛ وإرساء القواعد على الأسس القانونية العادلة الخاصة بالسماء الأرض. </a:t>
            </a:r>
            <a:endParaRPr lang="en-US" dirty="0">
              <a:solidFill>
                <a:schemeClr val="tx1"/>
              </a:solidFill>
              <a:cs typeface="PT Bold Heading" panose="02010400000000000000" pitchFamily="2" charset="-78"/>
            </a:endParaRPr>
          </a:p>
          <a:p>
            <a:pPr lvl="0"/>
            <a:r>
              <a:rPr lang="ar-EG" b="1" dirty="0">
                <a:solidFill>
                  <a:schemeClr val="tx1"/>
                </a:solidFill>
                <a:cs typeface="PT Bold Heading" panose="02010400000000000000" pitchFamily="2" charset="-78"/>
              </a:rPr>
              <a:t>أ</a:t>
            </a:r>
            <a:r>
              <a:rPr lang="ar-SA" b="1" dirty="0">
                <a:solidFill>
                  <a:schemeClr val="tx1"/>
                </a:solidFill>
                <a:cs typeface="PT Bold Heading" panose="02010400000000000000" pitchFamily="2" charset="-78"/>
              </a:rPr>
              <a:t>لت</a:t>
            </a:r>
            <a:r>
              <a:rPr lang="ar-EG" b="1" dirty="0">
                <a:solidFill>
                  <a:schemeClr val="tx1"/>
                </a:solidFill>
                <a:cs typeface="PT Bold Heading" panose="02010400000000000000" pitchFamily="2" charset="-78"/>
              </a:rPr>
              <a:t>م</a:t>
            </a:r>
            <a:r>
              <a:rPr lang="ar-SA" b="1" dirty="0">
                <a:solidFill>
                  <a:schemeClr val="tx1"/>
                </a:solidFill>
                <a:cs typeface="PT Bold Heading" panose="02010400000000000000" pitchFamily="2" charset="-78"/>
              </a:rPr>
              <a:t>اس المعرفة من شتى إرجاء الع</a:t>
            </a:r>
            <a:r>
              <a:rPr lang="ar-EG" b="1" dirty="0">
                <a:solidFill>
                  <a:schemeClr val="tx1"/>
                </a:solidFill>
                <a:cs typeface="PT Bold Heading" panose="02010400000000000000" pitchFamily="2" charset="-78"/>
              </a:rPr>
              <a:t>الم</a:t>
            </a:r>
            <a:r>
              <a:rPr lang="ar-SA" b="1" dirty="0">
                <a:solidFill>
                  <a:schemeClr val="tx1"/>
                </a:solidFill>
                <a:cs typeface="PT Bold Heading" panose="02010400000000000000" pitchFamily="2" charset="-78"/>
              </a:rPr>
              <a:t> لتقوية دعائم الحكم </a:t>
            </a:r>
            <a:r>
              <a:rPr lang="ar-SA" b="1" dirty="0" smtClean="0">
                <a:solidFill>
                  <a:schemeClr val="tx1"/>
                </a:solidFill>
                <a:cs typeface="PT Bold Heading" panose="02010400000000000000" pitchFamily="2" charset="-78"/>
              </a:rPr>
              <a:t>الإمبراطوري. </a:t>
            </a:r>
            <a:endParaRPr lang="en-US" dirty="0">
              <a:solidFill>
                <a:schemeClr val="tx1"/>
              </a:solidFill>
              <a:cs typeface="PT Bold Heading" panose="02010400000000000000" pitchFamily="2" charset="-78"/>
            </a:endParaRPr>
          </a:p>
          <a:p>
            <a:pPr lvl="0"/>
            <a:r>
              <a:rPr lang="ar-SA" b="1" dirty="0">
                <a:solidFill>
                  <a:schemeClr val="tx1"/>
                </a:solidFill>
                <a:cs typeface="PT Bold Heading" panose="02010400000000000000" pitchFamily="2" charset="-78"/>
              </a:rPr>
              <a:t>وقد وضع مسودة المبادئ الخمسة رجلان من المتخصصين للحكم البرلمان</a:t>
            </a:r>
            <a:r>
              <a:rPr lang="ar-EG" b="1" dirty="0">
                <a:solidFill>
                  <a:schemeClr val="tx1"/>
                </a:solidFill>
                <a:cs typeface="PT Bold Heading" panose="02010400000000000000" pitchFamily="2" charset="-78"/>
              </a:rPr>
              <a:t>ي</a:t>
            </a:r>
            <a:r>
              <a:rPr lang="ar-SA" b="1" dirty="0">
                <a:solidFill>
                  <a:schemeClr val="tx1"/>
                </a:solidFill>
                <a:cs typeface="PT Bold Heading" panose="02010400000000000000" pitchFamily="2" charset="-78"/>
              </a:rPr>
              <a:t> الدستوري ولكن كيدوا كوان عدلها ليخفف من الإشارات التي ورد بها حول عامة الناس والحكم النيابي.   </a:t>
            </a:r>
            <a:endParaRPr lang="en-US" dirty="0">
              <a:solidFill>
                <a:schemeClr val="tx1"/>
              </a:solidFill>
              <a:cs typeface="PT Bold Heading" panose="02010400000000000000" pitchFamily="2" charset="-78"/>
            </a:endParaRPr>
          </a:p>
          <a:p>
            <a:endParaRPr lang="ar-EG" dirty="0"/>
          </a:p>
        </p:txBody>
      </p:sp>
    </p:spTree>
    <p:extLst>
      <p:ext uri="{BB962C8B-B14F-4D97-AF65-F5344CB8AC3E}">
        <p14:creationId xmlns:p14="http://schemas.microsoft.com/office/powerpoint/2010/main" val="3498880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arn(inVertical)">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80528" y="0"/>
            <a:ext cx="9324528" cy="476672"/>
          </a:xfrm>
        </p:spPr>
        <p:txBody>
          <a:bodyPr/>
          <a:lstStyle/>
          <a:p>
            <a:pPr algn="r"/>
            <a:r>
              <a:rPr lang="ar-EG" sz="2400" b="1" dirty="0" smtClean="0">
                <a:solidFill>
                  <a:srgbClr val="C00000"/>
                </a:solidFill>
                <a:effectLst/>
                <a:cs typeface="PT Bold Heading" panose="02010400000000000000" pitchFamily="2" charset="-78"/>
              </a:rPr>
              <a:t> عصر </a:t>
            </a:r>
            <a:r>
              <a:rPr lang="ar-EG" sz="2400" b="1" dirty="0">
                <a:solidFill>
                  <a:srgbClr val="C00000"/>
                </a:solidFill>
                <a:effectLst/>
                <a:cs typeface="PT Bold Heading" panose="02010400000000000000" pitchFamily="2" charset="-78"/>
              </a:rPr>
              <a:t>م</a:t>
            </a:r>
            <a:r>
              <a:rPr lang="ar-SA" sz="2400" b="1" dirty="0" err="1" smtClean="0">
                <a:solidFill>
                  <a:srgbClr val="C00000"/>
                </a:solidFill>
                <a:effectLst/>
                <a:cs typeface="PT Bold Heading" panose="02010400000000000000" pitchFamily="2" charset="-78"/>
              </a:rPr>
              <a:t>يجى</a:t>
            </a:r>
            <a:r>
              <a:rPr lang="ar-SA" sz="2400" b="1" dirty="0" smtClean="0">
                <a:solidFill>
                  <a:srgbClr val="C00000"/>
                </a:solidFill>
                <a:effectLst/>
                <a:cs typeface="PT Bold Heading" panose="02010400000000000000" pitchFamily="2" charset="-78"/>
              </a:rPr>
              <a:t> </a:t>
            </a:r>
            <a:r>
              <a:rPr lang="ar-SA" sz="2400" b="1" dirty="0">
                <a:solidFill>
                  <a:srgbClr val="C00000"/>
                </a:solidFill>
                <a:effectLst/>
                <a:cs typeface="PT Bold Heading" panose="02010400000000000000" pitchFamily="2" charset="-78"/>
              </a:rPr>
              <a:t>وحركة الإصلاح والتنوير في اليابان </a:t>
            </a:r>
            <a:endParaRPr lang="ar-EG" sz="2400" dirty="0">
              <a:solidFill>
                <a:srgbClr val="C00000"/>
              </a:solidFill>
              <a:cs typeface="PT Bold Heading" panose="02010400000000000000" pitchFamily="2" charset="-78"/>
            </a:endParaRPr>
          </a:p>
        </p:txBody>
      </p:sp>
      <p:sp>
        <p:nvSpPr>
          <p:cNvPr id="3" name="عنصر نائب للمحتوى 2"/>
          <p:cNvSpPr>
            <a:spLocks noGrp="1"/>
          </p:cNvSpPr>
          <p:nvPr>
            <p:ph idx="1"/>
          </p:nvPr>
        </p:nvSpPr>
        <p:spPr>
          <a:xfrm>
            <a:off x="0" y="476672"/>
            <a:ext cx="9396536" cy="6624736"/>
          </a:xfrm>
        </p:spPr>
        <p:txBody>
          <a:bodyPr>
            <a:normAutofit fontScale="92500" lnSpcReduction="10000"/>
          </a:bodyPr>
          <a:lstStyle/>
          <a:p>
            <a:r>
              <a:rPr lang="ar-SA" b="1" dirty="0">
                <a:solidFill>
                  <a:schemeClr val="tx1"/>
                </a:solidFill>
                <a:cs typeface="PT Bold Heading" panose="02010400000000000000" pitchFamily="2" charset="-78"/>
              </a:rPr>
              <a:t>في المجال السياسي</a:t>
            </a:r>
            <a:r>
              <a:rPr lang="en-US" b="1" dirty="0">
                <a:solidFill>
                  <a:schemeClr val="tx1"/>
                </a:solidFill>
                <a:cs typeface="PT Bold Heading" panose="02010400000000000000" pitchFamily="2" charset="-78"/>
              </a:rPr>
              <a:t> </a:t>
            </a:r>
            <a:r>
              <a:rPr lang="en-US" b="1" dirty="0">
                <a:solidFill>
                  <a:srgbClr val="0070C0"/>
                </a:solidFill>
                <a:cs typeface="PT Bold Heading" panose="02010400000000000000" pitchFamily="2" charset="-78"/>
              </a:rPr>
              <a:t/>
            </a:r>
            <a:br>
              <a:rPr lang="en-US" b="1" dirty="0">
                <a:solidFill>
                  <a:srgbClr val="0070C0"/>
                </a:solidFill>
                <a:cs typeface="PT Bold Heading" panose="02010400000000000000" pitchFamily="2" charset="-78"/>
              </a:rPr>
            </a:br>
            <a:r>
              <a:rPr lang="en-US" sz="3200" b="1" dirty="0">
                <a:solidFill>
                  <a:srgbClr val="0070C0"/>
                </a:solidFill>
                <a:cs typeface="PT Bold Heading" panose="02010400000000000000" pitchFamily="2" charset="-78"/>
              </a:rPr>
              <a:t>-</a:t>
            </a:r>
            <a:r>
              <a:rPr lang="ar-SA" sz="3200" b="1" dirty="0">
                <a:solidFill>
                  <a:srgbClr val="0070C0"/>
                </a:solidFill>
                <a:cs typeface="PT Bold Heading" panose="02010400000000000000" pitchFamily="2" charset="-78"/>
              </a:rPr>
              <a:t>أعلن الإمبراطور في عام</a:t>
            </a:r>
            <a:r>
              <a:rPr lang="en-US" sz="3200" b="1" dirty="0">
                <a:solidFill>
                  <a:srgbClr val="0070C0"/>
                </a:solidFill>
                <a:cs typeface="PT Bold Heading" panose="02010400000000000000" pitchFamily="2" charset="-78"/>
              </a:rPr>
              <a:t> 1871</a:t>
            </a:r>
            <a:r>
              <a:rPr lang="ar-SA" sz="3200" b="1" dirty="0">
                <a:solidFill>
                  <a:srgbClr val="0070C0"/>
                </a:solidFill>
                <a:cs typeface="PT Bold Heading" panose="02010400000000000000" pitchFamily="2" charset="-78"/>
              </a:rPr>
              <a:t>م ضرورة تركيز السلطة في مركز واحد ولهذا الغي نظام العشائر فأسس اثر ذلك المجالس المحلية في المقاطعات وعين لكل مقاطعة حاكم يستمد سلطته من الحكومة </a:t>
            </a:r>
            <a:r>
              <a:rPr lang="ar-SA" sz="3200" b="1" dirty="0" smtClean="0">
                <a:solidFill>
                  <a:srgbClr val="0070C0"/>
                </a:solidFill>
                <a:cs typeface="PT Bold Heading" panose="02010400000000000000" pitchFamily="2" charset="-78"/>
              </a:rPr>
              <a:t>المركزية</a:t>
            </a:r>
            <a:r>
              <a:rPr lang="ar-EG" sz="3200" b="1" dirty="0">
                <a:solidFill>
                  <a:srgbClr val="0070C0"/>
                </a:solidFill>
                <a:cs typeface="PT Bold Heading" panose="02010400000000000000" pitchFamily="2" charset="-78"/>
              </a:rPr>
              <a:t>.</a:t>
            </a:r>
            <a:r>
              <a:rPr lang="en-US" sz="3200" b="1" dirty="0" smtClean="0">
                <a:solidFill>
                  <a:srgbClr val="0070C0"/>
                </a:solidFill>
                <a:cs typeface="PT Bold Heading" panose="02010400000000000000" pitchFamily="2" charset="-78"/>
              </a:rPr>
              <a:t> </a:t>
            </a:r>
            <a:endParaRPr lang="ar-EG" sz="3200" b="1" dirty="0" smtClean="0">
              <a:solidFill>
                <a:srgbClr val="0070C0"/>
              </a:solidFill>
              <a:cs typeface="PT Bold Heading" panose="02010400000000000000" pitchFamily="2" charset="-78"/>
            </a:endParaRPr>
          </a:p>
          <a:p>
            <a:r>
              <a:rPr lang="ar-EG" sz="3200" b="1" dirty="0" smtClean="0">
                <a:solidFill>
                  <a:srgbClr val="0070C0"/>
                </a:solidFill>
                <a:cs typeface="PT Bold Heading" panose="02010400000000000000" pitchFamily="2" charset="-78"/>
              </a:rPr>
              <a:t>وفي اطار تأسيس الدستور فقد قام الوزير الأول </a:t>
            </a:r>
            <a:r>
              <a:rPr lang="ar-EG" sz="3200" b="1" dirty="0" err="1" smtClean="0">
                <a:solidFill>
                  <a:srgbClr val="0070C0"/>
                </a:solidFill>
                <a:cs typeface="PT Bold Heading" panose="02010400000000000000" pitchFamily="2" charset="-78"/>
              </a:rPr>
              <a:t>ايتو</a:t>
            </a:r>
            <a:r>
              <a:rPr lang="ar-EG" sz="3200" b="1" dirty="0" smtClean="0">
                <a:solidFill>
                  <a:srgbClr val="0070C0"/>
                </a:solidFill>
                <a:cs typeface="PT Bold Heading" panose="02010400000000000000" pitchFamily="2" charset="-78"/>
              </a:rPr>
              <a:t> بتأسيس دستور مستمد من الدستور </a:t>
            </a:r>
            <a:r>
              <a:rPr lang="ar-EG" sz="3200" b="1" dirty="0" err="1" smtClean="0">
                <a:solidFill>
                  <a:srgbClr val="0070C0"/>
                </a:solidFill>
                <a:cs typeface="PT Bold Heading" panose="02010400000000000000" pitchFamily="2" charset="-78"/>
              </a:rPr>
              <a:t>البروسي</a:t>
            </a:r>
            <a:r>
              <a:rPr lang="ar-EG" sz="3200" b="1" dirty="0" smtClean="0">
                <a:solidFill>
                  <a:srgbClr val="0070C0"/>
                </a:solidFill>
                <a:cs typeface="PT Bold Heading" panose="02010400000000000000" pitchFamily="2" charset="-78"/>
              </a:rPr>
              <a:t>. (ألمانيا)</a:t>
            </a:r>
            <a:r>
              <a:rPr lang="en-US" sz="3200" b="1" dirty="0">
                <a:solidFill>
                  <a:srgbClr val="0070C0"/>
                </a:solidFill>
                <a:cs typeface="PT Bold Heading" panose="02010400000000000000" pitchFamily="2" charset="-78"/>
              </a:rPr>
              <a:t/>
            </a:r>
            <a:br>
              <a:rPr lang="en-US" sz="3200" b="1" dirty="0">
                <a:solidFill>
                  <a:srgbClr val="0070C0"/>
                </a:solidFill>
                <a:cs typeface="PT Bold Heading" panose="02010400000000000000" pitchFamily="2" charset="-78"/>
              </a:rPr>
            </a:br>
            <a:r>
              <a:rPr lang="en-US" sz="3200" b="1" dirty="0">
                <a:solidFill>
                  <a:srgbClr val="0070C0"/>
                </a:solidFill>
                <a:cs typeface="PT Bold Heading" panose="02010400000000000000" pitchFamily="2" charset="-78"/>
              </a:rPr>
              <a:t>- </a:t>
            </a:r>
            <a:r>
              <a:rPr lang="ar-SA" sz="3200" b="1" dirty="0">
                <a:solidFill>
                  <a:srgbClr val="0070C0"/>
                </a:solidFill>
                <a:cs typeface="PT Bold Heading" panose="02010400000000000000" pitchFamily="2" charset="-78"/>
              </a:rPr>
              <a:t>أعلن الإمبراطور عام</a:t>
            </a:r>
            <a:r>
              <a:rPr lang="en-US" sz="3200" b="1" dirty="0">
                <a:solidFill>
                  <a:srgbClr val="0070C0"/>
                </a:solidFill>
                <a:cs typeface="PT Bold Heading" panose="02010400000000000000" pitchFamily="2" charset="-78"/>
              </a:rPr>
              <a:t> 1899</a:t>
            </a:r>
            <a:r>
              <a:rPr lang="ar-SA" sz="3200" b="1" dirty="0">
                <a:solidFill>
                  <a:srgbClr val="0070C0"/>
                </a:solidFill>
                <a:cs typeface="PT Bold Heading" panose="02010400000000000000" pitchFamily="2" charset="-78"/>
              </a:rPr>
              <a:t>م إقامة النظام النيابي وبموجبه يصبح للدولة برلمان </a:t>
            </a:r>
            <a:r>
              <a:rPr lang="ar-SA" sz="3200" b="1" dirty="0" smtClean="0">
                <a:solidFill>
                  <a:srgbClr val="0070C0"/>
                </a:solidFill>
                <a:cs typeface="PT Bold Heading" panose="02010400000000000000" pitchFamily="2" charset="-78"/>
              </a:rPr>
              <a:t>مؤلف</a:t>
            </a:r>
            <a:r>
              <a:rPr lang="ar-EG" sz="3200" b="1" dirty="0">
                <a:solidFill>
                  <a:srgbClr val="0070C0"/>
                </a:solidFill>
                <a:cs typeface="PT Bold Heading" panose="02010400000000000000" pitchFamily="2" charset="-78"/>
              </a:rPr>
              <a:t> </a:t>
            </a:r>
            <a:r>
              <a:rPr lang="ar-SA" sz="3200" b="1" dirty="0" smtClean="0">
                <a:solidFill>
                  <a:srgbClr val="0070C0"/>
                </a:solidFill>
                <a:cs typeface="PT Bold Heading" panose="02010400000000000000" pitchFamily="2" charset="-78"/>
              </a:rPr>
              <a:t>من </a:t>
            </a:r>
            <a:r>
              <a:rPr lang="ar-SA" sz="3200" b="1" dirty="0">
                <a:solidFill>
                  <a:srgbClr val="0070C0"/>
                </a:solidFill>
                <a:cs typeface="PT Bold Heading" panose="02010400000000000000" pitchFamily="2" charset="-78"/>
              </a:rPr>
              <a:t>مجلسين مجلس أعيان يعين تعيينا ومجلس </a:t>
            </a:r>
            <a:r>
              <a:rPr lang="ar-EG" sz="3200" b="1" dirty="0" smtClean="0">
                <a:solidFill>
                  <a:srgbClr val="0070C0"/>
                </a:solidFill>
                <a:cs typeface="PT Bold Heading" panose="02010400000000000000" pitchFamily="2" charset="-78"/>
              </a:rPr>
              <a:t>النواب </a:t>
            </a:r>
            <a:r>
              <a:rPr lang="ar-SA" sz="3200" b="1" dirty="0" smtClean="0">
                <a:solidFill>
                  <a:srgbClr val="0070C0"/>
                </a:solidFill>
                <a:cs typeface="PT Bold Heading" panose="02010400000000000000" pitchFamily="2" charset="-78"/>
              </a:rPr>
              <a:t>ينتخب </a:t>
            </a:r>
            <a:r>
              <a:rPr lang="ar-SA" sz="3200" b="1" dirty="0">
                <a:solidFill>
                  <a:srgbClr val="0070C0"/>
                </a:solidFill>
                <a:cs typeface="PT Bold Heading" panose="02010400000000000000" pitchFamily="2" charset="-78"/>
              </a:rPr>
              <a:t>أعضاؤه ممن يدفعون مقدارا معينا من الضرائب ويرأس السلطة التنفيذية </a:t>
            </a:r>
            <a:r>
              <a:rPr lang="ar-SA" sz="3200" b="1" dirty="0" err="1" smtClean="0">
                <a:solidFill>
                  <a:srgbClr val="0070C0"/>
                </a:solidFill>
                <a:cs typeface="PT Bold Heading" panose="02010400000000000000" pitchFamily="2" charset="-78"/>
              </a:rPr>
              <a:t>الإمبراطو</a:t>
            </a:r>
            <a:r>
              <a:rPr lang="ar-EG" sz="3200" b="1" dirty="0" smtClean="0">
                <a:solidFill>
                  <a:srgbClr val="0070C0"/>
                </a:solidFill>
                <a:cs typeface="PT Bold Heading" panose="02010400000000000000" pitchFamily="2" charset="-78"/>
              </a:rPr>
              <a:t>ر</a:t>
            </a:r>
            <a:r>
              <a:rPr lang="en-US" sz="3200" b="1" dirty="0">
                <a:solidFill>
                  <a:srgbClr val="0070C0"/>
                </a:solidFill>
                <a:cs typeface="PT Bold Heading" panose="02010400000000000000" pitchFamily="2" charset="-78"/>
              </a:rPr>
              <a:t> </a:t>
            </a:r>
            <a:r>
              <a:rPr lang="en-US" sz="3200" b="1" dirty="0" smtClean="0">
                <a:solidFill>
                  <a:srgbClr val="0070C0"/>
                </a:solidFill>
                <a:cs typeface="PT Bold Heading" panose="02010400000000000000" pitchFamily="2" charset="-78"/>
              </a:rPr>
              <a:t>) </a:t>
            </a:r>
            <a:r>
              <a:rPr lang="ar-SA" sz="3200" b="1" dirty="0" err="1" smtClean="0">
                <a:solidFill>
                  <a:srgbClr val="0070C0"/>
                </a:solidFill>
                <a:cs typeface="PT Bold Heading" panose="02010400000000000000" pitchFamily="2" charset="-78"/>
              </a:rPr>
              <a:t>الميكادو</a:t>
            </a:r>
            <a:r>
              <a:rPr lang="en-US" sz="3200" b="1" dirty="0" smtClean="0">
                <a:solidFill>
                  <a:srgbClr val="0070C0"/>
                </a:solidFill>
                <a:cs typeface="PT Bold Heading" panose="02010400000000000000" pitchFamily="2" charset="-78"/>
              </a:rPr>
              <a:t>( </a:t>
            </a:r>
            <a:r>
              <a:rPr lang="ar-SA" sz="3200" b="1" dirty="0" smtClean="0">
                <a:solidFill>
                  <a:srgbClr val="0070C0"/>
                </a:solidFill>
                <a:cs typeface="PT Bold Heading" panose="02010400000000000000" pitchFamily="2" charset="-78"/>
              </a:rPr>
              <a:t>لذى </a:t>
            </a:r>
            <a:r>
              <a:rPr lang="ar-SA" sz="3200" b="1" dirty="0">
                <a:solidFill>
                  <a:srgbClr val="0070C0"/>
                </a:solidFill>
                <a:cs typeface="PT Bold Heading" panose="02010400000000000000" pitchFamily="2" charset="-78"/>
              </a:rPr>
              <a:t>ينتخب الوزراء ويعزلهم وينشر القوانين ويعين الموظفين</a:t>
            </a:r>
            <a:r>
              <a:rPr lang="en-US" sz="3200" b="1" dirty="0">
                <a:solidFill>
                  <a:srgbClr val="0070C0"/>
                </a:solidFill>
                <a:cs typeface="PT Bold Heading" panose="02010400000000000000" pitchFamily="2" charset="-78"/>
              </a:rPr>
              <a:t> </a:t>
            </a:r>
            <a:r>
              <a:rPr lang="en-US" b="1" dirty="0">
                <a:solidFill>
                  <a:srgbClr val="0070C0"/>
                </a:solidFill>
                <a:cs typeface="PT Bold Heading" panose="02010400000000000000" pitchFamily="2" charset="-78"/>
              </a:rPr>
              <a:t/>
            </a:r>
            <a:br>
              <a:rPr lang="en-US" b="1" dirty="0">
                <a:solidFill>
                  <a:srgbClr val="0070C0"/>
                </a:solidFill>
                <a:cs typeface="PT Bold Heading" panose="02010400000000000000" pitchFamily="2" charset="-78"/>
              </a:rPr>
            </a:br>
            <a:r>
              <a:rPr lang="ar-SA" b="1" dirty="0" smtClean="0">
                <a:solidFill>
                  <a:srgbClr val="0070C0"/>
                </a:solidFill>
                <a:cs typeface="PT Bold Heading" panose="02010400000000000000" pitchFamily="2" charset="-78"/>
              </a:rPr>
              <a:t>-</a:t>
            </a:r>
            <a:r>
              <a:rPr lang="en-US" b="1" dirty="0">
                <a:solidFill>
                  <a:srgbClr val="0070C0"/>
                </a:solidFill>
                <a:cs typeface="PT Bold Heading" panose="02010400000000000000" pitchFamily="2" charset="-78"/>
              </a:rPr>
              <a:t/>
            </a:r>
            <a:br>
              <a:rPr lang="en-US" b="1" dirty="0">
                <a:solidFill>
                  <a:srgbClr val="0070C0"/>
                </a:solidFill>
                <a:cs typeface="PT Bold Heading" panose="02010400000000000000" pitchFamily="2" charset="-78"/>
              </a:rPr>
            </a:br>
            <a:r>
              <a:rPr lang="en-US" b="1" dirty="0" smtClean="0">
                <a:solidFill>
                  <a:srgbClr val="0070C0"/>
                </a:solidFill>
                <a:cs typeface="PT Bold Heading" panose="02010400000000000000" pitchFamily="2" charset="-78"/>
              </a:rPr>
              <a:t>-</a:t>
            </a:r>
            <a:endParaRPr lang="ar-EG" dirty="0">
              <a:solidFill>
                <a:srgbClr val="0070C0"/>
              </a:solidFill>
              <a:cs typeface="PT Bold Heading" panose="02010400000000000000" pitchFamily="2" charset="-78"/>
            </a:endParaRPr>
          </a:p>
        </p:txBody>
      </p:sp>
    </p:spTree>
    <p:extLst>
      <p:ext uri="{BB962C8B-B14F-4D97-AF65-F5344CB8AC3E}">
        <p14:creationId xmlns:p14="http://schemas.microsoft.com/office/powerpoint/2010/main" val="13510395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686800" cy="836712"/>
          </a:xfrm>
        </p:spPr>
        <p:txBody>
          <a:bodyPr/>
          <a:lstStyle/>
          <a:p>
            <a:pPr algn="r"/>
            <a:r>
              <a:rPr lang="ar-SA" sz="3600" b="1" dirty="0">
                <a:solidFill>
                  <a:schemeClr val="tx1"/>
                </a:solidFill>
                <a:cs typeface="PT Bold Heading" panose="02010400000000000000" pitchFamily="2" charset="-78"/>
              </a:rPr>
              <a:t>في المجال السياسي</a:t>
            </a:r>
            <a:endParaRPr lang="ar-SA" sz="3600" dirty="0"/>
          </a:p>
        </p:txBody>
      </p:sp>
      <p:sp>
        <p:nvSpPr>
          <p:cNvPr id="3" name="عنصر نائب للمحتوى 2"/>
          <p:cNvSpPr>
            <a:spLocks noGrp="1"/>
          </p:cNvSpPr>
          <p:nvPr>
            <p:ph idx="1"/>
          </p:nvPr>
        </p:nvSpPr>
        <p:spPr>
          <a:xfrm>
            <a:off x="29029" y="908720"/>
            <a:ext cx="9144000" cy="5949280"/>
          </a:xfrm>
        </p:spPr>
        <p:txBody>
          <a:bodyPr>
            <a:normAutofit/>
          </a:bodyPr>
          <a:lstStyle/>
          <a:p>
            <a:r>
              <a:rPr lang="ar-EG" b="1" dirty="0">
                <a:solidFill>
                  <a:srgbClr val="C00000"/>
                </a:solidFill>
                <a:cs typeface="PT Bold Heading" panose="02010400000000000000" pitchFamily="2" charset="-78"/>
              </a:rPr>
              <a:t>.  وأهم ما يشتمل عليه هذا النظام تركيز السلطة في يد الإمبراطور فهو من الناحية الدستورية يمثل رأس الدولة والمالك للأرض والقائد الأعلى للقوات البرية والبحرية وأن الهيئة التشريعية مستمدة منه ويفوضها لمجلسين نيابيين هما مجلس الأشراف والنواب ومن سلطته تعيين الوزراء وهم مسئولون أمامه مباشرة وليس أمام البرلمان .</a:t>
            </a:r>
            <a:endParaRPr lang="en-US" dirty="0">
              <a:solidFill>
                <a:srgbClr val="C00000"/>
              </a:solidFill>
              <a:cs typeface="PT Bold Heading" panose="02010400000000000000" pitchFamily="2" charset="-78"/>
            </a:endParaRPr>
          </a:p>
          <a:p>
            <a:r>
              <a:rPr lang="ar-SA" b="1" dirty="0">
                <a:solidFill>
                  <a:srgbClr val="C00000"/>
                </a:solidFill>
                <a:cs typeface="PT Bold Heading" panose="02010400000000000000" pitchFamily="2" charset="-78"/>
              </a:rPr>
              <a:t>فأصبحت السلطة العليا في البلاد بيد "مجلس الدولة</a:t>
            </a:r>
            <a:r>
              <a:rPr lang="ar-EG" b="1" dirty="0">
                <a:solidFill>
                  <a:srgbClr val="C00000"/>
                </a:solidFill>
                <a:cs typeface="PT Bold Heading" panose="02010400000000000000" pitchFamily="2" charset="-78"/>
              </a:rPr>
              <a:t> الذي</a:t>
            </a:r>
            <a:r>
              <a:rPr lang="ar-SA" b="1" dirty="0">
                <a:solidFill>
                  <a:srgbClr val="C00000"/>
                </a:solidFill>
                <a:cs typeface="PT Bold Heading" panose="02010400000000000000" pitchFamily="2" charset="-78"/>
              </a:rPr>
              <a:t> </a:t>
            </a:r>
            <a:r>
              <a:rPr lang="ar-EG" b="1" dirty="0">
                <a:solidFill>
                  <a:srgbClr val="C00000"/>
                </a:solidFill>
                <a:cs typeface="PT Bold Heading" panose="02010400000000000000" pitchFamily="2" charset="-78"/>
              </a:rPr>
              <a:t>انقسم  </a:t>
            </a:r>
            <a:r>
              <a:rPr lang="ar-SA" b="1" dirty="0">
                <a:solidFill>
                  <a:srgbClr val="C00000"/>
                </a:solidFill>
                <a:cs typeface="PT Bold Heading" panose="02010400000000000000" pitchFamily="2" charset="-78"/>
              </a:rPr>
              <a:t>إلى ثلاثة أقسام قسم تشريعي؛ وأخر تنفيذي؛ وثالث قضائي. </a:t>
            </a:r>
            <a:r>
              <a:rPr lang="ar-EG" b="1" dirty="0">
                <a:solidFill>
                  <a:srgbClr val="C00000"/>
                </a:solidFill>
                <a:cs typeface="PT Bold Heading" panose="02010400000000000000" pitchFamily="2" charset="-78"/>
              </a:rPr>
              <a:t>وهو ما يعكس </a:t>
            </a:r>
            <a:r>
              <a:rPr lang="ar-SA" b="1" dirty="0">
                <a:solidFill>
                  <a:srgbClr val="C00000"/>
                </a:solidFill>
                <a:cs typeface="PT Bold Heading" panose="02010400000000000000" pitchFamily="2" charset="-78"/>
              </a:rPr>
              <a:t>الفصل بين السلطات الذي يعكس التأثر (الشكلي) بالنظم السياسية الغربية</a:t>
            </a:r>
            <a:endParaRPr lang="en-US" b="1" dirty="0">
              <a:solidFill>
                <a:srgbClr val="C00000"/>
              </a:solidFill>
              <a:cs typeface="PT Bold Heading" panose="02010400000000000000" pitchFamily="2" charset="-78"/>
            </a:endParaRPr>
          </a:p>
          <a:p>
            <a:r>
              <a:rPr lang="en-US" b="1" dirty="0">
                <a:solidFill>
                  <a:srgbClr val="0070C0"/>
                </a:solidFill>
                <a:cs typeface="PT Bold Heading" panose="02010400000000000000" pitchFamily="2" charset="-78"/>
              </a:rPr>
              <a:t>- </a:t>
            </a:r>
            <a:r>
              <a:rPr lang="ar-SA" b="1" dirty="0">
                <a:solidFill>
                  <a:srgbClr val="0070C0"/>
                </a:solidFill>
                <a:cs typeface="PT Bold Heading" panose="02010400000000000000" pitchFamily="2" charset="-78"/>
              </a:rPr>
              <a:t>لم يكن النظام البرلماني نظاما حقيقا فلا مسئولية وزارية فيه والحريات العامة أعلنت لكنها لم تحترم </a:t>
            </a:r>
            <a:endParaRPr lang="en-US" dirty="0">
              <a:solidFill>
                <a:srgbClr val="0070C0"/>
              </a:solidFill>
              <a:cs typeface="PT Bold Heading" panose="02010400000000000000" pitchFamily="2" charset="-78"/>
            </a:endParaRPr>
          </a:p>
          <a:p>
            <a:r>
              <a:rPr lang="ar-EG" b="1" dirty="0">
                <a:solidFill>
                  <a:srgbClr val="0070C0"/>
                </a:solidFill>
                <a:cs typeface="PT Bold Heading" panose="02010400000000000000" pitchFamily="2" charset="-78"/>
              </a:rPr>
              <a:t>هكذا فقد كان هدف </a:t>
            </a:r>
            <a:r>
              <a:rPr lang="ar-SA" b="1" dirty="0">
                <a:solidFill>
                  <a:srgbClr val="0070C0"/>
                </a:solidFill>
                <a:cs typeface="PT Bold Heading" panose="02010400000000000000" pitchFamily="2" charset="-78"/>
              </a:rPr>
              <a:t> الإمبراطور </a:t>
            </a:r>
            <a:r>
              <a:rPr lang="ar-EG" b="1" dirty="0">
                <a:solidFill>
                  <a:srgbClr val="0070C0"/>
                </a:solidFill>
                <a:cs typeface="PT Bold Heading" panose="02010400000000000000" pitchFamily="2" charset="-78"/>
              </a:rPr>
              <a:t>من تشكيل ال</a:t>
            </a:r>
            <a:r>
              <a:rPr lang="ar-SA" b="1" dirty="0">
                <a:solidFill>
                  <a:srgbClr val="0070C0"/>
                </a:solidFill>
                <a:cs typeface="PT Bold Heading" panose="02010400000000000000" pitchFamily="2" charset="-78"/>
              </a:rPr>
              <a:t>دستور ي المحافظة على سلطة العرش وإقناع العالم بان اليابان دولة متحضرة</a:t>
            </a:r>
            <a:r>
              <a:rPr lang="ar-EG" b="1" dirty="0">
                <a:solidFill>
                  <a:srgbClr val="0070C0"/>
                </a:solidFill>
                <a:cs typeface="PT Bold Heading" panose="02010400000000000000" pitchFamily="2" charset="-78"/>
              </a:rPr>
              <a:t>.</a:t>
            </a:r>
          </a:p>
          <a:p>
            <a:r>
              <a:rPr lang="ar-EG" b="1" dirty="0">
                <a:solidFill>
                  <a:srgbClr val="0070C0"/>
                </a:solidFill>
                <a:cs typeface="PT Bold Heading" panose="02010400000000000000" pitchFamily="2" charset="-78"/>
              </a:rPr>
              <a:t>فالواقع أن اليابان ظلت رغم كل ذلك تحكم الرقابة على الصحف، وظلت تقيد الحريات وتراقب تحركات الأفراد بشكل كبير.</a:t>
            </a:r>
          </a:p>
          <a:p>
            <a:endParaRPr lang="ar-SA" dirty="0"/>
          </a:p>
        </p:txBody>
      </p:sp>
    </p:spTree>
    <p:extLst>
      <p:ext uri="{BB962C8B-B14F-4D97-AF65-F5344CB8AC3E}">
        <p14:creationId xmlns:p14="http://schemas.microsoft.com/office/powerpoint/2010/main" val="33984576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620688"/>
          </a:xfrm>
        </p:spPr>
        <p:txBody>
          <a:bodyPr/>
          <a:lstStyle/>
          <a:p>
            <a:pPr algn="r"/>
            <a:r>
              <a:rPr lang="ar-EG" sz="2800" dirty="0">
                <a:solidFill>
                  <a:srgbClr val="0070C0"/>
                </a:solidFill>
                <a:cs typeface="PT Bold Heading" panose="02010400000000000000" pitchFamily="2" charset="-78"/>
              </a:rPr>
              <a:t/>
            </a:r>
            <a:br>
              <a:rPr lang="ar-EG" sz="2800" dirty="0">
                <a:solidFill>
                  <a:srgbClr val="0070C0"/>
                </a:solidFill>
                <a:cs typeface="PT Bold Heading" panose="02010400000000000000" pitchFamily="2" charset="-78"/>
              </a:rPr>
            </a:br>
            <a:r>
              <a:rPr lang="ar-SA" sz="2800" b="1" dirty="0" smtClean="0">
                <a:solidFill>
                  <a:srgbClr val="0070C0"/>
                </a:solidFill>
                <a:cs typeface="PT Bold Heading" panose="02010400000000000000" pitchFamily="2" charset="-78"/>
              </a:rPr>
              <a:t>تشكل </a:t>
            </a:r>
            <a:r>
              <a:rPr lang="ar-SA" sz="2800" b="1" dirty="0">
                <a:solidFill>
                  <a:srgbClr val="0070C0"/>
                </a:solidFill>
                <a:cs typeface="PT Bold Heading" panose="02010400000000000000" pitchFamily="2" charset="-78"/>
              </a:rPr>
              <a:t>الأحزاب السياسية في اليابان في عام 1881م</a:t>
            </a:r>
            <a:endParaRPr lang="ar-EG" sz="2800" dirty="0"/>
          </a:p>
        </p:txBody>
      </p:sp>
      <p:sp>
        <p:nvSpPr>
          <p:cNvPr id="3" name="عنصر نائب للمحتوى 2"/>
          <p:cNvSpPr>
            <a:spLocks noGrp="1"/>
          </p:cNvSpPr>
          <p:nvPr>
            <p:ph idx="1"/>
          </p:nvPr>
        </p:nvSpPr>
        <p:spPr>
          <a:xfrm>
            <a:off x="-108520" y="548680"/>
            <a:ext cx="9505056" cy="6309320"/>
          </a:xfrm>
        </p:spPr>
        <p:txBody>
          <a:bodyPr>
            <a:normAutofit fontScale="92500" lnSpcReduction="10000"/>
          </a:bodyPr>
          <a:lstStyle/>
          <a:p>
            <a:r>
              <a:rPr lang="ar-EG" b="1" dirty="0">
                <a:solidFill>
                  <a:schemeClr val="tx1"/>
                </a:solidFill>
                <a:cs typeface="PT Bold Heading" panose="02010400000000000000" pitchFamily="2" charset="-78"/>
              </a:rPr>
              <a:t>تشكلت الأحزاب السياسية في اليابان في عام 1881. </a:t>
            </a:r>
          </a:p>
          <a:p>
            <a:r>
              <a:rPr lang="ar-EG" b="1" dirty="0">
                <a:solidFill>
                  <a:schemeClr val="tx1"/>
                </a:solidFill>
                <a:cs typeface="PT Bold Heading" panose="02010400000000000000" pitchFamily="2" charset="-78"/>
              </a:rPr>
              <a:t>حيث شكل </a:t>
            </a:r>
            <a:r>
              <a:rPr lang="ar-EG" b="1" dirty="0" err="1">
                <a:solidFill>
                  <a:schemeClr val="tx1"/>
                </a:solidFill>
                <a:cs typeface="PT Bold Heading" panose="02010400000000000000" pitchFamily="2" charset="-78"/>
              </a:rPr>
              <a:t>إيتاجاكي</a:t>
            </a:r>
            <a:r>
              <a:rPr lang="ar-EG" b="1" dirty="0">
                <a:solidFill>
                  <a:schemeClr val="tx1"/>
                </a:solidFill>
                <a:cs typeface="PT Bold Heading" panose="02010400000000000000" pitchFamily="2" charset="-78"/>
              </a:rPr>
              <a:t> حزب الأحرار (</a:t>
            </a:r>
            <a:r>
              <a:rPr lang="ar-EG" b="1" dirty="0" err="1">
                <a:solidFill>
                  <a:schemeClr val="tx1"/>
                </a:solidFill>
                <a:cs typeface="PT Bold Heading" panose="02010400000000000000" pitchFamily="2" charset="-78"/>
              </a:rPr>
              <a:t>جيوتو</a:t>
            </a:r>
            <a:r>
              <a:rPr lang="ar-EG" b="1" dirty="0">
                <a:solidFill>
                  <a:schemeClr val="tx1"/>
                </a:solidFill>
                <a:cs typeface="PT Bold Heading" panose="02010400000000000000" pitchFamily="2" charset="-78"/>
              </a:rPr>
              <a:t>) .</a:t>
            </a:r>
          </a:p>
          <a:p>
            <a:r>
              <a:rPr lang="ar-EG" b="1" dirty="0">
                <a:solidFill>
                  <a:schemeClr val="tx1"/>
                </a:solidFill>
                <a:cs typeface="PT Bold Heading" panose="02010400000000000000" pitchFamily="2" charset="-78"/>
              </a:rPr>
              <a:t>وفي عام 1882 كون الكونت </a:t>
            </a:r>
            <a:r>
              <a:rPr lang="ar-EG" b="1" dirty="0" err="1">
                <a:solidFill>
                  <a:schemeClr val="tx1"/>
                </a:solidFill>
                <a:cs typeface="PT Bold Heading" panose="02010400000000000000" pitchFamily="2" charset="-78"/>
              </a:rPr>
              <a:t>أوكوما</a:t>
            </a:r>
            <a:r>
              <a:rPr lang="ar-EG" b="1" dirty="0">
                <a:solidFill>
                  <a:schemeClr val="tx1"/>
                </a:solidFill>
                <a:cs typeface="PT Bold Heading" panose="02010400000000000000" pitchFamily="2" charset="-78"/>
              </a:rPr>
              <a:t> الحزب التقدمي (</a:t>
            </a:r>
            <a:r>
              <a:rPr lang="ar-EG" b="1" dirty="0" err="1">
                <a:solidFill>
                  <a:schemeClr val="tx1"/>
                </a:solidFill>
                <a:cs typeface="PT Bold Heading" panose="02010400000000000000" pitchFamily="2" charset="-78"/>
              </a:rPr>
              <a:t>كايشنتو</a:t>
            </a:r>
            <a:r>
              <a:rPr lang="ar-EG" b="1" dirty="0">
                <a:solidFill>
                  <a:schemeClr val="tx1"/>
                </a:solidFill>
                <a:cs typeface="PT Bold Heading" panose="02010400000000000000" pitchFamily="2" charset="-78"/>
              </a:rPr>
              <a:t>).</a:t>
            </a:r>
          </a:p>
          <a:p>
            <a:r>
              <a:rPr lang="ar-EG" b="1" dirty="0">
                <a:solidFill>
                  <a:schemeClr val="tx1"/>
                </a:solidFill>
                <a:cs typeface="PT Bold Heading" panose="02010400000000000000" pitchFamily="2" charset="-78"/>
              </a:rPr>
              <a:t> وفي عام 1883 اتهمت الحكومة اليابانية الأحزاب بإثارة </a:t>
            </a:r>
            <a:r>
              <a:rPr lang="ar-EG" b="1" dirty="0" err="1">
                <a:solidFill>
                  <a:schemeClr val="tx1"/>
                </a:solidFill>
                <a:cs typeface="PT Bold Heading" panose="02010400000000000000" pitchFamily="2" charset="-78"/>
              </a:rPr>
              <a:t>الفوضي</a:t>
            </a:r>
            <a:r>
              <a:rPr lang="ar-EG" b="1" dirty="0">
                <a:solidFill>
                  <a:schemeClr val="tx1"/>
                </a:solidFill>
                <a:cs typeface="PT Bold Heading" panose="02010400000000000000" pitchFamily="2" charset="-78"/>
              </a:rPr>
              <a:t> في البلاد وتم حلها.</a:t>
            </a:r>
          </a:p>
          <a:p>
            <a:r>
              <a:rPr lang="ar-EG" b="1" dirty="0">
                <a:solidFill>
                  <a:schemeClr val="tx1"/>
                </a:solidFill>
                <a:cs typeface="PT Bold Heading" panose="02010400000000000000" pitchFamily="2" charset="-78"/>
              </a:rPr>
              <a:t>وقد أدي ضعف الأحزاب إلي أن أصبح الديت (البرلمان الياباني) في ظل الدستور الجديد أداة لتعطيل الأعمال بدلاً من أن يكون هيئة بناءة تساعد الحكومة.</a:t>
            </a:r>
          </a:p>
          <a:p>
            <a:r>
              <a:rPr lang="ar-EG" sz="3200" dirty="0" smtClean="0">
                <a:solidFill>
                  <a:srgbClr val="C00000"/>
                </a:solidFill>
                <a:cs typeface="PT Bold Heading" panose="02010400000000000000" pitchFamily="2" charset="-78"/>
              </a:rPr>
              <a:t>التطورات  القضائية:</a:t>
            </a:r>
          </a:p>
          <a:p>
            <a:r>
              <a:rPr lang="ar-SA" b="1" dirty="0">
                <a:solidFill>
                  <a:srgbClr val="002060"/>
                </a:solidFill>
                <a:cs typeface="PT Bold Heading" panose="02010400000000000000" pitchFamily="2" charset="-78"/>
              </a:rPr>
              <a:t>عمل الإمبراطور على فصل السلطة القضائية عن السلطة التنفيذية وقد تمت هذه الإصلاحات عام</a:t>
            </a:r>
            <a:r>
              <a:rPr lang="en-US" b="1" dirty="0">
                <a:solidFill>
                  <a:srgbClr val="002060"/>
                </a:solidFill>
                <a:cs typeface="PT Bold Heading" panose="02010400000000000000" pitchFamily="2" charset="-78"/>
              </a:rPr>
              <a:t> 1889</a:t>
            </a:r>
            <a:r>
              <a:rPr lang="ar-SA" b="1" dirty="0" smtClean="0">
                <a:solidFill>
                  <a:srgbClr val="002060"/>
                </a:solidFill>
                <a:cs typeface="PT Bold Heading" panose="02010400000000000000" pitchFamily="2" charset="-78"/>
              </a:rPr>
              <a:t>م</a:t>
            </a:r>
            <a:endParaRPr lang="ar-EG" b="1" dirty="0" smtClean="0">
              <a:solidFill>
                <a:srgbClr val="002060"/>
              </a:solidFill>
              <a:cs typeface="PT Bold Heading" panose="02010400000000000000" pitchFamily="2" charset="-78"/>
            </a:endParaRPr>
          </a:p>
          <a:p>
            <a:r>
              <a:rPr lang="ar-EG" b="1" dirty="0" smtClean="0">
                <a:solidFill>
                  <a:srgbClr val="002060"/>
                </a:solidFill>
                <a:cs typeface="PT Bold Heading" panose="02010400000000000000" pitchFamily="2" charset="-78"/>
              </a:rPr>
              <a:t>وقامت الحكومة بإصدار قانون جنائي ، ونظمت الإدارة القضائية ووضعت قانوناً آخر للإجراءات الجنائية، وقانون الإجراءات المدنية، كما نظمت عمل المحاكم. </a:t>
            </a:r>
          </a:p>
          <a:p>
            <a:r>
              <a:rPr lang="ar-EG" b="1" dirty="0" smtClean="0">
                <a:solidFill>
                  <a:srgbClr val="002060"/>
                </a:solidFill>
                <a:cs typeface="PT Bold Heading" panose="02010400000000000000" pitchFamily="2" charset="-78"/>
              </a:rPr>
              <a:t>وقد جاءت الإصلاحات القضائية بهدف إلغاء الامتيازات الاجنبية وبالفعل نجحت اليابان في عقد معاهدة مع المكسيك تنازلت بموجبها عن قضائها القنصلي في عام 1887.</a:t>
            </a:r>
          </a:p>
          <a:p>
            <a:r>
              <a:rPr lang="ar-EG" b="1" dirty="0" smtClean="0">
                <a:solidFill>
                  <a:srgbClr val="002060"/>
                </a:solidFill>
                <a:cs typeface="PT Bold Heading" panose="02010400000000000000" pitchFamily="2" charset="-78"/>
              </a:rPr>
              <a:t>إلا أن الولايات المتحدة وبريطانيا لم تتنازل عن القضاء القنصلي والامتيازات الاجنبية إلا في عام 1894 وتبعتها باقي الدول الأوربية.</a:t>
            </a:r>
          </a:p>
          <a:p>
            <a:r>
              <a:rPr lang="ar-EG" b="1" dirty="0" smtClean="0">
                <a:solidFill>
                  <a:srgbClr val="002060"/>
                </a:solidFill>
                <a:cs typeface="PT Bold Heading" panose="02010400000000000000" pitchFamily="2" charset="-78"/>
              </a:rPr>
              <a:t>ومنذ عام 1899 أصبحت هذه المعاهدة نافذة وأصبح من حق اليابان تطبيق نظامها القضائي علي كل المقيمين في أراضيها من الاجانب.</a:t>
            </a:r>
            <a:endParaRPr lang="ar-EG" b="1" dirty="0">
              <a:solidFill>
                <a:srgbClr val="002060"/>
              </a:solidFill>
              <a:cs typeface="PT Bold Heading" panose="02010400000000000000" pitchFamily="2" charset="-78"/>
            </a:endParaRPr>
          </a:p>
          <a:p>
            <a:endParaRPr lang="ar-EG" sz="3200" dirty="0">
              <a:solidFill>
                <a:srgbClr val="C00000"/>
              </a:solidFill>
              <a:cs typeface="PT Bold Heading" panose="02010400000000000000" pitchFamily="2" charset="-78"/>
            </a:endParaRPr>
          </a:p>
        </p:txBody>
      </p:sp>
    </p:spTree>
    <p:extLst>
      <p:ext uri="{BB962C8B-B14F-4D97-AF65-F5344CB8AC3E}">
        <p14:creationId xmlns:p14="http://schemas.microsoft.com/office/powerpoint/2010/main" val="3828738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80528" y="0"/>
            <a:ext cx="9721080" cy="548680"/>
          </a:xfrm>
        </p:spPr>
        <p:txBody>
          <a:bodyPr/>
          <a:lstStyle/>
          <a:p>
            <a:r>
              <a:rPr lang="ar-SA" sz="2800" b="1" dirty="0">
                <a:effectLst/>
                <a:cs typeface="PT Bold Heading" panose="02010400000000000000" pitchFamily="2" charset="-78"/>
              </a:rPr>
              <a:t>في المجال </a:t>
            </a:r>
            <a:r>
              <a:rPr lang="ar-EG" sz="2800" b="1" dirty="0" smtClean="0">
                <a:effectLst/>
                <a:cs typeface="PT Bold Heading" panose="02010400000000000000" pitchFamily="2" charset="-78"/>
              </a:rPr>
              <a:t>الاجتماعي والاقتصادي والتعليمي</a:t>
            </a:r>
            <a:r>
              <a:rPr lang="en-US" sz="2800" b="1" dirty="0" smtClean="0">
                <a:effectLst/>
                <a:cs typeface="PT Bold Heading" panose="02010400000000000000" pitchFamily="2" charset="-78"/>
              </a:rPr>
              <a:t> </a:t>
            </a:r>
            <a:r>
              <a:rPr lang="en-US" sz="2800" b="1" dirty="0">
                <a:effectLst/>
                <a:cs typeface="PT Bold Heading" panose="02010400000000000000" pitchFamily="2" charset="-78"/>
              </a:rPr>
              <a:t>: </a:t>
            </a:r>
            <a:endParaRPr lang="ar-EG" sz="2800" dirty="0">
              <a:cs typeface="PT Bold Heading" panose="02010400000000000000" pitchFamily="2" charset="-78"/>
            </a:endParaRPr>
          </a:p>
        </p:txBody>
      </p:sp>
      <p:sp>
        <p:nvSpPr>
          <p:cNvPr id="3" name="عنصر نائب للمحتوى 2"/>
          <p:cNvSpPr>
            <a:spLocks noGrp="1"/>
          </p:cNvSpPr>
          <p:nvPr>
            <p:ph idx="1"/>
          </p:nvPr>
        </p:nvSpPr>
        <p:spPr>
          <a:xfrm>
            <a:off x="-252536" y="332656"/>
            <a:ext cx="9396536" cy="6624736"/>
          </a:xfrm>
        </p:spPr>
        <p:txBody>
          <a:bodyPr>
            <a:normAutofit fontScale="92500"/>
          </a:bodyPr>
          <a:lstStyle/>
          <a:p>
            <a:r>
              <a:rPr lang="ar-SA" b="1" dirty="0" smtClean="0">
                <a:solidFill>
                  <a:srgbClr val="C00000"/>
                </a:solidFill>
                <a:cs typeface="PT Bold Heading" panose="02010400000000000000" pitchFamily="2" charset="-78"/>
              </a:rPr>
              <a:t>في </a:t>
            </a:r>
            <a:r>
              <a:rPr lang="ar-SA" b="1" dirty="0">
                <a:solidFill>
                  <a:srgbClr val="C00000"/>
                </a:solidFill>
                <a:cs typeface="PT Bold Heading" panose="02010400000000000000" pitchFamily="2" charset="-78"/>
              </a:rPr>
              <a:t>المجال الاجتماعي</a:t>
            </a:r>
            <a:r>
              <a:rPr lang="en-US" b="1" dirty="0">
                <a:solidFill>
                  <a:srgbClr val="C00000"/>
                </a:solidFill>
                <a:cs typeface="PT Bold Heading" panose="02010400000000000000" pitchFamily="2" charset="-78"/>
              </a:rPr>
              <a:t> : </a:t>
            </a:r>
            <a:r>
              <a:rPr lang="en-US" b="1" dirty="0">
                <a:cs typeface="PT Bold Heading" panose="02010400000000000000" pitchFamily="2" charset="-78"/>
              </a:rPr>
              <a:t/>
            </a:r>
            <a:br>
              <a:rPr lang="en-US" b="1" dirty="0">
                <a:cs typeface="PT Bold Heading" panose="02010400000000000000" pitchFamily="2" charset="-78"/>
              </a:rPr>
            </a:br>
            <a:r>
              <a:rPr lang="en-US" b="1" dirty="0">
                <a:solidFill>
                  <a:schemeClr val="tx1"/>
                </a:solidFill>
                <a:cs typeface="PT Bold Heading" panose="02010400000000000000" pitchFamily="2" charset="-78"/>
              </a:rPr>
              <a:t>-</a:t>
            </a:r>
            <a:r>
              <a:rPr lang="ar-SA" b="1" dirty="0">
                <a:solidFill>
                  <a:schemeClr val="tx1"/>
                </a:solidFill>
                <a:cs typeface="PT Bold Heading" panose="02010400000000000000" pitchFamily="2" charset="-78"/>
              </a:rPr>
              <a:t>حطمت طبقة النبلاء فمنذ عام 1871م فقد النبلاء حقوقهم وخاصة حق ضرب النقود وفقدوا أملاكهم وفرض عليهم تهديم قصورهم المحصنة</a:t>
            </a:r>
            <a:r>
              <a:rPr lang="en-US" b="1" dirty="0">
                <a:solidFill>
                  <a:schemeClr val="tx1"/>
                </a:solidFill>
                <a:cs typeface="PT Bold Heading" panose="02010400000000000000" pitchFamily="2" charset="-78"/>
              </a:rPr>
              <a:t/>
            </a:r>
            <a:br>
              <a:rPr lang="en-US" b="1" dirty="0">
                <a:solidFill>
                  <a:schemeClr val="tx1"/>
                </a:solidFill>
                <a:cs typeface="PT Bold Heading" panose="02010400000000000000" pitchFamily="2" charset="-78"/>
              </a:rPr>
            </a:br>
            <a:r>
              <a:rPr lang="en-US" b="1" dirty="0">
                <a:solidFill>
                  <a:schemeClr val="tx1"/>
                </a:solidFill>
                <a:cs typeface="PT Bold Heading" panose="02010400000000000000" pitchFamily="2" charset="-78"/>
              </a:rPr>
              <a:t>-</a:t>
            </a:r>
            <a:r>
              <a:rPr lang="ar-SA" b="1" dirty="0">
                <a:solidFill>
                  <a:schemeClr val="tx1"/>
                </a:solidFill>
                <a:cs typeface="PT Bold Heading" panose="02010400000000000000" pitchFamily="2" charset="-78"/>
              </a:rPr>
              <a:t>ظهرت الطبقة الوسطى وتطورت وهى التي حملت على أكتافها تطوير اليابان صناعيا</a:t>
            </a:r>
            <a:r>
              <a:rPr lang="en-US" b="1" dirty="0">
                <a:solidFill>
                  <a:schemeClr val="tx1"/>
                </a:solidFill>
                <a:cs typeface="PT Bold Heading" panose="02010400000000000000" pitchFamily="2" charset="-78"/>
              </a:rPr>
              <a:t> </a:t>
            </a:r>
            <a:r>
              <a:rPr lang="en-US" b="1" dirty="0">
                <a:cs typeface="PT Bold Heading" panose="02010400000000000000" pitchFamily="2" charset="-78"/>
              </a:rPr>
              <a:t/>
            </a:r>
            <a:br>
              <a:rPr lang="en-US" b="1" dirty="0">
                <a:cs typeface="PT Bold Heading" panose="02010400000000000000" pitchFamily="2" charset="-78"/>
              </a:rPr>
            </a:br>
            <a:r>
              <a:rPr lang="ar-SA" b="1" dirty="0">
                <a:solidFill>
                  <a:srgbClr val="C00000"/>
                </a:solidFill>
                <a:cs typeface="PT Bold Heading" panose="02010400000000000000" pitchFamily="2" charset="-78"/>
              </a:rPr>
              <a:t>في المجال الاقتصادي</a:t>
            </a:r>
            <a:r>
              <a:rPr lang="en-US" b="1" dirty="0">
                <a:solidFill>
                  <a:srgbClr val="C00000"/>
                </a:solidFill>
                <a:cs typeface="PT Bold Heading" panose="02010400000000000000" pitchFamily="2" charset="-78"/>
              </a:rPr>
              <a:t> : </a:t>
            </a:r>
            <a:r>
              <a:rPr lang="en-US" b="1" dirty="0">
                <a:cs typeface="PT Bold Heading" panose="02010400000000000000" pitchFamily="2" charset="-78"/>
              </a:rPr>
              <a:t/>
            </a:r>
            <a:br>
              <a:rPr lang="en-US" b="1" dirty="0">
                <a:cs typeface="PT Bold Heading" panose="02010400000000000000" pitchFamily="2" charset="-78"/>
              </a:rPr>
            </a:br>
            <a:r>
              <a:rPr lang="en-US" b="1" dirty="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عملت الحكومة على ربط البلاد بشبكة مواصلات حديثة </a:t>
            </a:r>
            <a:r>
              <a:rPr lang="ar-SA" b="1" dirty="0" smtClean="0">
                <a:solidFill>
                  <a:schemeClr val="tx1"/>
                </a:solidFill>
                <a:cs typeface="PT Bold Heading" panose="02010400000000000000" pitchFamily="2" charset="-78"/>
              </a:rPr>
              <a:t>عملت </a:t>
            </a:r>
            <a:r>
              <a:rPr lang="ar-SA" b="1" dirty="0">
                <a:solidFill>
                  <a:schemeClr val="tx1"/>
                </a:solidFill>
                <a:cs typeface="PT Bold Heading" panose="02010400000000000000" pitchFamily="2" charset="-78"/>
              </a:rPr>
              <a:t>اليابان على إنشاء أسطول كبير لتنشيط حركة التجارة والتبادل التجاري في الداخل والخارج</a:t>
            </a:r>
            <a:r>
              <a:rPr lang="en-US" b="1" dirty="0">
                <a:solidFill>
                  <a:schemeClr val="tx1"/>
                </a:solidFill>
                <a:cs typeface="PT Bold Heading" panose="02010400000000000000" pitchFamily="2" charset="-78"/>
              </a:rPr>
              <a:t/>
            </a:r>
            <a:br>
              <a:rPr lang="en-US" b="1" dirty="0">
                <a:solidFill>
                  <a:schemeClr val="tx1"/>
                </a:solidFill>
                <a:cs typeface="PT Bold Heading" panose="02010400000000000000" pitchFamily="2" charset="-78"/>
              </a:rPr>
            </a:br>
            <a:r>
              <a:rPr lang="en-US" b="1" dirty="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عملت الحكومة اليابانية على تنشيط حركة الصناعة الحديثة</a:t>
            </a:r>
            <a:r>
              <a:rPr lang="en-US" b="1" dirty="0">
                <a:solidFill>
                  <a:schemeClr val="tx1"/>
                </a:solidFill>
                <a:cs typeface="PT Bold Heading" panose="02010400000000000000" pitchFamily="2" charset="-78"/>
              </a:rPr>
              <a:t> </a:t>
            </a:r>
            <a:br>
              <a:rPr lang="en-US" b="1" dirty="0">
                <a:solidFill>
                  <a:schemeClr val="tx1"/>
                </a:solidFill>
                <a:cs typeface="PT Bold Heading" panose="02010400000000000000" pitchFamily="2" charset="-78"/>
              </a:rPr>
            </a:br>
            <a:r>
              <a:rPr lang="en-US" b="1" dirty="0">
                <a:solidFill>
                  <a:schemeClr val="tx1"/>
                </a:solidFill>
                <a:cs typeface="PT Bold Heading" panose="02010400000000000000" pitchFamily="2" charset="-78"/>
              </a:rPr>
              <a:t>-</a:t>
            </a:r>
            <a:r>
              <a:rPr lang="ar-SA" b="1" dirty="0">
                <a:solidFill>
                  <a:schemeClr val="tx1"/>
                </a:solidFill>
                <a:cs typeface="PT Bold Heading" panose="02010400000000000000" pitchFamily="2" charset="-78"/>
              </a:rPr>
              <a:t>شجعت الحكومة على إنشاء مؤسسات مالية وبورصة للبضائع</a:t>
            </a:r>
            <a:r>
              <a:rPr lang="en-US" b="1" dirty="0">
                <a:solidFill>
                  <a:schemeClr val="tx1"/>
                </a:solidFill>
                <a:cs typeface="PT Bold Heading" panose="02010400000000000000" pitchFamily="2" charset="-78"/>
              </a:rPr>
              <a:t/>
            </a:r>
            <a:br>
              <a:rPr lang="en-US" b="1" dirty="0">
                <a:solidFill>
                  <a:schemeClr val="tx1"/>
                </a:solidFill>
                <a:cs typeface="PT Bold Heading" panose="02010400000000000000" pitchFamily="2" charset="-78"/>
              </a:rPr>
            </a:br>
            <a:r>
              <a:rPr lang="ar-SA" b="1" dirty="0">
                <a:solidFill>
                  <a:schemeClr val="tx1"/>
                </a:solidFill>
                <a:cs typeface="PT Bold Heading" panose="02010400000000000000" pitchFamily="2" charset="-78"/>
              </a:rPr>
              <a:t>أنشأت الحكومة شركة ملاحية وسكك حديدية وخطوط برق لتسهيل التطور الصناعي</a:t>
            </a:r>
            <a:r>
              <a:rPr lang="en-US" b="1" dirty="0">
                <a:solidFill>
                  <a:schemeClr val="tx1"/>
                </a:solidFill>
                <a:cs typeface="PT Bold Heading" panose="02010400000000000000" pitchFamily="2" charset="-78"/>
              </a:rPr>
              <a:t> </a:t>
            </a:r>
            <a:r>
              <a:rPr lang="ar-EG" b="1" dirty="0" smtClean="0">
                <a:solidFill>
                  <a:schemeClr val="tx1"/>
                </a:solidFill>
                <a:cs typeface="PT Bold Heading" panose="02010400000000000000" pitchFamily="2" charset="-78"/>
              </a:rPr>
              <a:t>عملت الحكومة على اصلاح النظام النقدي،  واصدار العملات الورقية وتأسيس بنك وطني يعمل على اصدار الين الياباني.</a:t>
            </a:r>
          </a:p>
          <a:p>
            <a:r>
              <a:rPr lang="ar-EG" b="1" dirty="0" smtClean="0">
                <a:solidFill>
                  <a:schemeClr val="tx1"/>
                </a:solidFill>
                <a:cs typeface="PT Bold Heading" panose="02010400000000000000" pitchFamily="2" charset="-78"/>
              </a:rPr>
              <a:t>وقد ظهرت أول آلة للغزل في اليابان في عام 1870، وأول معمل للورق في عام 1874.</a:t>
            </a:r>
            <a:r>
              <a:rPr lang="en-US" b="1" dirty="0">
                <a:solidFill>
                  <a:schemeClr val="tx1"/>
                </a:solidFill>
                <a:cs typeface="PT Bold Heading" panose="02010400000000000000" pitchFamily="2" charset="-78"/>
              </a:rPr>
              <a:t/>
            </a:r>
            <a:br>
              <a:rPr lang="en-US" b="1" dirty="0">
                <a:solidFill>
                  <a:schemeClr val="tx1"/>
                </a:solidFill>
                <a:cs typeface="PT Bold Heading" panose="02010400000000000000" pitchFamily="2" charset="-78"/>
              </a:rPr>
            </a:br>
            <a:r>
              <a:rPr lang="ar-SA" b="1" dirty="0">
                <a:solidFill>
                  <a:schemeClr val="tx1"/>
                </a:solidFill>
                <a:cs typeface="PT Bold Heading" panose="02010400000000000000" pitchFamily="2" charset="-78"/>
              </a:rPr>
              <a:t>كان التطور الصناعي في اليابان بطيئا لكنه وصل ذروته عام 1913م </a:t>
            </a:r>
            <a:r>
              <a:rPr lang="en-US" b="1" dirty="0">
                <a:cs typeface="PT Bold Heading" panose="02010400000000000000" pitchFamily="2" charset="-78"/>
              </a:rPr>
              <a:t/>
            </a:r>
            <a:br>
              <a:rPr lang="en-US" b="1" dirty="0">
                <a:cs typeface="PT Bold Heading" panose="02010400000000000000" pitchFamily="2" charset="-78"/>
              </a:rPr>
            </a:br>
            <a:r>
              <a:rPr lang="ar-SA" b="1" dirty="0">
                <a:solidFill>
                  <a:srgbClr val="C00000"/>
                </a:solidFill>
                <a:cs typeface="PT Bold Heading" panose="02010400000000000000" pitchFamily="2" charset="-78"/>
              </a:rPr>
              <a:t>في المجال التعليمي</a:t>
            </a:r>
            <a:r>
              <a:rPr lang="en-US" b="1" dirty="0">
                <a:solidFill>
                  <a:srgbClr val="C00000"/>
                </a:solidFill>
                <a:cs typeface="PT Bold Heading" panose="02010400000000000000" pitchFamily="2" charset="-78"/>
              </a:rPr>
              <a:t> : </a:t>
            </a:r>
            <a:r>
              <a:rPr lang="en-US" b="1" dirty="0">
                <a:cs typeface="PT Bold Heading" panose="02010400000000000000" pitchFamily="2" charset="-78"/>
              </a:rPr>
              <a:t/>
            </a:r>
            <a:br>
              <a:rPr lang="en-US" b="1" dirty="0">
                <a:cs typeface="PT Bold Heading" panose="02010400000000000000" pitchFamily="2" charset="-78"/>
              </a:rPr>
            </a:br>
            <a:r>
              <a:rPr lang="en-US" b="1" dirty="0">
                <a:cs typeface="PT Bold Heading" panose="02010400000000000000" pitchFamily="2" charset="-78"/>
              </a:rPr>
              <a:t>-</a:t>
            </a:r>
            <a:r>
              <a:rPr lang="ar-SA" b="1" dirty="0">
                <a:solidFill>
                  <a:schemeClr val="tx1"/>
                </a:solidFill>
                <a:cs typeface="PT Bold Heading" panose="02010400000000000000" pitchFamily="2" charset="-78"/>
              </a:rPr>
              <a:t>استدعت اليابان عدد كبير من رجال العلم الأجانب للمساهمة في تطوير العملية التعليمية في اليابان والمساهمة في إنشاء المدارس والجامعات</a:t>
            </a:r>
            <a:r>
              <a:rPr lang="en-US" b="1" dirty="0">
                <a:solidFill>
                  <a:schemeClr val="tx1"/>
                </a:solidFill>
                <a:cs typeface="PT Bold Heading" panose="02010400000000000000" pitchFamily="2" charset="-78"/>
              </a:rPr>
              <a:t/>
            </a:r>
            <a:br>
              <a:rPr lang="en-US" b="1" dirty="0">
                <a:solidFill>
                  <a:schemeClr val="tx1"/>
                </a:solidFill>
                <a:cs typeface="PT Bold Heading" panose="02010400000000000000" pitchFamily="2" charset="-78"/>
              </a:rPr>
            </a:br>
            <a:r>
              <a:rPr lang="en-US" b="1" dirty="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جعلت الحكومة التعليم إجباريا</a:t>
            </a:r>
            <a:r>
              <a:rPr lang="en-US" b="1" dirty="0">
                <a:solidFill>
                  <a:schemeClr val="tx1"/>
                </a:solidFill>
                <a:cs typeface="PT Bold Heading" panose="02010400000000000000" pitchFamily="2" charset="-78"/>
              </a:rPr>
              <a:t/>
            </a:r>
            <a:br>
              <a:rPr lang="en-US" b="1" dirty="0">
                <a:solidFill>
                  <a:schemeClr val="tx1"/>
                </a:solidFill>
                <a:cs typeface="PT Bold Heading" panose="02010400000000000000" pitchFamily="2" charset="-78"/>
              </a:rPr>
            </a:br>
            <a:r>
              <a:rPr lang="en-US" b="1" dirty="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أرسلت البعثات العلمية للخارج</a:t>
            </a:r>
            <a:endParaRPr lang="en-US" dirty="0">
              <a:solidFill>
                <a:schemeClr val="tx1"/>
              </a:solidFill>
              <a:cs typeface="PT Bold Heading" panose="02010400000000000000" pitchFamily="2" charset="-78"/>
            </a:endParaRPr>
          </a:p>
          <a:p>
            <a:endParaRPr lang="ar-EG" dirty="0"/>
          </a:p>
        </p:txBody>
      </p:sp>
    </p:spTree>
    <p:extLst>
      <p:ext uri="{BB962C8B-B14F-4D97-AF65-F5344CB8AC3E}">
        <p14:creationId xmlns:p14="http://schemas.microsoft.com/office/powerpoint/2010/main" val="3999974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548680"/>
          </a:xfrm>
        </p:spPr>
        <p:txBody>
          <a:bodyPr/>
          <a:lstStyle/>
          <a:p>
            <a:pPr algn="r"/>
            <a:r>
              <a:rPr lang="ar-EG" sz="3200" dirty="0" smtClean="0">
                <a:solidFill>
                  <a:srgbClr val="FF0000"/>
                </a:solidFill>
                <a:cs typeface="PT Bold Heading" panose="02010400000000000000" pitchFamily="2" charset="-78"/>
              </a:rPr>
              <a:t>التطورات الأخرى</a:t>
            </a:r>
            <a:endParaRPr lang="ar-EG" sz="3200" dirty="0">
              <a:solidFill>
                <a:srgbClr val="FF0000"/>
              </a:solidFill>
              <a:cs typeface="PT Bold Heading" panose="02010400000000000000" pitchFamily="2" charset="-78"/>
            </a:endParaRPr>
          </a:p>
        </p:txBody>
      </p:sp>
      <p:sp>
        <p:nvSpPr>
          <p:cNvPr id="3" name="عنصر نائب للمحتوى 2"/>
          <p:cNvSpPr>
            <a:spLocks noGrp="1"/>
          </p:cNvSpPr>
          <p:nvPr>
            <p:ph idx="1"/>
          </p:nvPr>
        </p:nvSpPr>
        <p:spPr>
          <a:xfrm>
            <a:off x="0" y="548680"/>
            <a:ext cx="9396536" cy="6309320"/>
          </a:xfrm>
        </p:spPr>
        <p:txBody>
          <a:bodyPr>
            <a:normAutofit fontScale="92500" lnSpcReduction="10000"/>
          </a:bodyPr>
          <a:lstStyle/>
          <a:p>
            <a:r>
              <a:rPr lang="ar-EG" dirty="0" smtClean="0">
                <a:solidFill>
                  <a:schemeClr val="tx1"/>
                </a:solidFill>
                <a:cs typeface="PT Bold Heading" panose="02010400000000000000" pitchFamily="2" charset="-78"/>
              </a:rPr>
              <a:t>قامت اليابان بسن القوانين المدنية والجنائية بعد دراسة القوانين الغربية، وأعلنت المساواة أمام القانون وحرية الاعتقاد  (1899).</a:t>
            </a:r>
          </a:p>
          <a:p>
            <a:r>
              <a:rPr lang="ar-EG" dirty="0" smtClean="0">
                <a:solidFill>
                  <a:schemeClr val="tx1"/>
                </a:solidFill>
                <a:cs typeface="PT Bold Heading" panose="02010400000000000000" pitchFamily="2" charset="-78"/>
              </a:rPr>
              <a:t>كما أبطلت حكومة اليابان الاعتراف بالبوذية ديناً رسمياً، وحلت محلها الشنتو، ولكن دستور عام 1899 كفل حرية العقيدة للجميع ما دام الدين لا يعرض السلام أو النظام للخطر.</a:t>
            </a:r>
          </a:p>
          <a:p>
            <a:r>
              <a:rPr lang="ar-EG" sz="3900" dirty="0" smtClean="0">
                <a:solidFill>
                  <a:srgbClr val="FF0000"/>
                </a:solidFill>
                <a:cs typeface="PT Bold Heading" panose="02010400000000000000" pitchFamily="2" charset="-78"/>
              </a:rPr>
              <a:t>التطور العسكري:</a:t>
            </a:r>
          </a:p>
          <a:p>
            <a:r>
              <a:rPr lang="ar-EG" dirty="0" smtClean="0">
                <a:solidFill>
                  <a:schemeClr val="tx1"/>
                </a:solidFill>
                <a:cs typeface="PT Bold Heading" panose="02010400000000000000" pitchFamily="2" charset="-78"/>
              </a:rPr>
              <a:t>نظمت الحكومة الجيش على أسس النظام الغربي، وخاصة النظام </a:t>
            </a:r>
            <a:r>
              <a:rPr lang="ar-EG" dirty="0" err="1" smtClean="0">
                <a:solidFill>
                  <a:schemeClr val="tx1"/>
                </a:solidFill>
                <a:cs typeface="PT Bold Heading" panose="02010400000000000000" pitchFamily="2" charset="-78"/>
              </a:rPr>
              <a:t>البروسي</a:t>
            </a:r>
            <a:r>
              <a:rPr lang="ar-EG" dirty="0" smtClean="0">
                <a:solidFill>
                  <a:schemeClr val="tx1"/>
                </a:solidFill>
                <a:cs typeface="PT Bold Heading" panose="02010400000000000000" pitchFamily="2" charset="-78"/>
              </a:rPr>
              <a:t>( الألماني) وقام على تدريب الجيش ضباط أوربيين، وجعلت الخدمة العسكرية اجبارية.</a:t>
            </a:r>
          </a:p>
          <a:p>
            <a:r>
              <a:rPr lang="ar-EG" dirty="0" smtClean="0">
                <a:solidFill>
                  <a:schemeClr val="tx1"/>
                </a:solidFill>
                <a:cs typeface="PT Bold Heading" panose="02010400000000000000" pitchFamily="2" charset="-78"/>
              </a:rPr>
              <a:t>وأسس أسطول بحري حديث على النظام البريطاني، حيث أخذت اليابان القوانين البحرية الانجليزية.</a:t>
            </a:r>
          </a:p>
          <a:p>
            <a:r>
              <a:rPr lang="ar-EG" dirty="0" smtClean="0">
                <a:solidFill>
                  <a:schemeClr val="tx1"/>
                </a:solidFill>
                <a:cs typeface="PT Bold Heading" panose="02010400000000000000" pitchFamily="2" charset="-78"/>
              </a:rPr>
              <a:t>كما أقيمت معامل صناعة الأسلحة والبارود ومسابك الحديد.</a:t>
            </a:r>
          </a:p>
          <a:p>
            <a:r>
              <a:rPr lang="ar-EG" dirty="0" smtClean="0">
                <a:solidFill>
                  <a:schemeClr val="tx1"/>
                </a:solidFill>
                <a:cs typeface="PT Bold Heading" panose="02010400000000000000" pitchFamily="2" charset="-78"/>
              </a:rPr>
              <a:t>كما قامت الحكومة بإصلاح السجون وتنظيمها، وإصلاح الطرق، ونظمت البريد والتلغراف</a:t>
            </a:r>
          </a:p>
          <a:p>
            <a:r>
              <a:rPr lang="ar-EG" dirty="0" smtClean="0">
                <a:solidFill>
                  <a:schemeClr val="tx1"/>
                </a:solidFill>
                <a:cs typeface="PT Bold Heading" panose="02010400000000000000" pitchFamily="2" charset="-78"/>
              </a:rPr>
              <a:t>كما أخذ الزي الأوربي يحل محل الملابس اليابانية، وهكذا فإن اليابان قد تطورت وأصبحت اوربية لتقاوم أوربا ولتبقي أكثر يابانية مما كانت.</a:t>
            </a:r>
          </a:p>
          <a:p>
            <a:r>
              <a:rPr lang="ar-EG" dirty="0" smtClean="0">
                <a:solidFill>
                  <a:schemeClr val="tx1"/>
                </a:solidFill>
                <a:cs typeface="PT Bold Heading" panose="02010400000000000000" pitchFamily="2" charset="-78"/>
              </a:rPr>
              <a:t>ورغم ذلك فلم يكون ذلك التحول عملية سهلة فقد واجهت اليابان مشاكل مالية كبيرة، كما واجهت تزايد السكان مما ادي لتزايد الهجرة للخارج، وهو ما دفع اليابان في النهاية في التفكير في التوسع على حساب جيرانها الأقل قوة في كوريا والصين.</a:t>
            </a:r>
          </a:p>
          <a:p>
            <a:endParaRPr lang="ar-EG" dirty="0">
              <a:solidFill>
                <a:srgbClr val="D727C2"/>
              </a:solidFill>
              <a:cs typeface="PT Bold Heading" panose="02010400000000000000" pitchFamily="2" charset="-78"/>
            </a:endParaRPr>
          </a:p>
        </p:txBody>
      </p:sp>
    </p:spTree>
    <p:extLst>
      <p:ext uri="{BB962C8B-B14F-4D97-AF65-F5344CB8AC3E}">
        <p14:creationId xmlns:p14="http://schemas.microsoft.com/office/powerpoint/2010/main" val="30754888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188640"/>
            <a:ext cx="8229600" cy="1484784"/>
          </a:xfrm>
        </p:spPr>
        <p:txBody>
          <a:bodyPr/>
          <a:lstStyle/>
          <a:p>
            <a:r>
              <a:rPr lang="ar-SA" dirty="0">
                <a:cs typeface="PT Bold Heading" pitchFamily="2" charset="-78"/>
              </a:rPr>
              <a:t>المحاضرة الثانية </a:t>
            </a:r>
            <a:r>
              <a:rPr lang="ar-SA" dirty="0"/>
              <a:t/>
            </a:r>
            <a:br>
              <a:rPr lang="ar-SA" dirty="0"/>
            </a:br>
            <a:endParaRPr lang="ar-SA" dirty="0"/>
          </a:p>
        </p:txBody>
      </p:sp>
      <p:sp>
        <p:nvSpPr>
          <p:cNvPr id="3" name="عنصر نائب للمحتوى 2"/>
          <p:cNvSpPr>
            <a:spLocks noGrp="1"/>
          </p:cNvSpPr>
          <p:nvPr>
            <p:ph idx="1"/>
          </p:nvPr>
        </p:nvSpPr>
        <p:spPr>
          <a:xfrm>
            <a:off x="0" y="1988840"/>
            <a:ext cx="9252520" cy="4137323"/>
          </a:xfrm>
        </p:spPr>
        <p:txBody>
          <a:bodyPr>
            <a:normAutofit/>
          </a:bodyPr>
          <a:lstStyle/>
          <a:p>
            <a:pPr marL="0" indent="0" algn="ctr">
              <a:buNone/>
            </a:pPr>
            <a:r>
              <a:rPr lang="ar-SA" sz="6000" dirty="0" smtClean="0">
                <a:solidFill>
                  <a:schemeClr val="tx1"/>
                </a:solidFill>
                <a:cs typeface="PT Bold Heading" pitchFamily="2" charset="-78"/>
              </a:rPr>
              <a:t>السياسة الخارجية التوسعية لليابان </a:t>
            </a:r>
          </a:p>
          <a:p>
            <a:pPr marL="0" indent="0" algn="ctr">
              <a:buNone/>
            </a:pPr>
            <a:r>
              <a:rPr lang="ar-SA" sz="6000" dirty="0" smtClean="0">
                <a:solidFill>
                  <a:schemeClr val="tx1"/>
                </a:solidFill>
                <a:cs typeface="PT Bold Heading" pitchFamily="2" charset="-78"/>
              </a:rPr>
              <a:t>1870 ـ 1945 </a:t>
            </a:r>
            <a:endParaRPr lang="ar-SA" sz="6000" dirty="0">
              <a:solidFill>
                <a:schemeClr val="tx1"/>
              </a:solidFill>
              <a:cs typeface="PT Bold Heading" pitchFamily="2" charset="-78"/>
            </a:endParaRPr>
          </a:p>
        </p:txBody>
      </p:sp>
    </p:spTree>
    <p:extLst>
      <p:ext uri="{BB962C8B-B14F-4D97-AF65-F5344CB8AC3E}">
        <p14:creationId xmlns:p14="http://schemas.microsoft.com/office/powerpoint/2010/main" val="193064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8520" y="692696"/>
            <a:ext cx="9577064" cy="6768752"/>
          </a:xfrm>
        </p:spPr>
        <p:txBody>
          <a:bodyPr/>
          <a:lstStyle/>
          <a:p>
            <a:r>
              <a:rPr lang="ar-SA" b="1" dirty="0">
                <a:solidFill>
                  <a:srgbClr val="FF0000"/>
                </a:solidFill>
                <a:cs typeface="PT Bold Heading" panose="02010400000000000000" pitchFamily="2" charset="-78"/>
              </a:rPr>
              <a:t>أولا : الحرب الروسية اليابانية 1904م</a:t>
            </a:r>
            <a:r>
              <a:rPr lang="en-US" b="1" dirty="0">
                <a:solidFill>
                  <a:srgbClr val="FF0000"/>
                </a:solidFill>
                <a:cs typeface="PT Bold Heading" panose="02010400000000000000" pitchFamily="2" charset="-78"/>
              </a:rPr>
              <a:t> : </a:t>
            </a:r>
            <a:r>
              <a:rPr lang="en-US" dirty="0">
                <a:solidFill>
                  <a:schemeClr val="tx1"/>
                </a:solidFill>
                <a:cs typeface="PT Bold Heading" panose="02010400000000000000" pitchFamily="2" charset="-78"/>
              </a:rPr>
              <a:t/>
            </a:r>
            <a:br>
              <a:rPr lang="en-US" dirty="0">
                <a:solidFill>
                  <a:schemeClr val="tx1"/>
                </a:solidFill>
                <a:cs typeface="PT Bold Heading" panose="02010400000000000000" pitchFamily="2" charset="-78"/>
              </a:rPr>
            </a:br>
            <a:r>
              <a:rPr lang="en-US" b="1" dirty="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التحالف الروسي الصيني عام 1896م وغزو منشوريا </a:t>
            </a:r>
            <a:r>
              <a:rPr lang="en-US" dirty="0">
                <a:solidFill>
                  <a:schemeClr val="tx1"/>
                </a:solidFill>
                <a:cs typeface="PT Bold Heading" panose="02010400000000000000" pitchFamily="2" charset="-78"/>
              </a:rPr>
              <a:t/>
            </a:r>
            <a:br>
              <a:rPr lang="en-US" dirty="0">
                <a:solidFill>
                  <a:schemeClr val="tx1"/>
                </a:solidFill>
                <a:cs typeface="PT Bold Heading" panose="02010400000000000000" pitchFamily="2" charset="-78"/>
              </a:rPr>
            </a:br>
            <a:r>
              <a:rPr lang="ar-SA" b="1" dirty="0">
                <a:solidFill>
                  <a:schemeClr val="tx1"/>
                </a:solidFill>
                <a:cs typeface="PT Bold Heading" panose="02010400000000000000" pitchFamily="2" charset="-78"/>
              </a:rPr>
              <a:t>كان الروس مهتمون </a:t>
            </a:r>
            <a:r>
              <a:rPr lang="ar-SA" b="1" dirty="0" err="1">
                <a:solidFill>
                  <a:schemeClr val="tx1"/>
                </a:solidFill>
                <a:cs typeface="PT Bold Heading" panose="02010400000000000000" pitchFamily="2" charset="-78"/>
              </a:rPr>
              <a:t>بمنشوريا</a:t>
            </a:r>
            <a:r>
              <a:rPr lang="ar-SA" b="1" dirty="0">
                <a:solidFill>
                  <a:schemeClr val="tx1"/>
                </a:solidFill>
                <a:cs typeface="PT Bold Heading" panose="02010400000000000000" pitchFamily="2" charset="-78"/>
              </a:rPr>
              <a:t> منذ عام 1860م وازداد اهتمامهم أكثر عندما احتلت اليابان كوريا وقضت على النفوذ الصيني فيها وقد تبين لروسيا أن سيطرتها على </a:t>
            </a:r>
            <a:r>
              <a:rPr lang="ar-SA" b="1" dirty="0" smtClean="0">
                <a:solidFill>
                  <a:schemeClr val="tx1"/>
                </a:solidFill>
                <a:cs typeface="PT Bold Heading" panose="02010400000000000000" pitchFamily="2" charset="-78"/>
              </a:rPr>
              <a:t>كوريا</a:t>
            </a:r>
            <a:r>
              <a:rPr lang="ar-EG" b="1" dirty="0" smtClean="0">
                <a:solidFill>
                  <a:schemeClr val="tx1"/>
                </a:solidFill>
                <a:cs typeface="PT Bold Heading" panose="02010400000000000000" pitchFamily="2" charset="-78"/>
              </a:rPr>
              <a:t> </a:t>
            </a:r>
            <a:r>
              <a:rPr lang="ar-SA" b="1" dirty="0" smtClean="0">
                <a:solidFill>
                  <a:schemeClr val="tx1"/>
                </a:solidFill>
                <a:cs typeface="PT Bold Heading" panose="02010400000000000000" pitchFamily="2" charset="-78"/>
              </a:rPr>
              <a:t>ومنشوريا </a:t>
            </a:r>
            <a:r>
              <a:rPr lang="ar-SA" b="1" dirty="0">
                <a:solidFill>
                  <a:schemeClr val="tx1"/>
                </a:solidFill>
                <a:cs typeface="PT Bold Heading" panose="02010400000000000000" pitchFamily="2" charset="-78"/>
              </a:rPr>
              <a:t>أمر ضروري ليمتد نفوذها إلى آسيا </a:t>
            </a:r>
            <a:r>
              <a:rPr lang="ar-SA" b="1" dirty="0" smtClean="0">
                <a:solidFill>
                  <a:schemeClr val="tx1"/>
                </a:solidFill>
                <a:cs typeface="PT Bold Heading" panose="02010400000000000000" pitchFamily="2" charset="-78"/>
              </a:rPr>
              <a:t>ول</a:t>
            </a:r>
            <a:r>
              <a:rPr lang="ar-EG" b="1" dirty="0" smtClean="0">
                <a:solidFill>
                  <a:schemeClr val="tx1"/>
                </a:solidFill>
                <a:cs typeface="PT Bold Heading" panose="02010400000000000000" pitchFamily="2" charset="-78"/>
              </a:rPr>
              <a:t>ت</a:t>
            </a:r>
            <a:r>
              <a:rPr lang="ar-SA" b="1" dirty="0" err="1" smtClean="0">
                <a:solidFill>
                  <a:schemeClr val="tx1"/>
                </a:solidFill>
                <a:cs typeface="PT Bold Heading" panose="02010400000000000000" pitchFamily="2" charset="-78"/>
              </a:rPr>
              <a:t>زداد</a:t>
            </a:r>
            <a:r>
              <a:rPr lang="ar-SA" b="1" dirty="0" smtClean="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استثماراتها في آسيا كما أن إكمال سكة حديد سيبيريا التي تمر عبر منشوريا </a:t>
            </a:r>
            <a:r>
              <a:rPr lang="ar-SA" b="1" dirty="0" smtClean="0">
                <a:solidFill>
                  <a:schemeClr val="tx1"/>
                </a:solidFill>
                <a:cs typeface="PT Bold Heading" panose="02010400000000000000" pitchFamily="2" charset="-78"/>
              </a:rPr>
              <a:t>شيء </a:t>
            </a:r>
            <a:r>
              <a:rPr lang="ar-SA" b="1" dirty="0">
                <a:solidFill>
                  <a:schemeClr val="tx1"/>
                </a:solidFill>
                <a:cs typeface="PT Bold Heading" panose="02010400000000000000" pitchFamily="2" charset="-78"/>
              </a:rPr>
              <a:t>أساسي حيث أن إكمال هذا المشروع عبر الأراضي الروسية سيكلفها الكثير منها وفى الوقت نفسه كانت منشوريا قليلة السكان غنية بمواردها أما كوريا فكانت كثيرة السكان مما مهد الطريق لاحتلال كوريا</a:t>
            </a:r>
            <a:r>
              <a:rPr lang="en-US" dirty="0">
                <a:solidFill>
                  <a:schemeClr val="tx1"/>
                </a:solidFill>
                <a:cs typeface="PT Bold Heading" panose="02010400000000000000" pitchFamily="2" charset="-78"/>
              </a:rPr>
              <a:t/>
            </a:r>
            <a:br>
              <a:rPr lang="en-US" dirty="0">
                <a:solidFill>
                  <a:schemeClr val="tx1"/>
                </a:solidFill>
                <a:cs typeface="PT Bold Heading" panose="02010400000000000000" pitchFamily="2" charset="-78"/>
              </a:rPr>
            </a:br>
            <a:r>
              <a:rPr lang="ar-SA" b="1" dirty="0">
                <a:solidFill>
                  <a:schemeClr val="tx1"/>
                </a:solidFill>
                <a:cs typeface="PT Bold Heading" panose="02010400000000000000" pitchFamily="2" charset="-78"/>
              </a:rPr>
              <a:t>وكانت روسيا قد عقدت </a:t>
            </a:r>
            <a:r>
              <a:rPr lang="ar-EG" b="1" dirty="0" smtClean="0">
                <a:solidFill>
                  <a:schemeClr val="tx1"/>
                </a:solidFill>
                <a:cs typeface="PT Bold Heading" panose="02010400000000000000" pitchFamily="2" charset="-78"/>
              </a:rPr>
              <a:t>ت</a:t>
            </a:r>
            <a:r>
              <a:rPr lang="ar-SA" b="1" dirty="0" smtClean="0">
                <a:solidFill>
                  <a:schemeClr val="tx1"/>
                </a:solidFill>
                <a:cs typeface="PT Bold Heading" panose="02010400000000000000" pitchFamily="2" charset="-78"/>
              </a:rPr>
              <a:t>ح</a:t>
            </a:r>
            <a:r>
              <a:rPr lang="ar-EG" b="1" dirty="0" smtClean="0">
                <a:solidFill>
                  <a:schemeClr val="tx1"/>
                </a:solidFill>
                <a:cs typeface="PT Bold Heading" panose="02010400000000000000" pitchFamily="2" charset="-78"/>
              </a:rPr>
              <a:t>ا</a:t>
            </a:r>
            <a:r>
              <a:rPr lang="ar-SA" b="1" dirty="0" smtClean="0">
                <a:solidFill>
                  <a:schemeClr val="tx1"/>
                </a:solidFill>
                <a:cs typeface="PT Bold Heading" panose="02010400000000000000" pitchFamily="2" charset="-78"/>
              </a:rPr>
              <a:t>لفا</a:t>
            </a:r>
            <a:r>
              <a:rPr lang="ar-EG" b="1" dirty="0" smtClean="0">
                <a:solidFill>
                  <a:schemeClr val="tx1"/>
                </a:solidFill>
                <a:cs typeface="PT Bold Heading" panose="02010400000000000000" pitchFamily="2" charset="-78"/>
              </a:rPr>
              <a:t> </a:t>
            </a:r>
            <a:r>
              <a:rPr lang="ar-SA" b="1" dirty="0" smtClean="0">
                <a:solidFill>
                  <a:schemeClr val="tx1"/>
                </a:solidFill>
                <a:cs typeface="PT Bold Heading" panose="02010400000000000000" pitchFamily="2" charset="-78"/>
              </a:rPr>
              <a:t>عسكريا </a:t>
            </a:r>
            <a:r>
              <a:rPr lang="ar-SA" b="1" dirty="0">
                <a:solidFill>
                  <a:schemeClr val="tx1"/>
                </a:solidFill>
                <a:cs typeface="PT Bold Heading" panose="02010400000000000000" pitchFamily="2" charset="-78"/>
              </a:rPr>
              <a:t>مع الصين حصلت بموجبه على حق مرور سكة حديد </a:t>
            </a:r>
            <a:r>
              <a:rPr lang="ar-SA" b="1" dirty="0" smtClean="0">
                <a:solidFill>
                  <a:schemeClr val="tx1"/>
                </a:solidFill>
                <a:cs typeface="PT Bold Heading" panose="02010400000000000000" pitchFamily="2" charset="-78"/>
              </a:rPr>
              <a:t>سيبيريا </a:t>
            </a:r>
            <a:r>
              <a:rPr lang="ar-SA" b="1" dirty="0">
                <a:solidFill>
                  <a:schemeClr val="tx1"/>
                </a:solidFill>
                <a:cs typeface="PT Bold Heading" panose="02010400000000000000" pitchFamily="2" charset="-78"/>
              </a:rPr>
              <a:t>عبر </a:t>
            </a:r>
            <a:r>
              <a:rPr lang="ar-SA" b="1" dirty="0" smtClean="0">
                <a:solidFill>
                  <a:schemeClr val="tx1"/>
                </a:solidFill>
                <a:cs typeface="PT Bold Heading" panose="02010400000000000000" pitchFamily="2" charset="-78"/>
              </a:rPr>
              <a:t>منشوريا بموجب </a:t>
            </a:r>
            <a:r>
              <a:rPr lang="ar-SA" b="1" dirty="0">
                <a:solidFill>
                  <a:schemeClr val="tx1"/>
                </a:solidFill>
                <a:cs typeface="PT Bold Heading" panose="02010400000000000000" pitchFamily="2" charset="-78"/>
              </a:rPr>
              <a:t>اتفاق</a:t>
            </a:r>
            <a:r>
              <a:rPr lang="en-US" b="1" dirty="0">
                <a:solidFill>
                  <a:schemeClr val="tx1"/>
                </a:solidFill>
                <a:cs typeface="PT Bold Heading" panose="02010400000000000000" pitchFamily="2" charset="-78"/>
              </a:rPr>
              <a:t> (</a:t>
            </a:r>
            <a:r>
              <a:rPr lang="ar-SA" b="1" dirty="0" err="1" smtClean="0">
                <a:solidFill>
                  <a:schemeClr val="tx1"/>
                </a:solidFill>
                <a:cs typeface="PT Bold Heading" panose="02010400000000000000" pitchFamily="2" charset="-78"/>
              </a:rPr>
              <a:t>لى</a:t>
            </a:r>
            <a:r>
              <a:rPr lang="ar-EG" b="1" dirty="0" smtClean="0">
                <a:solidFill>
                  <a:schemeClr val="tx1"/>
                </a:solidFill>
                <a:cs typeface="PT Bold Heading" panose="02010400000000000000" pitchFamily="2" charset="-78"/>
              </a:rPr>
              <a:t> </a:t>
            </a:r>
            <a:r>
              <a:rPr lang="ar-SA" b="1" dirty="0" smtClean="0">
                <a:solidFill>
                  <a:schemeClr val="tx1"/>
                </a:solidFill>
                <a:cs typeface="PT Bold Heading" panose="02010400000000000000" pitchFamily="2" charset="-78"/>
              </a:rPr>
              <a:t>هونج</a:t>
            </a:r>
            <a:r>
              <a:rPr lang="ar-EG" b="1" dirty="0" smtClean="0">
                <a:solidFill>
                  <a:schemeClr val="tx1"/>
                </a:solidFill>
                <a:cs typeface="PT Bold Heading" panose="02010400000000000000" pitchFamily="2" charset="-78"/>
              </a:rPr>
              <a:t> </a:t>
            </a:r>
            <a:r>
              <a:rPr lang="ar-SA" b="1" dirty="0" smtClean="0">
                <a:solidFill>
                  <a:schemeClr val="tx1"/>
                </a:solidFill>
                <a:cs typeface="PT Bold Heading" panose="02010400000000000000" pitchFamily="2" charset="-78"/>
              </a:rPr>
              <a:t>شانج</a:t>
            </a:r>
            <a:r>
              <a:rPr lang="ar-EG" b="1" dirty="0" smtClean="0">
                <a:solidFill>
                  <a:schemeClr val="tx1"/>
                </a:solidFill>
                <a:cs typeface="PT Bold Heading" panose="02010400000000000000" pitchFamily="2" charset="-78"/>
              </a:rPr>
              <a:t> </a:t>
            </a:r>
            <a:r>
              <a:rPr lang="ar-SA" b="1" dirty="0" err="1" smtClean="0">
                <a:solidFill>
                  <a:schemeClr val="tx1"/>
                </a:solidFill>
                <a:cs typeface="PT Bold Heading" panose="02010400000000000000" pitchFamily="2" charset="-78"/>
              </a:rPr>
              <a:t>لوبانوف</a:t>
            </a:r>
            <a:r>
              <a:rPr lang="ar-SA" b="1" dirty="0">
                <a:solidFill>
                  <a:schemeClr val="tx1"/>
                </a:solidFill>
                <a:cs typeface="PT Bold Heading" panose="02010400000000000000" pitchFamily="2" charset="-78"/>
              </a:rPr>
              <a:t> </a:t>
            </a:r>
            <a:r>
              <a:rPr lang="ar-SA" b="1" dirty="0" smtClean="0">
                <a:solidFill>
                  <a:schemeClr val="tx1"/>
                </a:solidFill>
                <a:cs typeface="PT Bold Heading" panose="02010400000000000000" pitchFamily="2" charset="-78"/>
              </a:rPr>
              <a:t>1896 وقد </a:t>
            </a:r>
            <a:r>
              <a:rPr lang="ar-SA" b="1" dirty="0">
                <a:solidFill>
                  <a:schemeClr val="tx1"/>
                </a:solidFill>
                <a:cs typeface="PT Bold Heading" panose="02010400000000000000" pitchFamily="2" charset="-78"/>
              </a:rPr>
              <a:t>دعم الروس هذا الامتياز ووسعوا مداه باستئجار </a:t>
            </a:r>
            <a:r>
              <a:rPr lang="ar-SA" b="1" dirty="0" smtClean="0">
                <a:solidFill>
                  <a:schemeClr val="tx1"/>
                </a:solidFill>
                <a:cs typeface="PT Bold Heading" panose="02010400000000000000" pitchFamily="2" charset="-78"/>
              </a:rPr>
              <a:t>بورت</a:t>
            </a:r>
            <a:r>
              <a:rPr lang="ar-EG" b="1" dirty="0" smtClean="0">
                <a:solidFill>
                  <a:schemeClr val="tx1"/>
                </a:solidFill>
                <a:cs typeface="PT Bold Heading" panose="02010400000000000000" pitchFamily="2" charset="-78"/>
              </a:rPr>
              <a:t> </a:t>
            </a:r>
            <a:r>
              <a:rPr lang="ar-SA" b="1" dirty="0" err="1" smtClean="0">
                <a:solidFill>
                  <a:schemeClr val="tx1"/>
                </a:solidFill>
                <a:cs typeface="PT Bold Heading" panose="02010400000000000000" pitchFamily="2" charset="-78"/>
              </a:rPr>
              <a:t>ارثر</a:t>
            </a:r>
            <a:r>
              <a:rPr lang="ar-SA" b="1" dirty="0" smtClean="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والحصول على امتيازات اضافية خاصة بالسكك الحديدية عام 1898م واتخذوا من ذلك زريعة لاحتلال منشوريا بقواتها العسكرية </a:t>
            </a:r>
            <a:r>
              <a:rPr lang="ar-EG" b="1" dirty="0" smtClean="0">
                <a:solidFill>
                  <a:schemeClr val="tx1"/>
                </a:solidFill>
                <a:cs typeface="PT Bold Heading" panose="02010400000000000000" pitchFamily="2" charset="-78"/>
              </a:rPr>
              <a:t>.</a:t>
            </a:r>
          </a:p>
          <a:p>
            <a:endParaRPr lang="en-US" dirty="0">
              <a:cs typeface="PT Bold Heading" panose="02010400000000000000" pitchFamily="2" charset="-78"/>
            </a:endParaRPr>
          </a:p>
        </p:txBody>
      </p:sp>
      <p:sp>
        <p:nvSpPr>
          <p:cNvPr id="2" name="عنوان 1"/>
          <p:cNvSpPr>
            <a:spLocks noGrp="1"/>
          </p:cNvSpPr>
          <p:nvPr>
            <p:ph type="title"/>
          </p:nvPr>
        </p:nvSpPr>
        <p:spPr>
          <a:xfrm>
            <a:off x="0" y="0"/>
            <a:ext cx="9144000" cy="620688"/>
          </a:xfrm>
        </p:spPr>
        <p:txBody>
          <a:bodyPr/>
          <a:lstStyle/>
          <a:p>
            <a:pPr algn="r"/>
            <a:r>
              <a:rPr lang="en-US" sz="2800" dirty="0">
                <a:effectLst/>
              </a:rPr>
              <a:t/>
            </a:r>
            <a:br>
              <a:rPr lang="en-US" sz="2800" dirty="0">
                <a:effectLst/>
              </a:rPr>
            </a:br>
            <a:r>
              <a:rPr lang="ar-SA" sz="2800" b="1" dirty="0">
                <a:effectLst/>
                <a:cs typeface="PT Bold Heading" panose="02010400000000000000" pitchFamily="2" charset="-78"/>
              </a:rPr>
              <a:t>التطورات السياسية في اليابان 1900-1904م</a:t>
            </a:r>
            <a:endParaRPr lang="ar-EG" sz="2800" dirty="0"/>
          </a:p>
        </p:txBody>
      </p:sp>
    </p:spTree>
    <p:extLst>
      <p:ext uri="{BB962C8B-B14F-4D97-AF65-F5344CB8AC3E}">
        <p14:creationId xmlns:p14="http://schemas.microsoft.com/office/powerpoint/2010/main" val="2906015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548680"/>
          </a:xfrm>
        </p:spPr>
        <p:txBody>
          <a:bodyPr/>
          <a:lstStyle/>
          <a:p>
            <a:r>
              <a:rPr lang="ar-SA" sz="2800" b="1" dirty="0">
                <a:effectLst/>
                <a:cs typeface="PT Bold Heading" panose="02010400000000000000" pitchFamily="2" charset="-78"/>
              </a:rPr>
              <a:t>الاتفاق الروسي </a:t>
            </a:r>
            <a:r>
              <a:rPr lang="ar-EG" sz="2800" b="1" dirty="0" smtClean="0">
                <a:effectLst/>
                <a:cs typeface="PT Bold Heading" panose="02010400000000000000" pitchFamily="2" charset="-78"/>
              </a:rPr>
              <a:t>الصيني عام 1902</a:t>
            </a:r>
            <a:r>
              <a:rPr lang="en-US" sz="2800" b="1" dirty="0" smtClean="0">
                <a:effectLst/>
                <a:cs typeface="PT Bold Heading" panose="02010400000000000000" pitchFamily="2" charset="-78"/>
              </a:rPr>
              <a:t>:</a:t>
            </a:r>
            <a:endParaRPr lang="ar-EG" sz="2800" dirty="0">
              <a:cs typeface="PT Bold Heading" panose="02010400000000000000" pitchFamily="2" charset="-78"/>
            </a:endParaRPr>
          </a:p>
        </p:txBody>
      </p:sp>
      <p:sp>
        <p:nvSpPr>
          <p:cNvPr id="3" name="عنصر نائب للمحتوى 2"/>
          <p:cNvSpPr>
            <a:spLocks noGrp="1"/>
          </p:cNvSpPr>
          <p:nvPr>
            <p:ph idx="1"/>
          </p:nvPr>
        </p:nvSpPr>
        <p:spPr>
          <a:xfrm>
            <a:off x="-252536" y="404664"/>
            <a:ext cx="9649072" cy="6696744"/>
          </a:xfrm>
        </p:spPr>
        <p:txBody>
          <a:bodyPr/>
          <a:lstStyle/>
          <a:p>
            <a:r>
              <a:rPr lang="ar-SA" b="1" dirty="0">
                <a:solidFill>
                  <a:srgbClr val="7030A0"/>
                </a:solidFill>
                <a:cs typeface="PT Bold Heading" panose="02010400000000000000" pitchFamily="2" charset="-78"/>
              </a:rPr>
              <a:t>ترتب على تنقل القوات الروسية من مكان إلى آخر في منشوريا عقد اتفاق مع الصين عام 1902م </a:t>
            </a:r>
            <a:r>
              <a:rPr lang="ar-EG" b="1" dirty="0" smtClean="0">
                <a:solidFill>
                  <a:srgbClr val="7030A0"/>
                </a:solidFill>
                <a:cs typeface="PT Bold Heading" panose="02010400000000000000" pitchFamily="2" charset="-78"/>
              </a:rPr>
              <a:t> سمح لروسيا بالنفوذ الأكبر في منشوريا، </a:t>
            </a:r>
            <a:r>
              <a:rPr lang="ar-SA" b="1" dirty="0" smtClean="0">
                <a:solidFill>
                  <a:srgbClr val="7030A0"/>
                </a:solidFill>
                <a:cs typeface="PT Bold Heading" panose="02010400000000000000" pitchFamily="2" charset="-78"/>
              </a:rPr>
              <a:t>وفى ابريل</a:t>
            </a:r>
            <a:r>
              <a:rPr lang="ar-EG" b="1" dirty="0" smtClean="0">
                <a:solidFill>
                  <a:srgbClr val="7030A0"/>
                </a:solidFill>
                <a:cs typeface="PT Bold Heading" panose="02010400000000000000" pitchFamily="2" charset="-78"/>
              </a:rPr>
              <a:t> 1903</a:t>
            </a:r>
            <a:r>
              <a:rPr lang="ar-SA" b="1" dirty="0" smtClean="0">
                <a:solidFill>
                  <a:srgbClr val="7030A0"/>
                </a:solidFill>
                <a:cs typeface="PT Bold Heading" panose="02010400000000000000" pitchFamily="2" charset="-78"/>
              </a:rPr>
              <a:t> </a:t>
            </a:r>
            <a:r>
              <a:rPr lang="ar-SA" b="1" dirty="0">
                <a:solidFill>
                  <a:srgbClr val="7030A0"/>
                </a:solidFill>
                <a:cs typeface="PT Bold Heading" panose="02010400000000000000" pitchFamily="2" charset="-78"/>
              </a:rPr>
              <a:t>تقدمت روسيا إلى حكومة بكين الصينية باقتراحات لو قبلتها لأصبحت منشوريا ومنغوليا تحت حماية </a:t>
            </a:r>
            <a:r>
              <a:rPr lang="ar-SA" b="1" dirty="0" smtClean="0">
                <a:solidFill>
                  <a:srgbClr val="7030A0"/>
                </a:solidFill>
                <a:cs typeface="PT Bold Heading" panose="02010400000000000000" pitchFamily="2" charset="-78"/>
              </a:rPr>
              <a:t>روسيا</a:t>
            </a:r>
            <a:r>
              <a:rPr lang="ar-EG" b="1" dirty="0">
                <a:solidFill>
                  <a:srgbClr val="7030A0"/>
                </a:solidFill>
                <a:cs typeface="PT Bold Heading" panose="02010400000000000000" pitchFamily="2" charset="-78"/>
              </a:rPr>
              <a:t>.</a:t>
            </a:r>
            <a:r>
              <a:rPr lang="ar-SA" b="1" dirty="0" smtClean="0">
                <a:solidFill>
                  <a:srgbClr val="7030A0"/>
                </a:solidFill>
                <a:cs typeface="PT Bold Heading" panose="02010400000000000000" pitchFamily="2" charset="-78"/>
              </a:rPr>
              <a:t> </a:t>
            </a:r>
            <a:r>
              <a:rPr lang="en-US" dirty="0">
                <a:solidFill>
                  <a:srgbClr val="7030A0"/>
                </a:solidFill>
                <a:cs typeface="PT Bold Heading" panose="02010400000000000000" pitchFamily="2" charset="-78"/>
              </a:rPr>
              <a:t/>
            </a:r>
            <a:br>
              <a:rPr lang="en-US" dirty="0">
                <a:solidFill>
                  <a:srgbClr val="7030A0"/>
                </a:solidFill>
                <a:cs typeface="PT Bold Heading" panose="02010400000000000000" pitchFamily="2" charset="-78"/>
              </a:rPr>
            </a:br>
            <a:r>
              <a:rPr lang="ar-SA" b="1" dirty="0">
                <a:solidFill>
                  <a:srgbClr val="7030A0"/>
                </a:solidFill>
                <a:cs typeface="PT Bold Heading" panose="02010400000000000000" pitchFamily="2" charset="-78"/>
              </a:rPr>
              <a:t>وخلال هذه التطورات احتلت اليابان كوريا وسيطرت عليها تماما والتجأ ملكها إلى روسيا بعد مقتل زوجته</a:t>
            </a:r>
            <a:r>
              <a:rPr lang="ar-SA" dirty="0">
                <a:solidFill>
                  <a:srgbClr val="7030A0"/>
                </a:solidFill>
                <a:cs typeface="PT Bold Heading" panose="02010400000000000000" pitchFamily="2" charset="-78"/>
              </a:rPr>
              <a:t> </a:t>
            </a:r>
            <a:r>
              <a:rPr lang="ar-SA" b="1" dirty="0">
                <a:solidFill>
                  <a:srgbClr val="7030A0"/>
                </a:solidFill>
                <a:cs typeface="PT Bold Heading" panose="02010400000000000000" pitchFamily="2" charset="-78"/>
              </a:rPr>
              <a:t>وطلب الحماية من روسيا وبدأ يحل الموظفين والمستشارين الروس بدلا من اليابانيين ولما قضى على النفوذ الياباني عاد ملك كوريا إلى بلاده ليحكم مستقلا ونتيجة لذلك عقدت اليابان اتفاقا مع روسيا يقضى بتقسيم المصالح في كوريا </a:t>
            </a:r>
            <a:r>
              <a:rPr lang="ar-EG" b="1" dirty="0" smtClean="0">
                <a:solidFill>
                  <a:srgbClr val="7030A0"/>
                </a:solidFill>
                <a:cs typeface="PT Bold Heading" panose="02010400000000000000" pitchFamily="2" charset="-78"/>
              </a:rPr>
              <a:t>، </a:t>
            </a:r>
            <a:r>
              <a:rPr lang="en-US" dirty="0">
                <a:solidFill>
                  <a:srgbClr val="7030A0"/>
                </a:solidFill>
                <a:cs typeface="PT Bold Heading" panose="02010400000000000000" pitchFamily="2" charset="-78"/>
              </a:rPr>
              <a:t/>
            </a:r>
            <a:br>
              <a:rPr lang="en-US" dirty="0">
                <a:solidFill>
                  <a:srgbClr val="7030A0"/>
                </a:solidFill>
                <a:cs typeface="PT Bold Heading" panose="02010400000000000000" pitchFamily="2" charset="-78"/>
              </a:rPr>
            </a:br>
            <a:r>
              <a:rPr lang="ar-SA" b="1" dirty="0">
                <a:solidFill>
                  <a:srgbClr val="FF0000"/>
                </a:solidFill>
                <a:cs typeface="PT Bold Heading" panose="02010400000000000000" pitchFamily="2" charset="-78"/>
              </a:rPr>
              <a:t>الاتفاق الروسي الياباني عام 1895م </a:t>
            </a:r>
            <a:r>
              <a:rPr lang="en-US" dirty="0">
                <a:solidFill>
                  <a:srgbClr val="7030A0"/>
                </a:solidFill>
                <a:cs typeface="PT Bold Heading" panose="02010400000000000000" pitchFamily="2" charset="-78"/>
              </a:rPr>
              <a:t/>
            </a:r>
            <a:br>
              <a:rPr lang="en-US" dirty="0">
                <a:solidFill>
                  <a:srgbClr val="7030A0"/>
                </a:solidFill>
                <a:cs typeface="PT Bold Heading" panose="02010400000000000000" pitchFamily="2" charset="-78"/>
              </a:rPr>
            </a:br>
            <a:r>
              <a:rPr lang="ar-EG" dirty="0" smtClean="0">
                <a:solidFill>
                  <a:srgbClr val="7030A0"/>
                </a:solidFill>
                <a:cs typeface="PT Bold Heading" panose="02010400000000000000" pitchFamily="2" charset="-78"/>
              </a:rPr>
              <a:t> وقد </a:t>
            </a:r>
            <a:r>
              <a:rPr lang="ar-SA" b="1" dirty="0" smtClean="0">
                <a:solidFill>
                  <a:srgbClr val="7030A0"/>
                </a:solidFill>
                <a:cs typeface="PT Bold Heading" panose="02010400000000000000" pitchFamily="2" charset="-78"/>
              </a:rPr>
              <a:t>تم </a:t>
            </a:r>
            <a:r>
              <a:rPr lang="ar-SA" b="1" dirty="0">
                <a:solidFill>
                  <a:srgbClr val="7030A0"/>
                </a:solidFill>
                <a:cs typeface="PT Bold Heading" panose="02010400000000000000" pitchFamily="2" charset="-78"/>
              </a:rPr>
              <a:t>الاتفاق بين روسيا واليابان على تقسيم المصالح بين روسيا واليابان في كوريا وبموجب هذا الاتفاق اعترفت </a:t>
            </a:r>
            <a:r>
              <a:rPr lang="ar-SA" b="1" dirty="0" smtClean="0">
                <a:solidFill>
                  <a:srgbClr val="7030A0"/>
                </a:solidFill>
                <a:cs typeface="PT Bold Heading" panose="02010400000000000000" pitchFamily="2" charset="-78"/>
              </a:rPr>
              <a:t>الدولتان</a:t>
            </a:r>
            <a:endParaRPr lang="ar-EG" b="1" dirty="0" smtClean="0">
              <a:solidFill>
                <a:srgbClr val="7030A0"/>
              </a:solidFill>
              <a:cs typeface="PT Bold Heading" panose="02010400000000000000" pitchFamily="2" charset="-78"/>
            </a:endParaRPr>
          </a:p>
          <a:p>
            <a:r>
              <a:rPr lang="ar-SA" b="1" dirty="0">
                <a:solidFill>
                  <a:srgbClr val="7030A0"/>
                </a:solidFill>
                <a:cs typeface="PT Bold Heading" panose="02010400000000000000" pitchFamily="2" charset="-78"/>
              </a:rPr>
              <a:t>باستقلال كوريا كما اتفقتا على الامتناع عن مساعدة الجيش </a:t>
            </a:r>
            <a:r>
              <a:rPr lang="ar-SA" b="1" dirty="0" smtClean="0">
                <a:solidFill>
                  <a:srgbClr val="7030A0"/>
                </a:solidFill>
                <a:cs typeface="PT Bold Heading" panose="02010400000000000000" pitchFamily="2" charset="-78"/>
              </a:rPr>
              <a:t>الكوري</a:t>
            </a:r>
            <a:r>
              <a:rPr lang="ar-EG" b="1" dirty="0">
                <a:solidFill>
                  <a:srgbClr val="7030A0"/>
                </a:solidFill>
                <a:cs typeface="PT Bold Heading" panose="02010400000000000000" pitchFamily="2" charset="-78"/>
              </a:rPr>
              <a:t> وبعدم </a:t>
            </a:r>
            <a:r>
              <a:rPr lang="ar-EG" b="1" dirty="0" smtClean="0">
                <a:solidFill>
                  <a:srgbClr val="7030A0"/>
                </a:solidFill>
                <a:cs typeface="PT Bold Heading" panose="02010400000000000000" pitchFamily="2" charset="-78"/>
              </a:rPr>
              <a:t>تسليحه.</a:t>
            </a:r>
          </a:p>
          <a:p>
            <a:r>
              <a:rPr lang="ar-SA" b="1" dirty="0" smtClean="0">
                <a:solidFill>
                  <a:srgbClr val="7030A0"/>
                </a:solidFill>
                <a:cs typeface="PT Bold Heading" panose="02010400000000000000" pitchFamily="2" charset="-78"/>
              </a:rPr>
              <a:t> </a:t>
            </a:r>
            <a:r>
              <a:rPr lang="ar-SA" b="1" dirty="0">
                <a:solidFill>
                  <a:srgbClr val="7030A0"/>
                </a:solidFill>
                <a:cs typeface="PT Bold Heading" panose="02010400000000000000" pitchFamily="2" charset="-78"/>
              </a:rPr>
              <a:t>واعترفت روسيا بمصالح اليابان التجارية والصناعية في كوريا </a:t>
            </a:r>
            <a:r>
              <a:rPr lang="en-US" dirty="0">
                <a:solidFill>
                  <a:srgbClr val="7030A0"/>
                </a:solidFill>
                <a:cs typeface="PT Bold Heading" panose="02010400000000000000" pitchFamily="2" charset="-78"/>
              </a:rPr>
              <a:t/>
            </a:r>
            <a:br>
              <a:rPr lang="en-US" dirty="0">
                <a:solidFill>
                  <a:srgbClr val="7030A0"/>
                </a:solidFill>
                <a:cs typeface="PT Bold Heading" panose="02010400000000000000" pitchFamily="2" charset="-78"/>
              </a:rPr>
            </a:br>
            <a:endParaRPr lang="ar-EG" dirty="0">
              <a:solidFill>
                <a:srgbClr val="7030A0"/>
              </a:solidFill>
              <a:cs typeface="PT Bold Heading" panose="02010400000000000000" pitchFamily="2" charset="-78"/>
            </a:endParaRPr>
          </a:p>
        </p:txBody>
      </p:sp>
    </p:spTree>
    <p:extLst>
      <p:ext uri="{BB962C8B-B14F-4D97-AF65-F5344CB8AC3E}">
        <p14:creationId xmlns:p14="http://schemas.microsoft.com/office/powerpoint/2010/main" val="318624154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Autofit/>
          </a:bodyPr>
          <a:lstStyle/>
          <a:p>
            <a:pPr marL="0" indent="0">
              <a:buNone/>
            </a:pPr>
            <a:r>
              <a:rPr lang="ar-SA" sz="3200" b="1" dirty="0" smtClean="0">
                <a:solidFill>
                  <a:srgbClr val="FF0000"/>
                </a:solidFill>
                <a:cs typeface="PT Bold Heading" panose="02010400000000000000" pitchFamily="2" charset="-78"/>
              </a:rPr>
              <a:t>الاتفاق </a:t>
            </a:r>
            <a:r>
              <a:rPr lang="ar-SA" sz="3200" b="1" dirty="0">
                <a:solidFill>
                  <a:srgbClr val="FF0000"/>
                </a:solidFill>
                <a:cs typeface="PT Bold Heading" panose="02010400000000000000" pitchFamily="2" charset="-78"/>
              </a:rPr>
              <a:t>الياباني البريطاني</a:t>
            </a:r>
            <a:r>
              <a:rPr lang="en-US" sz="3200" b="1" dirty="0">
                <a:solidFill>
                  <a:srgbClr val="FF0000"/>
                </a:solidFill>
                <a:cs typeface="PT Bold Heading" panose="02010400000000000000" pitchFamily="2" charset="-78"/>
              </a:rPr>
              <a:t> :</a:t>
            </a:r>
            <a:r>
              <a:rPr lang="ar-EG" sz="3200" dirty="0">
                <a:solidFill>
                  <a:srgbClr val="7030A0"/>
                </a:solidFill>
                <a:cs typeface="PT Bold Heading" panose="02010400000000000000" pitchFamily="2" charset="-78"/>
              </a:rPr>
              <a:t/>
            </a:r>
            <a:br>
              <a:rPr lang="ar-EG" sz="3200" dirty="0">
                <a:solidFill>
                  <a:srgbClr val="7030A0"/>
                </a:solidFill>
                <a:cs typeface="PT Bold Heading" panose="02010400000000000000" pitchFamily="2" charset="-78"/>
              </a:rPr>
            </a:br>
            <a:r>
              <a:rPr lang="ar-EG" sz="3200" dirty="0" smtClean="0">
                <a:solidFill>
                  <a:srgbClr val="7030A0"/>
                </a:solidFill>
                <a:cs typeface="PT Bold Heading" panose="02010400000000000000" pitchFamily="2" charset="-78"/>
              </a:rPr>
              <a:t>كانت بريطانيا ترغب في التصدي للنفوذ الروسي في آسيا لذلك وأمام تزايد النفوذ الروسي في الصين وجزر شرق آسيا فقد تم </a:t>
            </a:r>
            <a:r>
              <a:rPr lang="ar-SA" sz="3200" b="1" dirty="0" smtClean="0">
                <a:solidFill>
                  <a:srgbClr val="7030A0"/>
                </a:solidFill>
                <a:cs typeface="PT Bold Heading" panose="02010400000000000000" pitchFamily="2" charset="-78"/>
              </a:rPr>
              <a:t>عقد </a:t>
            </a:r>
            <a:r>
              <a:rPr lang="ar-SA" sz="3200" b="1" dirty="0">
                <a:solidFill>
                  <a:srgbClr val="7030A0"/>
                </a:solidFill>
                <a:cs typeface="PT Bold Heading" panose="02010400000000000000" pitchFamily="2" charset="-78"/>
              </a:rPr>
              <a:t>هذا التحالف ضد روسيا وكان هدفه الاحتفاظ بالوضع الراهن في شرق آسيا وعدم تمكين روسيا من الاعتداء على الصين وكوريا وذلك لوجود مصالح انجليزية في تلك البلاد</a:t>
            </a:r>
            <a:r>
              <a:rPr lang="ar-EG" sz="3200" b="1" dirty="0" smtClean="0">
                <a:solidFill>
                  <a:srgbClr val="7030A0"/>
                </a:solidFill>
                <a:cs typeface="PT Bold Heading" panose="02010400000000000000" pitchFamily="2" charset="-78"/>
              </a:rPr>
              <a:t>.</a:t>
            </a:r>
            <a:endParaRPr lang="en-US" sz="3200" b="1" dirty="0" smtClean="0">
              <a:solidFill>
                <a:srgbClr val="FF0000"/>
              </a:solidFill>
              <a:cs typeface="PT Bold Heading" panose="02010400000000000000" pitchFamily="2" charset="-78"/>
            </a:endParaRPr>
          </a:p>
          <a:p>
            <a:r>
              <a:rPr lang="ar-SA" sz="3200" b="1" dirty="0" smtClean="0">
                <a:solidFill>
                  <a:srgbClr val="FF0000"/>
                </a:solidFill>
                <a:cs typeface="PT Bold Heading" panose="02010400000000000000" pitchFamily="2" charset="-78"/>
              </a:rPr>
              <a:t>التحالف </a:t>
            </a:r>
            <a:r>
              <a:rPr lang="ar-SA" sz="3200" b="1" dirty="0">
                <a:solidFill>
                  <a:srgbClr val="FF0000"/>
                </a:solidFill>
                <a:cs typeface="PT Bold Heading" panose="02010400000000000000" pitchFamily="2" charset="-78"/>
              </a:rPr>
              <a:t>الروسي الفرنسي </a:t>
            </a:r>
            <a:r>
              <a:rPr lang="en-US" sz="3200" b="1" dirty="0">
                <a:solidFill>
                  <a:srgbClr val="FF0000"/>
                </a:solidFill>
                <a:cs typeface="PT Bold Heading" panose="02010400000000000000" pitchFamily="2" charset="-78"/>
              </a:rPr>
              <a:t>: </a:t>
            </a:r>
            <a:endParaRPr lang="ar-EG" sz="3200" b="1" dirty="0" smtClean="0">
              <a:solidFill>
                <a:srgbClr val="0070C0"/>
              </a:solidFill>
              <a:cs typeface="PT Bold Heading" panose="02010400000000000000" pitchFamily="2" charset="-78"/>
            </a:endParaRPr>
          </a:p>
          <a:p>
            <a:r>
              <a:rPr lang="ar-SA" sz="3200" b="1" dirty="0" smtClean="0">
                <a:solidFill>
                  <a:srgbClr val="0070C0"/>
                </a:solidFill>
                <a:cs typeface="PT Bold Heading" panose="02010400000000000000" pitchFamily="2" charset="-78"/>
              </a:rPr>
              <a:t>عملت </a:t>
            </a:r>
            <a:r>
              <a:rPr lang="ar-SA" sz="3200" b="1" dirty="0">
                <a:solidFill>
                  <a:srgbClr val="0070C0"/>
                </a:solidFill>
                <a:cs typeface="PT Bold Heading" panose="02010400000000000000" pitchFamily="2" charset="-78"/>
              </a:rPr>
              <a:t>كلا من فرنسا وروسيا على مناهضة التحالف البريطاني الياباني وأعلنتا عن تمسك الدولتين بسياسة الباب المفتوح والمحافظة على الأوضاع في شرق آسيا وسلامة الصين وكوريا</a:t>
            </a:r>
            <a:endParaRPr lang="ar-EG" sz="3200" dirty="0">
              <a:solidFill>
                <a:srgbClr val="0070C0"/>
              </a:solidFill>
              <a:cs typeface="PT Bold Heading" panose="02010400000000000000" pitchFamily="2" charset="-78"/>
            </a:endParaRPr>
          </a:p>
        </p:txBody>
      </p:sp>
    </p:spTree>
    <p:extLst>
      <p:ext uri="{BB962C8B-B14F-4D97-AF65-F5344CB8AC3E}">
        <p14:creationId xmlns:p14="http://schemas.microsoft.com/office/powerpoint/2010/main" val="5559982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836712"/>
          </a:xfrm>
        </p:spPr>
        <p:txBody>
          <a:bodyPr/>
          <a:lstStyle/>
          <a:p>
            <a:r>
              <a:rPr lang="ar-EG" sz="3200" b="1" dirty="0" smtClean="0">
                <a:solidFill>
                  <a:srgbClr val="7030A0"/>
                </a:solidFill>
                <a:effectLst/>
                <a:cs typeface="PT Bold Heading" panose="02010400000000000000" pitchFamily="2" charset="-78"/>
              </a:rPr>
              <a:t>مقدمات </a:t>
            </a:r>
            <a:r>
              <a:rPr lang="ar-SA" sz="3200" b="1" dirty="0" smtClean="0">
                <a:solidFill>
                  <a:srgbClr val="7030A0"/>
                </a:solidFill>
                <a:effectLst/>
                <a:cs typeface="PT Bold Heading" panose="02010400000000000000" pitchFamily="2" charset="-78"/>
              </a:rPr>
              <a:t>الحرب </a:t>
            </a:r>
            <a:r>
              <a:rPr lang="ar-SA" sz="3200" b="1" dirty="0">
                <a:solidFill>
                  <a:srgbClr val="7030A0"/>
                </a:solidFill>
                <a:effectLst/>
                <a:cs typeface="PT Bold Heading" panose="02010400000000000000" pitchFamily="2" charset="-78"/>
              </a:rPr>
              <a:t>الروسية اليابانية</a:t>
            </a:r>
            <a:endParaRPr lang="ar-EG" sz="3200" dirty="0">
              <a:solidFill>
                <a:srgbClr val="7030A0"/>
              </a:solidFill>
              <a:cs typeface="PT Bold Heading" panose="02010400000000000000" pitchFamily="2" charset="-78"/>
            </a:endParaRPr>
          </a:p>
        </p:txBody>
      </p:sp>
      <p:sp>
        <p:nvSpPr>
          <p:cNvPr id="3" name="عنصر نائب للمحتوى 2"/>
          <p:cNvSpPr>
            <a:spLocks noGrp="1"/>
          </p:cNvSpPr>
          <p:nvPr>
            <p:ph idx="1"/>
          </p:nvPr>
        </p:nvSpPr>
        <p:spPr>
          <a:xfrm>
            <a:off x="0" y="836712"/>
            <a:ext cx="9324528" cy="6264696"/>
          </a:xfrm>
        </p:spPr>
        <p:txBody>
          <a:bodyPr>
            <a:normAutofit/>
          </a:bodyPr>
          <a:lstStyle/>
          <a:p>
            <a:r>
              <a:rPr lang="en-US" sz="2800" b="1" dirty="0">
                <a:cs typeface="PT Bold Heading" panose="02010400000000000000" pitchFamily="2" charset="-78"/>
              </a:rPr>
              <a:t>- </a:t>
            </a:r>
            <a:r>
              <a:rPr lang="ar-SA" sz="2800" b="1" dirty="0">
                <a:solidFill>
                  <a:srgbClr val="0070C0"/>
                </a:solidFill>
                <a:cs typeface="PT Bold Heading" panose="02010400000000000000" pitchFamily="2" charset="-78"/>
              </a:rPr>
              <a:t>تقدم اليابانيون بعرض لروسيا عام 1903م</a:t>
            </a:r>
            <a:r>
              <a:rPr lang="en-US" sz="2800" b="1" dirty="0">
                <a:solidFill>
                  <a:srgbClr val="0070C0"/>
                </a:solidFill>
                <a:cs typeface="PT Bold Heading" panose="02010400000000000000" pitchFamily="2" charset="-78"/>
              </a:rPr>
              <a:t> </a:t>
            </a:r>
            <a:br>
              <a:rPr lang="en-US" sz="2800" b="1" dirty="0">
                <a:solidFill>
                  <a:srgbClr val="0070C0"/>
                </a:solidFill>
                <a:cs typeface="PT Bold Heading" panose="02010400000000000000" pitchFamily="2" charset="-78"/>
              </a:rPr>
            </a:br>
            <a:r>
              <a:rPr lang="ar-SA" sz="2800" b="1" dirty="0">
                <a:solidFill>
                  <a:srgbClr val="0070C0"/>
                </a:solidFill>
                <a:cs typeface="PT Bold Heading" panose="02010400000000000000" pitchFamily="2" charset="-78"/>
              </a:rPr>
              <a:t>عرضت اليابان على روسيا أن تعترف بمركز اليابان الممتاز في كوريا</a:t>
            </a:r>
            <a:endParaRPr lang="en-US" sz="2800" dirty="0">
              <a:solidFill>
                <a:srgbClr val="0070C0"/>
              </a:solidFill>
              <a:cs typeface="PT Bold Heading" panose="02010400000000000000" pitchFamily="2" charset="-78"/>
            </a:endParaRPr>
          </a:p>
          <a:p>
            <a:r>
              <a:rPr lang="ar-SA" sz="2800" b="1" u="sng" dirty="0">
                <a:solidFill>
                  <a:srgbClr val="0070C0"/>
                </a:solidFill>
                <a:cs typeface="PT Bold Heading" panose="02010400000000000000" pitchFamily="2" charset="-78"/>
              </a:rPr>
              <a:t>رد فعل روسيا </a:t>
            </a:r>
            <a:r>
              <a:rPr lang="ar-SA" sz="2800" b="1" dirty="0">
                <a:solidFill>
                  <a:srgbClr val="0070C0"/>
                </a:solidFill>
                <a:cs typeface="PT Bold Heading" panose="02010400000000000000" pitchFamily="2" charset="-78"/>
              </a:rPr>
              <a:t>أعلنت روسيا لليابان عن رفضها الاعتراف لليابان بمركزها التجاري والصناعي في جنوب كوريا</a:t>
            </a:r>
            <a:r>
              <a:rPr lang="en-US" sz="2800" b="1" dirty="0">
                <a:solidFill>
                  <a:srgbClr val="0070C0"/>
                </a:solidFill>
                <a:cs typeface="PT Bold Heading" panose="02010400000000000000" pitchFamily="2" charset="-78"/>
              </a:rPr>
              <a:t> </a:t>
            </a:r>
            <a:br>
              <a:rPr lang="en-US" sz="2800" b="1" dirty="0">
                <a:solidFill>
                  <a:srgbClr val="0070C0"/>
                </a:solidFill>
                <a:cs typeface="PT Bold Heading" panose="02010400000000000000" pitchFamily="2" charset="-78"/>
              </a:rPr>
            </a:br>
            <a:r>
              <a:rPr lang="ar-SA" sz="2800" b="1" u="sng" dirty="0">
                <a:solidFill>
                  <a:srgbClr val="0070C0"/>
                </a:solidFill>
                <a:cs typeface="PT Bold Heading" panose="02010400000000000000" pitchFamily="2" charset="-78"/>
              </a:rPr>
              <a:t>رد فعل اليابان </a:t>
            </a:r>
            <a:r>
              <a:rPr lang="ar-SA" sz="2800" b="1" dirty="0">
                <a:solidFill>
                  <a:srgbClr val="0070C0"/>
                </a:solidFill>
                <a:cs typeface="PT Bold Heading" panose="02010400000000000000" pitchFamily="2" charset="-78"/>
              </a:rPr>
              <a:t>رفضت اليابان هذا الرد وتوتر الموقف بين الطرفين وقدمت اليابان اقتراحات بشأن حرية الملاحة في كوريا وإنشاء منطقة محايدة بين كوريا ومنشوريا على طول الحدود وربط سكك حديد منشوريا بعضها ببعض والاعتراف بمركز روسيا الممتاز في منشوريا ومركز اليابان الممتاز في كوريا </a:t>
            </a:r>
            <a:endParaRPr lang="en-US" sz="2800" dirty="0">
              <a:solidFill>
                <a:srgbClr val="0070C0"/>
              </a:solidFill>
              <a:cs typeface="PT Bold Heading" panose="02010400000000000000" pitchFamily="2" charset="-78"/>
            </a:endParaRPr>
          </a:p>
          <a:p>
            <a:r>
              <a:rPr lang="ar-SA" sz="2800" b="1" u="sng" dirty="0">
                <a:solidFill>
                  <a:srgbClr val="0070C0"/>
                </a:solidFill>
                <a:cs typeface="PT Bold Heading" panose="02010400000000000000" pitchFamily="2" charset="-78"/>
              </a:rPr>
              <a:t>رد فعل روسيا </a:t>
            </a:r>
            <a:r>
              <a:rPr lang="ar-SA" sz="2800" b="1" dirty="0">
                <a:solidFill>
                  <a:srgbClr val="0070C0"/>
                </a:solidFill>
                <a:cs typeface="PT Bold Heading" panose="02010400000000000000" pitchFamily="2" charset="-78"/>
              </a:rPr>
              <a:t>رفضت روسيا هذا الاقتراح وما تلاه من مقترحات ومدت اجل المفاوضات حتى نفذ صبر اليابان</a:t>
            </a:r>
            <a:endParaRPr lang="ar-EG" sz="2800" dirty="0">
              <a:solidFill>
                <a:srgbClr val="0070C0"/>
              </a:solidFill>
              <a:cs typeface="PT Bold Heading" panose="02010400000000000000" pitchFamily="2" charset="-78"/>
            </a:endParaRPr>
          </a:p>
        </p:txBody>
      </p:sp>
    </p:spTree>
    <p:extLst>
      <p:ext uri="{BB962C8B-B14F-4D97-AF65-F5344CB8AC3E}">
        <p14:creationId xmlns:p14="http://schemas.microsoft.com/office/powerpoint/2010/main" val="24891936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2536" y="0"/>
            <a:ext cx="9577064" cy="620688"/>
          </a:xfrm>
        </p:spPr>
        <p:txBody>
          <a:bodyPr/>
          <a:lstStyle/>
          <a:p>
            <a:r>
              <a:rPr lang="ar-SA" sz="2800" b="1" dirty="0">
                <a:effectLst/>
                <a:cs typeface="PT Bold Heading" panose="02010400000000000000" pitchFamily="2" charset="-78"/>
              </a:rPr>
              <a:t>الحرب الروسية اليابانية 1904م</a:t>
            </a:r>
            <a:endParaRPr lang="ar-EG" sz="2800" dirty="0">
              <a:cs typeface="PT Bold Heading" panose="02010400000000000000" pitchFamily="2" charset="-78"/>
            </a:endParaRPr>
          </a:p>
        </p:txBody>
      </p:sp>
      <p:sp>
        <p:nvSpPr>
          <p:cNvPr id="3" name="عنصر نائب للمحتوى 2"/>
          <p:cNvSpPr>
            <a:spLocks noGrp="1"/>
          </p:cNvSpPr>
          <p:nvPr>
            <p:ph idx="1"/>
          </p:nvPr>
        </p:nvSpPr>
        <p:spPr>
          <a:xfrm>
            <a:off x="-252536" y="404664"/>
            <a:ext cx="9577064" cy="6381328"/>
          </a:xfrm>
        </p:spPr>
        <p:txBody>
          <a:bodyPr>
            <a:normAutofit/>
          </a:bodyPr>
          <a:lstStyle/>
          <a:p>
            <a:r>
              <a:rPr lang="ar-SA" b="1" dirty="0">
                <a:solidFill>
                  <a:schemeClr val="tx1"/>
                </a:solidFill>
                <a:cs typeface="PT Bold Heading" panose="02010400000000000000" pitchFamily="2" charset="-78"/>
              </a:rPr>
              <a:t>دارت المعارك الحربية على ارض الصين وبالذات في منطقة منشوريا التي أصبحت منطقة قتال وقد بادرت اليابان القوية بالسيطرة على منشوريا بعد أن لقيت روسيا الهزيمة في معركة</a:t>
            </a:r>
            <a:r>
              <a:rPr lang="en-US" b="1" dirty="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بورت </a:t>
            </a:r>
            <a:r>
              <a:rPr lang="ar-SA" b="1" dirty="0" err="1">
                <a:solidFill>
                  <a:schemeClr val="tx1"/>
                </a:solidFill>
                <a:cs typeface="PT Bold Heading" panose="02010400000000000000" pitchFamily="2" charset="-78"/>
              </a:rPr>
              <a:t>ارثر</a:t>
            </a:r>
            <a:r>
              <a:rPr lang="en-US" b="1" dirty="0">
                <a:solidFill>
                  <a:schemeClr val="tx1"/>
                </a:solidFill>
                <a:cs typeface="PT Bold Heading" panose="02010400000000000000" pitchFamily="2" charset="-78"/>
              </a:rPr>
              <a:t> ) </a:t>
            </a:r>
            <a:r>
              <a:rPr lang="ar-SA" b="1" dirty="0" err="1">
                <a:solidFill>
                  <a:schemeClr val="tx1"/>
                </a:solidFill>
                <a:cs typeface="PT Bold Heading" panose="02010400000000000000" pitchFamily="2" charset="-78"/>
              </a:rPr>
              <a:t>فى</a:t>
            </a:r>
            <a:r>
              <a:rPr lang="ar-SA" b="1" dirty="0">
                <a:solidFill>
                  <a:schemeClr val="tx1"/>
                </a:solidFill>
                <a:cs typeface="PT Bold Heading" panose="02010400000000000000" pitchFamily="2" charset="-78"/>
              </a:rPr>
              <a:t> </a:t>
            </a:r>
            <a:r>
              <a:rPr lang="ar-SA" b="1" dirty="0" err="1">
                <a:solidFill>
                  <a:schemeClr val="tx1"/>
                </a:solidFill>
                <a:cs typeface="PT Bold Heading" panose="02010400000000000000" pitchFamily="2" charset="-78"/>
              </a:rPr>
              <a:t>ايدى</a:t>
            </a:r>
            <a:r>
              <a:rPr lang="ar-SA" b="1" dirty="0">
                <a:solidFill>
                  <a:schemeClr val="tx1"/>
                </a:solidFill>
                <a:cs typeface="PT Bold Heading" panose="02010400000000000000" pitchFamily="2" charset="-78"/>
              </a:rPr>
              <a:t> </a:t>
            </a:r>
            <a:r>
              <a:rPr lang="ar-SA" b="1" dirty="0" smtClean="0">
                <a:solidFill>
                  <a:schemeClr val="tx1"/>
                </a:solidFill>
                <a:cs typeface="PT Bold Heading" panose="02010400000000000000" pitchFamily="2" charset="-78"/>
              </a:rPr>
              <a:t>اليابانيين </a:t>
            </a:r>
            <a:r>
              <a:rPr lang="ar-SA" b="1" dirty="0" err="1">
                <a:solidFill>
                  <a:schemeClr val="tx1"/>
                </a:solidFill>
                <a:cs typeface="PT Bold Heading" panose="02010400000000000000" pitchFamily="2" charset="-78"/>
              </a:rPr>
              <a:t>فى</a:t>
            </a:r>
            <a:r>
              <a:rPr lang="ar-SA" b="1" dirty="0">
                <a:solidFill>
                  <a:schemeClr val="tx1"/>
                </a:solidFill>
                <a:cs typeface="PT Bold Heading" panose="02010400000000000000" pitchFamily="2" charset="-78"/>
              </a:rPr>
              <a:t>  عام 1905 وبعد فتره طويلة من الصدامات بين الطرفين تم تقبلهما لوساطة الولايات المتحدة التي انتهت</a:t>
            </a:r>
            <a:r>
              <a:rPr lang="en-US" b="1" dirty="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بعقد معاهدة </a:t>
            </a:r>
            <a:r>
              <a:rPr lang="ar-SA" b="1" dirty="0" err="1">
                <a:solidFill>
                  <a:schemeClr val="tx1"/>
                </a:solidFill>
                <a:cs typeface="PT Bold Heading" panose="02010400000000000000" pitchFamily="2" charset="-78"/>
              </a:rPr>
              <a:t>بورتسموث</a:t>
            </a:r>
            <a:r>
              <a:rPr lang="en-US" b="1" dirty="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1905م</a:t>
            </a:r>
            <a:r>
              <a:rPr lang="en-US" b="1" dirty="0">
                <a:solidFill>
                  <a:schemeClr val="tx1"/>
                </a:solidFill>
                <a:cs typeface="PT Bold Heading" panose="02010400000000000000" pitchFamily="2" charset="-78"/>
              </a:rPr>
              <a:t/>
            </a:r>
            <a:br>
              <a:rPr lang="en-US" b="1" dirty="0">
                <a:solidFill>
                  <a:schemeClr val="tx1"/>
                </a:solidFill>
                <a:cs typeface="PT Bold Heading" panose="02010400000000000000" pitchFamily="2" charset="-78"/>
              </a:rPr>
            </a:br>
            <a:r>
              <a:rPr lang="ar-SA" b="1" dirty="0">
                <a:solidFill>
                  <a:schemeClr val="tx1"/>
                </a:solidFill>
                <a:cs typeface="PT Bold Heading" panose="02010400000000000000" pitchFamily="2" charset="-78"/>
              </a:rPr>
              <a:t>ب- نتائج معاهدة </a:t>
            </a:r>
            <a:r>
              <a:rPr lang="ar-SA" b="1" dirty="0" err="1">
                <a:solidFill>
                  <a:schemeClr val="tx1"/>
                </a:solidFill>
                <a:cs typeface="PT Bold Heading" panose="02010400000000000000" pitchFamily="2" charset="-78"/>
              </a:rPr>
              <a:t>بورتسموث</a:t>
            </a:r>
            <a:r>
              <a:rPr lang="ar-SA" b="1" dirty="0">
                <a:solidFill>
                  <a:schemeClr val="tx1"/>
                </a:solidFill>
                <a:cs typeface="PT Bold Heading" panose="02010400000000000000" pitchFamily="2" charset="-78"/>
              </a:rPr>
              <a:t> عام 1905م</a:t>
            </a:r>
            <a:r>
              <a:rPr lang="en-US" b="1" dirty="0">
                <a:solidFill>
                  <a:schemeClr val="tx1"/>
                </a:solidFill>
                <a:cs typeface="PT Bold Heading" panose="02010400000000000000" pitchFamily="2" charset="-78"/>
              </a:rPr>
              <a:t> </a:t>
            </a:r>
            <a:br>
              <a:rPr lang="en-US" b="1" dirty="0">
                <a:solidFill>
                  <a:schemeClr val="tx1"/>
                </a:solidFill>
                <a:cs typeface="PT Bold Heading" panose="02010400000000000000" pitchFamily="2" charset="-78"/>
              </a:rPr>
            </a:br>
            <a:r>
              <a:rPr lang="en-US" b="1" dirty="0">
                <a:solidFill>
                  <a:schemeClr val="tx1"/>
                </a:solidFill>
                <a:cs typeface="PT Bold Heading" panose="02010400000000000000" pitchFamily="2" charset="-78"/>
              </a:rPr>
              <a:t>-</a:t>
            </a:r>
            <a:r>
              <a:rPr lang="ar-SA" b="1" dirty="0">
                <a:solidFill>
                  <a:schemeClr val="tx1"/>
                </a:solidFill>
                <a:cs typeface="PT Bold Heading" panose="02010400000000000000" pitchFamily="2" charset="-78"/>
              </a:rPr>
              <a:t>نالت اليابان شبه جزيرة </a:t>
            </a:r>
            <a:r>
              <a:rPr lang="ar-SA" b="1" dirty="0" err="1">
                <a:solidFill>
                  <a:schemeClr val="tx1"/>
                </a:solidFill>
                <a:cs typeface="PT Bold Heading" panose="02010400000000000000" pitchFamily="2" charset="-78"/>
              </a:rPr>
              <a:t>سخالين</a:t>
            </a:r>
            <a:r>
              <a:rPr lang="en-US" b="1" dirty="0">
                <a:solidFill>
                  <a:schemeClr val="tx1"/>
                </a:solidFill>
                <a:cs typeface="PT Bold Heading" panose="02010400000000000000" pitchFamily="2" charset="-78"/>
              </a:rPr>
              <a:t/>
            </a:r>
            <a:br>
              <a:rPr lang="en-US" b="1" dirty="0">
                <a:solidFill>
                  <a:schemeClr val="tx1"/>
                </a:solidFill>
                <a:cs typeface="PT Bold Heading" panose="02010400000000000000" pitchFamily="2" charset="-78"/>
              </a:rPr>
            </a:br>
            <a:r>
              <a:rPr lang="en-US" b="1" dirty="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نالت اليابان على شبه جزيرة </a:t>
            </a:r>
            <a:r>
              <a:rPr lang="ar-SA" b="1" dirty="0" err="1">
                <a:solidFill>
                  <a:schemeClr val="tx1"/>
                </a:solidFill>
                <a:cs typeface="PT Bold Heading" panose="02010400000000000000" pitchFamily="2" charset="-78"/>
              </a:rPr>
              <a:t>ليلوتوج</a:t>
            </a:r>
            <a:r>
              <a:rPr lang="ar-SA" b="1" dirty="0">
                <a:solidFill>
                  <a:schemeClr val="tx1"/>
                </a:solidFill>
                <a:cs typeface="PT Bold Heading" panose="02010400000000000000" pitchFamily="2" charset="-78"/>
              </a:rPr>
              <a:t> وسكة حديد بورت آرثر</a:t>
            </a:r>
            <a:r>
              <a:rPr lang="en-US" b="1" dirty="0">
                <a:solidFill>
                  <a:schemeClr val="tx1"/>
                </a:solidFill>
                <a:cs typeface="PT Bold Heading" panose="02010400000000000000" pitchFamily="2" charset="-78"/>
              </a:rPr>
              <a:t> </a:t>
            </a:r>
            <a:br>
              <a:rPr lang="en-US" b="1" dirty="0">
                <a:solidFill>
                  <a:schemeClr val="tx1"/>
                </a:solidFill>
                <a:cs typeface="PT Bold Heading" panose="02010400000000000000" pitchFamily="2" charset="-78"/>
              </a:rPr>
            </a:br>
            <a:r>
              <a:rPr lang="en-US" b="1" dirty="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اعترفت روسيا بمصالح اليابان في كوريا</a:t>
            </a:r>
            <a:endParaRPr lang="en-US" dirty="0">
              <a:solidFill>
                <a:schemeClr val="tx1"/>
              </a:solidFill>
              <a:cs typeface="PT Bold Heading" panose="02010400000000000000" pitchFamily="2" charset="-78"/>
            </a:endParaRPr>
          </a:p>
          <a:p>
            <a:r>
              <a:rPr lang="ar-SA" b="1" dirty="0">
                <a:solidFill>
                  <a:schemeClr val="tx1"/>
                </a:solidFill>
                <a:cs typeface="PT Bold Heading" panose="02010400000000000000" pitchFamily="2" charset="-78"/>
              </a:rPr>
              <a:t>حصلت اليابان على حق الصيد في مياه سيبيريا </a:t>
            </a:r>
            <a:endParaRPr lang="en-US" dirty="0">
              <a:solidFill>
                <a:schemeClr val="tx1"/>
              </a:solidFill>
              <a:cs typeface="PT Bold Heading" panose="02010400000000000000" pitchFamily="2" charset="-78"/>
            </a:endParaRPr>
          </a:p>
          <a:p>
            <a:r>
              <a:rPr lang="en-US" b="1" dirty="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انتهت الحرب بخنق أمال روسيا في الشرق الأقصى وتحولها نحو منطقة البلقان</a:t>
            </a:r>
            <a:r>
              <a:rPr lang="en-US" b="1" dirty="0">
                <a:solidFill>
                  <a:schemeClr val="tx1"/>
                </a:solidFill>
                <a:cs typeface="PT Bold Heading" panose="02010400000000000000" pitchFamily="2" charset="-78"/>
              </a:rPr>
              <a:t> </a:t>
            </a:r>
            <a:br>
              <a:rPr lang="en-US" b="1" dirty="0">
                <a:solidFill>
                  <a:schemeClr val="tx1"/>
                </a:solidFill>
                <a:cs typeface="PT Bold Heading" panose="02010400000000000000" pitchFamily="2" charset="-78"/>
              </a:rPr>
            </a:br>
            <a:r>
              <a:rPr lang="en-US" b="1" dirty="0">
                <a:solidFill>
                  <a:schemeClr val="tx1"/>
                </a:solidFill>
                <a:cs typeface="PT Bold Heading" panose="02010400000000000000" pitchFamily="2" charset="-78"/>
              </a:rPr>
              <a:t>-</a:t>
            </a:r>
            <a:r>
              <a:rPr lang="ar-SA" b="1" dirty="0">
                <a:solidFill>
                  <a:schemeClr val="tx1"/>
                </a:solidFill>
                <a:cs typeface="PT Bold Heading" panose="02010400000000000000" pitchFamily="2" charset="-78"/>
              </a:rPr>
              <a:t>جددت اليابان المعاهدة الانجليزية اليابانية عام 1905م</a:t>
            </a:r>
            <a:r>
              <a:rPr lang="en-US" b="1" dirty="0">
                <a:solidFill>
                  <a:schemeClr val="tx1"/>
                </a:solidFill>
                <a:cs typeface="PT Bold Heading" panose="02010400000000000000" pitchFamily="2" charset="-78"/>
              </a:rPr>
              <a:t> </a:t>
            </a:r>
            <a:br>
              <a:rPr lang="en-US" b="1" dirty="0">
                <a:solidFill>
                  <a:schemeClr val="tx1"/>
                </a:solidFill>
                <a:cs typeface="PT Bold Heading" panose="02010400000000000000" pitchFamily="2" charset="-78"/>
              </a:rPr>
            </a:br>
            <a:r>
              <a:rPr lang="en-US" b="1" dirty="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تفاوضت اليابان مع الصين وعقدتا الاتفاق الصيني الياباني عام 1905م </a:t>
            </a:r>
            <a:endParaRPr lang="en-US" dirty="0">
              <a:solidFill>
                <a:schemeClr val="tx1"/>
              </a:solidFill>
              <a:cs typeface="PT Bold Heading" panose="02010400000000000000" pitchFamily="2" charset="-78"/>
            </a:endParaRPr>
          </a:p>
          <a:p>
            <a:r>
              <a:rPr lang="en-US" b="1" dirty="0">
                <a:solidFill>
                  <a:schemeClr val="tx1"/>
                </a:solidFill>
                <a:cs typeface="PT Bold Heading" panose="02010400000000000000" pitchFamily="2" charset="-78"/>
              </a:rPr>
              <a:t>-</a:t>
            </a:r>
            <a:r>
              <a:rPr lang="ar-SA" b="1" dirty="0">
                <a:solidFill>
                  <a:schemeClr val="tx1"/>
                </a:solidFill>
                <a:cs typeface="PT Bold Heading" panose="02010400000000000000" pitchFamily="2" charset="-78"/>
              </a:rPr>
              <a:t>ضم كوريا إلى اليابان وتأييد الدول الكبرى لذلك </a:t>
            </a:r>
            <a:endParaRPr lang="en-US" dirty="0">
              <a:solidFill>
                <a:schemeClr val="tx1"/>
              </a:solidFill>
              <a:cs typeface="PT Bold Heading" panose="02010400000000000000" pitchFamily="2" charset="-78"/>
            </a:endParaRPr>
          </a:p>
          <a:p>
            <a:r>
              <a:rPr lang="en-US" b="1" dirty="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خولت معاهدة </a:t>
            </a:r>
            <a:r>
              <a:rPr lang="ar-SA" b="1" dirty="0" err="1">
                <a:solidFill>
                  <a:schemeClr val="tx1"/>
                </a:solidFill>
                <a:cs typeface="PT Bold Heading" panose="02010400000000000000" pitchFamily="2" charset="-78"/>
              </a:rPr>
              <a:t>بورتسموث</a:t>
            </a:r>
            <a:r>
              <a:rPr lang="ar-SA" b="1" dirty="0">
                <a:solidFill>
                  <a:schemeClr val="tx1"/>
                </a:solidFill>
                <a:cs typeface="PT Bold Heading" panose="02010400000000000000" pitchFamily="2" charset="-78"/>
              </a:rPr>
              <a:t> حق دخول منشوريا وإنشاء سكك حديد برؤوس أموال صينية ويابانية مع الاحتفاظ لليابان بحق الإشراف عليها.</a:t>
            </a:r>
            <a:endParaRPr lang="en-US" dirty="0">
              <a:solidFill>
                <a:schemeClr val="tx1"/>
              </a:solidFill>
              <a:cs typeface="PT Bold Heading" panose="02010400000000000000" pitchFamily="2" charset="-78"/>
            </a:endParaRPr>
          </a:p>
          <a:p>
            <a:endParaRPr lang="ar-EG" dirty="0"/>
          </a:p>
        </p:txBody>
      </p:sp>
    </p:spTree>
    <p:extLst>
      <p:ext uri="{BB962C8B-B14F-4D97-AF65-F5344CB8AC3E}">
        <p14:creationId xmlns:p14="http://schemas.microsoft.com/office/powerpoint/2010/main" val="2256624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548680"/>
          </a:xfrm>
        </p:spPr>
        <p:txBody>
          <a:bodyPr/>
          <a:lstStyle/>
          <a:p>
            <a:r>
              <a:rPr lang="ar-EG" sz="3600" dirty="0" smtClean="0">
                <a:solidFill>
                  <a:srgbClr val="FF0000"/>
                </a:solidFill>
                <a:cs typeface="PT Bold Heading" pitchFamily="2" charset="-78"/>
              </a:rPr>
              <a:t>نتائج الحرب الروسية اليابانية علي اليابان</a:t>
            </a:r>
            <a:endParaRPr lang="ar-EG" sz="3600" dirty="0">
              <a:solidFill>
                <a:srgbClr val="FF0000"/>
              </a:solidFill>
              <a:cs typeface="PT Bold Heading" pitchFamily="2" charset="-78"/>
            </a:endParaRPr>
          </a:p>
        </p:txBody>
      </p:sp>
      <p:sp>
        <p:nvSpPr>
          <p:cNvPr id="3" name="عنصر نائب للمحتوى 2"/>
          <p:cNvSpPr>
            <a:spLocks noGrp="1"/>
          </p:cNvSpPr>
          <p:nvPr>
            <p:ph idx="1"/>
          </p:nvPr>
        </p:nvSpPr>
        <p:spPr>
          <a:xfrm>
            <a:off x="0" y="476672"/>
            <a:ext cx="9468544" cy="6552728"/>
          </a:xfrm>
        </p:spPr>
        <p:txBody>
          <a:bodyPr/>
          <a:lstStyle/>
          <a:p>
            <a:r>
              <a:rPr lang="ar-EG" dirty="0" smtClean="0">
                <a:solidFill>
                  <a:srgbClr val="0070C0"/>
                </a:solidFill>
                <a:cs typeface="PT Bold Heading" panose="02010400000000000000" pitchFamily="2" charset="-78"/>
              </a:rPr>
              <a:t>أولاً: أحرزت اليابان نصراً رفع من شأنها، مما زادها اعتداد بقوتها العسكرية، رغم أنها لم تحصل علي كل ما طالبت به.</a:t>
            </a:r>
          </a:p>
          <a:p>
            <a:r>
              <a:rPr lang="ar-EG" dirty="0" smtClean="0">
                <a:solidFill>
                  <a:srgbClr val="0070C0"/>
                </a:solidFill>
                <a:cs typeface="PT Bold Heading" panose="02010400000000000000" pitchFamily="2" charset="-78"/>
              </a:rPr>
              <a:t>ثانياً: جددت اليابان المعاهدة الانجليزية اليابانية في عام 1905، وشملت اعتراف حكومة الهند بالاتفاقية، حيث اعترفت لليابان بمركزها الممتاز في كوريا . </a:t>
            </a:r>
          </a:p>
          <a:p>
            <a:r>
              <a:rPr lang="ar-EG" dirty="0" smtClean="0">
                <a:solidFill>
                  <a:srgbClr val="0070C0"/>
                </a:solidFill>
                <a:cs typeface="PT Bold Heading" panose="02010400000000000000" pitchFamily="2" charset="-78"/>
              </a:rPr>
              <a:t>ثالثاً: لم تفقد روسيا نفوذها كاملاً، كما لم تفقد سمعتها في الخارج رغم أن الثورة الداخلية أضعفتها، ولذلك ظل نفوذها قوياً في شمال منشوريا.</a:t>
            </a:r>
          </a:p>
          <a:p>
            <a:r>
              <a:rPr lang="ar-EG" dirty="0" smtClean="0">
                <a:solidFill>
                  <a:srgbClr val="0070C0"/>
                </a:solidFill>
                <a:cs typeface="PT Bold Heading" panose="02010400000000000000" pitchFamily="2" charset="-78"/>
              </a:rPr>
              <a:t>رابعاً: تفاوضت اليابان مع الصين، وتم عقد الاتفاق الصيني الياباني في عام 1905 مما سمح لليابان بامتيازات جديدة، كأنشاء خط حديدي من </a:t>
            </a:r>
            <a:r>
              <a:rPr lang="ar-EG" dirty="0" err="1" smtClean="0">
                <a:solidFill>
                  <a:srgbClr val="0070C0"/>
                </a:solidFill>
                <a:cs typeface="PT Bold Heading" panose="02010400000000000000" pitchFamily="2" charset="-78"/>
              </a:rPr>
              <a:t>أنتونج</a:t>
            </a:r>
            <a:r>
              <a:rPr lang="ar-EG" dirty="0" smtClean="0">
                <a:solidFill>
                  <a:srgbClr val="0070C0"/>
                </a:solidFill>
                <a:cs typeface="PT Bold Heading" panose="02010400000000000000" pitchFamily="2" charset="-78"/>
              </a:rPr>
              <a:t> إلي </a:t>
            </a:r>
            <a:r>
              <a:rPr lang="ar-EG" dirty="0" err="1" smtClean="0">
                <a:solidFill>
                  <a:srgbClr val="0070C0"/>
                </a:solidFill>
                <a:cs typeface="PT Bold Heading" panose="02010400000000000000" pitchFamily="2" charset="-78"/>
              </a:rPr>
              <a:t>مكدن</a:t>
            </a:r>
            <a:r>
              <a:rPr lang="ar-EG" dirty="0" smtClean="0">
                <a:solidFill>
                  <a:srgbClr val="0070C0"/>
                </a:solidFill>
                <a:cs typeface="PT Bold Heading" panose="02010400000000000000" pitchFamily="2" charset="-78"/>
              </a:rPr>
              <a:t>، وفتحت مدن أخري في منشوريا لتجارة اليابان، كما وافقت الصين علي ألا تنشئ خطوطاً حديدية تنافس الخطوط الحديدية اليابانية في منشوريا.</a:t>
            </a:r>
          </a:p>
          <a:p>
            <a:r>
              <a:rPr lang="ar-EG" dirty="0" smtClean="0">
                <a:solidFill>
                  <a:srgbClr val="0070C0"/>
                </a:solidFill>
                <a:cs typeface="PT Bold Heading" panose="02010400000000000000" pitchFamily="2" charset="-78"/>
              </a:rPr>
              <a:t>خامساً: ضم كوريا  إلي اليابان وتأييد الدول </a:t>
            </a:r>
            <a:r>
              <a:rPr lang="ar-EG" dirty="0" err="1" smtClean="0">
                <a:solidFill>
                  <a:srgbClr val="0070C0"/>
                </a:solidFill>
                <a:cs typeface="PT Bold Heading" panose="02010400000000000000" pitchFamily="2" charset="-78"/>
              </a:rPr>
              <a:t>الكبري</a:t>
            </a:r>
            <a:r>
              <a:rPr lang="ar-EG" dirty="0" smtClean="0">
                <a:solidFill>
                  <a:srgbClr val="0070C0"/>
                </a:solidFill>
                <a:cs typeface="PT Bold Heading" panose="02010400000000000000" pitchFamily="2" charset="-78"/>
              </a:rPr>
              <a:t> لذلك، وذلك في عام 1910 بعد محاولات مستمرة لإلحاقها باليابان.</a:t>
            </a:r>
          </a:p>
          <a:p>
            <a:r>
              <a:rPr lang="ar-EG" dirty="0" smtClean="0">
                <a:solidFill>
                  <a:srgbClr val="0070C0"/>
                </a:solidFill>
                <a:cs typeface="PT Bold Heading" panose="02010400000000000000" pitchFamily="2" charset="-78"/>
              </a:rPr>
              <a:t>سادساً: خولت معاهدة </a:t>
            </a:r>
            <a:r>
              <a:rPr lang="ar-EG" dirty="0" err="1" smtClean="0">
                <a:solidFill>
                  <a:srgbClr val="0070C0"/>
                </a:solidFill>
                <a:cs typeface="PT Bold Heading" panose="02010400000000000000" pitchFamily="2" charset="-78"/>
              </a:rPr>
              <a:t>بورتسموث</a:t>
            </a:r>
            <a:r>
              <a:rPr lang="ar-EG" dirty="0" smtClean="0">
                <a:solidFill>
                  <a:srgbClr val="0070C0"/>
                </a:solidFill>
                <a:cs typeface="PT Bold Heading" panose="02010400000000000000" pitchFamily="2" charset="-78"/>
              </a:rPr>
              <a:t> اليابان في حق دخول منشوريا وإنشاء سكك حديدي برؤوس أموال يابانية صينية مع الاحتفاظ لليابان بالإشراف عليها، ولكن أمريكا حاولت الحصول علي بعض الحقوق في أنشاء خطوط حديدية في منشوريا. وقد باءت هذه المحاولات بالفشل.</a:t>
            </a:r>
            <a:endParaRPr lang="ar-EG" dirty="0">
              <a:solidFill>
                <a:srgbClr val="0070C0"/>
              </a:solidFill>
              <a:cs typeface="PT Bold Heading" panose="02010400000000000000" pitchFamily="2" charset="-78"/>
            </a:endParaRPr>
          </a:p>
        </p:txBody>
      </p:sp>
    </p:spTree>
    <p:extLst>
      <p:ext uri="{BB962C8B-B14F-4D97-AF65-F5344CB8AC3E}">
        <p14:creationId xmlns:p14="http://schemas.microsoft.com/office/powerpoint/2010/main" val="30089890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540552" cy="620688"/>
          </a:xfrm>
        </p:spPr>
        <p:txBody>
          <a:bodyPr/>
          <a:lstStyle/>
          <a:p>
            <a:r>
              <a:rPr lang="ar-EG" sz="3600" dirty="0" smtClean="0">
                <a:solidFill>
                  <a:srgbClr val="7030A0"/>
                </a:solidFill>
                <a:cs typeface="PT Bold Heading" panose="02010400000000000000" pitchFamily="2" charset="-78"/>
              </a:rPr>
              <a:t>الحياة السياسية في اليابان 1890 ـ 1913</a:t>
            </a:r>
            <a:endParaRPr lang="ar-EG" sz="3600" dirty="0">
              <a:solidFill>
                <a:srgbClr val="7030A0"/>
              </a:solidFill>
              <a:cs typeface="PT Bold Heading" panose="02010400000000000000" pitchFamily="2" charset="-78"/>
            </a:endParaRPr>
          </a:p>
        </p:txBody>
      </p:sp>
      <p:sp>
        <p:nvSpPr>
          <p:cNvPr id="3" name="عنصر نائب للمحتوى 2"/>
          <p:cNvSpPr>
            <a:spLocks noGrp="1"/>
          </p:cNvSpPr>
          <p:nvPr>
            <p:ph idx="1"/>
          </p:nvPr>
        </p:nvSpPr>
        <p:spPr>
          <a:xfrm>
            <a:off x="0" y="548680"/>
            <a:ext cx="9324528" cy="6552728"/>
          </a:xfrm>
        </p:spPr>
        <p:txBody>
          <a:bodyPr>
            <a:normAutofit/>
          </a:bodyPr>
          <a:lstStyle/>
          <a:p>
            <a:r>
              <a:rPr lang="ar-EG" dirty="0" smtClean="0">
                <a:solidFill>
                  <a:schemeClr val="tx1"/>
                </a:solidFill>
                <a:cs typeface="PT Bold Heading" pitchFamily="2" charset="-78"/>
              </a:rPr>
              <a:t>لم يتغير المجتمع الياباني من الداخل كثيراً، فقد بقي أربع أخماس الشعب محروماً من حق الانتخابات.</a:t>
            </a:r>
          </a:p>
          <a:p>
            <a:r>
              <a:rPr lang="ar-EG" dirty="0" smtClean="0">
                <a:solidFill>
                  <a:schemeClr val="tx1"/>
                </a:solidFill>
                <a:cs typeface="PT Bold Heading" pitchFamily="2" charset="-78"/>
              </a:rPr>
              <a:t>وبقي وزراء الحربية والبحرية مستقلين عن الرقابة.</a:t>
            </a:r>
          </a:p>
          <a:p>
            <a:r>
              <a:rPr lang="ar-EG" dirty="0" smtClean="0">
                <a:solidFill>
                  <a:schemeClr val="tx1"/>
                </a:solidFill>
                <a:cs typeface="PT Bold Heading" pitchFamily="2" charset="-78"/>
              </a:rPr>
              <a:t>ومنع أي عمل اجتماعي فمنع حزب اشتراكي من الظهور في عام 1901.</a:t>
            </a:r>
          </a:p>
          <a:p>
            <a:r>
              <a:rPr lang="ar-EG" dirty="0" smtClean="0">
                <a:solidFill>
                  <a:schemeClr val="tx1"/>
                </a:solidFill>
                <a:cs typeface="PT Bold Heading" pitchFamily="2" charset="-78"/>
              </a:rPr>
              <a:t>وكانت الأحزاب قد ظهرت بعد انتخابات عام 1890</a:t>
            </a:r>
          </a:p>
          <a:p>
            <a:r>
              <a:rPr lang="ar-EG" b="1" dirty="0" smtClean="0">
                <a:solidFill>
                  <a:schemeClr val="tx1"/>
                </a:solidFill>
                <a:cs typeface="PT Bold Heading" panose="02010400000000000000" pitchFamily="2" charset="-78"/>
              </a:rPr>
              <a:t>حزب </a:t>
            </a:r>
            <a:r>
              <a:rPr lang="ar-EG" b="1" dirty="0">
                <a:solidFill>
                  <a:schemeClr val="tx1"/>
                </a:solidFill>
                <a:cs typeface="PT Bold Heading" panose="02010400000000000000" pitchFamily="2" charset="-78"/>
              </a:rPr>
              <a:t>الأحرار (</a:t>
            </a:r>
            <a:r>
              <a:rPr lang="ar-EG" b="1" dirty="0" err="1">
                <a:solidFill>
                  <a:schemeClr val="tx1"/>
                </a:solidFill>
                <a:cs typeface="PT Bold Heading" panose="02010400000000000000" pitchFamily="2" charset="-78"/>
              </a:rPr>
              <a:t>جيوتو</a:t>
            </a:r>
            <a:r>
              <a:rPr lang="ar-EG" b="1" dirty="0">
                <a:solidFill>
                  <a:schemeClr val="tx1"/>
                </a:solidFill>
                <a:cs typeface="PT Bold Heading" panose="02010400000000000000" pitchFamily="2" charset="-78"/>
              </a:rPr>
              <a:t>) </a:t>
            </a:r>
            <a:r>
              <a:rPr lang="ar-EG" b="1" dirty="0" smtClean="0">
                <a:solidFill>
                  <a:schemeClr val="tx1"/>
                </a:solidFill>
                <a:cs typeface="PT Bold Heading" panose="02010400000000000000" pitchFamily="2" charset="-78"/>
              </a:rPr>
              <a:t>.والحزب </a:t>
            </a:r>
            <a:r>
              <a:rPr lang="ar-EG" b="1" dirty="0">
                <a:solidFill>
                  <a:schemeClr val="tx1"/>
                </a:solidFill>
                <a:cs typeface="PT Bold Heading" panose="02010400000000000000" pitchFamily="2" charset="-78"/>
              </a:rPr>
              <a:t>التقدمي (</a:t>
            </a:r>
            <a:r>
              <a:rPr lang="ar-EG" b="1" dirty="0" err="1">
                <a:solidFill>
                  <a:schemeClr val="tx1"/>
                </a:solidFill>
                <a:cs typeface="PT Bold Heading" panose="02010400000000000000" pitchFamily="2" charset="-78"/>
              </a:rPr>
              <a:t>كايشنتو</a:t>
            </a:r>
            <a:r>
              <a:rPr lang="ar-EG" b="1" dirty="0" smtClean="0">
                <a:solidFill>
                  <a:schemeClr val="tx1"/>
                </a:solidFill>
                <a:cs typeface="PT Bold Heading" panose="02010400000000000000" pitchFamily="2" charset="-78"/>
              </a:rPr>
              <a:t>).وقد عجزت الأحزاب عن السيطرة على السيطرة على سياسة الحكومة التي كان يوجهها زعماء العشائر تحت زعامة الوزير الأول </a:t>
            </a:r>
            <a:r>
              <a:rPr lang="ar-EG" b="1" dirty="0" err="1" smtClean="0">
                <a:solidFill>
                  <a:schemeClr val="tx1"/>
                </a:solidFill>
                <a:cs typeface="PT Bold Heading" panose="02010400000000000000" pitchFamily="2" charset="-78"/>
              </a:rPr>
              <a:t>ايتو</a:t>
            </a:r>
            <a:r>
              <a:rPr lang="ar-EG" b="1" dirty="0" smtClean="0">
                <a:solidFill>
                  <a:schemeClr val="tx1"/>
                </a:solidFill>
                <a:cs typeface="PT Bold Heading" panose="02010400000000000000" pitchFamily="2" charset="-78"/>
              </a:rPr>
              <a:t>، </a:t>
            </a:r>
          </a:p>
          <a:p>
            <a:r>
              <a:rPr lang="ar-EG" b="1" dirty="0" smtClean="0">
                <a:solidFill>
                  <a:schemeClr val="tx1"/>
                </a:solidFill>
                <a:cs typeface="PT Bold Heading" panose="02010400000000000000" pitchFamily="2" charset="-78"/>
              </a:rPr>
              <a:t>وقد استغل </a:t>
            </a:r>
            <a:r>
              <a:rPr lang="ar-EG" b="1" dirty="0" err="1" smtClean="0">
                <a:solidFill>
                  <a:schemeClr val="tx1"/>
                </a:solidFill>
                <a:cs typeface="PT Bold Heading" panose="02010400000000000000" pitchFamily="2" charset="-78"/>
              </a:rPr>
              <a:t>إيتو</a:t>
            </a:r>
            <a:r>
              <a:rPr lang="ar-EG" b="1" dirty="0" smtClean="0">
                <a:solidFill>
                  <a:schemeClr val="tx1"/>
                </a:solidFill>
                <a:cs typeface="PT Bold Heading" panose="02010400000000000000" pitchFamily="2" charset="-78"/>
              </a:rPr>
              <a:t> الحرب الصينية اليابانية في عام  1894 ـ 1895. وقام بالقضاء علي المعارضة، ومنذ إذ تصاعد التيار العسكري، وأصبح الجيش هو المسيطر علي الحياة السياسية. وأصبح يشكل الوزارات ويسقطها.</a:t>
            </a:r>
          </a:p>
          <a:p>
            <a:r>
              <a:rPr lang="ar-EG" b="1" dirty="0" smtClean="0">
                <a:solidFill>
                  <a:schemeClr val="tx1"/>
                </a:solidFill>
                <a:cs typeface="PT Bold Heading" panose="02010400000000000000" pitchFamily="2" charset="-78"/>
              </a:rPr>
              <a:t>وخلال الفترة بين عامي 1901ـ 1912 أوقفت الأحزاب تنافسها مع الحكومة وعملت على التحالف مع الحكومة لاقتسام الغنائم، وتوفي الإمبراطور في عام 1912، وتولي </a:t>
            </a:r>
            <a:r>
              <a:rPr lang="ar-EG" b="1" dirty="0" err="1" smtClean="0">
                <a:solidFill>
                  <a:schemeClr val="tx1"/>
                </a:solidFill>
                <a:cs typeface="PT Bold Heading" panose="02010400000000000000" pitchFamily="2" charset="-78"/>
              </a:rPr>
              <a:t>ياماموتو</a:t>
            </a:r>
            <a:r>
              <a:rPr lang="ar-EG" b="1" dirty="0" smtClean="0">
                <a:solidFill>
                  <a:schemeClr val="tx1"/>
                </a:solidFill>
                <a:cs typeface="PT Bold Heading" panose="02010400000000000000" pitchFamily="2" charset="-78"/>
              </a:rPr>
              <a:t> السلطة.</a:t>
            </a:r>
            <a:r>
              <a:rPr lang="ar-SA" b="1" dirty="0" smtClean="0">
                <a:solidFill>
                  <a:schemeClr val="tx1"/>
                </a:solidFill>
                <a:cs typeface="PT Bold Heading" panose="02010400000000000000" pitchFamily="2" charset="-78"/>
              </a:rPr>
              <a:t>        </a:t>
            </a:r>
            <a:r>
              <a:rPr lang="ar-EG" b="1" dirty="0" smtClean="0">
                <a:solidFill>
                  <a:schemeClr val="tx1"/>
                </a:solidFill>
                <a:cs typeface="PT Bold Heading" panose="02010400000000000000" pitchFamily="2" charset="-78"/>
              </a:rPr>
              <a:t>ثم خلفه </a:t>
            </a:r>
            <a:r>
              <a:rPr lang="ar-EG" b="1" dirty="0" err="1" smtClean="0">
                <a:solidFill>
                  <a:schemeClr val="tx1"/>
                </a:solidFill>
                <a:cs typeface="PT Bold Heading" panose="02010400000000000000" pitchFamily="2" charset="-78"/>
              </a:rPr>
              <a:t>أوكوما</a:t>
            </a:r>
            <a:r>
              <a:rPr lang="ar-EG" b="1" dirty="0" smtClean="0">
                <a:solidFill>
                  <a:schemeClr val="tx1"/>
                </a:solidFill>
                <a:cs typeface="PT Bold Heading" panose="02010400000000000000" pitchFamily="2" charset="-78"/>
              </a:rPr>
              <a:t>. 1914</a:t>
            </a:r>
          </a:p>
          <a:p>
            <a:r>
              <a:rPr lang="ar-EG" dirty="0">
                <a:solidFill>
                  <a:srgbClr val="0070C0"/>
                </a:solidFill>
                <a:cs typeface="PT Bold Heading" panose="02010400000000000000" pitchFamily="2" charset="-78"/>
              </a:rPr>
              <a:t>نادي </a:t>
            </a:r>
            <a:r>
              <a:rPr lang="ar-EG" dirty="0" err="1">
                <a:solidFill>
                  <a:srgbClr val="0070C0"/>
                </a:solidFill>
                <a:cs typeface="PT Bold Heading" panose="02010400000000000000" pitchFamily="2" charset="-78"/>
              </a:rPr>
              <a:t>أوكوما</a:t>
            </a:r>
            <a:r>
              <a:rPr lang="ar-EG" dirty="0">
                <a:solidFill>
                  <a:srgbClr val="0070C0"/>
                </a:solidFill>
                <a:cs typeface="PT Bold Heading" panose="02010400000000000000" pitchFamily="2" charset="-78"/>
              </a:rPr>
              <a:t> بالتوسع الصناعي والتجاري الياباني والبعد عن الأعمال العسكرية </a:t>
            </a:r>
            <a:r>
              <a:rPr lang="ar-EG" dirty="0" err="1">
                <a:solidFill>
                  <a:srgbClr val="0070C0"/>
                </a:solidFill>
                <a:cs typeface="PT Bold Heading" panose="02010400000000000000" pitchFamily="2" charset="-78"/>
              </a:rPr>
              <a:t>الكبري</a:t>
            </a:r>
            <a:r>
              <a:rPr lang="ar-EG" dirty="0">
                <a:solidFill>
                  <a:srgbClr val="0070C0"/>
                </a:solidFill>
                <a:cs typeface="PT Bold Heading" panose="02010400000000000000" pitchFamily="2" charset="-78"/>
              </a:rPr>
              <a:t>.</a:t>
            </a:r>
          </a:p>
          <a:p>
            <a:endParaRPr lang="ar-EG" b="1" dirty="0">
              <a:cs typeface="PT Bold Heading" panose="02010400000000000000" pitchFamily="2" charset="-78"/>
            </a:endParaRPr>
          </a:p>
          <a:p>
            <a:endParaRPr lang="ar-EG" dirty="0" smtClean="0"/>
          </a:p>
          <a:p>
            <a:endParaRPr lang="ar-EG" dirty="0"/>
          </a:p>
        </p:txBody>
      </p:sp>
    </p:spTree>
    <p:extLst>
      <p:ext uri="{BB962C8B-B14F-4D97-AF65-F5344CB8AC3E}">
        <p14:creationId xmlns:p14="http://schemas.microsoft.com/office/powerpoint/2010/main" val="229208767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1520" y="0"/>
            <a:ext cx="9001000" cy="1196752"/>
          </a:xfrm>
        </p:spPr>
        <p:txBody>
          <a:bodyPr/>
          <a:lstStyle/>
          <a:p>
            <a:pPr algn="r"/>
            <a:r>
              <a:rPr lang="ar-EG" sz="2400" b="1" dirty="0">
                <a:cs typeface="PT Bold Heading" panose="02010400000000000000" pitchFamily="2" charset="-78"/>
              </a:rPr>
              <a:t> </a:t>
            </a:r>
            <a:r>
              <a:rPr lang="ar-EG" sz="2400" b="1" dirty="0" smtClean="0">
                <a:cs typeface="PT Bold Heading" panose="02010400000000000000" pitchFamily="2" charset="-78"/>
              </a:rPr>
              <a:t/>
            </a:r>
            <a:br>
              <a:rPr lang="ar-EG" sz="2400" b="1" dirty="0" smtClean="0">
                <a:cs typeface="PT Bold Heading" panose="02010400000000000000" pitchFamily="2" charset="-78"/>
              </a:rPr>
            </a:br>
            <a:r>
              <a:rPr lang="ar-EG" sz="2400" b="1" dirty="0" smtClean="0">
                <a:solidFill>
                  <a:srgbClr val="FF0000"/>
                </a:solidFill>
                <a:cs typeface="PT Bold Heading" panose="02010400000000000000" pitchFamily="2" charset="-78"/>
              </a:rPr>
              <a:t>التطور الاقتصادي في اليابان 1900 ـ 1913</a:t>
            </a:r>
            <a:r>
              <a:rPr lang="ar-EG" sz="2400" b="1" dirty="0">
                <a:cs typeface="PT Bold Heading" panose="02010400000000000000" pitchFamily="2" charset="-78"/>
              </a:rPr>
              <a:t/>
            </a:r>
            <a:br>
              <a:rPr lang="ar-EG" sz="2400" b="1" dirty="0">
                <a:cs typeface="PT Bold Heading" panose="02010400000000000000" pitchFamily="2" charset="-78"/>
              </a:rPr>
            </a:br>
            <a:endParaRPr lang="ar-EG" sz="2400" dirty="0"/>
          </a:p>
        </p:txBody>
      </p:sp>
      <p:sp>
        <p:nvSpPr>
          <p:cNvPr id="3" name="عنصر نائب للمحتوى 2"/>
          <p:cNvSpPr>
            <a:spLocks noGrp="1"/>
          </p:cNvSpPr>
          <p:nvPr>
            <p:ph idx="1"/>
          </p:nvPr>
        </p:nvSpPr>
        <p:spPr>
          <a:xfrm>
            <a:off x="0" y="332656"/>
            <a:ext cx="9396536" cy="6696744"/>
          </a:xfrm>
        </p:spPr>
        <p:txBody>
          <a:bodyPr>
            <a:normAutofit/>
          </a:bodyPr>
          <a:lstStyle/>
          <a:p>
            <a:pPr marL="0" indent="0">
              <a:buNone/>
            </a:pPr>
            <a:r>
              <a:rPr lang="ar-EG" dirty="0" smtClean="0">
                <a:solidFill>
                  <a:schemeClr val="tx1"/>
                </a:solidFill>
                <a:cs typeface="PT Bold Heading" panose="02010400000000000000" pitchFamily="2" charset="-78"/>
              </a:rPr>
              <a:t>وقد تطورت الأوضاع الاقتصادية في اليابان بشكل كبير بين عامي 1900 ـ 1910</a:t>
            </a:r>
          </a:p>
          <a:p>
            <a:r>
              <a:rPr lang="ar-EG" dirty="0" smtClean="0">
                <a:solidFill>
                  <a:schemeClr val="tx1"/>
                </a:solidFill>
                <a:cs typeface="PT Bold Heading" panose="02010400000000000000" pitchFamily="2" charset="-78"/>
              </a:rPr>
              <a:t>حيث تطورت الزراعة والانتاج الزراعي بشكل كبير مع استخدام السماد العضوي، وتزايد عدد معامل الغزل والصناعات الثقيلة والبتروكيماويات، وقفز عدد الآلات من 20 ألف إلي 125 ألف، حيث ساعد على ذلك توفر الأيدي العاملة. حيث بلغ عدد السكان 53 مليون نسمة.</a:t>
            </a:r>
          </a:p>
          <a:p>
            <a:r>
              <a:rPr lang="ar-EG" dirty="0" smtClean="0">
                <a:solidFill>
                  <a:schemeClr val="tx1"/>
                </a:solidFill>
                <a:cs typeface="PT Bold Heading" panose="02010400000000000000" pitchFamily="2" charset="-78"/>
              </a:rPr>
              <a:t>كما </a:t>
            </a:r>
            <a:r>
              <a:rPr lang="ar-EG" dirty="0" err="1" smtClean="0">
                <a:solidFill>
                  <a:schemeClr val="tx1"/>
                </a:solidFill>
                <a:cs typeface="PT Bold Heading" panose="02010400000000000000" pitchFamily="2" charset="-78"/>
              </a:rPr>
              <a:t>تزاي</a:t>
            </a:r>
            <a:r>
              <a:rPr lang="ar-SA" dirty="0" smtClean="0">
                <a:solidFill>
                  <a:schemeClr val="tx1"/>
                </a:solidFill>
                <a:cs typeface="PT Bold Heading" panose="02010400000000000000" pitchFamily="2" charset="-78"/>
              </a:rPr>
              <a:t>د</a:t>
            </a:r>
            <a:r>
              <a:rPr lang="ar-EG" dirty="0" smtClean="0">
                <a:solidFill>
                  <a:schemeClr val="tx1"/>
                </a:solidFill>
                <a:cs typeface="PT Bold Heading" panose="02010400000000000000" pitchFamily="2" charset="-78"/>
              </a:rPr>
              <a:t> النشاط التجاري بشكل كبير وارتفعت التجارة الخارجية من 5 مليون جنية استرليني في عام 1877 إلي 14 مليون في 1890 ثم إلي 50 مليون في عام 1900ووصلت إلي 135 مليون في عام 1913.</a:t>
            </a:r>
          </a:p>
          <a:p>
            <a:r>
              <a:rPr lang="ar-EG" dirty="0" smtClean="0">
                <a:solidFill>
                  <a:schemeClr val="tx1"/>
                </a:solidFill>
                <a:cs typeface="PT Bold Heading" panose="02010400000000000000" pitchFamily="2" charset="-78"/>
              </a:rPr>
              <a:t>وبلغ طول السكك الحديدية 10 ألاف كيلو متر.</a:t>
            </a:r>
          </a:p>
          <a:p>
            <a:r>
              <a:rPr lang="ar-EG" dirty="0" smtClean="0">
                <a:solidFill>
                  <a:schemeClr val="tx1"/>
                </a:solidFill>
                <a:cs typeface="PT Bold Heading" panose="02010400000000000000" pitchFamily="2" charset="-78"/>
              </a:rPr>
              <a:t>وبلغت حمولة الأسطول 2.5 مليون طن.</a:t>
            </a:r>
          </a:p>
          <a:p>
            <a:r>
              <a:rPr lang="ar-EG" dirty="0" smtClean="0">
                <a:solidFill>
                  <a:schemeClr val="tx1"/>
                </a:solidFill>
                <a:cs typeface="PT Bold Heading" panose="02010400000000000000" pitchFamily="2" charset="-78"/>
              </a:rPr>
              <a:t>وكل ذلك حول اليابان إلي دولة كبري، خاصة مع تزايد قوتها العسكرية، وما التزايد السكاني كانت الهجرة إلي استراليا، </a:t>
            </a:r>
            <a:r>
              <a:rPr lang="ar-EG" dirty="0" err="1" smtClean="0">
                <a:solidFill>
                  <a:schemeClr val="tx1"/>
                </a:solidFill>
                <a:cs typeface="PT Bold Heading" panose="02010400000000000000" pitchFamily="2" charset="-78"/>
              </a:rPr>
              <a:t>ونيوزلند</a:t>
            </a:r>
            <a:r>
              <a:rPr lang="ar-EG" dirty="0" smtClean="0">
                <a:solidFill>
                  <a:schemeClr val="tx1"/>
                </a:solidFill>
                <a:cs typeface="PT Bold Heading" panose="02010400000000000000" pitchFamily="2" charset="-78"/>
              </a:rPr>
              <a:t> والولايات المتحدة وكوريا وغيرها.</a:t>
            </a:r>
          </a:p>
          <a:p>
            <a:r>
              <a:rPr lang="ar-EG" dirty="0" smtClean="0">
                <a:solidFill>
                  <a:schemeClr val="tx1"/>
                </a:solidFill>
                <a:cs typeface="PT Bold Heading" panose="02010400000000000000" pitchFamily="2" charset="-78"/>
              </a:rPr>
              <a:t>وهكذا كانت اليابان تتحول لدولة رأسمالية إمبريالية تتزايد حاجتها للمواد الخام والأسواق لتصريف الانتاج.</a:t>
            </a:r>
            <a:endParaRPr lang="ar-EG" dirty="0">
              <a:solidFill>
                <a:schemeClr val="tx1"/>
              </a:solidFill>
              <a:cs typeface="PT Bold Heading" panose="02010400000000000000" pitchFamily="2" charset="-78"/>
            </a:endParaRPr>
          </a:p>
        </p:txBody>
      </p:sp>
    </p:spTree>
    <p:extLst>
      <p:ext uri="{BB962C8B-B14F-4D97-AF65-F5344CB8AC3E}">
        <p14:creationId xmlns:p14="http://schemas.microsoft.com/office/powerpoint/2010/main" val="29099654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836712"/>
          </a:xfrm>
        </p:spPr>
        <p:txBody>
          <a:bodyPr/>
          <a:lstStyle/>
          <a:p>
            <a:r>
              <a:rPr lang="ar-SA" sz="2800" b="1" dirty="0">
                <a:effectLst/>
                <a:cs typeface="PT Bold Heading" panose="02010400000000000000" pitchFamily="2" charset="-78"/>
              </a:rPr>
              <a:t>اليابان في الحرب العالمية الأولى 1914-1918م</a:t>
            </a:r>
            <a:endParaRPr lang="ar-EG" sz="2800" dirty="0">
              <a:cs typeface="PT Bold Heading" panose="02010400000000000000" pitchFamily="2" charset="-78"/>
            </a:endParaRPr>
          </a:p>
        </p:txBody>
      </p:sp>
      <p:sp>
        <p:nvSpPr>
          <p:cNvPr id="3" name="عنصر نائب للمحتوى 2"/>
          <p:cNvSpPr>
            <a:spLocks noGrp="1"/>
          </p:cNvSpPr>
          <p:nvPr>
            <p:ph idx="1"/>
          </p:nvPr>
        </p:nvSpPr>
        <p:spPr>
          <a:xfrm>
            <a:off x="-180528" y="836712"/>
            <a:ext cx="9505056" cy="6264696"/>
          </a:xfrm>
        </p:spPr>
        <p:txBody>
          <a:bodyPr>
            <a:normAutofit lnSpcReduction="10000"/>
          </a:bodyPr>
          <a:lstStyle/>
          <a:p>
            <a:r>
              <a:rPr lang="ar-EG" b="1" dirty="0" smtClean="0">
                <a:solidFill>
                  <a:srgbClr val="C00000"/>
                </a:solidFill>
                <a:cs typeface="PT Bold Heading" panose="02010400000000000000" pitchFamily="2" charset="-78"/>
              </a:rPr>
              <a:t>أسباب </a:t>
            </a:r>
            <a:r>
              <a:rPr lang="ar-SA" b="1" dirty="0" smtClean="0">
                <a:solidFill>
                  <a:srgbClr val="C00000"/>
                </a:solidFill>
                <a:cs typeface="PT Bold Heading" panose="02010400000000000000" pitchFamily="2" charset="-78"/>
              </a:rPr>
              <a:t>دخول </a:t>
            </a:r>
            <a:r>
              <a:rPr lang="ar-SA" b="1" dirty="0">
                <a:solidFill>
                  <a:srgbClr val="C00000"/>
                </a:solidFill>
                <a:cs typeface="PT Bold Heading" panose="02010400000000000000" pitchFamily="2" charset="-78"/>
              </a:rPr>
              <a:t>اليابان في الحرب</a:t>
            </a:r>
            <a:r>
              <a:rPr lang="en-US" b="1" dirty="0">
                <a:solidFill>
                  <a:srgbClr val="C00000"/>
                </a:solidFill>
                <a:cs typeface="PT Bold Heading" panose="02010400000000000000" pitchFamily="2" charset="-78"/>
              </a:rPr>
              <a:t>  </a:t>
            </a:r>
            <a:r>
              <a:rPr lang="en-US" b="1" dirty="0" smtClean="0">
                <a:solidFill>
                  <a:schemeClr val="accent3">
                    <a:lumMod val="75000"/>
                  </a:schemeClr>
                </a:solidFill>
                <a:cs typeface="PT Bold Heading" panose="02010400000000000000" pitchFamily="2" charset="-78"/>
              </a:rPr>
              <a:t>:</a:t>
            </a:r>
            <a:r>
              <a:rPr lang="en-US" sz="2800" b="1" dirty="0">
                <a:solidFill>
                  <a:schemeClr val="accent3">
                    <a:lumMod val="75000"/>
                  </a:schemeClr>
                </a:solidFill>
                <a:cs typeface="PT Bold Heading" panose="02010400000000000000" pitchFamily="2" charset="-78"/>
              </a:rPr>
              <a:t/>
            </a:r>
            <a:br>
              <a:rPr lang="en-US" sz="2800" b="1" dirty="0">
                <a:solidFill>
                  <a:schemeClr val="accent3">
                    <a:lumMod val="75000"/>
                  </a:schemeClr>
                </a:solidFill>
                <a:cs typeface="PT Bold Heading" panose="02010400000000000000" pitchFamily="2" charset="-78"/>
              </a:rPr>
            </a:br>
            <a:r>
              <a:rPr lang="en-US" sz="2800" b="1" dirty="0">
                <a:solidFill>
                  <a:schemeClr val="accent3">
                    <a:lumMod val="75000"/>
                  </a:schemeClr>
                </a:solidFill>
                <a:cs typeface="PT Bold Heading" panose="02010400000000000000" pitchFamily="2" charset="-78"/>
              </a:rPr>
              <a:t>-</a:t>
            </a:r>
            <a:r>
              <a:rPr lang="ar-SA" sz="2800" b="1" dirty="0">
                <a:solidFill>
                  <a:schemeClr val="accent3">
                    <a:lumMod val="75000"/>
                  </a:schemeClr>
                </a:solidFill>
                <a:cs typeface="PT Bold Heading" panose="02010400000000000000" pitchFamily="2" charset="-78"/>
              </a:rPr>
              <a:t>رفضت اليابان المطلب البريطاني </a:t>
            </a:r>
            <a:r>
              <a:rPr lang="ar-EG" sz="2800" b="1" dirty="0" smtClean="0">
                <a:solidFill>
                  <a:schemeClr val="accent3">
                    <a:lumMod val="75000"/>
                  </a:schemeClr>
                </a:solidFill>
                <a:cs typeface="PT Bold Heading" panose="02010400000000000000" pitchFamily="2" charset="-78"/>
              </a:rPr>
              <a:t>في البداية </a:t>
            </a:r>
            <a:r>
              <a:rPr lang="ar-SA" sz="2800" b="1" dirty="0" smtClean="0">
                <a:solidFill>
                  <a:schemeClr val="accent3">
                    <a:lumMod val="75000"/>
                  </a:schemeClr>
                </a:solidFill>
                <a:cs typeface="PT Bold Heading" panose="02010400000000000000" pitchFamily="2" charset="-78"/>
              </a:rPr>
              <a:t>دخول الحرب</a:t>
            </a:r>
            <a:r>
              <a:rPr lang="en-US" sz="2800" b="1" dirty="0" smtClean="0">
                <a:solidFill>
                  <a:schemeClr val="accent3">
                    <a:lumMod val="75000"/>
                  </a:schemeClr>
                </a:solidFill>
                <a:cs typeface="PT Bold Heading" panose="02010400000000000000" pitchFamily="2" charset="-78"/>
              </a:rPr>
              <a:t> </a:t>
            </a:r>
            <a:r>
              <a:rPr lang="ar-EG" sz="2800" b="1" dirty="0" smtClean="0">
                <a:solidFill>
                  <a:schemeClr val="accent3">
                    <a:lumMod val="75000"/>
                  </a:schemeClr>
                </a:solidFill>
                <a:cs typeface="PT Bold Heading" panose="02010400000000000000" pitchFamily="2" charset="-78"/>
              </a:rPr>
              <a:t>ولكن القيادة اليابانية قررت دخول الحرب بسبب التغيرات التي أخذت تحدث .</a:t>
            </a:r>
          </a:p>
          <a:p>
            <a:r>
              <a:rPr lang="ar-EG" sz="2800" b="1" dirty="0" smtClean="0">
                <a:solidFill>
                  <a:schemeClr val="accent3">
                    <a:lumMod val="75000"/>
                  </a:schemeClr>
                </a:solidFill>
                <a:cs typeface="PT Bold Heading" panose="02010400000000000000" pitchFamily="2" charset="-78"/>
              </a:rPr>
              <a:t>رغبة اليابان في الظهور كقوة إقليمية لها وزن كبير في منطقة الشرق الاقصى خاصة بعد هزيمتها لروسيا.</a:t>
            </a:r>
            <a:endParaRPr lang="en-US" sz="2800" dirty="0">
              <a:solidFill>
                <a:schemeClr val="accent3">
                  <a:lumMod val="75000"/>
                </a:schemeClr>
              </a:solidFill>
              <a:cs typeface="PT Bold Heading" panose="02010400000000000000" pitchFamily="2" charset="-78"/>
            </a:endParaRPr>
          </a:p>
          <a:p>
            <a:r>
              <a:rPr lang="en-US" sz="2800" b="1" dirty="0" smtClean="0">
                <a:solidFill>
                  <a:schemeClr val="accent3">
                    <a:lumMod val="75000"/>
                  </a:schemeClr>
                </a:solidFill>
                <a:cs typeface="PT Bold Heading" panose="02010400000000000000" pitchFamily="2" charset="-78"/>
              </a:rPr>
              <a:t>-</a:t>
            </a:r>
            <a:r>
              <a:rPr lang="ar-EG" sz="2800" b="1" dirty="0" smtClean="0">
                <a:solidFill>
                  <a:schemeClr val="accent3">
                    <a:lumMod val="75000"/>
                  </a:schemeClr>
                </a:solidFill>
                <a:cs typeface="PT Bold Heading" panose="02010400000000000000" pitchFamily="2" charset="-78"/>
              </a:rPr>
              <a:t>رغبة </a:t>
            </a:r>
            <a:r>
              <a:rPr lang="ar-SA" sz="2800" b="1" dirty="0" smtClean="0">
                <a:solidFill>
                  <a:schemeClr val="accent3">
                    <a:lumMod val="75000"/>
                  </a:schemeClr>
                </a:solidFill>
                <a:cs typeface="PT Bold Heading" panose="02010400000000000000" pitchFamily="2" charset="-78"/>
              </a:rPr>
              <a:t>اليابان </a:t>
            </a:r>
            <a:r>
              <a:rPr lang="ar-SA" sz="2800" b="1" dirty="0">
                <a:solidFill>
                  <a:schemeClr val="accent3">
                    <a:lumMod val="75000"/>
                  </a:schemeClr>
                </a:solidFill>
                <a:cs typeface="PT Bold Heading" panose="02010400000000000000" pitchFamily="2" charset="-78"/>
              </a:rPr>
              <a:t>على الاستيلاء على ممتلكات ألمانيا في منطقة الشرق الأقصى </a:t>
            </a:r>
            <a:endParaRPr lang="en-US" sz="2800" dirty="0">
              <a:solidFill>
                <a:schemeClr val="accent3">
                  <a:lumMod val="75000"/>
                </a:schemeClr>
              </a:solidFill>
              <a:cs typeface="PT Bold Heading" panose="02010400000000000000" pitchFamily="2" charset="-78"/>
            </a:endParaRPr>
          </a:p>
          <a:p>
            <a:r>
              <a:rPr lang="en-US" sz="2800" b="1" dirty="0">
                <a:solidFill>
                  <a:schemeClr val="accent3">
                    <a:lumMod val="75000"/>
                  </a:schemeClr>
                </a:solidFill>
                <a:cs typeface="PT Bold Heading" panose="02010400000000000000" pitchFamily="2" charset="-78"/>
              </a:rPr>
              <a:t>- </a:t>
            </a:r>
            <a:r>
              <a:rPr lang="ar-SA" sz="2800" b="1" dirty="0">
                <a:solidFill>
                  <a:schemeClr val="accent3">
                    <a:lumMod val="75000"/>
                  </a:schemeClr>
                </a:solidFill>
                <a:cs typeface="PT Bold Heading" panose="02010400000000000000" pitchFamily="2" charset="-78"/>
              </a:rPr>
              <a:t>مهاجمة اليابان للصين واحتلالها</a:t>
            </a:r>
            <a:r>
              <a:rPr lang="en-US" sz="2800" b="1" dirty="0">
                <a:solidFill>
                  <a:schemeClr val="accent3">
                    <a:lumMod val="75000"/>
                  </a:schemeClr>
                </a:solidFill>
                <a:cs typeface="PT Bold Heading" panose="02010400000000000000" pitchFamily="2" charset="-78"/>
              </a:rPr>
              <a:t> </a:t>
            </a:r>
            <a:r>
              <a:rPr lang="ar-EG" sz="2800" b="1" dirty="0" smtClean="0">
                <a:solidFill>
                  <a:schemeClr val="accent3">
                    <a:lumMod val="75000"/>
                  </a:schemeClr>
                </a:solidFill>
                <a:cs typeface="PT Bold Heading" panose="02010400000000000000" pitchFamily="2" charset="-78"/>
              </a:rPr>
              <a:t>لعدد كبير من الموانئ الصينية.</a:t>
            </a:r>
            <a:r>
              <a:rPr lang="en-US" sz="2800" b="1" dirty="0">
                <a:solidFill>
                  <a:schemeClr val="accent3">
                    <a:lumMod val="75000"/>
                  </a:schemeClr>
                </a:solidFill>
                <a:cs typeface="PT Bold Heading" panose="02010400000000000000" pitchFamily="2" charset="-78"/>
              </a:rPr>
              <a:t/>
            </a:r>
            <a:br>
              <a:rPr lang="en-US" sz="2800" b="1" dirty="0">
                <a:solidFill>
                  <a:schemeClr val="accent3">
                    <a:lumMod val="75000"/>
                  </a:schemeClr>
                </a:solidFill>
                <a:cs typeface="PT Bold Heading" panose="02010400000000000000" pitchFamily="2" charset="-78"/>
              </a:rPr>
            </a:br>
            <a:r>
              <a:rPr lang="en-US" sz="2800" b="1" dirty="0">
                <a:solidFill>
                  <a:schemeClr val="accent3">
                    <a:lumMod val="75000"/>
                  </a:schemeClr>
                </a:solidFill>
                <a:cs typeface="PT Bold Heading" panose="02010400000000000000" pitchFamily="2" charset="-78"/>
              </a:rPr>
              <a:t>- </a:t>
            </a:r>
            <a:r>
              <a:rPr lang="ar-SA" sz="2800" b="1" dirty="0">
                <a:solidFill>
                  <a:schemeClr val="accent3">
                    <a:lumMod val="75000"/>
                  </a:schemeClr>
                </a:solidFill>
                <a:cs typeface="PT Bold Heading" panose="02010400000000000000" pitchFamily="2" charset="-78"/>
              </a:rPr>
              <a:t>استيلاء اليابان على اغلب مستعمرات ألمانيا في منطقة الشرق الأقصى</a:t>
            </a:r>
            <a:r>
              <a:rPr lang="en-US" sz="2800" b="1" dirty="0">
                <a:solidFill>
                  <a:schemeClr val="accent3">
                    <a:lumMod val="75000"/>
                  </a:schemeClr>
                </a:solidFill>
                <a:cs typeface="PT Bold Heading" panose="02010400000000000000" pitchFamily="2" charset="-78"/>
              </a:rPr>
              <a:t> </a:t>
            </a:r>
            <a:br>
              <a:rPr lang="en-US" sz="2800" b="1" dirty="0">
                <a:solidFill>
                  <a:schemeClr val="accent3">
                    <a:lumMod val="75000"/>
                  </a:schemeClr>
                </a:solidFill>
                <a:cs typeface="PT Bold Heading" panose="02010400000000000000" pitchFamily="2" charset="-78"/>
              </a:rPr>
            </a:br>
            <a:r>
              <a:rPr lang="en-US" sz="2800" b="1" dirty="0">
                <a:solidFill>
                  <a:schemeClr val="accent3">
                    <a:lumMod val="75000"/>
                  </a:schemeClr>
                </a:solidFill>
                <a:cs typeface="PT Bold Heading" panose="02010400000000000000" pitchFamily="2" charset="-78"/>
              </a:rPr>
              <a:t>- </a:t>
            </a:r>
            <a:r>
              <a:rPr lang="ar-SA" sz="2800" b="1" dirty="0">
                <a:solidFill>
                  <a:schemeClr val="accent3">
                    <a:lumMod val="75000"/>
                  </a:schemeClr>
                </a:solidFill>
                <a:cs typeface="PT Bold Heading" panose="02010400000000000000" pitchFamily="2" charset="-78"/>
              </a:rPr>
              <a:t>أصبحت اليابان حليفة للولايات المتحدة بإعلان الحرب على ألمانيا </a:t>
            </a:r>
            <a:r>
              <a:rPr lang="ar-EG" sz="2800" b="1" dirty="0" smtClean="0">
                <a:solidFill>
                  <a:schemeClr val="accent3">
                    <a:lumMod val="75000"/>
                  </a:schemeClr>
                </a:solidFill>
                <a:cs typeface="PT Bold Heading" panose="02010400000000000000" pitchFamily="2" charset="-78"/>
              </a:rPr>
              <a:t>.</a:t>
            </a:r>
          </a:p>
          <a:p>
            <a:r>
              <a:rPr lang="ar-EG" sz="2800" b="1" dirty="0" smtClean="0">
                <a:solidFill>
                  <a:schemeClr val="accent3">
                    <a:lumMod val="75000"/>
                  </a:schemeClr>
                </a:solidFill>
                <a:cs typeface="PT Bold Heading" panose="02010400000000000000" pitchFamily="2" charset="-78"/>
              </a:rPr>
              <a:t>أعطي انسحاب روسيا في عام 1917 وقيام الثورة الشيوعية (</a:t>
            </a:r>
            <a:r>
              <a:rPr lang="ar-EG" sz="2800" b="1" dirty="0" err="1" smtClean="0">
                <a:solidFill>
                  <a:schemeClr val="accent3">
                    <a:lumMod val="75000"/>
                  </a:schemeClr>
                </a:solidFill>
                <a:cs typeface="PT Bold Heading" panose="02010400000000000000" pitchFamily="2" charset="-78"/>
              </a:rPr>
              <a:t>البلشيفية</a:t>
            </a:r>
            <a:r>
              <a:rPr lang="ar-EG" sz="2800" b="1" dirty="0" smtClean="0">
                <a:solidFill>
                  <a:schemeClr val="accent3">
                    <a:lumMod val="75000"/>
                  </a:schemeClr>
                </a:solidFill>
                <a:cs typeface="PT Bold Heading" panose="02010400000000000000" pitchFamily="2" charset="-78"/>
              </a:rPr>
              <a:t>) فرصة أكبر  للقضاء على النفوذ الروسي في الصين</a:t>
            </a:r>
            <a:endParaRPr lang="en-US" sz="2800" dirty="0">
              <a:solidFill>
                <a:schemeClr val="accent3">
                  <a:lumMod val="75000"/>
                </a:schemeClr>
              </a:solidFill>
              <a:cs typeface="PT Bold Heading" panose="02010400000000000000" pitchFamily="2" charset="-78"/>
            </a:endParaRPr>
          </a:p>
          <a:p>
            <a:endParaRPr lang="ar-EG" dirty="0"/>
          </a:p>
        </p:txBody>
      </p:sp>
    </p:spTree>
    <p:extLst>
      <p:ext uri="{BB962C8B-B14F-4D97-AF65-F5344CB8AC3E}">
        <p14:creationId xmlns:p14="http://schemas.microsoft.com/office/powerpoint/2010/main" val="285385038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692696"/>
          </a:xfrm>
        </p:spPr>
        <p:txBody>
          <a:bodyPr/>
          <a:lstStyle/>
          <a:p>
            <a:r>
              <a:rPr lang="ar-SA" sz="2800" b="1" dirty="0">
                <a:effectLst/>
                <a:cs typeface="PT Bold Heading" panose="02010400000000000000" pitchFamily="2" charset="-78"/>
              </a:rPr>
              <a:t>اليابان بين الحربين </a:t>
            </a:r>
            <a:r>
              <a:rPr lang="ar-SA" sz="2800" b="1" dirty="0" smtClean="0">
                <a:effectLst/>
                <a:cs typeface="PT Bold Heading" panose="02010400000000000000" pitchFamily="2" charset="-78"/>
              </a:rPr>
              <a:t>العالميتين</a:t>
            </a:r>
            <a:r>
              <a:rPr lang="ar-SA" sz="2800" b="1" dirty="0">
                <a:effectLst/>
                <a:cs typeface="PT Bold Heading" panose="02010400000000000000" pitchFamily="2" charset="-78"/>
              </a:rPr>
              <a:t> 1919-  1939 </a:t>
            </a:r>
            <a:endParaRPr lang="ar-EG" sz="2800" b="1" dirty="0">
              <a:effectLst/>
              <a:cs typeface="PT Bold Heading" panose="02010400000000000000" pitchFamily="2" charset="-78"/>
            </a:endParaRPr>
          </a:p>
        </p:txBody>
      </p:sp>
      <p:sp>
        <p:nvSpPr>
          <p:cNvPr id="3" name="عنصر نائب للمحتوى 2"/>
          <p:cNvSpPr>
            <a:spLocks noGrp="1"/>
          </p:cNvSpPr>
          <p:nvPr>
            <p:ph idx="1"/>
          </p:nvPr>
        </p:nvSpPr>
        <p:spPr>
          <a:xfrm>
            <a:off x="0" y="764704"/>
            <a:ext cx="9144000" cy="6624736"/>
          </a:xfrm>
        </p:spPr>
        <p:txBody>
          <a:bodyPr>
            <a:noAutofit/>
          </a:bodyPr>
          <a:lstStyle/>
          <a:p>
            <a:pPr marL="0" indent="0">
              <a:buNone/>
            </a:pPr>
            <a:r>
              <a:rPr lang="ar-SA" sz="2800" b="1" dirty="0" smtClean="0">
                <a:solidFill>
                  <a:schemeClr val="accent3">
                    <a:lumMod val="75000"/>
                  </a:schemeClr>
                </a:solidFill>
                <a:cs typeface="PT Bold Heading" panose="02010400000000000000" pitchFamily="2" charset="-78"/>
              </a:rPr>
              <a:t>نجحت </a:t>
            </a:r>
            <a:r>
              <a:rPr lang="ar-SA" sz="2800" b="1" dirty="0">
                <a:solidFill>
                  <a:schemeClr val="accent3">
                    <a:lumMod val="75000"/>
                  </a:schemeClr>
                </a:solidFill>
                <a:cs typeface="PT Bold Heading" panose="02010400000000000000" pitchFamily="2" charset="-78"/>
              </a:rPr>
              <a:t>اليابان كدولة منتصرة في الحرب العالمية الأولى في الحصول على مكاسب بموجب مؤتمر الصلح في </a:t>
            </a:r>
            <a:r>
              <a:rPr lang="ar-SA" sz="2800" b="1" dirty="0" smtClean="0">
                <a:solidFill>
                  <a:schemeClr val="accent3">
                    <a:lumMod val="75000"/>
                  </a:schemeClr>
                </a:solidFill>
                <a:cs typeface="PT Bold Heading" panose="02010400000000000000" pitchFamily="2" charset="-78"/>
              </a:rPr>
              <a:t>فرساي 1919م</a:t>
            </a:r>
            <a:r>
              <a:rPr lang="en-US" sz="2800" b="1" dirty="0" smtClean="0">
                <a:solidFill>
                  <a:schemeClr val="accent3">
                    <a:lumMod val="75000"/>
                  </a:schemeClr>
                </a:solidFill>
                <a:cs typeface="PT Bold Heading" panose="02010400000000000000" pitchFamily="2" charset="-78"/>
              </a:rPr>
              <a:t> </a:t>
            </a:r>
            <a:r>
              <a:rPr lang="en-US" sz="2800" b="1" dirty="0">
                <a:solidFill>
                  <a:schemeClr val="accent3">
                    <a:lumMod val="75000"/>
                  </a:schemeClr>
                </a:solidFill>
                <a:cs typeface="PT Bold Heading" panose="02010400000000000000" pitchFamily="2" charset="-78"/>
              </a:rPr>
              <a:t/>
            </a:r>
            <a:br>
              <a:rPr lang="en-US" sz="2800" b="1" dirty="0">
                <a:solidFill>
                  <a:schemeClr val="accent3">
                    <a:lumMod val="75000"/>
                  </a:schemeClr>
                </a:solidFill>
                <a:cs typeface="PT Bold Heading" panose="02010400000000000000" pitchFamily="2" charset="-78"/>
              </a:rPr>
            </a:br>
            <a:r>
              <a:rPr lang="en-US" sz="2800" b="1" dirty="0">
                <a:solidFill>
                  <a:schemeClr val="accent3">
                    <a:lumMod val="75000"/>
                  </a:schemeClr>
                </a:solidFill>
                <a:cs typeface="PT Bold Heading" panose="02010400000000000000" pitchFamily="2" charset="-78"/>
              </a:rPr>
              <a:t>-</a:t>
            </a:r>
            <a:r>
              <a:rPr lang="ar-SA" sz="2800" b="1" dirty="0">
                <a:solidFill>
                  <a:schemeClr val="accent3">
                    <a:lumMod val="75000"/>
                  </a:schemeClr>
                </a:solidFill>
                <a:cs typeface="PT Bold Heading" panose="02010400000000000000" pitchFamily="2" charset="-78"/>
              </a:rPr>
              <a:t>الحصول على مقاطعة كيا الألمانية في الصين</a:t>
            </a:r>
            <a:r>
              <a:rPr lang="en-US" sz="2800" b="1" dirty="0">
                <a:solidFill>
                  <a:schemeClr val="accent3">
                    <a:lumMod val="75000"/>
                  </a:schemeClr>
                </a:solidFill>
                <a:cs typeface="PT Bold Heading" panose="02010400000000000000" pitchFamily="2" charset="-78"/>
              </a:rPr>
              <a:t> </a:t>
            </a:r>
            <a:br>
              <a:rPr lang="en-US" sz="2800" b="1" dirty="0">
                <a:solidFill>
                  <a:schemeClr val="accent3">
                    <a:lumMod val="75000"/>
                  </a:schemeClr>
                </a:solidFill>
                <a:cs typeface="PT Bold Heading" panose="02010400000000000000" pitchFamily="2" charset="-78"/>
              </a:rPr>
            </a:br>
            <a:r>
              <a:rPr lang="en-US" sz="2800" b="1" dirty="0">
                <a:solidFill>
                  <a:schemeClr val="accent3">
                    <a:lumMod val="75000"/>
                  </a:schemeClr>
                </a:solidFill>
                <a:cs typeface="PT Bold Heading" panose="02010400000000000000" pitchFamily="2" charset="-78"/>
              </a:rPr>
              <a:t>- </a:t>
            </a:r>
            <a:r>
              <a:rPr lang="ar-SA" sz="2800" b="1" dirty="0">
                <a:solidFill>
                  <a:schemeClr val="accent3">
                    <a:lumMod val="75000"/>
                  </a:schemeClr>
                </a:solidFill>
                <a:cs typeface="PT Bold Heading" panose="02010400000000000000" pitchFamily="2" charset="-78"/>
              </a:rPr>
              <a:t>نجح اليابانيون في الحصول على الجزر الألمانية في شمال المحيط الهادي</a:t>
            </a:r>
            <a:r>
              <a:rPr lang="en-US" sz="2800" b="1" dirty="0">
                <a:solidFill>
                  <a:schemeClr val="accent3">
                    <a:lumMod val="75000"/>
                  </a:schemeClr>
                </a:solidFill>
                <a:cs typeface="PT Bold Heading" panose="02010400000000000000" pitchFamily="2" charset="-78"/>
              </a:rPr>
              <a:t> </a:t>
            </a:r>
            <a:br>
              <a:rPr lang="en-US" sz="2800" b="1" dirty="0">
                <a:solidFill>
                  <a:schemeClr val="accent3">
                    <a:lumMod val="75000"/>
                  </a:schemeClr>
                </a:solidFill>
                <a:cs typeface="PT Bold Heading" panose="02010400000000000000" pitchFamily="2" charset="-78"/>
              </a:rPr>
            </a:br>
            <a:r>
              <a:rPr lang="ar-SA" sz="2800" b="1" dirty="0">
                <a:solidFill>
                  <a:schemeClr val="accent3">
                    <a:lumMod val="75000"/>
                  </a:schemeClr>
                </a:solidFill>
                <a:cs typeface="PT Bold Heading" panose="02010400000000000000" pitchFamily="2" charset="-78"/>
              </a:rPr>
              <a:t>كسبت اليابان سيبيريا الشرقية في عام 1918م</a:t>
            </a:r>
            <a:endParaRPr lang="en-US" sz="2800" dirty="0">
              <a:solidFill>
                <a:schemeClr val="accent3">
                  <a:lumMod val="75000"/>
                </a:schemeClr>
              </a:solidFill>
              <a:cs typeface="PT Bold Heading" panose="02010400000000000000" pitchFamily="2" charset="-78"/>
            </a:endParaRPr>
          </a:p>
          <a:p>
            <a:r>
              <a:rPr lang="ar-SA" sz="2800" b="1" dirty="0" smtClean="0">
                <a:solidFill>
                  <a:schemeClr val="accent3">
                    <a:lumMod val="75000"/>
                  </a:schemeClr>
                </a:solidFill>
                <a:cs typeface="PT Bold Heading" panose="02010400000000000000" pitchFamily="2" charset="-78"/>
              </a:rPr>
              <a:t>تزايد قلق </a:t>
            </a:r>
            <a:r>
              <a:rPr lang="ar-SA" sz="2800" b="1" dirty="0">
                <a:solidFill>
                  <a:schemeClr val="accent3">
                    <a:lumMod val="75000"/>
                  </a:schemeClr>
                </a:solidFill>
                <a:cs typeface="PT Bold Heading" panose="02010400000000000000" pitchFamily="2" charset="-78"/>
              </a:rPr>
              <a:t>الولايات المتحدة من المكاسب التي حققتها اليابانيون</a:t>
            </a:r>
            <a:r>
              <a:rPr lang="en-US" sz="2800" b="1" dirty="0">
                <a:solidFill>
                  <a:schemeClr val="accent3">
                    <a:lumMod val="75000"/>
                  </a:schemeClr>
                </a:solidFill>
                <a:cs typeface="PT Bold Heading" panose="02010400000000000000" pitchFamily="2" charset="-78"/>
              </a:rPr>
              <a:t> : </a:t>
            </a:r>
            <a:endParaRPr lang="en-US" sz="2800" dirty="0">
              <a:solidFill>
                <a:schemeClr val="accent3">
                  <a:lumMod val="75000"/>
                </a:schemeClr>
              </a:solidFill>
              <a:cs typeface="PT Bold Heading" panose="02010400000000000000" pitchFamily="2" charset="-78"/>
            </a:endParaRPr>
          </a:p>
          <a:p>
            <a:r>
              <a:rPr lang="ar-SA" sz="2800" b="1" dirty="0" smtClean="0">
                <a:solidFill>
                  <a:schemeClr val="accent3">
                    <a:lumMod val="75000"/>
                  </a:schemeClr>
                </a:solidFill>
                <a:cs typeface="PT Bold Heading" panose="02010400000000000000" pitchFamily="2" charset="-78"/>
              </a:rPr>
              <a:t>فقد كان </a:t>
            </a:r>
            <a:r>
              <a:rPr lang="ar-SA" sz="2800" b="1" dirty="0">
                <a:solidFill>
                  <a:schemeClr val="accent3">
                    <a:lumMod val="75000"/>
                  </a:schemeClr>
                </a:solidFill>
                <a:cs typeface="PT Bold Heading" panose="02010400000000000000" pitchFamily="2" charset="-78"/>
              </a:rPr>
              <a:t>نمو القوى اليابانية في الشرق الأقصى أمرا مقلقا للولايات المتحدة لسببين</a:t>
            </a:r>
            <a:r>
              <a:rPr lang="en-US" sz="2800" b="1" dirty="0">
                <a:solidFill>
                  <a:schemeClr val="accent3">
                    <a:lumMod val="75000"/>
                  </a:schemeClr>
                </a:solidFill>
                <a:cs typeface="PT Bold Heading" panose="02010400000000000000" pitchFamily="2" charset="-78"/>
              </a:rPr>
              <a:t> </a:t>
            </a:r>
            <a:br>
              <a:rPr lang="en-US" sz="2800" b="1" dirty="0">
                <a:solidFill>
                  <a:schemeClr val="accent3">
                    <a:lumMod val="75000"/>
                  </a:schemeClr>
                </a:solidFill>
                <a:cs typeface="PT Bold Heading" panose="02010400000000000000" pitchFamily="2" charset="-78"/>
              </a:rPr>
            </a:br>
            <a:r>
              <a:rPr lang="ar-SA" sz="2800" b="1" dirty="0">
                <a:solidFill>
                  <a:schemeClr val="accent3">
                    <a:lumMod val="75000"/>
                  </a:schemeClr>
                </a:solidFill>
                <a:cs typeface="PT Bold Heading" panose="02010400000000000000" pitchFamily="2" charset="-78"/>
              </a:rPr>
              <a:t>الأول</a:t>
            </a:r>
            <a:r>
              <a:rPr lang="en-US" sz="2800" b="1" dirty="0">
                <a:solidFill>
                  <a:schemeClr val="accent3">
                    <a:lumMod val="75000"/>
                  </a:schemeClr>
                </a:solidFill>
                <a:cs typeface="PT Bold Heading" panose="02010400000000000000" pitchFamily="2" charset="-78"/>
              </a:rPr>
              <a:t> : </a:t>
            </a:r>
            <a:r>
              <a:rPr lang="ar-SA" sz="2800" b="1" dirty="0">
                <a:solidFill>
                  <a:schemeClr val="accent3">
                    <a:lumMod val="75000"/>
                  </a:schemeClr>
                </a:solidFill>
                <a:cs typeface="PT Bold Heading" panose="02010400000000000000" pitchFamily="2" charset="-78"/>
              </a:rPr>
              <a:t>بسبب السوق الصينية اذ كان الامريكيون لديهم الامل </a:t>
            </a:r>
            <a:r>
              <a:rPr lang="ar-SA" sz="2800" b="1" dirty="0" err="1">
                <a:solidFill>
                  <a:schemeClr val="accent3">
                    <a:lumMod val="75000"/>
                  </a:schemeClr>
                </a:solidFill>
                <a:cs typeface="PT Bold Heading" panose="02010400000000000000" pitchFamily="2" charset="-78"/>
              </a:rPr>
              <a:t>فى</a:t>
            </a:r>
            <a:r>
              <a:rPr lang="ar-SA" sz="2800" b="1" dirty="0">
                <a:solidFill>
                  <a:schemeClr val="accent3">
                    <a:lumMod val="75000"/>
                  </a:schemeClr>
                </a:solidFill>
                <a:cs typeface="PT Bold Heading" panose="02010400000000000000" pitchFamily="2" charset="-78"/>
              </a:rPr>
              <a:t> انماء تجارتهم </a:t>
            </a:r>
            <a:r>
              <a:rPr lang="ar-SA" sz="2800" b="1" dirty="0" err="1">
                <a:solidFill>
                  <a:schemeClr val="accent3">
                    <a:lumMod val="75000"/>
                  </a:schemeClr>
                </a:solidFill>
                <a:cs typeface="PT Bold Heading" panose="02010400000000000000" pitchFamily="2" charset="-78"/>
              </a:rPr>
              <a:t>فى</a:t>
            </a:r>
            <a:r>
              <a:rPr lang="ar-SA" sz="2800" b="1" dirty="0">
                <a:solidFill>
                  <a:schemeClr val="accent3">
                    <a:lumMod val="75000"/>
                  </a:schemeClr>
                </a:solidFill>
                <a:cs typeface="PT Bold Heading" panose="02010400000000000000" pitchFamily="2" charset="-78"/>
              </a:rPr>
              <a:t> الصين ولذلك فانهم يخشون منافسة اليابان</a:t>
            </a:r>
            <a:r>
              <a:rPr lang="en-US" sz="2800" b="1" dirty="0">
                <a:solidFill>
                  <a:schemeClr val="accent3">
                    <a:lumMod val="75000"/>
                  </a:schemeClr>
                </a:solidFill>
                <a:cs typeface="PT Bold Heading" panose="02010400000000000000" pitchFamily="2" charset="-78"/>
              </a:rPr>
              <a:t/>
            </a:r>
            <a:br>
              <a:rPr lang="en-US" sz="2800" b="1" dirty="0">
                <a:solidFill>
                  <a:schemeClr val="accent3">
                    <a:lumMod val="75000"/>
                  </a:schemeClr>
                </a:solidFill>
                <a:cs typeface="PT Bold Heading" panose="02010400000000000000" pitchFamily="2" charset="-78"/>
              </a:rPr>
            </a:br>
            <a:r>
              <a:rPr lang="ar-SA" sz="2800" b="1" dirty="0">
                <a:solidFill>
                  <a:schemeClr val="accent3">
                    <a:lumMod val="75000"/>
                  </a:schemeClr>
                </a:solidFill>
                <a:cs typeface="PT Bold Heading" panose="02010400000000000000" pitchFamily="2" charset="-78"/>
              </a:rPr>
              <a:t>الثاني</a:t>
            </a:r>
            <a:r>
              <a:rPr lang="en-US" sz="2800" b="1" dirty="0">
                <a:solidFill>
                  <a:schemeClr val="accent3">
                    <a:lumMod val="75000"/>
                  </a:schemeClr>
                </a:solidFill>
                <a:cs typeface="PT Bold Heading" panose="02010400000000000000" pitchFamily="2" charset="-78"/>
              </a:rPr>
              <a:t> : </a:t>
            </a:r>
            <a:r>
              <a:rPr lang="ar-SA" sz="2800" b="1" dirty="0">
                <a:solidFill>
                  <a:schemeClr val="accent3">
                    <a:lumMod val="75000"/>
                  </a:schemeClr>
                </a:solidFill>
                <a:cs typeface="PT Bold Heading" panose="02010400000000000000" pitchFamily="2" charset="-78"/>
              </a:rPr>
              <a:t>كانت الولايات المتحدة تشعر بأنها ستواجه متاعب كبيرة لحماية الفلبين إذا هاجمتها اليابان</a:t>
            </a:r>
            <a:endParaRPr lang="ar-EG" sz="2800" dirty="0">
              <a:solidFill>
                <a:schemeClr val="accent3">
                  <a:lumMod val="75000"/>
                </a:schemeClr>
              </a:solidFill>
              <a:cs typeface="PT Bold Heading" panose="02010400000000000000" pitchFamily="2" charset="-78"/>
            </a:endParaRPr>
          </a:p>
        </p:txBody>
      </p:sp>
    </p:spTree>
    <p:extLst>
      <p:ext uri="{BB962C8B-B14F-4D97-AF65-F5344CB8AC3E}">
        <p14:creationId xmlns:p14="http://schemas.microsoft.com/office/powerpoint/2010/main" val="260654015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540552" cy="692696"/>
          </a:xfrm>
        </p:spPr>
        <p:txBody>
          <a:bodyPr/>
          <a:lstStyle/>
          <a:p>
            <a:r>
              <a:rPr lang="ar-EG" sz="2800" dirty="0" smtClean="0">
                <a:cs typeface="PT Bold Heading" panose="02010400000000000000" pitchFamily="2" charset="-78"/>
              </a:rPr>
              <a:t>السياسة الأمريكية وموقفها من تزايد قوة اليابان</a:t>
            </a:r>
            <a:endParaRPr lang="ar-EG" sz="2800" dirty="0">
              <a:cs typeface="PT Bold Heading" panose="02010400000000000000" pitchFamily="2" charset="-78"/>
            </a:endParaRPr>
          </a:p>
        </p:txBody>
      </p:sp>
      <p:sp>
        <p:nvSpPr>
          <p:cNvPr id="3" name="عنصر نائب للمحتوى 2"/>
          <p:cNvSpPr>
            <a:spLocks noGrp="1"/>
          </p:cNvSpPr>
          <p:nvPr>
            <p:ph idx="1"/>
          </p:nvPr>
        </p:nvSpPr>
        <p:spPr>
          <a:xfrm>
            <a:off x="0" y="620688"/>
            <a:ext cx="9468544" cy="6408712"/>
          </a:xfrm>
        </p:spPr>
        <p:txBody>
          <a:bodyPr>
            <a:normAutofit/>
          </a:bodyPr>
          <a:lstStyle/>
          <a:p>
            <a:r>
              <a:rPr lang="ar-EG" sz="2800" b="1" dirty="0" smtClean="0">
                <a:cs typeface="PT Bold Heading" panose="02010400000000000000" pitchFamily="2" charset="-78"/>
              </a:rPr>
              <a:t> </a:t>
            </a:r>
            <a:r>
              <a:rPr lang="ar-EG" sz="2800" b="1" dirty="0" smtClean="0">
                <a:solidFill>
                  <a:schemeClr val="accent2"/>
                </a:solidFill>
                <a:cs typeface="PT Bold Heading" panose="02010400000000000000" pitchFamily="2" charset="-78"/>
              </a:rPr>
              <a:t>لقد </a:t>
            </a:r>
            <a:r>
              <a:rPr lang="ar-SA" sz="2800" b="1" dirty="0" smtClean="0">
                <a:solidFill>
                  <a:schemeClr val="accent2"/>
                </a:solidFill>
                <a:cs typeface="PT Bold Heading" panose="02010400000000000000" pitchFamily="2" charset="-78"/>
              </a:rPr>
              <a:t>ساع</a:t>
            </a:r>
            <a:r>
              <a:rPr lang="ar-EG" sz="2800" b="1" dirty="0" smtClean="0">
                <a:solidFill>
                  <a:schemeClr val="accent2"/>
                </a:solidFill>
                <a:cs typeface="PT Bold Heading" panose="02010400000000000000" pitchFamily="2" charset="-78"/>
              </a:rPr>
              <a:t>ت</a:t>
            </a:r>
            <a:r>
              <a:rPr lang="ar-SA" sz="2800" b="1" dirty="0" smtClean="0">
                <a:solidFill>
                  <a:schemeClr val="accent2"/>
                </a:solidFill>
                <a:cs typeface="PT Bold Heading" panose="02010400000000000000" pitchFamily="2" charset="-78"/>
              </a:rPr>
              <a:t> </a:t>
            </a:r>
            <a:r>
              <a:rPr lang="ar-EG" sz="2800" b="1" dirty="0" smtClean="0">
                <a:solidFill>
                  <a:schemeClr val="accent2"/>
                </a:solidFill>
                <a:cs typeface="PT Bold Heading" panose="02010400000000000000" pitchFamily="2" charset="-78"/>
              </a:rPr>
              <a:t>السياسة </a:t>
            </a:r>
            <a:r>
              <a:rPr lang="ar-SA" sz="2800" b="1" dirty="0" smtClean="0">
                <a:solidFill>
                  <a:schemeClr val="accent2"/>
                </a:solidFill>
                <a:cs typeface="PT Bold Heading" panose="02010400000000000000" pitchFamily="2" charset="-78"/>
              </a:rPr>
              <a:t>الأمريكية </a:t>
            </a:r>
            <a:r>
              <a:rPr lang="ar-SA" sz="2800" b="1" dirty="0">
                <a:solidFill>
                  <a:schemeClr val="accent2"/>
                </a:solidFill>
                <a:cs typeface="PT Bold Heading" panose="02010400000000000000" pitchFamily="2" charset="-78"/>
              </a:rPr>
              <a:t>لتوطيد النفوذ الأمريكي في منطقة الشرق </a:t>
            </a:r>
            <a:r>
              <a:rPr lang="ar-SA" sz="2800" b="1" dirty="0" smtClean="0">
                <a:solidFill>
                  <a:schemeClr val="accent2"/>
                </a:solidFill>
                <a:cs typeface="PT Bold Heading" panose="02010400000000000000" pitchFamily="2" charset="-78"/>
              </a:rPr>
              <a:t>الأقصى</a:t>
            </a:r>
            <a:r>
              <a:rPr lang="ar-EG" sz="2800" b="1" dirty="0" smtClean="0">
                <a:solidFill>
                  <a:schemeClr val="accent2"/>
                </a:solidFill>
                <a:cs typeface="PT Bold Heading" panose="02010400000000000000" pitchFamily="2" charset="-78"/>
              </a:rPr>
              <a:t> من أجل الهيمنة الأمريكية علي الأسواق في هذه المنطقة مهمة  من العالم</a:t>
            </a:r>
            <a:endParaRPr lang="en-US" sz="2800" b="1" dirty="0">
              <a:solidFill>
                <a:schemeClr val="accent2"/>
              </a:solidFill>
              <a:cs typeface="PT Bold Heading" panose="02010400000000000000" pitchFamily="2" charset="-78"/>
            </a:endParaRPr>
          </a:p>
          <a:p>
            <a:r>
              <a:rPr lang="ar-EG" sz="2800" b="1" dirty="0" smtClean="0">
                <a:solidFill>
                  <a:schemeClr val="accent2"/>
                </a:solidFill>
                <a:cs typeface="PT Bold Heading" panose="02010400000000000000" pitchFamily="2" charset="-78"/>
              </a:rPr>
              <a:t>وقد نجحت </a:t>
            </a:r>
            <a:r>
              <a:rPr lang="ar-SA" sz="2800" b="1" dirty="0" smtClean="0">
                <a:solidFill>
                  <a:schemeClr val="accent2"/>
                </a:solidFill>
                <a:cs typeface="PT Bold Heading" panose="02010400000000000000" pitchFamily="2" charset="-78"/>
              </a:rPr>
              <a:t>الولايات </a:t>
            </a:r>
            <a:r>
              <a:rPr lang="ar-SA" sz="2800" b="1" dirty="0">
                <a:solidFill>
                  <a:schemeClr val="accent2"/>
                </a:solidFill>
                <a:cs typeface="PT Bold Heading" panose="02010400000000000000" pitchFamily="2" charset="-78"/>
              </a:rPr>
              <a:t>المتحدة في جعل انجلترا تتخلى عن تحالفها مع اليابان ولا تجدد معاهدتها التي انتهت في يوليو عام 1921م</a:t>
            </a:r>
            <a:r>
              <a:rPr lang="en-US" sz="2800" b="1" dirty="0">
                <a:solidFill>
                  <a:schemeClr val="accent2"/>
                </a:solidFill>
                <a:cs typeface="PT Bold Heading" panose="02010400000000000000" pitchFamily="2" charset="-78"/>
              </a:rPr>
              <a:t> </a:t>
            </a:r>
            <a:br>
              <a:rPr lang="en-US" sz="2800" b="1" dirty="0">
                <a:solidFill>
                  <a:schemeClr val="accent2"/>
                </a:solidFill>
                <a:cs typeface="PT Bold Heading" panose="02010400000000000000" pitchFamily="2" charset="-78"/>
              </a:rPr>
            </a:br>
            <a:r>
              <a:rPr lang="en-US" sz="2800" b="1" dirty="0">
                <a:solidFill>
                  <a:schemeClr val="accent2"/>
                </a:solidFill>
                <a:cs typeface="PT Bold Heading" panose="02010400000000000000" pitchFamily="2" charset="-78"/>
              </a:rPr>
              <a:t>- </a:t>
            </a:r>
            <a:r>
              <a:rPr lang="ar-SA" sz="2800" b="1" dirty="0">
                <a:solidFill>
                  <a:schemeClr val="accent2"/>
                </a:solidFill>
                <a:cs typeface="PT Bold Heading" panose="02010400000000000000" pitchFamily="2" charset="-78"/>
              </a:rPr>
              <a:t>اقترحت الولايات المتحدة عقد مؤتمر دولي للضغط على اليابان للتخلي عن بعض المكاسب التي حققتها وهذا ما حصل في مؤتمر </a:t>
            </a:r>
            <a:r>
              <a:rPr lang="ar-SA" sz="2800" b="1" dirty="0" smtClean="0">
                <a:solidFill>
                  <a:schemeClr val="accent2"/>
                </a:solidFill>
                <a:cs typeface="PT Bold Heading" panose="02010400000000000000" pitchFamily="2" charset="-78"/>
              </a:rPr>
              <a:t>واشنطن 1921م</a:t>
            </a:r>
            <a:endParaRPr lang="en-US" sz="2800" dirty="0">
              <a:solidFill>
                <a:schemeClr val="accent2"/>
              </a:solidFill>
              <a:cs typeface="PT Bold Heading" panose="02010400000000000000" pitchFamily="2" charset="-78"/>
            </a:endParaRPr>
          </a:p>
          <a:p>
            <a:r>
              <a:rPr lang="ar-SA" sz="2800" b="1" dirty="0">
                <a:solidFill>
                  <a:schemeClr val="accent2"/>
                </a:solidFill>
                <a:cs typeface="PT Bold Heading" panose="02010400000000000000" pitchFamily="2" charset="-78"/>
              </a:rPr>
              <a:t>فأمام ضغط الولايات المتحدة وبريطانيا وفرنسا اضطرت اليابان للتنازل</a:t>
            </a:r>
            <a:r>
              <a:rPr lang="en-US" sz="2800" b="1" dirty="0">
                <a:solidFill>
                  <a:schemeClr val="accent2"/>
                </a:solidFill>
                <a:cs typeface="PT Bold Heading" panose="02010400000000000000" pitchFamily="2" charset="-78"/>
              </a:rPr>
              <a:t> </a:t>
            </a:r>
            <a:br>
              <a:rPr lang="en-US" sz="2800" b="1" dirty="0">
                <a:solidFill>
                  <a:schemeClr val="accent2"/>
                </a:solidFill>
                <a:cs typeface="PT Bold Heading" panose="02010400000000000000" pitchFamily="2" charset="-78"/>
              </a:rPr>
            </a:br>
            <a:r>
              <a:rPr lang="en-US" sz="2800" b="1" dirty="0">
                <a:solidFill>
                  <a:schemeClr val="accent2"/>
                </a:solidFill>
                <a:cs typeface="PT Bold Heading" panose="02010400000000000000" pitchFamily="2" charset="-78"/>
              </a:rPr>
              <a:t>-</a:t>
            </a:r>
            <a:r>
              <a:rPr lang="ar-SA" sz="2800" b="1" dirty="0">
                <a:solidFill>
                  <a:schemeClr val="accent2"/>
                </a:solidFill>
                <a:cs typeface="PT Bold Heading" panose="02010400000000000000" pitchFamily="2" charset="-78"/>
              </a:rPr>
              <a:t>نتيجة لهذا المؤتمر تخلت اليابان عن أطماعها في منطقة شرق آسيا</a:t>
            </a:r>
            <a:r>
              <a:rPr lang="en-US" sz="2800" b="1" dirty="0">
                <a:solidFill>
                  <a:schemeClr val="accent2"/>
                </a:solidFill>
                <a:cs typeface="PT Bold Heading" panose="02010400000000000000" pitchFamily="2" charset="-78"/>
              </a:rPr>
              <a:t> </a:t>
            </a:r>
            <a:br>
              <a:rPr lang="en-US" sz="2800" b="1" dirty="0">
                <a:solidFill>
                  <a:schemeClr val="accent2"/>
                </a:solidFill>
                <a:cs typeface="PT Bold Heading" panose="02010400000000000000" pitchFamily="2" charset="-78"/>
              </a:rPr>
            </a:br>
            <a:r>
              <a:rPr lang="en-US" sz="2800" b="1" dirty="0">
                <a:solidFill>
                  <a:schemeClr val="accent2"/>
                </a:solidFill>
                <a:cs typeface="PT Bold Heading" panose="02010400000000000000" pitchFamily="2" charset="-78"/>
              </a:rPr>
              <a:t>- </a:t>
            </a:r>
            <a:r>
              <a:rPr lang="ar-SA" sz="2800" b="1" dirty="0">
                <a:solidFill>
                  <a:schemeClr val="accent2"/>
                </a:solidFill>
                <a:cs typeface="PT Bold Heading" panose="02010400000000000000" pitchFamily="2" charset="-78"/>
              </a:rPr>
              <a:t>كان هذا المؤتمر هو بداية لحقد اليابان على الولايات المتحدة</a:t>
            </a:r>
            <a:r>
              <a:rPr lang="en-US" sz="2800" b="1" dirty="0">
                <a:solidFill>
                  <a:schemeClr val="accent2"/>
                </a:solidFill>
                <a:cs typeface="PT Bold Heading" panose="02010400000000000000" pitchFamily="2" charset="-78"/>
              </a:rPr>
              <a:t> </a:t>
            </a:r>
            <a:r>
              <a:rPr lang="en-US" b="1" dirty="0">
                <a:solidFill>
                  <a:schemeClr val="accent2"/>
                </a:solidFill>
                <a:cs typeface="PT Bold Heading" panose="02010400000000000000" pitchFamily="2" charset="-78"/>
              </a:rPr>
              <a:t/>
            </a:r>
            <a:br>
              <a:rPr lang="en-US" b="1" dirty="0">
                <a:solidFill>
                  <a:schemeClr val="accent2"/>
                </a:solidFill>
                <a:cs typeface="PT Bold Heading" panose="02010400000000000000" pitchFamily="2" charset="-78"/>
              </a:rPr>
            </a:br>
            <a:endParaRPr lang="ar-EG" dirty="0"/>
          </a:p>
        </p:txBody>
      </p:sp>
    </p:spTree>
    <p:extLst>
      <p:ext uri="{BB962C8B-B14F-4D97-AF65-F5344CB8AC3E}">
        <p14:creationId xmlns:p14="http://schemas.microsoft.com/office/powerpoint/2010/main" val="19222545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76672"/>
            <a:ext cx="9144000" cy="908720"/>
          </a:xfrm>
        </p:spPr>
        <p:txBody>
          <a:bodyPr>
            <a:normAutofit/>
          </a:bodyPr>
          <a:lstStyle/>
          <a:p>
            <a:r>
              <a:rPr lang="ar-EG" sz="4000" dirty="0" smtClean="0">
                <a:solidFill>
                  <a:srgbClr val="FF0000"/>
                </a:solidFill>
                <a:effectLst/>
                <a:cs typeface="PT Bold Heading" panose="02010400000000000000" pitchFamily="2" charset="-78"/>
              </a:rPr>
              <a:t>الحرب </a:t>
            </a:r>
            <a:r>
              <a:rPr lang="ar-EG" sz="4000" dirty="0">
                <a:solidFill>
                  <a:srgbClr val="FF0000"/>
                </a:solidFill>
                <a:effectLst/>
                <a:cs typeface="PT Bold Heading" panose="02010400000000000000" pitchFamily="2" charset="-78"/>
              </a:rPr>
              <a:t>الصينية – اليابانية (1894 – 1895)،</a:t>
            </a:r>
            <a:endParaRPr lang="ar-EG" sz="4000" dirty="0">
              <a:solidFill>
                <a:srgbClr val="FF0000"/>
              </a:solidFill>
              <a:cs typeface="PT Bold Heading" panose="02010400000000000000" pitchFamily="2" charset="-78"/>
            </a:endParaRPr>
          </a:p>
        </p:txBody>
      </p:sp>
      <p:sp>
        <p:nvSpPr>
          <p:cNvPr id="3" name="عنصر نائب للمحتوى 2"/>
          <p:cNvSpPr>
            <a:spLocks noGrp="1"/>
          </p:cNvSpPr>
          <p:nvPr>
            <p:ph idx="1"/>
          </p:nvPr>
        </p:nvSpPr>
        <p:spPr>
          <a:xfrm>
            <a:off x="-252536" y="1268760"/>
            <a:ext cx="9649072" cy="5589240"/>
          </a:xfrm>
        </p:spPr>
        <p:txBody>
          <a:bodyPr>
            <a:normAutofit lnSpcReduction="10000"/>
          </a:bodyPr>
          <a:lstStyle/>
          <a:p>
            <a:r>
              <a:rPr lang="ar-SA" dirty="0" smtClean="0">
                <a:solidFill>
                  <a:schemeClr val="tx1"/>
                </a:solidFill>
                <a:cs typeface="PT Bold Heading" panose="02010400000000000000" pitchFamily="2" charset="-78"/>
              </a:rPr>
              <a:t>لم </a:t>
            </a:r>
            <a:r>
              <a:rPr lang="ar-SA" dirty="0">
                <a:solidFill>
                  <a:schemeClr val="tx1"/>
                </a:solidFill>
                <a:cs typeface="PT Bold Heading" panose="02010400000000000000" pitchFamily="2" charset="-78"/>
              </a:rPr>
              <a:t>يقتصر الخطر الاستعماري على وحدة الصين على الدول الأوروبية والولايات المتحدة الأمريكية وروسيا ، بل تعدى ذلك إلى اليابان التي تطلعت إلى غزو الصين ذلك الغزو الذي حدث بين عامي 1894 ، 1895م، والذي جاء بعد أن استكملت اليابان بناء قوتها العسكرية وازدهارها الصناعي</a:t>
            </a:r>
            <a:r>
              <a:rPr lang="ar-SA" dirty="0" smtClean="0">
                <a:solidFill>
                  <a:schemeClr val="tx1"/>
                </a:solidFill>
                <a:cs typeface="PT Bold Heading" panose="02010400000000000000" pitchFamily="2" charset="-78"/>
              </a:rPr>
              <a:t>.</a:t>
            </a:r>
            <a:endParaRPr lang="ar-EG" dirty="0" smtClean="0">
              <a:solidFill>
                <a:schemeClr val="tx1"/>
              </a:solidFill>
              <a:cs typeface="PT Bold Heading" panose="02010400000000000000" pitchFamily="2" charset="-78"/>
            </a:endParaRPr>
          </a:p>
          <a:p>
            <a:r>
              <a:rPr lang="ar-SA" dirty="0">
                <a:solidFill>
                  <a:schemeClr val="tx1"/>
                </a:solidFill>
                <a:cs typeface="PT Bold Heading" panose="02010400000000000000" pitchFamily="2" charset="-78"/>
              </a:rPr>
              <a:t>كان سبب غزو اليابان للصين ما عُرف بالمسألة الكورية </a:t>
            </a:r>
            <a:r>
              <a:rPr lang="ar-SA" dirty="0" smtClean="0">
                <a:solidFill>
                  <a:schemeClr val="tx1"/>
                </a:solidFill>
                <a:cs typeface="PT Bold Heading" panose="02010400000000000000" pitchFamily="2" charset="-78"/>
              </a:rPr>
              <a:t>.</a:t>
            </a:r>
            <a:endParaRPr lang="ar-EG" dirty="0" smtClean="0">
              <a:solidFill>
                <a:schemeClr val="tx1"/>
              </a:solidFill>
              <a:cs typeface="PT Bold Heading" panose="02010400000000000000" pitchFamily="2" charset="-78"/>
            </a:endParaRPr>
          </a:p>
          <a:p>
            <a:r>
              <a:rPr lang="ar-EG" dirty="0" smtClean="0">
                <a:solidFill>
                  <a:schemeClr val="tx1"/>
                </a:solidFill>
                <a:cs typeface="PT Bold Heading" panose="02010400000000000000" pitchFamily="2" charset="-78"/>
              </a:rPr>
              <a:t>1ـ</a:t>
            </a:r>
            <a:r>
              <a:rPr lang="ar-SA" dirty="0" smtClean="0">
                <a:solidFill>
                  <a:schemeClr val="tx1"/>
                </a:solidFill>
                <a:cs typeface="PT Bold Heading" panose="02010400000000000000" pitchFamily="2" charset="-78"/>
              </a:rPr>
              <a:t> </a:t>
            </a:r>
            <a:r>
              <a:rPr lang="ar-SA" dirty="0">
                <a:solidFill>
                  <a:schemeClr val="tx1"/>
                </a:solidFill>
                <a:cs typeface="PT Bold Heading" panose="02010400000000000000" pitchFamily="2" charset="-78"/>
              </a:rPr>
              <a:t>كانت </a:t>
            </a:r>
            <a:r>
              <a:rPr lang="ar-SA" dirty="0" smtClean="0">
                <a:solidFill>
                  <a:schemeClr val="tx1"/>
                </a:solidFill>
                <a:cs typeface="PT Bold Heading" panose="02010400000000000000" pitchFamily="2" charset="-78"/>
              </a:rPr>
              <a:t>أسواق</a:t>
            </a:r>
            <a:r>
              <a:rPr lang="ar-EG" dirty="0" smtClean="0">
                <a:solidFill>
                  <a:schemeClr val="tx1"/>
                </a:solidFill>
                <a:cs typeface="PT Bold Heading" panose="02010400000000000000" pitchFamily="2" charset="-78"/>
              </a:rPr>
              <a:t> كوريا</a:t>
            </a:r>
            <a:r>
              <a:rPr lang="ar-SA" dirty="0" smtClean="0">
                <a:solidFill>
                  <a:schemeClr val="tx1"/>
                </a:solidFill>
                <a:cs typeface="PT Bold Heading" panose="02010400000000000000" pitchFamily="2" charset="-78"/>
              </a:rPr>
              <a:t> </a:t>
            </a:r>
            <a:r>
              <a:rPr lang="ar-SA" dirty="0">
                <a:solidFill>
                  <a:schemeClr val="tx1"/>
                </a:solidFill>
                <a:cs typeface="PT Bold Heading" panose="02010400000000000000" pitchFamily="2" charset="-78"/>
              </a:rPr>
              <a:t>مجالاً للاستثمارات اليابانية ، والصناعات الوفيرة لمصانع </a:t>
            </a:r>
            <a:r>
              <a:rPr lang="ar-SA" dirty="0" smtClean="0">
                <a:solidFill>
                  <a:schemeClr val="tx1"/>
                </a:solidFill>
                <a:cs typeface="PT Bold Heading" panose="02010400000000000000" pitchFamily="2" charset="-78"/>
              </a:rPr>
              <a:t>اليابان.</a:t>
            </a:r>
            <a:endParaRPr lang="ar-EG" dirty="0" smtClean="0">
              <a:solidFill>
                <a:schemeClr val="tx1"/>
              </a:solidFill>
              <a:cs typeface="PT Bold Heading" panose="02010400000000000000" pitchFamily="2" charset="-78"/>
            </a:endParaRPr>
          </a:p>
          <a:p>
            <a:r>
              <a:rPr lang="ar-EG" dirty="0" smtClean="0">
                <a:solidFill>
                  <a:schemeClr val="tx1"/>
                </a:solidFill>
                <a:cs typeface="PT Bold Heading" panose="02010400000000000000" pitchFamily="2" charset="-78"/>
              </a:rPr>
              <a:t>2ـ الحصول علي المواد الخام التي تحتاجها اليابان.</a:t>
            </a:r>
          </a:p>
          <a:p>
            <a:r>
              <a:rPr lang="ar-EG" dirty="0" smtClean="0">
                <a:solidFill>
                  <a:schemeClr val="tx1"/>
                </a:solidFill>
                <a:cs typeface="PT Bold Heading" panose="02010400000000000000" pitchFamily="2" charset="-78"/>
              </a:rPr>
              <a:t>3ـ اتخاذ كوريا مجالاً للهجرة اليابانية بعد أن تزايد عدد سكان اليابان بشكل كبير.</a:t>
            </a:r>
          </a:p>
          <a:p>
            <a:r>
              <a:rPr lang="ar-EG" dirty="0" smtClean="0">
                <a:solidFill>
                  <a:schemeClr val="tx1"/>
                </a:solidFill>
                <a:cs typeface="PT Bold Heading" panose="02010400000000000000" pitchFamily="2" charset="-78"/>
              </a:rPr>
              <a:t>كان للصين نفوذ كبير في كوريا، وكانت اليابان قد أجبرت الصين علي فتح ثلاثة مواني لتجارتها اتفاقية كانج هووا سنة 1876.</a:t>
            </a:r>
          </a:p>
          <a:p>
            <a:r>
              <a:rPr lang="ar-EG" dirty="0" smtClean="0">
                <a:solidFill>
                  <a:schemeClr val="tx1"/>
                </a:solidFill>
                <a:cs typeface="PT Bold Heading" panose="02010400000000000000" pitchFamily="2" charset="-78"/>
              </a:rPr>
              <a:t>وفي عام 1885 أقيم نفوذ صيني ياباني مشترك في كوريا.</a:t>
            </a:r>
          </a:p>
          <a:p>
            <a:r>
              <a:rPr lang="ar-EG" dirty="0" smtClean="0">
                <a:solidFill>
                  <a:schemeClr val="tx1"/>
                </a:solidFill>
                <a:cs typeface="PT Bold Heading" panose="02010400000000000000" pitchFamily="2" charset="-78"/>
              </a:rPr>
              <a:t>واندلعت الحرب بين اليابان والصين في عام 1894 بسبب تزايد التدخل الياباني في كوريا ما دفع ملك كوريا لطلب المساعدة من الصين.</a:t>
            </a:r>
            <a:r>
              <a:rPr lang="ar-SA" dirty="0" smtClean="0">
                <a:solidFill>
                  <a:schemeClr val="tx1"/>
                </a:solidFill>
                <a:cs typeface="PT Bold Heading" panose="02010400000000000000" pitchFamily="2" charset="-78"/>
              </a:rPr>
              <a:t> </a:t>
            </a:r>
            <a:endParaRPr lang="ar-EG" dirty="0" smtClean="0">
              <a:solidFill>
                <a:schemeClr val="tx1"/>
              </a:solidFill>
              <a:cs typeface="PT Bold Heading" panose="02010400000000000000" pitchFamily="2" charset="-78"/>
            </a:endParaRPr>
          </a:p>
          <a:p>
            <a:endParaRPr lang="en-US" dirty="0">
              <a:cs typeface="PT Bold Heading" panose="02010400000000000000" pitchFamily="2" charset="-78"/>
            </a:endParaRPr>
          </a:p>
          <a:p>
            <a:endParaRPr lang="en-US" dirty="0">
              <a:cs typeface="PT Bold Heading" panose="02010400000000000000" pitchFamily="2" charset="-78"/>
            </a:endParaRPr>
          </a:p>
          <a:p>
            <a:endParaRPr lang="ar-EG" dirty="0"/>
          </a:p>
        </p:txBody>
      </p:sp>
    </p:spTree>
    <p:extLst>
      <p:ext uri="{BB962C8B-B14F-4D97-AF65-F5344CB8AC3E}">
        <p14:creationId xmlns:p14="http://schemas.microsoft.com/office/powerpoint/2010/main" val="3434058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extLst>
      <p:ext uri="{BB962C8B-B14F-4D97-AF65-F5344CB8AC3E}">
        <p14:creationId xmlns:p14="http://schemas.microsoft.com/office/powerpoint/2010/main" val="40611455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20982"/>
            <a:ext cx="9166796" cy="785686"/>
          </a:xfrm>
        </p:spPr>
        <p:txBody>
          <a:bodyPr/>
          <a:lstStyle/>
          <a:p>
            <a:pPr algn="r"/>
            <a:r>
              <a:rPr lang="en-US" dirty="0">
                <a:solidFill>
                  <a:schemeClr val="accent2"/>
                </a:solidFill>
                <a:cs typeface="PT Bold Heading" panose="02010400000000000000" pitchFamily="2" charset="-78"/>
              </a:rPr>
              <a:t/>
            </a:r>
            <a:br>
              <a:rPr lang="en-US" dirty="0">
                <a:solidFill>
                  <a:schemeClr val="accent2"/>
                </a:solidFill>
                <a:cs typeface="PT Bold Heading" panose="02010400000000000000" pitchFamily="2" charset="-78"/>
              </a:rPr>
            </a:br>
            <a:r>
              <a:rPr lang="ar-SA" sz="2400" b="1" dirty="0" smtClean="0">
                <a:solidFill>
                  <a:srgbClr val="7030A0"/>
                </a:solidFill>
                <a:cs typeface="PT Bold Heading" panose="02010400000000000000" pitchFamily="2" charset="-78"/>
              </a:rPr>
              <a:t>الحرب </a:t>
            </a:r>
            <a:r>
              <a:rPr lang="ar-SA" sz="2400" b="1" dirty="0">
                <a:solidFill>
                  <a:srgbClr val="7030A0"/>
                </a:solidFill>
                <a:cs typeface="PT Bold Heading" panose="02010400000000000000" pitchFamily="2" charset="-78"/>
              </a:rPr>
              <a:t>الصينية اليابانية 1937م </a:t>
            </a:r>
            <a:r>
              <a:rPr lang="ar-SA" sz="2400" b="1" dirty="0" smtClean="0">
                <a:solidFill>
                  <a:srgbClr val="7030A0"/>
                </a:solidFill>
                <a:cs typeface="PT Bold Heading" panose="02010400000000000000" pitchFamily="2" charset="-78"/>
              </a:rPr>
              <a:t>                                 </a:t>
            </a:r>
            <a:r>
              <a:rPr lang="ar-SA" sz="2400" b="1" dirty="0" smtClean="0">
                <a:solidFill>
                  <a:srgbClr val="C00000"/>
                </a:solidFill>
                <a:cs typeface="PT Bold Heading" panose="02010400000000000000" pitchFamily="2" charset="-78"/>
              </a:rPr>
              <a:t>أسباب الحرب </a:t>
            </a:r>
            <a:endParaRPr lang="ar-EG" sz="2400" dirty="0">
              <a:solidFill>
                <a:srgbClr val="C00000"/>
              </a:solidFill>
            </a:endParaRPr>
          </a:p>
        </p:txBody>
      </p:sp>
      <p:sp>
        <p:nvSpPr>
          <p:cNvPr id="3" name="عنصر نائب للمحتوى 2"/>
          <p:cNvSpPr>
            <a:spLocks noGrp="1"/>
          </p:cNvSpPr>
          <p:nvPr>
            <p:ph idx="1"/>
          </p:nvPr>
        </p:nvSpPr>
        <p:spPr>
          <a:xfrm>
            <a:off x="0" y="836712"/>
            <a:ext cx="9144000" cy="6021288"/>
          </a:xfrm>
        </p:spPr>
        <p:txBody>
          <a:bodyPr>
            <a:normAutofit/>
          </a:bodyPr>
          <a:lstStyle/>
          <a:p>
            <a:pPr marL="0" indent="0">
              <a:buNone/>
            </a:pPr>
            <a:r>
              <a:rPr lang="ar-SA" sz="2800" b="1" dirty="0" smtClean="0">
                <a:solidFill>
                  <a:srgbClr val="002060"/>
                </a:solidFill>
                <a:cs typeface="PT Bold Heading" panose="02010400000000000000" pitchFamily="2" charset="-78"/>
              </a:rPr>
              <a:t>في عام 1937 حاولت حكومة اليابان أن تحصل على نتيجة حاسمة  لمركزها داخل الصين، فأثارتها حرباً ضد حكومة الصين الوطنية.</a:t>
            </a:r>
            <a:r>
              <a:rPr lang="en-US" sz="2800" b="1" dirty="0" smtClean="0">
                <a:solidFill>
                  <a:srgbClr val="002060"/>
                </a:solidFill>
                <a:cs typeface="PT Bold Heading" panose="02010400000000000000" pitchFamily="2" charset="-78"/>
              </a:rPr>
              <a:t>- </a:t>
            </a:r>
            <a:endParaRPr lang="ar-SA" sz="2800" b="1" dirty="0" smtClean="0">
              <a:solidFill>
                <a:srgbClr val="002060"/>
              </a:solidFill>
              <a:cs typeface="PT Bold Heading" panose="02010400000000000000" pitchFamily="2" charset="-78"/>
            </a:endParaRPr>
          </a:p>
          <a:p>
            <a:pPr marL="0" indent="0">
              <a:buNone/>
            </a:pPr>
            <a:r>
              <a:rPr lang="ar-SA" sz="2800" b="1" dirty="0" smtClean="0">
                <a:solidFill>
                  <a:srgbClr val="002060"/>
                </a:solidFill>
                <a:cs typeface="PT Bold Heading" panose="02010400000000000000" pitchFamily="2" charset="-78"/>
              </a:rPr>
              <a:t>ادعت </a:t>
            </a:r>
            <a:r>
              <a:rPr lang="ar-SA" sz="2800" b="1" dirty="0">
                <a:solidFill>
                  <a:srgbClr val="002060"/>
                </a:solidFill>
                <a:cs typeface="PT Bold Heading" panose="02010400000000000000" pitchFamily="2" charset="-78"/>
              </a:rPr>
              <a:t>اليابان أن الأسباب الحقيقية لقيام هذه الحرب هي أسباب اقتصادية لحاجة اليابان إلى منافذ تجارية</a:t>
            </a:r>
            <a:r>
              <a:rPr lang="en-US" sz="2800" b="1" dirty="0">
                <a:solidFill>
                  <a:srgbClr val="002060"/>
                </a:solidFill>
                <a:cs typeface="PT Bold Heading" panose="02010400000000000000" pitchFamily="2" charset="-78"/>
              </a:rPr>
              <a:t> </a:t>
            </a:r>
            <a:r>
              <a:rPr lang="ar-SA" sz="2800" b="1" dirty="0" smtClean="0">
                <a:solidFill>
                  <a:srgbClr val="002060"/>
                </a:solidFill>
                <a:cs typeface="PT Bold Heading" panose="02010400000000000000" pitchFamily="2" charset="-78"/>
              </a:rPr>
              <a:t>، لذلك كانت تريد من الصين أن تقبل بالتعاون الاقتصادي المطلق مع اليابان دون قيد أو شرط.</a:t>
            </a:r>
          </a:p>
          <a:p>
            <a:pPr marL="0" indent="0">
              <a:buNone/>
            </a:pPr>
            <a:r>
              <a:rPr lang="ar-SA" sz="2800" b="1" dirty="0" smtClean="0">
                <a:solidFill>
                  <a:srgbClr val="002060"/>
                </a:solidFill>
                <a:cs typeface="PT Bold Heading" panose="02010400000000000000" pitchFamily="2" charset="-78"/>
              </a:rPr>
              <a:t>غير أن الصين رفضت ذلك.</a:t>
            </a:r>
            <a:r>
              <a:rPr lang="en-US" sz="2800" b="1" dirty="0">
                <a:solidFill>
                  <a:srgbClr val="002060"/>
                </a:solidFill>
                <a:cs typeface="PT Bold Heading" panose="02010400000000000000" pitchFamily="2" charset="-78"/>
              </a:rPr>
              <a:t/>
            </a:r>
            <a:br>
              <a:rPr lang="en-US" sz="2800" b="1" dirty="0">
                <a:solidFill>
                  <a:srgbClr val="002060"/>
                </a:solidFill>
                <a:cs typeface="PT Bold Heading" panose="02010400000000000000" pitchFamily="2" charset="-78"/>
              </a:rPr>
            </a:br>
            <a:r>
              <a:rPr lang="en-US" sz="2800" b="1" dirty="0" smtClean="0">
                <a:solidFill>
                  <a:srgbClr val="002060"/>
                </a:solidFill>
                <a:cs typeface="PT Bold Heading" panose="02010400000000000000" pitchFamily="2" charset="-78"/>
              </a:rPr>
              <a:t>-</a:t>
            </a:r>
            <a:r>
              <a:rPr lang="ar-SA" sz="2800" b="1" dirty="0" smtClean="0">
                <a:solidFill>
                  <a:srgbClr val="002060"/>
                </a:solidFill>
                <a:cs typeface="PT Bold Heading" panose="02010400000000000000" pitchFamily="2" charset="-78"/>
              </a:rPr>
              <a:t>وقد تذرعت </a:t>
            </a:r>
            <a:r>
              <a:rPr lang="ar-SA" sz="2800" b="1" dirty="0">
                <a:solidFill>
                  <a:srgbClr val="002060"/>
                </a:solidFill>
                <a:cs typeface="PT Bold Heading" panose="02010400000000000000" pitchFamily="2" charset="-78"/>
              </a:rPr>
              <a:t>اليابان بحجة الأمن لحماية رعاياها اليابانيين الذين يعيشون في الصين</a:t>
            </a:r>
            <a:r>
              <a:rPr lang="en-US" sz="2800" b="1" dirty="0">
                <a:solidFill>
                  <a:srgbClr val="002060"/>
                </a:solidFill>
                <a:cs typeface="PT Bold Heading" panose="02010400000000000000" pitchFamily="2" charset="-78"/>
              </a:rPr>
              <a:t> </a:t>
            </a:r>
            <a:r>
              <a:rPr lang="ar-SA" sz="2800" b="1" dirty="0" smtClean="0">
                <a:solidFill>
                  <a:srgbClr val="002060"/>
                </a:solidFill>
                <a:cs typeface="PT Bold Heading" panose="02010400000000000000" pitchFamily="2" charset="-78"/>
              </a:rPr>
              <a:t> وكان عددهم 80 ألف وقتل منهم عشرة قتلي</a:t>
            </a:r>
            <a:r>
              <a:rPr lang="en-US" sz="2800" b="1" dirty="0" smtClean="0">
                <a:solidFill>
                  <a:srgbClr val="002060"/>
                </a:solidFill>
                <a:cs typeface="PT Bold Heading" panose="02010400000000000000" pitchFamily="2" charset="-78"/>
              </a:rPr>
              <a:t>&gt;</a:t>
            </a:r>
          </a:p>
          <a:p>
            <a:pPr marL="0" indent="0">
              <a:buNone/>
            </a:pPr>
            <a:r>
              <a:rPr lang="ar-SA" sz="2800" b="1" dirty="0" smtClean="0">
                <a:solidFill>
                  <a:srgbClr val="002060"/>
                </a:solidFill>
                <a:cs typeface="PT Bold Heading" panose="02010400000000000000" pitchFamily="2" charset="-78"/>
              </a:rPr>
              <a:t>كما كان الخلاف بين المدنيين والعسكريين داخل الحكومة اليابانية أحد أسباب هذه الحرب ، فقد أدرك القادة العسكريين في الحكومة اليابانية تنامي قوة </a:t>
            </a:r>
            <a:r>
              <a:rPr lang="ar-SA" sz="2800" b="1" dirty="0">
                <a:solidFill>
                  <a:srgbClr val="002060"/>
                </a:solidFill>
                <a:cs typeface="PT Bold Heading" panose="02010400000000000000" pitchFamily="2" charset="-78"/>
              </a:rPr>
              <a:t>الصين فأرادت اليابان أن تقضى على الحكومة الصينية قبل أن تكتمل قواتها</a:t>
            </a:r>
            <a:r>
              <a:rPr lang="en-US" sz="2800" b="1" dirty="0">
                <a:solidFill>
                  <a:srgbClr val="002060"/>
                </a:solidFill>
                <a:cs typeface="PT Bold Heading" panose="02010400000000000000" pitchFamily="2" charset="-78"/>
              </a:rPr>
              <a:t> </a:t>
            </a:r>
            <a:br>
              <a:rPr lang="en-US" sz="2800" b="1" dirty="0">
                <a:solidFill>
                  <a:srgbClr val="002060"/>
                </a:solidFill>
                <a:cs typeface="PT Bold Heading" panose="02010400000000000000" pitchFamily="2" charset="-78"/>
              </a:rPr>
            </a:br>
            <a:r>
              <a:rPr lang="ar-SA" sz="2800" b="1" dirty="0">
                <a:solidFill>
                  <a:srgbClr val="002060"/>
                </a:solidFill>
                <a:cs typeface="PT Bold Heading" panose="02010400000000000000" pitchFamily="2" charset="-78"/>
              </a:rPr>
              <a:t>الحرب</a:t>
            </a:r>
            <a:r>
              <a:rPr lang="en-US" sz="2800" b="1" dirty="0">
                <a:solidFill>
                  <a:srgbClr val="002060"/>
                </a:solidFill>
                <a:cs typeface="PT Bold Heading" panose="02010400000000000000" pitchFamily="2" charset="-78"/>
              </a:rPr>
              <a:t> : </a:t>
            </a:r>
            <a:r>
              <a:rPr lang="ar-SA" sz="2800" b="1" dirty="0">
                <a:solidFill>
                  <a:srgbClr val="002060"/>
                </a:solidFill>
                <a:cs typeface="PT Bold Heading" panose="02010400000000000000" pitchFamily="2" charset="-78"/>
              </a:rPr>
              <a:t>استطاعت اليابان ان تحقق النصر في هذه الحرب على </a:t>
            </a:r>
            <a:r>
              <a:rPr lang="ar-SA" sz="2800" b="1" dirty="0" smtClean="0">
                <a:solidFill>
                  <a:srgbClr val="002060"/>
                </a:solidFill>
                <a:cs typeface="PT Bold Heading" panose="02010400000000000000" pitchFamily="2" charset="-78"/>
              </a:rPr>
              <a:t>الصين</a:t>
            </a:r>
            <a:endParaRPr lang="ar-EG" sz="2800" b="1" dirty="0" smtClean="0">
              <a:solidFill>
                <a:srgbClr val="002060"/>
              </a:solidFill>
              <a:cs typeface="PT Bold Heading" panose="02010400000000000000" pitchFamily="2" charset="-78"/>
            </a:endParaRPr>
          </a:p>
          <a:p>
            <a:pPr marL="0" indent="0">
              <a:buNone/>
            </a:pPr>
            <a:endParaRPr lang="ar-EG" b="1" dirty="0" smtClean="0">
              <a:solidFill>
                <a:schemeClr val="accent2"/>
              </a:solidFill>
              <a:cs typeface="PT Bold Heading" panose="02010400000000000000" pitchFamily="2" charset="-78"/>
            </a:endParaRPr>
          </a:p>
        </p:txBody>
      </p:sp>
    </p:spTree>
    <p:extLst>
      <p:ext uri="{BB962C8B-B14F-4D97-AF65-F5344CB8AC3E}">
        <p14:creationId xmlns:p14="http://schemas.microsoft.com/office/powerpoint/2010/main" val="267331820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686800" cy="692696"/>
          </a:xfrm>
        </p:spPr>
        <p:txBody>
          <a:bodyPr/>
          <a:lstStyle/>
          <a:p>
            <a:pPr algn="r"/>
            <a:r>
              <a:rPr lang="ar-SA" sz="3600" dirty="0" smtClean="0">
                <a:solidFill>
                  <a:srgbClr val="C00000"/>
                </a:solidFill>
                <a:cs typeface="PT Bold Heading" pitchFamily="2" charset="-78"/>
              </a:rPr>
              <a:t>مراحل الحرب اليابانية الصينية </a:t>
            </a:r>
            <a:endParaRPr lang="ar-SA" sz="3600" dirty="0">
              <a:solidFill>
                <a:srgbClr val="C00000"/>
              </a:solidFill>
              <a:cs typeface="PT Bold Heading" pitchFamily="2" charset="-78"/>
            </a:endParaRPr>
          </a:p>
        </p:txBody>
      </p:sp>
      <p:sp>
        <p:nvSpPr>
          <p:cNvPr id="3" name="عنصر نائب للمحتوى 2"/>
          <p:cNvSpPr>
            <a:spLocks noGrp="1"/>
          </p:cNvSpPr>
          <p:nvPr>
            <p:ph idx="1"/>
          </p:nvPr>
        </p:nvSpPr>
        <p:spPr>
          <a:xfrm>
            <a:off x="563" y="836712"/>
            <a:ext cx="9144000" cy="6192688"/>
          </a:xfrm>
        </p:spPr>
        <p:txBody>
          <a:bodyPr>
            <a:normAutofit lnSpcReduction="10000"/>
          </a:bodyPr>
          <a:lstStyle/>
          <a:p>
            <a:pPr marL="0" indent="0">
              <a:buNone/>
            </a:pPr>
            <a:r>
              <a:rPr lang="ar-SA" sz="2800" dirty="0" smtClean="0">
                <a:solidFill>
                  <a:schemeClr val="tx1"/>
                </a:solidFill>
                <a:cs typeface="PT Bold Heading" pitchFamily="2" charset="-78"/>
              </a:rPr>
              <a:t>انفجرت الحرب على أثر حادث اعتداء على الجنود اليابانيين في بكين.</a:t>
            </a:r>
          </a:p>
          <a:p>
            <a:pPr marL="0" indent="0">
              <a:buNone/>
            </a:pPr>
            <a:r>
              <a:rPr lang="ar-SA" sz="2800" dirty="0" smtClean="0">
                <a:solidFill>
                  <a:schemeClr val="tx1"/>
                </a:solidFill>
                <a:cs typeface="PT Bold Heading" pitchFamily="2" charset="-78"/>
              </a:rPr>
              <a:t>وذلك يوم 7 يوليو 1937 فقام الجيش الياباني بالاستيلاء على مدينة وانج </a:t>
            </a:r>
            <a:r>
              <a:rPr lang="ar-SA" sz="2800" dirty="0" err="1" smtClean="0">
                <a:solidFill>
                  <a:schemeClr val="tx1"/>
                </a:solidFill>
                <a:cs typeface="PT Bold Heading" pitchFamily="2" charset="-78"/>
              </a:rPr>
              <a:t>بينج</a:t>
            </a:r>
            <a:r>
              <a:rPr lang="ar-SA" sz="2800" dirty="0" smtClean="0">
                <a:solidFill>
                  <a:schemeClr val="tx1"/>
                </a:solidFill>
                <a:cs typeface="PT Bold Heading" pitchFamily="2" charset="-78"/>
              </a:rPr>
              <a:t>.</a:t>
            </a:r>
          </a:p>
          <a:p>
            <a:pPr marL="0" indent="0">
              <a:buNone/>
            </a:pPr>
            <a:r>
              <a:rPr lang="ar-SA" sz="2800" dirty="0" smtClean="0">
                <a:solidFill>
                  <a:schemeClr val="tx1"/>
                </a:solidFill>
                <a:cs typeface="PT Bold Heading" pitchFamily="2" charset="-78"/>
              </a:rPr>
              <a:t>وطلبت اليابان من الصين سحب جيشها من الأجزاء الشمالية من الصين.</a:t>
            </a:r>
          </a:p>
          <a:p>
            <a:pPr marL="0" indent="0">
              <a:buNone/>
            </a:pPr>
            <a:r>
              <a:rPr lang="ar-SA" sz="2800" dirty="0" smtClean="0">
                <a:solidFill>
                  <a:schemeClr val="tx1"/>
                </a:solidFill>
                <a:cs typeface="PT Bold Heading" pitchFamily="2" charset="-78"/>
              </a:rPr>
              <a:t>رفضت الصين الطلب الياباني. وتم قطع العلاقات بين البلدين.</a:t>
            </a:r>
          </a:p>
          <a:p>
            <a:pPr marL="0" indent="0">
              <a:buNone/>
            </a:pPr>
            <a:r>
              <a:rPr lang="ar-SA" sz="2800" dirty="0" smtClean="0">
                <a:solidFill>
                  <a:schemeClr val="tx1"/>
                </a:solidFill>
                <a:cs typeface="PT Bold Heading" pitchFamily="2" charset="-78"/>
              </a:rPr>
              <a:t>فاستولي اليابانيون على بكين، وطردوا الجيش الصيني نحو الجنوب بعد أن فقد ثلثه.</a:t>
            </a:r>
          </a:p>
          <a:p>
            <a:pPr marL="0" indent="0">
              <a:buNone/>
            </a:pPr>
            <a:r>
              <a:rPr lang="ar-SA" sz="2800" dirty="0" smtClean="0">
                <a:solidFill>
                  <a:schemeClr val="tx1"/>
                </a:solidFill>
                <a:cs typeface="PT Bold Heading" pitchFamily="2" charset="-78"/>
              </a:rPr>
              <a:t>كما استولي اليابانيون على شنغهاي ثم </a:t>
            </a:r>
            <a:r>
              <a:rPr lang="ar-SA" sz="2800" dirty="0" err="1" smtClean="0">
                <a:solidFill>
                  <a:schemeClr val="tx1"/>
                </a:solidFill>
                <a:cs typeface="PT Bold Heading" pitchFamily="2" charset="-78"/>
              </a:rPr>
              <a:t>نانكين</a:t>
            </a:r>
            <a:r>
              <a:rPr lang="ar-SA" sz="2800" dirty="0" smtClean="0">
                <a:solidFill>
                  <a:schemeClr val="tx1"/>
                </a:solidFill>
                <a:cs typeface="PT Bold Heading" pitchFamily="2" charset="-78"/>
              </a:rPr>
              <a:t>، واحتلوا جزيرة </a:t>
            </a:r>
            <a:r>
              <a:rPr lang="ar-SA" sz="2800" dirty="0" err="1" smtClean="0">
                <a:solidFill>
                  <a:schemeClr val="tx1"/>
                </a:solidFill>
                <a:cs typeface="PT Bold Heading" pitchFamily="2" charset="-78"/>
              </a:rPr>
              <a:t>شانتونج</a:t>
            </a:r>
            <a:r>
              <a:rPr lang="ar-SA" sz="2800" dirty="0" smtClean="0">
                <a:solidFill>
                  <a:schemeClr val="tx1"/>
                </a:solidFill>
                <a:cs typeface="PT Bold Heading" pitchFamily="2" charset="-78"/>
              </a:rPr>
              <a:t>.</a:t>
            </a:r>
          </a:p>
          <a:p>
            <a:pPr marL="0" indent="0">
              <a:buNone/>
            </a:pPr>
            <a:r>
              <a:rPr lang="ar-SA" sz="2800" dirty="0" smtClean="0">
                <a:solidFill>
                  <a:schemeClr val="tx1"/>
                </a:solidFill>
                <a:cs typeface="PT Bold Heading" pitchFamily="2" charset="-78"/>
              </a:rPr>
              <a:t>وفي عام 1938 واصلوا إلي وادي يانج تسي، واستولوا على </a:t>
            </a:r>
            <a:r>
              <a:rPr lang="ar-SA" sz="2800" dirty="0" err="1" smtClean="0">
                <a:solidFill>
                  <a:schemeClr val="tx1"/>
                </a:solidFill>
                <a:cs typeface="PT Bold Heading" pitchFamily="2" charset="-78"/>
              </a:rPr>
              <a:t>هانكيو</a:t>
            </a:r>
            <a:r>
              <a:rPr lang="ar-SA" sz="2800" dirty="0" smtClean="0">
                <a:solidFill>
                  <a:schemeClr val="tx1"/>
                </a:solidFill>
                <a:cs typeface="PT Bold Heading" pitchFamily="2" charset="-78"/>
              </a:rPr>
              <a:t> وهو أكبر مركز تجاري في الصين الوسطي. وفي عام 1939 قام اليابانيون باحتلال خمس الأراضي الصينية في شمالها وبها 42% من السكان.</a:t>
            </a:r>
          </a:p>
          <a:p>
            <a:pPr marL="0" indent="0">
              <a:buNone/>
            </a:pPr>
            <a:r>
              <a:rPr lang="ar-SA" sz="2800" dirty="0" smtClean="0">
                <a:cs typeface="PT Bold Heading" pitchFamily="2" charset="-78"/>
              </a:rPr>
              <a:t> </a:t>
            </a:r>
            <a:endParaRPr lang="ar-SA" sz="2800" dirty="0">
              <a:cs typeface="PT Bold Heading" pitchFamily="2" charset="-78"/>
            </a:endParaRPr>
          </a:p>
        </p:txBody>
      </p:sp>
    </p:spTree>
    <p:extLst>
      <p:ext uri="{BB962C8B-B14F-4D97-AF65-F5344CB8AC3E}">
        <p14:creationId xmlns:p14="http://schemas.microsoft.com/office/powerpoint/2010/main" val="404122941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686800" cy="620688"/>
          </a:xfrm>
        </p:spPr>
        <p:txBody>
          <a:bodyPr/>
          <a:lstStyle/>
          <a:p>
            <a:pPr algn="r"/>
            <a:r>
              <a:rPr lang="ar-SA" sz="3600" dirty="0" smtClean="0">
                <a:solidFill>
                  <a:srgbClr val="C00000"/>
                </a:solidFill>
                <a:cs typeface="PT Bold Heading" pitchFamily="2" charset="-78"/>
              </a:rPr>
              <a:t>نتائج الحرب الصينية اليابانية 1937</a:t>
            </a:r>
            <a:endParaRPr lang="ar-SA" sz="3600" dirty="0">
              <a:solidFill>
                <a:srgbClr val="C00000"/>
              </a:solidFill>
              <a:cs typeface="PT Bold Heading" pitchFamily="2" charset="-78"/>
            </a:endParaRPr>
          </a:p>
        </p:txBody>
      </p:sp>
      <p:sp>
        <p:nvSpPr>
          <p:cNvPr id="3" name="عنصر نائب للمحتوى 2"/>
          <p:cNvSpPr>
            <a:spLocks noGrp="1"/>
          </p:cNvSpPr>
          <p:nvPr>
            <p:ph idx="1"/>
          </p:nvPr>
        </p:nvSpPr>
        <p:spPr>
          <a:xfrm>
            <a:off x="0" y="548680"/>
            <a:ext cx="9144000" cy="6552728"/>
          </a:xfrm>
        </p:spPr>
        <p:txBody>
          <a:bodyPr>
            <a:normAutofit/>
          </a:bodyPr>
          <a:lstStyle/>
          <a:p>
            <a:pPr marL="0" indent="0">
              <a:buNone/>
            </a:pPr>
            <a:r>
              <a:rPr lang="ar-SA" sz="2800" dirty="0" smtClean="0">
                <a:solidFill>
                  <a:schemeClr val="tx1"/>
                </a:solidFill>
                <a:cs typeface="PT Bold Heading" pitchFamily="2" charset="-78"/>
              </a:rPr>
              <a:t>لقد أحرزت اليابان نصراً حاسماً على الصين.، وكانت تريد أن توطد وضعاً في الصين يحكم فيه رجال موالين لليابان، ولذلك كان هم اليابان هو إسقاط حكومة شانج </a:t>
            </a:r>
            <a:r>
              <a:rPr lang="ar-SA" sz="2800" dirty="0" err="1" smtClean="0">
                <a:solidFill>
                  <a:schemeClr val="tx1"/>
                </a:solidFill>
                <a:cs typeface="PT Bold Heading" pitchFamily="2" charset="-78"/>
              </a:rPr>
              <a:t>كاي</a:t>
            </a:r>
            <a:r>
              <a:rPr lang="ar-SA" sz="2800" dirty="0" smtClean="0">
                <a:solidFill>
                  <a:schemeClr val="tx1"/>
                </a:solidFill>
                <a:cs typeface="PT Bold Heading" pitchFamily="2" charset="-78"/>
              </a:rPr>
              <a:t> شيك، وإيصال أناس للسلطة مستعدين للتعاون الاقتصادي مع اليابان، وأن تقف هذه الحكومة الصينية الموالية لليابان درعاً في وجه الشيوعية.</a:t>
            </a:r>
          </a:p>
          <a:p>
            <a:pPr marL="0" indent="0">
              <a:buNone/>
            </a:pPr>
            <a:r>
              <a:rPr lang="ar-SA" sz="2800" dirty="0" smtClean="0">
                <a:solidFill>
                  <a:schemeClr val="tx1"/>
                </a:solidFill>
                <a:cs typeface="PT Bold Heading" pitchFamily="2" charset="-78"/>
              </a:rPr>
              <a:t>لقد كانت الحرب الصينية اليابانية حادثاً له أهمية عالمية كبيرة، فمنذ عام 1938م كانت اليابان سيدة جميع المراكز الصناعية والتجارية الكبرى في الصين، وكانت اليابان ترغب في إبعاد النفوذ الاقتصادي للدول الغربية والولايات المتحدة عن الصين.</a:t>
            </a:r>
          </a:p>
          <a:p>
            <a:pPr marL="0" indent="0">
              <a:buNone/>
            </a:pPr>
            <a:r>
              <a:rPr lang="ar-SA" sz="2800" dirty="0" smtClean="0">
                <a:solidFill>
                  <a:schemeClr val="tx1"/>
                </a:solidFill>
                <a:cs typeface="PT Bold Heading" pitchFamily="2" charset="-78"/>
              </a:rPr>
              <a:t>صحيح أن اليابانيين احترموا الامتيازات الأجنبية للدول الأوربية في الصين، ولكن هذه الأحياء الأوربية في المدن الصينية تم عزلها من قبل اليابانيين، وقاموا بتحريم مرور السفن الأوربية البريطانية والأمريكية في مناطق الصين الوسطي </a:t>
            </a:r>
            <a:r>
              <a:rPr lang="ar-SA" sz="2800" smtClean="0">
                <a:solidFill>
                  <a:schemeClr val="tx1"/>
                </a:solidFill>
                <a:cs typeface="PT Bold Heading" pitchFamily="2" charset="-78"/>
              </a:rPr>
              <a:t>مما كان </a:t>
            </a:r>
            <a:r>
              <a:rPr lang="ar-SA" sz="2800" dirty="0" smtClean="0">
                <a:solidFill>
                  <a:schemeClr val="tx1"/>
                </a:solidFill>
                <a:cs typeface="PT Bold Heading" pitchFamily="2" charset="-78"/>
              </a:rPr>
              <a:t>ينبأ بالمواجهة اليابانية مع الولايات المتحدة والدول الغربية. </a:t>
            </a:r>
          </a:p>
          <a:p>
            <a:pPr marL="0" indent="0">
              <a:buNone/>
            </a:pPr>
            <a:endParaRPr lang="ar-SA" dirty="0"/>
          </a:p>
        </p:txBody>
      </p:sp>
    </p:spTree>
    <p:extLst>
      <p:ext uri="{BB962C8B-B14F-4D97-AF65-F5344CB8AC3E}">
        <p14:creationId xmlns:p14="http://schemas.microsoft.com/office/powerpoint/2010/main" val="269928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57200" y="2060848"/>
            <a:ext cx="8229600" cy="4065315"/>
          </a:xfrm>
        </p:spPr>
        <p:txBody>
          <a:bodyPr>
            <a:normAutofit/>
          </a:bodyPr>
          <a:lstStyle/>
          <a:p>
            <a:r>
              <a:rPr lang="ar-SA" sz="3600" b="1" dirty="0" smtClean="0">
                <a:solidFill>
                  <a:schemeClr val="tx1"/>
                </a:solidFill>
                <a:cs typeface="PT Bold Heading" pitchFamily="2" charset="-78"/>
              </a:rPr>
              <a:t>ما هي العوامل التي دفعت اليابان لدخول الحرب العالمية الثانية وما هي نتائج ذلك </a:t>
            </a:r>
            <a:endParaRPr lang="ar-SA" sz="3600" b="1" dirty="0">
              <a:solidFill>
                <a:schemeClr val="tx1"/>
              </a:solidFill>
              <a:cs typeface="PT Bold Heading" pitchFamily="2" charset="-78"/>
            </a:endParaRPr>
          </a:p>
        </p:txBody>
      </p:sp>
    </p:spTree>
    <p:extLst>
      <p:ext uri="{BB962C8B-B14F-4D97-AF65-F5344CB8AC3E}">
        <p14:creationId xmlns:p14="http://schemas.microsoft.com/office/powerpoint/2010/main" val="263274683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620688"/>
          </a:xfrm>
        </p:spPr>
        <p:txBody>
          <a:bodyPr/>
          <a:lstStyle/>
          <a:p>
            <a:pPr algn="r"/>
            <a:r>
              <a:rPr lang="ar-EG" sz="3200" dirty="0" smtClean="0">
                <a:solidFill>
                  <a:srgbClr val="D727C2"/>
                </a:solidFill>
                <a:cs typeface="PT Bold Heading" panose="02010400000000000000" pitchFamily="2" charset="-78"/>
              </a:rPr>
              <a:t>اليابان ودخول الحرب العالمية الثانية</a:t>
            </a:r>
            <a:endParaRPr lang="ar-EG" sz="3200" dirty="0">
              <a:solidFill>
                <a:srgbClr val="D727C2"/>
              </a:solidFill>
              <a:cs typeface="PT Bold Heading" panose="02010400000000000000" pitchFamily="2" charset="-78"/>
            </a:endParaRPr>
          </a:p>
        </p:txBody>
      </p:sp>
      <p:sp>
        <p:nvSpPr>
          <p:cNvPr id="3" name="عنصر نائب للمحتوى 2"/>
          <p:cNvSpPr>
            <a:spLocks noGrp="1"/>
          </p:cNvSpPr>
          <p:nvPr>
            <p:ph idx="1"/>
          </p:nvPr>
        </p:nvSpPr>
        <p:spPr>
          <a:xfrm>
            <a:off x="-180528" y="379128"/>
            <a:ext cx="9324528" cy="7082319"/>
          </a:xfrm>
        </p:spPr>
        <p:txBody>
          <a:bodyPr>
            <a:normAutofit fontScale="92500" lnSpcReduction="20000"/>
          </a:bodyPr>
          <a:lstStyle/>
          <a:p>
            <a:pPr marL="0" indent="0">
              <a:buNone/>
            </a:pPr>
            <a:r>
              <a:rPr lang="ar-EG" b="1" dirty="0" smtClean="0">
                <a:solidFill>
                  <a:srgbClr val="7030A0"/>
                </a:solidFill>
                <a:cs typeface="PT Bold Heading" panose="02010400000000000000" pitchFamily="2" charset="-78"/>
              </a:rPr>
              <a:t> </a:t>
            </a:r>
          </a:p>
          <a:p>
            <a:pPr marL="0" indent="0">
              <a:buNone/>
            </a:pPr>
            <a:r>
              <a:rPr lang="ar-EG" sz="3200" dirty="0" smtClean="0">
                <a:solidFill>
                  <a:schemeClr val="tx1"/>
                </a:solidFill>
                <a:cs typeface="PT Bold Heading" panose="02010400000000000000" pitchFamily="2" charset="-78"/>
              </a:rPr>
              <a:t>دخلت اليابان الحرب العالمية الثانية لمجموعة من ال</a:t>
            </a:r>
            <a:r>
              <a:rPr lang="ar-SA" sz="3200" dirty="0" smtClean="0">
                <a:solidFill>
                  <a:schemeClr val="tx1"/>
                </a:solidFill>
                <a:cs typeface="PT Bold Heading" panose="02010400000000000000" pitchFamily="2" charset="-78"/>
              </a:rPr>
              <a:t>أسباب </a:t>
            </a:r>
            <a:r>
              <a:rPr lang="ar-SA" sz="3200" dirty="0">
                <a:solidFill>
                  <a:schemeClr val="tx1"/>
                </a:solidFill>
                <a:cs typeface="PT Bold Heading" panose="02010400000000000000" pitchFamily="2" charset="-78"/>
              </a:rPr>
              <a:t>أهمها</a:t>
            </a:r>
            <a:r>
              <a:rPr lang="en-US" sz="3200" dirty="0">
                <a:solidFill>
                  <a:schemeClr val="tx1"/>
                </a:solidFill>
                <a:cs typeface="PT Bold Heading" panose="02010400000000000000" pitchFamily="2" charset="-78"/>
              </a:rPr>
              <a:t>:</a:t>
            </a:r>
            <a:br>
              <a:rPr lang="en-US" sz="3200" dirty="0">
                <a:solidFill>
                  <a:schemeClr val="tx1"/>
                </a:solidFill>
                <a:cs typeface="PT Bold Heading" panose="02010400000000000000" pitchFamily="2" charset="-78"/>
              </a:rPr>
            </a:br>
            <a:r>
              <a:rPr lang="ar-SA" sz="3200" dirty="0">
                <a:solidFill>
                  <a:schemeClr val="tx1"/>
                </a:solidFill>
                <a:cs typeface="PT Bold Heading" panose="02010400000000000000" pitchFamily="2" charset="-78"/>
              </a:rPr>
              <a:t>أ‌. إيجاد أسواق في الصين لتصريف إنتاجها</a:t>
            </a:r>
            <a:r>
              <a:rPr lang="en-US" sz="3200" dirty="0">
                <a:solidFill>
                  <a:schemeClr val="tx1"/>
                </a:solidFill>
                <a:cs typeface="PT Bold Heading" panose="02010400000000000000" pitchFamily="2" charset="-78"/>
              </a:rPr>
              <a:t>.</a:t>
            </a:r>
            <a:br>
              <a:rPr lang="en-US" sz="3200" dirty="0">
                <a:solidFill>
                  <a:schemeClr val="tx1"/>
                </a:solidFill>
                <a:cs typeface="PT Bold Heading" panose="02010400000000000000" pitchFamily="2" charset="-78"/>
              </a:rPr>
            </a:br>
            <a:r>
              <a:rPr lang="ar-SA" sz="3200" dirty="0">
                <a:solidFill>
                  <a:schemeClr val="tx1"/>
                </a:solidFill>
                <a:cs typeface="PT Bold Heading" panose="02010400000000000000" pitchFamily="2" charset="-78"/>
              </a:rPr>
              <a:t>ب‌. ازدياد عدد سكان اليابان وأرادت اليابان إيجاد الحل لهذه المشكلة</a:t>
            </a:r>
            <a:r>
              <a:rPr lang="en-US" sz="3200" dirty="0">
                <a:solidFill>
                  <a:schemeClr val="tx1"/>
                </a:solidFill>
                <a:cs typeface="PT Bold Heading" panose="02010400000000000000" pitchFamily="2" charset="-78"/>
              </a:rPr>
              <a:t>.</a:t>
            </a:r>
            <a:br>
              <a:rPr lang="en-US" sz="3200" dirty="0">
                <a:solidFill>
                  <a:schemeClr val="tx1"/>
                </a:solidFill>
                <a:cs typeface="PT Bold Heading" panose="02010400000000000000" pitchFamily="2" charset="-78"/>
              </a:rPr>
            </a:br>
            <a:r>
              <a:rPr lang="ar-SA" sz="3200" dirty="0">
                <a:solidFill>
                  <a:schemeClr val="tx1"/>
                </a:solidFill>
                <a:cs typeface="PT Bold Heading" panose="02010400000000000000" pitchFamily="2" charset="-78"/>
              </a:rPr>
              <a:t>ج استغلت اليابان حادثة تفجير خط سكة حديد ياباني في </a:t>
            </a:r>
            <a:r>
              <a:rPr lang="ar-SA" sz="3200" dirty="0" smtClean="0">
                <a:solidFill>
                  <a:schemeClr val="tx1"/>
                </a:solidFill>
                <a:cs typeface="PT Bold Heading" panose="02010400000000000000" pitchFamily="2" charset="-78"/>
              </a:rPr>
              <a:t>منشوريا</a:t>
            </a:r>
            <a:r>
              <a:rPr lang="en-US" sz="3200" dirty="0">
                <a:solidFill>
                  <a:schemeClr val="tx1"/>
                </a:solidFill>
                <a:cs typeface="PT Bold Heading" panose="02010400000000000000" pitchFamily="2" charset="-78"/>
              </a:rPr>
              <a:t>. </a:t>
            </a:r>
            <a:r>
              <a:rPr lang="ar-SA" sz="3200" dirty="0">
                <a:solidFill>
                  <a:schemeClr val="tx1"/>
                </a:solidFill>
                <a:cs typeface="PT Bold Heading" panose="02010400000000000000" pitchFamily="2" charset="-78"/>
              </a:rPr>
              <a:t>قامت اليابان باحتلال منشوريا من الصين عام 1931، ومع الضغط الدولي على </a:t>
            </a:r>
            <a:r>
              <a:rPr lang="ar-SA" sz="3200" dirty="0" smtClean="0">
                <a:solidFill>
                  <a:schemeClr val="tx1"/>
                </a:solidFill>
                <a:cs typeface="PT Bold Heading" panose="02010400000000000000" pitchFamily="2" charset="-78"/>
              </a:rPr>
              <a:t>اليابان. </a:t>
            </a:r>
            <a:r>
              <a:rPr lang="en-US" sz="3200" dirty="0">
                <a:solidFill>
                  <a:schemeClr val="tx1"/>
                </a:solidFill>
                <a:cs typeface="PT Bold Heading" panose="02010400000000000000" pitchFamily="2" charset="-78"/>
              </a:rPr>
              <a:t/>
            </a:r>
            <a:br>
              <a:rPr lang="en-US" sz="3200" dirty="0">
                <a:solidFill>
                  <a:schemeClr val="tx1"/>
                </a:solidFill>
                <a:cs typeface="PT Bold Heading" panose="02010400000000000000" pitchFamily="2" charset="-78"/>
              </a:rPr>
            </a:br>
            <a:r>
              <a:rPr lang="ar-SA" sz="3200" dirty="0" smtClean="0">
                <a:solidFill>
                  <a:schemeClr val="tx1"/>
                </a:solidFill>
                <a:cs typeface="PT Bold Heading" panose="02010400000000000000" pitchFamily="2" charset="-78"/>
              </a:rPr>
              <a:t> فقد رفضت </a:t>
            </a:r>
            <a:r>
              <a:rPr lang="ar-SA" sz="3200" dirty="0">
                <a:solidFill>
                  <a:schemeClr val="tx1"/>
                </a:solidFill>
                <a:cs typeface="PT Bold Heading" panose="02010400000000000000" pitchFamily="2" charset="-78"/>
              </a:rPr>
              <a:t>اليابان طلب عصبة الأمم بالانسحاب وأعلنت خروجها من عصبة الأمم </a:t>
            </a:r>
            <a:r>
              <a:rPr lang="ar-SA" sz="3200" dirty="0" smtClean="0">
                <a:solidFill>
                  <a:schemeClr val="tx1"/>
                </a:solidFill>
                <a:cs typeface="PT Bold Heading" panose="02010400000000000000" pitchFamily="2" charset="-78"/>
              </a:rPr>
              <a:t>وقد  زاد هذا  </a:t>
            </a:r>
            <a:r>
              <a:rPr lang="ar-SA" sz="3200" dirty="0">
                <a:solidFill>
                  <a:schemeClr val="tx1"/>
                </a:solidFill>
                <a:cs typeface="PT Bold Heading" panose="02010400000000000000" pitchFamily="2" charset="-78"/>
              </a:rPr>
              <a:t>من </a:t>
            </a:r>
            <a:r>
              <a:rPr lang="ar-SA" sz="3200" dirty="0" smtClean="0">
                <a:solidFill>
                  <a:schemeClr val="tx1"/>
                </a:solidFill>
                <a:cs typeface="PT Bold Heading" panose="02010400000000000000" pitchFamily="2" charset="-78"/>
              </a:rPr>
              <a:t>حدة التوتر </a:t>
            </a:r>
            <a:r>
              <a:rPr lang="ar-SA" sz="3200" dirty="0">
                <a:solidFill>
                  <a:schemeClr val="tx1"/>
                </a:solidFill>
                <a:cs typeface="PT Bold Heading" panose="02010400000000000000" pitchFamily="2" charset="-78"/>
              </a:rPr>
              <a:t>الدولي</a:t>
            </a:r>
            <a:r>
              <a:rPr lang="en-US" sz="3200" dirty="0" smtClean="0">
                <a:solidFill>
                  <a:schemeClr val="tx1"/>
                </a:solidFill>
                <a:cs typeface="PT Bold Heading" panose="02010400000000000000" pitchFamily="2" charset="-78"/>
              </a:rPr>
              <a:t>.</a:t>
            </a:r>
            <a:endParaRPr lang="ar-EG" sz="3200" dirty="0">
              <a:solidFill>
                <a:schemeClr val="tx1"/>
              </a:solidFill>
              <a:cs typeface="PT Bold Heading" panose="02010400000000000000" pitchFamily="2" charset="-78"/>
            </a:endParaRPr>
          </a:p>
          <a:p>
            <a:pPr marL="0" indent="0">
              <a:buNone/>
            </a:pPr>
            <a:r>
              <a:rPr lang="ar-SA" sz="3200" dirty="0" smtClean="0">
                <a:solidFill>
                  <a:schemeClr val="tx1"/>
                </a:solidFill>
                <a:cs typeface="PT Bold Heading" panose="02010400000000000000" pitchFamily="2" charset="-78"/>
              </a:rPr>
              <a:t>د. </a:t>
            </a:r>
            <a:r>
              <a:rPr lang="ar-EG" sz="3200" dirty="0" smtClean="0">
                <a:solidFill>
                  <a:schemeClr val="tx1"/>
                </a:solidFill>
                <a:cs typeface="PT Bold Heading" panose="02010400000000000000" pitchFamily="2" charset="-78"/>
              </a:rPr>
              <a:t>كما  أرادت اليابان </a:t>
            </a:r>
            <a:r>
              <a:rPr lang="ar-EG" sz="3200" dirty="0">
                <a:solidFill>
                  <a:schemeClr val="tx1"/>
                </a:solidFill>
                <a:cs typeface="PT Bold Heading" panose="02010400000000000000" pitchFamily="2" charset="-78"/>
              </a:rPr>
              <a:t>السيطرة على </a:t>
            </a:r>
            <a:r>
              <a:rPr lang="ar-EG" sz="3200" dirty="0" smtClean="0">
                <a:solidFill>
                  <a:schemeClr val="tx1"/>
                </a:solidFill>
                <a:cs typeface="PT Bold Heading" panose="02010400000000000000" pitchFamily="2" charset="-78"/>
              </a:rPr>
              <a:t>الملايا </a:t>
            </a:r>
            <a:r>
              <a:rPr lang="ar-EG" sz="3200" dirty="0">
                <a:solidFill>
                  <a:schemeClr val="tx1"/>
                </a:solidFill>
                <a:cs typeface="PT Bold Heading" panose="02010400000000000000" pitchFamily="2" charset="-78"/>
              </a:rPr>
              <a:t>البريطاني وجزر الهند الشرقية الهولندية </a:t>
            </a:r>
            <a:r>
              <a:rPr lang="ar-EG" sz="3200" dirty="0" smtClean="0">
                <a:solidFill>
                  <a:schemeClr val="tx1"/>
                </a:solidFill>
                <a:cs typeface="PT Bold Heading" panose="02010400000000000000" pitchFamily="2" charset="-78"/>
              </a:rPr>
              <a:t> وفيتنام من </a:t>
            </a:r>
            <a:r>
              <a:rPr lang="ar-EG" sz="3200" dirty="0">
                <a:solidFill>
                  <a:schemeClr val="tx1"/>
                </a:solidFill>
                <a:cs typeface="PT Bold Heading" panose="02010400000000000000" pitchFamily="2" charset="-78"/>
              </a:rPr>
              <a:t>أجل الحصول على الموارد الطبيعية كالنفط والمطَّاط، وبهدف تحييد الأسطول الأمريكي في المحيط الهادِئ خططت البحرية اليابان في توجيه ضربة عسكرية للأسطول في قاعدته هاواي  ميناء بير </a:t>
            </a:r>
            <a:r>
              <a:rPr lang="ar-EG" sz="3200" dirty="0" err="1">
                <a:solidFill>
                  <a:schemeClr val="tx1"/>
                </a:solidFill>
                <a:cs typeface="PT Bold Heading" panose="02010400000000000000" pitchFamily="2" charset="-78"/>
              </a:rPr>
              <a:t>هاربير</a:t>
            </a:r>
            <a:r>
              <a:rPr lang="ar-EG" sz="3200" dirty="0">
                <a:solidFill>
                  <a:schemeClr val="tx1"/>
                </a:solidFill>
                <a:cs typeface="PT Bold Heading" panose="02010400000000000000" pitchFamily="2" charset="-78"/>
              </a:rPr>
              <a:t> الأمر الذي سيوفر الحماية لليابان حال احتلالها الهند الشرقية الهولندية وملايا البريطانية.</a:t>
            </a:r>
            <a:endParaRPr lang="en-US" sz="3200" dirty="0">
              <a:solidFill>
                <a:schemeClr val="tx1"/>
              </a:solidFill>
              <a:cs typeface="PT Bold Heading" panose="02010400000000000000" pitchFamily="2" charset="-78"/>
            </a:endParaRPr>
          </a:p>
          <a:p>
            <a:pPr marL="0" indent="0">
              <a:buNone/>
            </a:pPr>
            <a:endParaRPr lang="en-US" dirty="0">
              <a:cs typeface="PT Bold Heading" panose="02010400000000000000" pitchFamily="2" charset="-78"/>
            </a:endParaRPr>
          </a:p>
          <a:p>
            <a:pPr marL="0" indent="0">
              <a:buNone/>
            </a:pPr>
            <a:r>
              <a:rPr lang="ar-EG" dirty="0" smtClean="0">
                <a:cs typeface="PT Bold Heading" panose="02010400000000000000" pitchFamily="2" charset="-78"/>
              </a:rPr>
              <a:t>.</a:t>
            </a:r>
            <a:endParaRPr lang="en-US" dirty="0">
              <a:cs typeface="PT Bold Heading" panose="02010400000000000000" pitchFamily="2" charset="-78"/>
            </a:endParaRPr>
          </a:p>
          <a:p>
            <a:endParaRPr lang="ar-EG" dirty="0"/>
          </a:p>
        </p:txBody>
      </p:sp>
    </p:spTree>
    <p:extLst>
      <p:ext uri="{BB962C8B-B14F-4D97-AF65-F5344CB8AC3E}">
        <p14:creationId xmlns:p14="http://schemas.microsoft.com/office/powerpoint/2010/main" val="1560714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88640"/>
            <a:ext cx="9144000" cy="6984776"/>
          </a:xfrm>
        </p:spPr>
        <p:txBody>
          <a:bodyPr>
            <a:normAutofit fontScale="92500" lnSpcReduction="10000"/>
          </a:bodyPr>
          <a:lstStyle/>
          <a:p>
            <a:endParaRPr lang="ar-SA" dirty="0" smtClean="0">
              <a:cs typeface="PT Bold Heading" panose="02010400000000000000" pitchFamily="2" charset="-78"/>
            </a:endParaRPr>
          </a:p>
          <a:p>
            <a:endParaRPr lang="ar-SA" dirty="0">
              <a:cs typeface="PT Bold Heading" panose="02010400000000000000" pitchFamily="2" charset="-78"/>
            </a:endParaRPr>
          </a:p>
          <a:p>
            <a:r>
              <a:rPr lang="ar-EG" sz="3200" dirty="0" smtClean="0">
                <a:solidFill>
                  <a:schemeClr val="tx1"/>
                </a:solidFill>
                <a:cs typeface="PT Bold Heading" panose="02010400000000000000" pitchFamily="2" charset="-78"/>
              </a:rPr>
              <a:t>مع </a:t>
            </a:r>
            <a:r>
              <a:rPr lang="ar-EG" sz="3200" dirty="0">
                <a:solidFill>
                  <a:schemeClr val="tx1"/>
                </a:solidFill>
                <a:cs typeface="PT Bold Heading" panose="02010400000000000000" pitchFamily="2" charset="-78"/>
              </a:rPr>
              <a:t>تصاعد التوتر بين البلدين الذي زاد بشكل مطرد خلال الثلاثينيات، مع توسع اليابان في منشوريا والهند الصينية الفرنسية الذي استقبلته الولايات المتحدة والدول الحليفة لها بفرض عقوبات على  اليابان.</a:t>
            </a:r>
            <a:endParaRPr lang="ar-EG" sz="3200" b="1" dirty="0">
              <a:solidFill>
                <a:schemeClr val="tx1"/>
              </a:solidFill>
              <a:cs typeface="PT Bold Heading" panose="02010400000000000000" pitchFamily="2" charset="-78"/>
            </a:endParaRPr>
          </a:p>
          <a:p>
            <a:pPr marL="0" indent="0">
              <a:buNone/>
            </a:pPr>
            <a:r>
              <a:rPr lang="ar-EG" sz="3200" b="1" dirty="0">
                <a:solidFill>
                  <a:srgbClr val="7030A0"/>
                </a:solidFill>
                <a:cs typeface="PT Bold Heading" panose="02010400000000000000" pitchFamily="2" charset="-78"/>
              </a:rPr>
              <a:t> </a:t>
            </a:r>
            <a:endParaRPr lang="ar-SA" sz="3200" b="1" dirty="0">
              <a:solidFill>
                <a:srgbClr val="7030A0"/>
              </a:solidFill>
              <a:cs typeface="PT Bold Heading" panose="02010400000000000000" pitchFamily="2" charset="-78"/>
            </a:endParaRPr>
          </a:p>
          <a:p>
            <a:pPr marL="0" indent="0">
              <a:buNone/>
            </a:pPr>
            <a:r>
              <a:rPr lang="ar-EG" sz="3200" b="1" dirty="0" smtClean="0">
                <a:solidFill>
                  <a:srgbClr val="7030A0"/>
                </a:solidFill>
                <a:cs typeface="PT Bold Heading" panose="02010400000000000000" pitchFamily="2" charset="-78"/>
              </a:rPr>
              <a:t>هكذا </a:t>
            </a:r>
            <a:r>
              <a:rPr lang="ar-EG" sz="3200" b="1" dirty="0">
                <a:solidFill>
                  <a:srgbClr val="7030A0"/>
                </a:solidFill>
                <a:cs typeface="PT Bold Heading" panose="02010400000000000000" pitchFamily="2" charset="-78"/>
              </a:rPr>
              <a:t>فقد </a:t>
            </a:r>
            <a:r>
              <a:rPr lang="ar-SA" sz="3200" b="1" dirty="0">
                <a:solidFill>
                  <a:srgbClr val="7030A0"/>
                </a:solidFill>
                <a:cs typeface="PT Bold Heading" panose="02010400000000000000" pitchFamily="2" charset="-78"/>
              </a:rPr>
              <a:t>اشتركت اليابان في الحرب العالمية الثانية</a:t>
            </a:r>
            <a:r>
              <a:rPr lang="en-US" sz="3200" b="1" dirty="0">
                <a:solidFill>
                  <a:srgbClr val="7030A0"/>
                </a:solidFill>
                <a:cs typeface="PT Bold Heading" panose="02010400000000000000" pitchFamily="2" charset="-78"/>
              </a:rPr>
              <a:t/>
            </a:r>
            <a:br>
              <a:rPr lang="en-US" sz="3200" b="1" dirty="0">
                <a:solidFill>
                  <a:srgbClr val="7030A0"/>
                </a:solidFill>
                <a:cs typeface="PT Bold Heading" panose="02010400000000000000" pitchFamily="2" charset="-78"/>
              </a:rPr>
            </a:br>
            <a:r>
              <a:rPr lang="ar-SA" sz="3200" b="1" dirty="0">
                <a:solidFill>
                  <a:srgbClr val="7030A0"/>
                </a:solidFill>
                <a:cs typeface="PT Bold Heading" panose="02010400000000000000" pitchFamily="2" charset="-78"/>
              </a:rPr>
              <a:t>إلى جانب دول المحور(المانيا، ايطاليا، اليابان) لتحقيق أهدافها في منطقة الشرق الأقصى فوجدت فرصتها في هذه الحرب بعد أن رأت أن الدول الغربية تحاول عرقلة مسيرتها ومحاولتها في فرض نفوذها وهيمنتها عليها وإزاء ذلك ضغطت الحكومة الأمريكية على اليابان ضغطا</a:t>
            </a:r>
            <a:r>
              <a:rPr lang="ar-EG" sz="3200" dirty="0">
                <a:solidFill>
                  <a:srgbClr val="7030A0"/>
                </a:solidFill>
                <a:cs typeface="PT Bold Heading" panose="02010400000000000000" pitchFamily="2" charset="-78"/>
              </a:rPr>
              <a:t> </a:t>
            </a:r>
            <a:r>
              <a:rPr lang="ar-SA" sz="3200" b="1" dirty="0">
                <a:solidFill>
                  <a:srgbClr val="7030A0"/>
                </a:solidFill>
                <a:cs typeface="PT Bold Heading" panose="02010400000000000000" pitchFamily="2" charset="-78"/>
              </a:rPr>
              <a:t>دبلوماسيا للحيلولة دون هذا التوسع الذي يمكن أن يكون خطرا على المصالح الأمريكية في منطقة الشرق الأقصى</a:t>
            </a:r>
            <a:r>
              <a:rPr lang="ar-EG" sz="3200" b="1" dirty="0">
                <a:solidFill>
                  <a:srgbClr val="7030A0"/>
                </a:solidFill>
                <a:cs typeface="PT Bold Heading" panose="02010400000000000000" pitchFamily="2" charset="-78"/>
              </a:rPr>
              <a:t>.</a:t>
            </a:r>
          </a:p>
          <a:p>
            <a:endParaRPr lang="ar-SA" dirty="0"/>
          </a:p>
        </p:txBody>
      </p:sp>
    </p:spTree>
    <p:extLst>
      <p:ext uri="{BB962C8B-B14F-4D97-AF65-F5344CB8AC3E}">
        <p14:creationId xmlns:p14="http://schemas.microsoft.com/office/powerpoint/2010/main" val="653671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0"/>
            <a:ext cx="8820472" cy="476672"/>
          </a:xfrm>
        </p:spPr>
        <p:txBody>
          <a:bodyPr/>
          <a:lstStyle/>
          <a:p>
            <a:pPr algn="r"/>
            <a:r>
              <a:rPr lang="ar-SA" sz="2400" b="1" dirty="0">
                <a:effectLst/>
                <a:cs typeface="PT Bold Heading" panose="02010400000000000000" pitchFamily="2" charset="-78"/>
              </a:rPr>
              <a:t>اليابان والحرب العالمية الثانية</a:t>
            </a:r>
            <a:endParaRPr lang="ar-EG" sz="2400" dirty="0">
              <a:cs typeface="PT Bold Heading" panose="02010400000000000000" pitchFamily="2" charset="-78"/>
            </a:endParaRPr>
          </a:p>
        </p:txBody>
      </p:sp>
      <p:sp>
        <p:nvSpPr>
          <p:cNvPr id="3" name="عنصر نائب للمحتوى 2"/>
          <p:cNvSpPr>
            <a:spLocks noGrp="1"/>
          </p:cNvSpPr>
          <p:nvPr>
            <p:ph idx="1"/>
          </p:nvPr>
        </p:nvSpPr>
        <p:spPr>
          <a:xfrm>
            <a:off x="0" y="260648"/>
            <a:ext cx="9144000" cy="6840760"/>
          </a:xfrm>
        </p:spPr>
        <p:txBody>
          <a:bodyPr>
            <a:normAutofit lnSpcReduction="10000"/>
          </a:bodyPr>
          <a:lstStyle/>
          <a:p>
            <a:pPr marL="0" indent="0">
              <a:buNone/>
            </a:pPr>
            <a:r>
              <a:rPr lang="ar-EG" sz="3200" dirty="0" smtClean="0">
                <a:solidFill>
                  <a:schemeClr val="accent3">
                    <a:lumMod val="75000"/>
                  </a:schemeClr>
                </a:solidFill>
                <a:cs typeface="PT Bold Heading" panose="02010400000000000000" pitchFamily="2" charset="-78"/>
              </a:rPr>
              <a:t>وفي </a:t>
            </a:r>
            <a:r>
              <a:rPr lang="ar-EG" sz="3200" dirty="0">
                <a:solidFill>
                  <a:schemeClr val="accent3">
                    <a:lumMod val="75000"/>
                  </a:schemeClr>
                </a:solidFill>
                <a:cs typeface="PT Bold Heading" panose="02010400000000000000" pitchFamily="2" charset="-78"/>
              </a:rPr>
              <a:t>عام 1940، أوقفت الولايات المتحدة شحنات الطائرات، وقطع الغيار، والمعدات الآلية، وبنزين الطيران استناداً لقانون الرقابة على الصادرات. الأمر الذي اعتبرته اليابان عملاً عدوانياً. إلا أن الولايات المتحدة لم توقف صادراتها النفطية إلى اليابان في ذلك الوقت لأن واشنطن كانت تعتقد بأن مثل هذا الإجراء سيكون خطوة متطرفة، نظراً لاعتماد اليابان على النفط الأمريكي. ويحتمل أن تعتبر اليابان تلك الخطوة نوعاً من أنواع الاستفزاز. وبعد التوسع الياباني في الهند الصينية الفرنسية بعد سقوط فرنسا، أوقفت الولايات المتحدة صادرات النفط إلى اليابان في صيف عام 1941 بسبب القيود الأميركية الجديدة التي طُبقت على الاستهلاك المحلي للنفط، نقل الرئيس الأمريكي فرانكلين روزفلت أسطول المحيط الهادئ إلى هاواي، وأمر بزيادة القوات العسكرية في الفلبين على أمل إحباط أي عدوان ياباني في الشرق الأقصى</a:t>
            </a:r>
            <a:endParaRPr lang="ar-EG" sz="3200" b="1" dirty="0" smtClean="0">
              <a:solidFill>
                <a:schemeClr val="accent3">
                  <a:lumMod val="75000"/>
                </a:schemeClr>
              </a:solidFill>
              <a:cs typeface="PT Bold Heading" panose="02010400000000000000" pitchFamily="2" charset="-78"/>
            </a:endParaRPr>
          </a:p>
          <a:p>
            <a:endParaRPr lang="ar-EG" dirty="0"/>
          </a:p>
        </p:txBody>
      </p:sp>
    </p:spTree>
    <p:extLst>
      <p:ext uri="{BB962C8B-B14F-4D97-AF65-F5344CB8AC3E}">
        <p14:creationId xmlns:p14="http://schemas.microsoft.com/office/powerpoint/2010/main" val="4226068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lstStyle/>
          <a:p>
            <a:endParaRPr lang="ar-SA" dirty="0" smtClean="0">
              <a:solidFill>
                <a:schemeClr val="accent3">
                  <a:lumMod val="75000"/>
                </a:schemeClr>
              </a:solidFill>
              <a:cs typeface="PT Bold Heading" panose="02010400000000000000" pitchFamily="2" charset="-78"/>
            </a:endParaRPr>
          </a:p>
          <a:p>
            <a:endParaRPr lang="ar-SA" dirty="0">
              <a:solidFill>
                <a:schemeClr val="accent3">
                  <a:lumMod val="75000"/>
                </a:schemeClr>
              </a:solidFill>
              <a:cs typeface="PT Bold Heading" panose="02010400000000000000" pitchFamily="2" charset="-78"/>
            </a:endParaRPr>
          </a:p>
          <a:p>
            <a:endParaRPr lang="ar-SA" sz="3200" dirty="0" smtClean="0">
              <a:solidFill>
                <a:schemeClr val="accent3">
                  <a:lumMod val="75000"/>
                </a:schemeClr>
              </a:solidFill>
              <a:cs typeface="PT Bold Heading" panose="02010400000000000000" pitchFamily="2" charset="-78"/>
            </a:endParaRPr>
          </a:p>
          <a:p>
            <a:r>
              <a:rPr lang="ar-EG" sz="3200" dirty="0" smtClean="0">
                <a:solidFill>
                  <a:schemeClr val="accent3">
                    <a:lumMod val="75000"/>
                  </a:schemeClr>
                </a:solidFill>
                <a:cs typeface="PT Bold Heading" panose="02010400000000000000" pitchFamily="2" charset="-78"/>
              </a:rPr>
              <a:t>لم </a:t>
            </a:r>
            <a:r>
              <a:rPr lang="ar-EG" sz="3200" dirty="0">
                <a:solidFill>
                  <a:schemeClr val="accent3">
                    <a:lumMod val="75000"/>
                  </a:schemeClr>
                </a:solidFill>
                <a:cs typeface="PT Bold Heading" panose="02010400000000000000" pitchFamily="2" charset="-78"/>
              </a:rPr>
              <a:t>يعتقد المسؤولون الأمريكيون أن بيرل </a:t>
            </a:r>
            <a:r>
              <a:rPr lang="ar-EG" sz="3200" dirty="0" err="1">
                <a:solidFill>
                  <a:schemeClr val="accent3">
                    <a:lumMod val="75000"/>
                  </a:schemeClr>
                </a:solidFill>
                <a:cs typeface="PT Bold Heading" panose="02010400000000000000" pitchFamily="2" charset="-78"/>
              </a:rPr>
              <a:t>هاربير</a:t>
            </a:r>
            <a:r>
              <a:rPr lang="ar-EG" sz="3200" dirty="0">
                <a:solidFill>
                  <a:schemeClr val="accent3">
                    <a:lumMod val="75000"/>
                  </a:schemeClr>
                </a:solidFill>
                <a:cs typeface="PT Bold Heading" panose="02010400000000000000" pitchFamily="2" charset="-78"/>
              </a:rPr>
              <a:t> سيكون الهدف الأول في أي حرب مع اليابان، بينما توقعوا أول هجوم ليكون على الفلبين. وذلك بسبب الخطر الذي تشكله على الممرات البحرية في الجنوب، والاعتقاد الخاطئ بأن اليابان ليست قادرة على القيام بأكثر من عملية بحرية في وقت واحد</a:t>
            </a:r>
            <a:r>
              <a:rPr lang="ar-EG" sz="3200" dirty="0" smtClean="0">
                <a:solidFill>
                  <a:schemeClr val="accent3">
                    <a:lumMod val="75000"/>
                  </a:schemeClr>
                </a:solidFill>
                <a:cs typeface="PT Bold Heading" panose="02010400000000000000" pitchFamily="2" charset="-78"/>
              </a:rPr>
              <a:t>،</a:t>
            </a:r>
            <a:endParaRPr lang="ar-SA" sz="3200" dirty="0" smtClean="0">
              <a:solidFill>
                <a:schemeClr val="accent3">
                  <a:lumMod val="75000"/>
                </a:schemeClr>
              </a:solidFill>
              <a:cs typeface="PT Bold Heading" panose="02010400000000000000" pitchFamily="2" charset="-78"/>
            </a:endParaRPr>
          </a:p>
          <a:p>
            <a:r>
              <a:rPr lang="ar-EG" sz="3200" dirty="0" smtClean="0">
                <a:solidFill>
                  <a:schemeClr val="accent3">
                    <a:lumMod val="75000"/>
                  </a:schemeClr>
                </a:solidFill>
                <a:cs typeface="PT Bold Heading" panose="02010400000000000000" pitchFamily="2" charset="-78"/>
              </a:rPr>
              <a:t> </a:t>
            </a:r>
            <a:r>
              <a:rPr lang="ar-EG" sz="3200" dirty="0">
                <a:solidFill>
                  <a:schemeClr val="accent3">
                    <a:lumMod val="75000"/>
                  </a:schemeClr>
                </a:solidFill>
                <a:cs typeface="PT Bold Heading" panose="02010400000000000000" pitchFamily="2" charset="-78"/>
              </a:rPr>
              <a:t>هكذا وفي غارة جوية مباغتة نفذتها البحرية اليابانية في 7 ديسمبر1941على الأسطول الأمريكي القابع في المحيط الهادئ في قاعدته البحرية في ميناء بيرل هاربر بجزر هاواي، نجح اليابانيون في كسر القوة البحرية الأمريكية في البداية.</a:t>
            </a:r>
            <a:endParaRPr lang="ar-EG" sz="3200" b="1" dirty="0">
              <a:solidFill>
                <a:schemeClr val="accent3">
                  <a:lumMod val="75000"/>
                </a:schemeClr>
              </a:solidFill>
              <a:cs typeface="PT Bold Heading" panose="02010400000000000000" pitchFamily="2" charset="-78"/>
            </a:endParaRPr>
          </a:p>
          <a:p>
            <a:endParaRPr lang="ar-SA" dirty="0"/>
          </a:p>
        </p:txBody>
      </p:sp>
    </p:spTree>
    <p:extLst>
      <p:ext uri="{BB962C8B-B14F-4D97-AF65-F5344CB8AC3E}">
        <p14:creationId xmlns:p14="http://schemas.microsoft.com/office/powerpoint/2010/main" val="645751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arn(inVertical)">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126163"/>
          </a:xfrm>
        </p:spPr>
        <p:txBody>
          <a:bodyPr>
            <a:normAutofit/>
          </a:bodyPr>
          <a:lstStyle/>
          <a:p>
            <a:endParaRPr lang="ar-EG" b="1" dirty="0">
              <a:solidFill>
                <a:srgbClr val="7030A0"/>
              </a:solidFill>
              <a:cs typeface="PT Bold Heading" panose="02010400000000000000" pitchFamily="2" charset="-78"/>
            </a:endParaRPr>
          </a:p>
          <a:p>
            <a:r>
              <a:rPr lang="ar-SA" b="1" dirty="0">
                <a:solidFill>
                  <a:srgbClr val="7030A0"/>
                </a:solidFill>
                <a:cs typeface="PT Bold Heading" panose="02010400000000000000" pitchFamily="2" charset="-78"/>
              </a:rPr>
              <a:t>وإزاء هذا الضغط أخذت العلاقات بين الدولتين في التدهور حتى قطعت تماما عام 1941م حيث أعلنت اليابان الحرب على الولايات المتحدة ثم تلا ذلك قيام اليابان بضرب الأسطول البحري الأمريكي في (ميناء بيرل هاربور</a:t>
            </a:r>
            <a:endParaRPr lang="en-US" b="1" dirty="0">
              <a:solidFill>
                <a:srgbClr val="7030A0"/>
              </a:solidFill>
              <a:cs typeface="PT Bold Heading" panose="02010400000000000000" pitchFamily="2" charset="-78"/>
            </a:endParaRPr>
          </a:p>
          <a:p>
            <a:pPr marL="0" indent="0">
              <a:buNone/>
            </a:pPr>
            <a:r>
              <a:rPr lang="en-US" b="1" dirty="0">
                <a:solidFill>
                  <a:srgbClr val="7030A0"/>
                </a:solidFill>
                <a:cs typeface="PT Bold Heading" panose="02010400000000000000" pitchFamily="2" charset="-78"/>
              </a:rPr>
              <a:t> ) </a:t>
            </a:r>
            <a:r>
              <a:rPr lang="ar-SA" b="1" dirty="0">
                <a:solidFill>
                  <a:srgbClr val="7030A0"/>
                </a:solidFill>
                <a:cs typeface="PT Bold Heading" panose="02010400000000000000" pitchFamily="2" charset="-78"/>
              </a:rPr>
              <a:t>واخيرا اضطرت الولايات المتحدة لاستخدام القنبلة الذرية</a:t>
            </a:r>
            <a:r>
              <a:rPr lang="ar-EG" b="1" dirty="0">
                <a:solidFill>
                  <a:srgbClr val="7030A0"/>
                </a:solidFill>
                <a:cs typeface="PT Bold Heading" panose="02010400000000000000" pitchFamily="2" charset="-78"/>
              </a:rPr>
              <a:t> 1945.</a:t>
            </a:r>
            <a:endParaRPr lang="en-US" dirty="0">
              <a:solidFill>
                <a:srgbClr val="7030A0"/>
              </a:solidFill>
              <a:cs typeface="PT Bold Heading" panose="02010400000000000000" pitchFamily="2" charset="-78"/>
            </a:endParaRPr>
          </a:p>
          <a:p>
            <a:r>
              <a:rPr lang="ar-SA" b="1" dirty="0">
                <a:solidFill>
                  <a:srgbClr val="7030A0"/>
                </a:solidFill>
                <a:cs typeface="PT Bold Heading" panose="02010400000000000000" pitchFamily="2" charset="-78"/>
              </a:rPr>
              <a:t>لضرب اليابان بإلقائها على مدينتي هيروشيما </a:t>
            </a:r>
            <a:r>
              <a:rPr lang="ar-SA" b="1" dirty="0" err="1">
                <a:solidFill>
                  <a:srgbClr val="7030A0"/>
                </a:solidFill>
                <a:cs typeface="PT Bold Heading" panose="02010400000000000000" pitchFamily="2" charset="-78"/>
              </a:rPr>
              <a:t>اونجازاكى</a:t>
            </a:r>
            <a:r>
              <a:rPr lang="ar-SA" b="1" dirty="0">
                <a:solidFill>
                  <a:srgbClr val="7030A0"/>
                </a:solidFill>
                <a:cs typeface="PT Bold Heading" panose="02010400000000000000" pitchFamily="2" charset="-78"/>
              </a:rPr>
              <a:t> الأمر الذي أدى لانتهاء المقاومة اليابانية</a:t>
            </a:r>
            <a:r>
              <a:rPr lang="en-US" b="1" dirty="0">
                <a:solidFill>
                  <a:srgbClr val="7030A0"/>
                </a:solidFill>
                <a:cs typeface="PT Bold Heading" panose="02010400000000000000" pitchFamily="2" charset="-78"/>
              </a:rPr>
              <a:t> </a:t>
            </a:r>
            <a:br>
              <a:rPr lang="en-US" b="1" dirty="0">
                <a:solidFill>
                  <a:srgbClr val="7030A0"/>
                </a:solidFill>
                <a:cs typeface="PT Bold Heading" panose="02010400000000000000" pitchFamily="2" charset="-78"/>
              </a:rPr>
            </a:br>
            <a:r>
              <a:rPr lang="ar-SA" b="1" dirty="0">
                <a:solidFill>
                  <a:srgbClr val="7030A0"/>
                </a:solidFill>
                <a:cs typeface="PT Bold Heading" panose="02010400000000000000" pitchFamily="2" charset="-78"/>
              </a:rPr>
              <a:t>نتائج هزيمة اليابان في الحرب العالمية الثانية</a:t>
            </a:r>
            <a:r>
              <a:rPr lang="en-US" b="1" dirty="0">
                <a:solidFill>
                  <a:srgbClr val="7030A0"/>
                </a:solidFill>
                <a:cs typeface="PT Bold Heading" panose="02010400000000000000" pitchFamily="2" charset="-78"/>
              </a:rPr>
              <a:t/>
            </a:r>
            <a:br>
              <a:rPr lang="en-US" b="1" dirty="0">
                <a:solidFill>
                  <a:srgbClr val="7030A0"/>
                </a:solidFill>
                <a:cs typeface="PT Bold Heading" panose="02010400000000000000" pitchFamily="2" charset="-78"/>
              </a:rPr>
            </a:br>
            <a:r>
              <a:rPr lang="en-US" b="1" dirty="0">
                <a:solidFill>
                  <a:srgbClr val="7030A0"/>
                </a:solidFill>
                <a:cs typeface="PT Bold Heading" panose="02010400000000000000" pitchFamily="2" charset="-78"/>
              </a:rPr>
              <a:t>- </a:t>
            </a:r>
            <a:r>
              <a:rPr lang="ar-SA" b="1" dirty="0">
                <a:solidFill>
                  <a:srgbClr val="7030A0"/>
                </a:solidFill>
                <a:cs typeface="PT Bold Heading" panose="02010400000000000000" pitchFamily="2" charset="-78"/>
              </a:rPr>
              <a:t>هزيمة اليابان</a:t>
            </a:r>
            <a:r>
              <a:rPr lang="en-US" b="1" dirty="0">
                <a:solidFill>
                  <a:srgbClr val="7030A0"/>
                </a:solidFill>
                <a:cs typeface="PT Bold Heading" panose="02010400000000000000" pitchFamily="2" charset="-78"/>
              </a:rPr>
              <a:t> </a:t>
            </a:r>
            <a:br>
              <a:rPr lang="en-US" b="1" dirty="0">
                <a:solidFill>
                  <a:srgbClr val="7030A0"/>
                </a:solidFill>
                <a:cs typeface="PT Bold Heading" panose="02010400000000000000" pitchFamily="2" charset="-78"/>
              </a:rPr>
            </a:br>
            <a:r>
              <a:rPr lang="en-US" b="1" dirty="0">
                <a:solidFill>
                  <a:srgbClr val="7030A0"/>
                </a:solidFill>
                <a:cs typeface="PT Bold Heading" panose="02010400000000000000" pitchFamily="2" charset="-78"/>
              </a:rPr>
              <a:t>- </a:t>
            </a:r>
            <a:r>
              <a:rPr lang="ar-SA" b="1" dirty="0">
                <a:solidFill>
                  <a:srgbClr val="7030A0"/>
                </a:solidFill>
                <a:cs typeface="PT Bold Heading" panose="02010400000000000000" pitchFamily="2" charset="-78"/>
              </a:rPr>
              <a:t>زالت الإمبراطورية اليابانية بعد أن أخذت من اليابان جميع ممتلكاتها الخارجية</a:t>
            </a:r>
            <a:r>
              <a:rPr lang="en-US" b="1" dirty="0">
                <a:solidFill>
                  <a:srgbClr val="7030A0"/>
                </a:solidFill>
                <a:cs typeface="PT Bold Heading" panose="02010400000000000000" pitchFamily="2" charset="-78"/>
              </a:rPr>
              <a:t> </a:t>
            </a:r>
            <a:br>
              <a:rPr lang="en-US" b="1" dirty="0">
                <a:solidFill>
                  <a:srgbClr val="7030A0"/>
                </a:solidFill>
                <a:cs typeface="PT Bold Heading" panose="02010400000000000000" pitchFamily="2" charset="-78"/>
              </a:rPr>
            </a:br>
            <a:r>
              <a:rPr lang="en-US" b="1" dirty="0">
                <a:solidFill>
                  <a:srgbClr val="7030A0"/>
                </a:solidFill>
                <a:cs typeface="PT Bold Heading" panose="02010400000000000000" pitchFamily="2" charset="-78"/>
              </a:rPr>
              <a:t>- </a:t>
            </a:r>
            <a:r>
              <a:rPr lang="ar-SA" b="1" dirty="0">
                <a:solidFill>
                  <a:srgbClr val="7030A0"/>
                </a:solidFill>
                <a:cs typeface="PT Bold Heading" panose="02010400000000000000" pitchFamily="2" charset="-78"/>
              </a:rPr>
              <a:t>وضعت قوات أمريكية على الأراضي اليابانية</a:t>
            </a:r>
            <a:r>
              <a:rPr lang="en-US" b="1" dirty="0">
                <a:solidFill>
                  <a:srgbClr val="7030A0"/>
                </a:solidFill>
                <a:cs typeface="PT Bold Heading" panose="02010400000000000000" pitchFamily="2" charset="-78"/>
              </a:rPr>
              <a:t/>
            </a:r>
            <a:br>
              <a:rPr lang="en-US" b="1" dirty="0">
                <a:solidFill>
                  <a:srgbClr val="7030A0"/>
                </a:solidFill>
                <a:cs typeface="PT Bold Heading" panose="02010400000000000000" pitchFamily="2" charset="-78"/>
              </a:rPr>
            </a:br>
            <a:r>
              <a:rPr lang="en-US" b="1" dirty="0">
                <a:solidFill>
                  <a:srgbClr val="7030A0"/>
                </a:solidFill>
                <a:cs typeface="PT Bold Heading" panose="02010400000000000000" pitchFamily="2" charset="-78"/>
              </a:rPr>
              <a:t>- </a:t>
            </a:r>
            <a:r>
              <a:rPr lang="ar-SA" b="1" dirty="0">
                <a:solidFill>
                  <a:srgbClr val="7030A0"/>
                </a:solidFill>
                <a:cs typeface="PT Bold Heading" panose="02010400000000000000" pitchFamily="2" charset="-78"/>
              </a:rPr>
              <a:t>تحولت اليابان من نظام إمبراطوري لنظام ديمقراطي وخطت خطوات واسعة في مجال التطور الصناعي</a:t>
            </a:r>
            <a:endParaRPr lang="en-US" dirty="0">
              <a:solidFill>
                <a:srgbClr val="7030A0"/>
              </a:solidFill>
              <a:cs typeface="PT Bold Heading" panose="02010400000000000000" pitchFamily="2" charset="-78"/>
            </a:endParaRPr>
          </a:p>
          <a:p>
            <a:endParaRPr lang="ar-SA" dirty="0"/>
          </a:p>
        </p:txBody>
      </p:sp>
    </p:spTree>
    <p:extLst>
      <p:ext uri="{BB962C8B-B14F-4D97-AF65-F5344CB8AC3E}">
        <p14:creationId xmlns:p14="http://schemas.microsoft.com/office/powerpoint/2010/main" val="385380489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دير تنفيذي">
  <a:themeElements>
    <a:clrScheme name="مدير تنفيذي">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مدير تنفيذي">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دير تنفيذي">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1472</TotalTime>
  <Words>4264</Words>
  <Application>Microsoft Office PowerPoint</Application>
  <PresentationFormat>عرض على الشاشة (3:4)‏</PresentationFormat>
  <Paragraphs>267</Paragraphs>
  <Slides>53</Slides>
  <Notes>1</Notes>
  <HiddenSlides>0</HiddenSlides>
  <MMClips>0</MMClips>
  <ScaleCrop>false</ScaleCrop>
  <HeadingPairs>
    <vt:vector size="6" baseType="variant">
      <vt:variant>
        <vt:lpstr>الخطوط المستخدمة</vt:lpstr>
      </vt:variant>
      <vt:variant>
        <vt:i4>10</vt:i4>
      </vt:variant>
      <vt:variant>
        <vt:lpstr>نسق</vt:lpstr>
      </vt:variant>
      <vt:variant>
        <vt:i4>1</vt:i4>
      </vt:variant>
      <vt:variant>
        <vt:lpstr>عناوين الشرائح</vt:lpstr>
      </vt:variant>
      <vt:variant>
        <vt:i4>53</vt:i4>
      </vt:variant>
    </vt:vector>
  </HeadingPairs>
  <TitlesOfParts>
    <vt:vector size="64" baseType="lpstr">
      <vt:lpstr>Arial</vt:lpstr>
      <vt:lpstr>Calibri</vt:lpstr>
      <vt:lpstr>Century Gothic</vt:lpstr>
      <vt:lpstr>Courier New</vt:lpstr>
      <vt:lpstr>Palatino Linotype</vt:lpstr>
      <vt:lpstr>PT Bold Dusky</vt:lpstr>
      <vt:lpstr>PT Bold Heading</vt:lpstr>
      <vt:lpstr>Tahoma</vt:lpstr>
      <vt:lpstr>Times New Roman</vt:lpstr>
      <vt:lpstr>Wingdings</vt:lpstr>
      <vt:lpstr>مدير تنفيذي</vt:lpstr>
      <vt:lpstr>عرض تقديمي في PowerPoint</vt:lpstr>
      <vt:lpstr>عرض تقديمي في PowerPoint</vt:lpstr>
      <vt:lpstr>تاريخ اليابان الحديث  </vt:lpstr>
      <vt:lpstr>اليابان جغرافياً</vt:lpstr>
      <vt:lpstr>عرض تقديمي في PowerPoint</vt:lpstr>
      <vt:lpstr>جذور اليابانيون: </vt:lpstr>
      <vt:lpstr>عرض تقديمي في PowerPoint</vt:lpstr>
      <vt:lpstr>طبقات المجتمع اليابانى</vt:lpstr>
      <vt:lpstr>ديانات اليابانيون : </vt:lpstr>
      <vt:lpstr>عرض تقديمي في PowerPoint</vt:lpstr>
      <vt:lpstr>انتشار الإسلام في اليابان : </vt:lpstr>
      <vt:lpstr>بداية دخول البرتغاليون والإسبان لليابان (1545-1600م(</vt:lpstr>
      <vt:lpstr>التبشير في اليابان</vt:lpstr>
      <vt:lpstr>الحكومة اليابانية ومسيحي اليابان : </vt:lpstr>
      <vt:lpstr>عرض تقديمي في PowerPoint</vt:lpstr>
      <vt:lpstr>المراكز الأوربية في اليابان</vt:lpstr>
      <vt:lpstr>اليابان في مرحلة العزلة 1637 ـ 1853 </vt:lpstr>
      <vt:lpstr>اليابان والدول الأجنبية 1853-1914م </vt:lpstr>
      <vt:lpstr>-اليابان والأجانب :- </vt:lpstr>
      <vt:lpstr>المحاولات الأجنبية لفتح أبواب اليابان للتجارة : </vt:lpstr>
      <vt:lpstr> بعثة برى عام (1851م: </vt:lpstr>
      <vt:lpstr>نتائج معاهدة كاناجاوا : </vt:lpstr>
      <vt:lpstr>عرض تقديمي في PowerPoint</vt:lpstr>
      <vt:lpstr>اليابان في عصر الميجى( عصر التنوير</vt:lpstr>
      <vt:lpstr> عصر ميجى وحركة الإصلاح والتنوير في اليابان </vt:lpstr>
      <vt:lpstr> عصر ميجى وحركة الإصلاح والتنوير في اليابان </vt:lpstr>
      <vt:lpstr>في المجال السياسي</vt:lpstr>
      <vt:lpstr> تشكل الأحزاب السياسية في اليابان في عام 1881م</vt:lpstr>
      <vt:lpstr>في المجال الاجتماعي والاقتصادي والتعليمي : </vt:lpstr>
      <vt:lpstr>التطورات الأخرى</vt:lpstr>
      <vt:lpstr>المحاضرة الثانية  </vt:lpstr>
      <vt:lpstr> التطورات السياسية في اليابان 1900-1904م</vt:lpstr>
      <vt:lpstr>الاتفاق الروسي الصيني عام 1902:</vt:lpstr>
      <vt:lpstr>عرض تقديمي في PowerPoint</vt:lpstr>
      <vt:lpstr>مقدمات الحرب الروسية اليابانية</vt:lpstr>
      <vt:lpstr>الحرب الروسية اليابانية 1904م</vt:lpstr>
      <vt:lpstr>نتائج الحرب الروسية اليابانية علي اليابان</vt:lpstr>
      <vt:lpstr>الحياة السياسية في اليابان 1890 ـ 1913</vt:lpstr>
      <vt:lpstr>  التطور الاقتصادي في اليابان 1900 ـ 1913 </vt:lpstr>
      <vt:lpstr>اليابان في الحرب العالمية الأولى 1914-1918م</vt:lpstr>
      <vt:lpstr>اليابان بين الحربين العالميتين 1919-  1939 </vt:lpstr>
      <vt:lpstr>السياسة الأمريكية وموقفها من تزايد قوة اليابان</vt:lpstr>
      <vt:lpstr>الحرب الصينية – اليابانية (1894 – 1895)،</vt:lpstr>
      <vt:lpstr>عرض تقديمي في PowerPoint</vt:lpstr>
      <vt:lpstr> الحرب الصينية اليابانية 1937م                                  أسباب الحرب </vt:lpstr>
      <vt:lpstr>مراحل الحرب اليابانية الصينية </vt:lpstr>
      <vt:lpstr>نتائج الحرب الصينية اليابانية 1937</vt:lpstr>
      <vt:lpstr>عرض تقديمي في PowerPoint</vt:lpstr>
      <vt:lpstr>اليابان ودخول الحرب العالمية الثانية</vt:lpstr>
      <vt:lpstr>عرض تقديمي في PowerPoint</vt:lpstr>
      <vt:lpstr>اليابان والحرب العالمية الثانية</vt:lpstr>
      <vt:lpstr>عرض تقديمي في PowerPoint</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123</dc:creator>
  <cp:lastModifiedBy>4 memo</cp:lastModifiedBy>
  <cp:revision>108</cp:revision>
  <dcterms:created xsi:type="dcterms:W3CDTF">2013-09-20T07:15:20Z</dcterms:created>
  <dcterms:modified xsi:type="dcterms:W3CDTF">2014-05-06T22:10:19Z</dcterms:modified>
</cp:coreProperties>
</file>