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Lst>
  <p:sldIdLst>
    <p:sldId id="260" r:id="rId3"/>
    <p:sldId id="263" r:id="rId4"/>
    <p:sldId id="262" r:id="rId5"/>
    <p:sldId id="264" r:id="rId6"/>
    <p:sldId id="265" r:id="rId7"/>
    <p:sldId id="292" r:id="rId8"/>
    <p:sldId id="266" r:id="rId9"/>
    <p:sldId id="267" r:id="rId10"/>
    <p:sldId id="268" r:id="rId11"/>
    <p:sldId id="269" r:id="rId12"/>
    <p:sldId id="309" r:id="rId13"/>
    <p:sldId id="293" r:id="rId14"/>
    <p:sldId id="270" r:id="rId15"/>
    <p:sldId id="294" r:id="rId16"/>
    <p:sldId id="290" r:id="rId17"/>
    <p:sldId id="297" r:id="rId18"/>
    <p:sldId id="291" r:id="rId19"/>
    <p:sldId id="295" r:id="rId20"/>
    <p:sldId id="298" r:id="rId21"/>
    <p:sldId id="300" r:id="rId22"/>
    <p:sldId id="272" r:id="rId23"/>
    <p:sldId id="310" r:id="rId24"/>
    <p:sldId id="273" r:id="rId25"/>
    <p:sldId id="302" r:id="rId26"/>
    <p:sldId id="301" r:id="rId27"/>
    <p:sldId id="305" r:id="rId28"/>
    <p:sldId id="274" r:id="rId29"/>
    <p:sldId id="275" r:id="rId30"/>
    <p:sldId id="303" r:id="rId31"/>
    <p:sldId id="276" r:id="rId32"/>
    <p:sldId id="277" r:id="rId33"/>
    <p:sldId id="304" r:id="rId34"/>
    <p:sldId id="278" r:id="rId35"/>
    <p:sldId id="279" r:id="rId3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23" d="100"/>
          <a:sy n="23" d="100"/>
        </p:scale>
        <p:origin x="1363" y="3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11/07/35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11/07/35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11/07/35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11/07/35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11/07/35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11/07/35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11/07/35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11/07/35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11/07/35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11/07/35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11/07/35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1B8ABB09-4A1D-463E-8065-109CC2B7EFAA}" type="datetimeFigureOut">
              <a:rPr lang="ar-SA" smtClean="0">
                <a:solidFill>
                  <a:prstClr val="black">
                    <a:lumMod val="50000"/>
                    <a:lumOff val="50000"/>
                  </a:prstClr>
                </a:solidFill>
              </a:rPr>
              <a:pPr/>
              <a:t>11/07/35</a:t>
            </a:fld>
            <a:endParaRPr lang="ar-SA">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ar-SA">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0B34F065-1154-456A-91E3-76DE8E75E17B}" type="slidenum">
              <a:rPr lang="ar-SA" smtClean="0">
                <a:solidFill>
                  <a:prstClr val="black">
                    <a:lumMod val="50000"/>
                    <a:lumOff val="50000"/>
                  </a:prstClr>
                </a:solidFill>
              </a:rPr>
              <a:pPr/>
              <a:t>‹#›</a:t>
            </a:fld>
            <a:endParaRPr lang="ar-SA">
              <a:solidFill>
                <a:prstClr val="black">
                  <a:lumMod val="50000"/>
                  <a:lumOff val="50000"/>
                </a:prstClr>
              </a:solidFill>
            </a:endParaRPr>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ar-SA" smtClean="0"/>
              <a:t>انقر لتحرير نمط العنوان الرئيسي</a:t>
            </a:r>
            <a:endParaRPr lang="en-US" dirty="0"/>
          </a:p>
        </p:txBody>
      </p:sp>
    </p:spTree>
    <p:extLst>
      <p:ext uri="{BB962C8B-B14F-4D97-AF65-F5344CB8AC3E}">
        <p14:creationId xmlns:p14="http://schemas.microsoft.com/office/powerpoint/2010/main" val="310591381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B8ABB09-4A1D-463E-8065-109CC2B7EFAA}" type="datetimeFigureOut">
              <a:rPr lang="ar-SA" smtClean="0">
                <a:solidFill>
                  <a:prstClr val="black">
                    <a:lumMod val="50000"/>
                    <a:lumOff val="50000"/>
                  </a:prstClr>
                </a:solidFill>
              </a:rPr>
              <a:pPr/>
              <a:t>11/07/35</a:t>
            </a:fld>
            <a:endParaRPr lang="ar-SA">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ar-SA">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0B34F065-1154-456A-91E3-76DE8E75E17B}" type="slidenum">
              <a:rPr lang="ar-SA" smtClean="0">
                <a:solidFill>
                  <a:prstClr val="black">
                    <a:lumMod val="50000"/>
                    <a:lumOff val="50000"/>
                  </a:prstClr>
                </a:solidFill>
              </a:rPr>
              <a:pPr/>
              <a:t>‹#›</a:t>
            </a:fld>
            <a:endParaRPr lang="ar-SA">
              <a:solidFill>
                <a:prstClr val="black">
                  <a:lumMod val="50000"/>
                  <a:lumOff val="50000"/>
                </a:prstClr>
              </a:solidFill>
            </a:endParaRPr>
          </a:p>
        </p:txBody>
      </p:sp>
      <p:sp>
        <p:nvSpPr>
          <p:cNvPr id="8" name="Title 7"/>
          <p:cNvSpPr>
            <a:spLocks noGrp="1"/>
          </p:cNvSpPr>
          <p:nvPr>
            <p:ph type="title"/>
          </p:nvPr>
        </p:nvSpPr>
        <p:spPr/>
        <p:txBody>
          <a:bodyPr/>
          <a:lstStyle/>
          <a:p>
            <a:r>
              <a:rPr lang="ar-SA" smtClean="0"/>
              <a:t>انقر لتحرير نمط العنوان الرئيسي</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extLst>
      <p:ext uri="{BB962C8B-B14F-4D97-AF65-F5344CB8AC3E}">
        <p14:creationId xmlns:p14="http://schemas.microsoft.com/office/powerpoint/2010/main" val="428699519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1B8ABB09-4A1D-463E-8065-109CC2B7EFAA}" type="datetimeFigureOut">
              <a:rPr lang="ar-SA" smtClean="0">
                <a:solidFill>
                  <a:prstClr val="black">
                    <a:lumMod val="50000"/>
                    <a:lumOff val="50000"/>
                  </a:prstClr>
                </a:solidFill>
              </a:rPr>
              <a:pPr/>
              <a:t>11/07/35</a:t>
            </a:fld>
            <a:endParaRPr lang="ar-SA">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ar-SA">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0B34F065-1154-456A-91E3-76DE8E75E17B}" type="slidenum">
              <a:rPr lang="ar-SA" smtClean="0">
                <a:solidFill>
                  <a:prstClr val="black">
                    <a:lumMod val="50000"/>
                    <a:lumOff val="50000"/>
                  </a:prstClr>
                </a:solidFill>
              </a:rPr>
              <a:pPr/>
              <a:t>‹#›</a:t>
            </a:fld>
            <a:endParaRPr lang="ar-SA">
              <a:solidFill>
                <a:prstClr val="black">
                  <a:lumMod val="50000"/>
                  <a:lumOff val="50000"/>
                </a:prstClr>
              </a:solidFill>
            </a:endParaRPr>
          </a:p>
        </p:txBody>
      </p:sp>
    </p:spTree>
    <p:extLst>
      <p:ext uri="{BB962C8B-B14F-4D97-AF65-F5344CB8AC3E}">
        <p14:creationId xmlns:p14="http://schemas.microsoft.com/office/powerpoint/2010/main" val="332911059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B8ABB09-4A1D-463E-8065-109CC2B7EFAA}" type="datetimeFigureOut">
              <a:rPr lang="ar-SA" smtClean="0">
                <a:solidFill>
                  <a:prstClr val="black">
                    <a:lumMod val="50000"/>
                    <a:lumOff val="50000"/>
                  </a:prstClr>
                </a:solidFill>
              </a:rPr>
              <a:pPr/>
              <a:t>11/07/35</a:t>
            </a:fld>
            <a:endParaRPr lang="ar-SA">
              <a:solidFill>
                <a:prstClr val="black">
                  <a:lumMod val="50000"/>
                  <a:lumOff val="50000"/>
                </a:prstClr>
              </a:solidFill>
            </a:endParaRPr>
          </a:p>
        </p:txBody>
      </p:sp>
      <p:sp>
        <p:nvSpPr>
          <p:cNvPr id="6" name="Footer Placeholder 5"/>
          <p:cNvSpPr>
            <a:spLocks noGrp="1"/>
          </p:cNvSpPr>
          <p:nvPr>
            <p:ph type="ftr" sz="quarter" idx="11"/>
          </p:nvPr>
        </p:nvSpPr>
        <p:spPr/>
        <p:txBody>
          <a:bodyPr/>
          <a:lstStyle/>
          <a:p>
            <a:endParaRPr lang="ar-SA">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0B34F065-1154-456A-91E3-76DE8E75E17B}" type="slidenum">
              <a:rPr lang="ar-SA" smtClean="0">
                <a:solidFill>
                  <a:prstClr val="black">
                    <a:lumMod val="50000"/>
                    <a:lumOff val="50000"/>
                  </a:prstClr>
                </a:solidFill>
              </a:rPr>
              <a:pPr/>
              <a:t>‹#›</a:t>
            </a:fld>
            <a:endParaRPr lang="ar-SA">
              <a:solidFill>
                <a:prstClr val="black">
                  <a:lumMod val="50000"/>
                  <a:lumOff val="50000"/>
                </a:prstClr>
              </a:solidFill>
            </a:endParaRPr>
          </a:p>
        </p:txBody>
      </p:sp>
      <p:sp>
        <p:nvSpPr>
          <p:cNvPr id="8" name="Title 7"/>
          <p:cNvSpPr>
            <a:spLocks noGrp="1"/>
          </p:cNvSpPr>
          <p:nvPr>
            <p:ph type="title"/>
          </p:nvPr>
        </p:nvSpPr>
        <p:spPr/>
        <p:txBody>
          <a:bodyPr/>
          <a:lstStyle/>
          <a:p>
            <a:r>
              <a:rPr lang="ar-SA" smtClean="0"/>
              <a:t>انقر لتحرير نمط العنوان الرئيسي</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extLst>
      <p:ext uri="{BB962C8B-B14F-4D97-AF65-F5344CB8AC3E}">
        <p14:creationId xmlns:p14="http://schemas.microsoft.com/office/powerpoint/2010/main" val="262570237"/>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ar-SA" smtClean="0"/>
              <a:t>انقر لتحرير أنماط النص الرئيسي</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1B8ABB09-4A1D-463E-8065-109CC2B7EFAA}" type="datetimeFigureOut">
              <a:rPr lang="ar-SA" smtClean="0">
                <a:solidFill>
                  <a:prstClr val="black">
                    <a:lumMod val="50000"/>
                    <a:lumOff val="50000"/>
                  </a:prstClr>
                </a:solidFill>
              </a:rPr>
              <a:pPr/>
              <a:t>11/07/35</a:t>
            </a:fld>
            <a:endParaRPr lang="ar-SA">
              <a:solidFill>
                <a:prstClr val="black">
                  <a:lumMod val="50000"/>
                  <a:lumOff val="50000"/>
                </a:prstClr>
              </a:solidFill>
            </a:endParaRPr>
          </a:p>
        </p:txBody>
      </p:sp>
      <p:sp>
        <p:nvSpPr>
          <p:cNvPr id="8" name="Footer Placeholder 7"/>
          <p:cNvSpPr>
            <a:spLocks noGrp="1"/>
          </p:cNvSpPr>
          <p:nvPr>
            <p:ph type="ftr" sz="quarter" idx="11"/>
          </p:nvPr>
        </p:nvSpPr>
        <p:spPr/>
        <p:txBody>
          <a:bodyPr/>
          <a:lstStyle/>
          <a:p>
            <a:endParaRPr lang="ar-SA">
              <a:solidFill>
                <a:prstClr val="black">
                  <a:lumMod val="50000"/>
                  <a:lumOff val="50000"/>
                </a:prstClr>
              </a:solidFill>
            </a:endParaRPr>
          </a:p>
        </p:txBody>
      </p:sp>
      <p:sp>
        <p:nvSpPr>
          <p:cNvPr id="9" name="Slide Number Placeholder 8"/>
          <p:cNvSpPr>
            <a:spLocks noGrp="1"/>
          </p:cNvSpPr>
          <p:nvPr>
            <p:ph type="sldNum" sz="quarter" idx="12"/>
          </p:nvPr>
        </p:nvSpPr>
        <p:spPr/>
        <p:txBody>
          <a:bodyPr/>
          <a:lstStyle/>
          <a:p>
            <a:fld id="{0B34F065-1154-456A-91E3-76DE8E75E17B}" type="slidenum">
              <a:rPr lang="ar-SA" smtClean="0">
                <a:solidFill>
                  <a:prstClr val="black">
                    <a:lumMod val="50000"/>
                    <a:lumOff val="50000"/>
                  </a:prstClr>
                </a:solidFill>
              </a:rPr>
              <a:pPr/>
              <a:t>‹#›</a:t>
            </a:fld>
            <a:endParaRPr lang="ar-SA">
              <a:solidFill>
                <a:prstClr val="black">
                  <a:lumMod val="50000"/>
                  <a:lumOff val="50000"/>
                </a:prstClr>
              </a:solidFill>
            </a:endParaRPr>
          </a:p>
        </p:txBody>
      </p:sp>
      <p:sp>
        <p:nvSpPr>
          <p:cNvPr id="10" name="Title 9"/>
          <p:cNvSpPr>
            <a:spLocks noGrp="1"/>
          </p:cNvSpPr>
          <p:nvPr>
            <p:ph type="title"/>
          </p:nvPr>
        </p:nvSpPr>
        <p:spPr/>
        <p:txBody>
          <a:bodyPr/>
          <a:lstStyle/>
          <a:p>
            <a:r>
              <a:rPr lang="ar-SA" smtClean="0"/>
              <a:t>انقر لتحرير نمط العنوان الرئيسي</a:t>
            </a:r>
            <a:endParaRPr lang="en-US" dirty="0"/>
          </a:p>
        </p:txBody>
      </p:sp>
    </p:spTree>
    <p:extLst>
      <p:ext uri="{BB962C8B-B14F-4D97-AF65-F5344CB8AC3E}">
        <p14:creationId xmlns:p14="http://schemas.microsoft.com/office/powerpoint/2010/main" val="1040696525"/>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fld id="{1B8ABB09-4A1D-463E-8065-109CC2B7EFAA}" type="datetimeFigureOut">
              <a:rPr lang="ar-SA" smtClean="0">
                <a:solidFill>
                  <a:prstClr val="black">
                    <a:lumMod val="50000"/>
                    <a:lumOff val="50000"/>
                  </a:prstClr>
                </a:solidFill>
              </a:rPr>
              <a:pPr/>
              <a:t>11/07/35</a:t>
            </a:fld>
            <a:endParaRPr lang="ar-SA">
              <a:solidFill>
                <a:prstClr val="black">
                  <a:lumMod val="50000"/>
                  <a:lumOff val="50000"/>
                </a:prstClr>
              </a:solidFill>
            </a:endParaRPr>
          </a:p>
        </p:txBody>
      </p:sp>
      <p:sp>
        <p:nvSpPr>
          <p:cNvPr id="4" name="Footer Placeholder 3"/>
          <p:cNvSpPr>
            <a:spLocks noGrp="1"/>
          </p:cNvSpPr>
          <p:nvPr>
            <p:ph type="ftr" sz="quarter" idx="11"/>
          </p:nvPr>
        </p:nvSpPr>
        <p:spPr/>
        <p:txBody>
          <a:bodyPr/>
          <a:lstStyle/>
          <a:p>
            <a:endParaRPr lang="ar-SA">
              <a:solidFill>
                <a:prstClr val="black">
                  <a:lumMod val="50000"/>
                  <a:lumOff val="50000"/>
                </a:prstClr>
              </a:solidFill>
            </a:endParaRPr>
          </a:p>
        </p:txBody>
      </p:sp>
      <p:sp>
        <p:nvSpPr>
          <p:cNvPr id="5" name="Slide Number Placeholder 4"/>
          <p:cNvSpPr>
            <a:spLocks noGrp="1"/>
          </p:cNvSpPr>
          <p:nvPr>
            <p:ph type="sldNum" sz="quarter" idx="12"/>
          </p:nvPr>
        </p:nvSpPr>
        <p:spPr/>
        <p:txBody>
          <a:bodyPr/>
          <a:lstStyle/>
          <a:p>
            <a:fld id="{0B34F065-1154-456A-91E3-76DE8E75E17B}" type="slidenum">
              <a:rPr lang="ar-SA" smtClean="0">
                <a:solidFill>
                  <a:prstClr val="black">
                    <a:lumMod val="50000"/>
                    <a:lumOff val="50000"/>
                  </a:prstClr>
                </a:solidFill>
              </a:rPr>
              <a:pPr/>
              <a:t>‹#›</a:t>
            </a:fld>
            <a:endParaRPr lang="ar-SA">
              <a:solidFill>
                <a:prstClr val="black">
                  <a:lumMod val="50000"/>
                  <a:lumOff val="50000"/>
                </a:prstClr>
              </a:solidFill>
            </a:endParaRPr>
          </a:p>
        </p:txBody>
      </p:sp>
    </p:spTree>
    <p:extLst>
      <p:ext uri="{BB962C8B-B14F-4D97-AF65-F5344CB8AC3E}">
        <p14:creationId xmlns:p14="http://schemas.microsoft.com/office/powerpoint/2010/main" val="1179517962"/>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ABB09-4A1D-463E-8065-109CC2B7EFAA}" type="datetimeFigureOut">
              <a:rPr lang="ar-SA" smtClean="0">
                <a:solidFill>
                  <a:prstClr val="black">
                    <a:lumMod val="50000"/>
                    <a:lumOff val="50000"/>
                  </a:prstClr>
                </a:solidFill>
              </a:rPr>
              <a:pPr/>
              <a:t>11/07/35</a:t>
            </a:fld>
            <a:endParaRPr lang="ar-SA">
              <a:solidFill>
                <a:prstClr val="black">
                  <a:lumMod val="50000"/>
                  <a:lumOff val="50000"/>
                </a:prstClr>
              </a:solidFill>
            </a:endParaRPr>
          </a:p>
        </p:txBody>
      </p:sp>
      <p:sp>
        <p:nvSpPr>
          <p:cNvPr id="3" name="Footer Placeholder 2"/>
          <p:cNvSpPr>
            <a:spLocks noGrp="1"/>
          </p:cNvSpPr>
          <p:nvPr>
            <p:ph type="ftr" sz="quarter" idx="11"/>
          </p:nvPr>
        </p:nvSpPr>
        <p:spPr/>
        <p:txBody>
          <a:bodyPr/>
          <a:lstStyle/>
          <a:p>
            <a:endParaRPr lang="ar-SA">
              <a:solidFill>
                <a:prstClr val="black">
                  <a:lumMod val="50000"/>
                  <a:lumOff val="50000"/>
                </a:prstClr>
              </a:solidFill>
            </a:endParaRPr>
          </a:p>
        </p:txBody>
      </p:sp>
      <p:sp>
        <p:nvSpPr>
          <p:cNvPr id="4" name="Slide Number Placeholder 3"/>
          <p:cNvSpPr>
            <a:spLocks noGrp="1"/>
          </p:cNvSpPr>
          <p:nvPr>
            <p:ph type="sldNum" sz="quarter" idx="12"/>
          </p:nvPr>
        </p:nvSpPr>
        <p:spPr/>
        <p:txBody>
          <a:bodyPr/>
          <a:lstStyle/>
          <a:p>
            <a:fld id="{0B34F065-1154-456A-91E3-76DE8E75E17B}" type="slidenum">
              <a:rPr lang="ar-SA" smtClean="0">
                <a:solidFill>
                  <a:prstClr val="black">
                    <a:lumMod val="50000"/>
                    <a:lumOff val="50000"/>
                  </a:prstClr>
                </a:solidFill>
              </a:rPr>
              <a:pPr/>
              <a:t>‹#›</a:t>
            </a:fld>
            <a:endParaRPr lang="ar-SA">
              <a:solidFill>
                <a:prstClr val="black">
                  <a:lumMod val="50000"/>
                  <a:lumOff val="50000"/>
                </a:prstClr>
              </a:solidFill>
            </a:endParaRPr>
          </a:p>
        </p:txBody>
      </p:sp>
    </p:spTree>
    <p:extLst>
      <p:ext uri="{BB962C8B-B14F-4D97-AF65-F5344CB8AC3E}">
        <p14:creationId xmlns:p14="http://schemas.microsoft.com/office/powerpoint/2010/main" val="528017901"/>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1B8ABB09-4A1D-463E-8065-109CC2B7EFAA}" type="datetimeFigureOut">
              <a:rPr lang="ar-SA" smtClean="0">
                <a:solidFill>
                  <a:prstClr val="black">
                    <a:lumMod val="50000"/>
                    <a:lumOff val="50000"/>
                  </a:prstClr>
                </a:solidFill>
              </a:rPr>
              <a:pPr/>
              <a:t>11/07/35</a:t>
            </a:fld>
            <a:endParaRPr lang="ar-SA">
              <a:solidFill>
                <a:prstClr val="black">
                  <a:lumMod val="50000"/>
                  <a:lumOff val="50000"/>
                </a:prstClr>
              </a:solidFill>
            </a:endParaRPr>
          </a:p>
        </p:txBody>
      </p:sp>
      <p:sp>
        <p:nvSpPr>
          <p:cNvPr id="6" name="Footer Placeholder 5"/>
          <p:cNvSpPr>
            <a:spLocks noGrp="1"/>
          </p:cNvSpPr>
          <p:nvPr>
            <p:ph type="ftr" sz="quarter" idx="11"/>
          </p:nvPr>
        </p:nvSpPr>
        <p:spPr/>
        <p:txBody>
          <a:bodyPr/>
          <a:lstStyle/>
          <a:p>
            <a:endParaRPr lang="ar-SA">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0B34F065-1154-456A-91E3-76DE8E75E17B}" type="slidenum">
              <a:rPr lang="ar-SA" smtClean="0">
                <a:solidFill>
                  <a:prstClr val="black">
                    <a:lumMod val="50000"/>
                    <a:lumOff val="50000"/>
                  </a:prstClr>
                </a:solidFill>
              </a:rPr>
              <a:pPr/>
              <a:t>‹#›</a:t>
            </a:fld>
            <a:endParaRPr lang="ar-SA">
              <a:solidFill>
                <a:prstClr val="black">
                  <a:lumMod val="50000"/>
                  <a:lumOff val="50000"/>
                </a:prstClr>
              </a:solidFill>
            </a:endParaRPr>
          </a:p>
        </p:txBody>
      </p:sp>
    </p:spTree>
    <p:extLst>
      <p:ext uri="{BB962C8B-B14F-4D97-AF65-F5344CB8AC3E}">
        <p14:creationId xmlns:p14="http://schemas.microsoft.com/office/powerpoint/2010/main" val="3474676465"/>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1B8ABB09-4A1D-463E-8065-109CC2B7EFAA}" type="datetimeFigureOut">
              <a:rPr lang="ar-SA" smtClean="0">
                <a:solidFill>
                  <a:prstClr val="black">
                    <a:lumMod val="50000"/>
                    <a:lumOff val="50000"/>
                  </a:prstClr>
                </a:solidFill>
              </a:rPr>
              <a:pPr/>
              <a:t>11/07/35</a:t>
            </a:fld>
            <a:endParaRPr lang="ar-SA">
              <a:solidFill>
                <a:prstClr val="black">
                  <a:lumMod val="50000"/>
                  <a:lumOff val="50000"/>
                </a:prstClr>
              </a:solidFill>
            </a:endParaRPr>
          </a:p>
        </p:txBody>
      </p:sp>
      <p:sp>
        <p:nvSpPr>
          <p:cNvPr id="6" name="Footer Placeholder 5"/>
          <p:cNvSpPr>
            <a:spLocks noGrp="1"/>
          </p:cNvSpPr>
          <p:nvPr>
            <p:ph type="ftr" sz="quarter" idx="11"/>
          </p:nvPr>
        </p:nvSpPr>
        <p:spPr/>
        <p:txBody>
          <a:bodyPr/>
          <a:lstStyle/>
          <a:p>
            <a:endParaRPr lang="ar-SA">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0B34F065-1154-456A-91E3-76DE8E75E17B}" type="slidenum">
              <a:rPr lang="ar-SA" smtClean="0">
                <a:solidFill>
                  <a:prstClr val="black">
                    <a:lumMod val="50000"/>
                    <a:lumOff val="50000"/>
                  </a:prstClr>
                </a:solidFill>
              </a:rPr>
              <a:pPr/>
              <a:t>‹#›</a:t>
            </a:fld>
            <a:endParaRPr lang="ar-SA">
              <a:solidFill>
                <a:prstClr val="black">
                  <a:lumMod val="50000"/>
                  <a:lumOff val="50000"/>
                </a:prstClr>
              </a:solidFill>
            </a:endParaRPr>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ar-SA" smtClean="0"/>
              <a:t>انقر لتحرير نمط العنوان الرئيسي</a:t>
            </a:r>
            <a:endParaRPr lang="en-US" dirty="0"/>
          </a:p>
        </p:txBody>
      </p:sp>
    </p:spTree>
    <p:extLst>
      <p:ext uri="{BB962C8B-B14F-4D97-AF65-F5344CB8AC3E}">
        <p14:creationId xmlns:p14="http://schemas.microsoft.com/office/powerpoint/2010/main" val="3451375698"/>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solidFill>
                  <a:prstClr val="black">
                    <a:lumMod val="50000"/>
                    <a:lumOff val="50000"/>
                  </a:prstClr>
                </a:solidFill>
              </a:rPr>
              <a:pPr/>
              <a:t>11/07/35</a:t>
            </a:fld>
            <a:endParaRPr lang="ar-SA">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ar-SA">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0B34F065-1154-456A-91E3-76DE8E75E17B}" type="slidenum">
              <a:rPr lang="ar-SA" smtClean="0">
                <a:solidFill>
                  <a:prstClr val="black">
                    <a:lumMod val="50000"/>
                    <a:lumOff val="50000"/>
                  </a:prstClr>
                </a:solidFill>
              </a:rPr>
              <a:pPr/>
              <a:t>‹#›</a:t>
            </a:fld>
            <a:endParaRPr lang="ar-SA">
              <a:solidFill>
                <a:prstClr val="black">
                  <a:lumMod val="50000"/>
                  <a:lumOff val="50000"/>
                </a:prstClr>
              </a:solidFill>
            </a:endParaRPr>
          </a:p>
        </p:txBody>
      </p:sp>
    </p:spTree>
    <p:extLst>
      <p:ext uri="{BB962C8B-B14F-4D97-AF65-F5344CB8AC3E}">
        <p14:creationId xmlns:p14="http://schemas.microsoft.com/office/powerpoint/2010/main" val="1280237441"/>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1B8ABB09-4A1D-463E-8065-109CC2B7EFAA}" type="datetimeFigureOut">
              <a:rPr lang="ar-SA" smtClean="0">
                <a:solidFill>
                  <a:prstClr val="black">
                    <a:lumMod val="50000"/>
                    <a:lumOff val="50000"/>
                  </a:prstClr>
                </a:solidFill>
              </a:rPr>
              <a:pPr/>
              <a:t>11/07/35</a:t>
            </a:fld>
            <a:endParaRPr lang="ar-SA">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ar-SA">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0B34F065-1154-456A-91E3-76DE8E75E17B}" type="slidenum">
              <a:rPr lang="ar-SA" smtClean="0">
                <a:solidFill>
                  <a:prstClr val="black">
                    <a:lumMod val="50000"/>
                    <a:lumOff val="50000"/>
                  </a:prstClr>
                </a:solidFill>
              </a:rPr>
              <a:pPr/>
              <a:t>‹#›</a:t>
            </a:fld>
            <a:endParaRPr lang="ar-SA">
              <a:solidFill>
                <a:prstClr val="black">
                  <a:lumMod val="50000"/>
                  <a:lumOff val="50000"/>
                </a:prstClr>
              </a:solidFill>
            </a:endParaRPr>
          </a:p>
        </p:txBody>
      </p:sp>
    </p:spTree>
    <p:extLst>
      <p:ext uri="{BB962C8B-B14F-4D97-AF65-F5344CB8AC3E}">
        <p14:creationId xmlns:p14="http://schemas.microsoft.com/office/powerpoint/2010/main" val="96220463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11/07/35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1B8ABB09-4A1D-463E-8065-109CC2B7EFAA}" type="datetimeFigureOut">
              <a:rPr lang="ar-SA" smtClean="0">
                <a:solidFill>
                  <a:prstClr val="black">
                    <a:lumMod val="50000"/>
                    <a:lumOff val="50000"/>
                  </a:prstClr>
                </a:solidFill>
              </a:rPr>
              <a:pPr/>
              <a:t>11/07/35</a:t>
            </a:fld>
            <a:endParaRPr lang="ar-SA">
              <a:solidFill>
                <a:prstClr val="black">
                  <a:lumMod val="50000"/>
                  <a:lumOff val="50000"/>
                </a:prstClr>
              </a:solidFill>
            </a:endParaRPr>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ar-SA">
              <a:solidFill>
                <a:prstClr val="black">
                  <a:lumMod val="50000"/>
                  <a:lumOff val="50000"/>
                </a:prstClr>
              </a:solidFill>
            </a:endParaRPr>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0B34F065-1154-456A-91E3-76DE8E75E17B}" type="slidenum">
              <a:rPr lang="ar-SA" smtClean="0">
                <a:solidFill>
                  <a:prstClr val="black">
                    <a:lumMod val="50000"/>
                    <a:lumOff val="50000"/>
                  </a:prstClr>
                </a:solidFill>
              </a:rPr>
              <a:pPr/>
              <a:t>‹#›</a:t>
            </a:fld>
            <a:endParaRPr lang="ar-SA">
              <a:solidFill>
                <a:prstClr val="black">
                  <a:lumMod val="50000"/>
                  <a:lumOff val="50000"/>
                </a:prstClr>
              </a:solidFill>
            </a:endParaRPr>
          </a:p>
        </p:txBody>
      </p:sp>
    </p:spTree>
    <p:extLst>
      <p:ext uri="{BB962C8B-B14F-4D97-AF65-F5344CB8AC3E}">
        <p14:creationId xmlns:p14="http://schemas.microsoft.com/office/powerpoint/2010/main" val="39582760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1"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2860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a:p>
        </p:txBody>
      </p:sp>
      <p:pic>
        <p:nvPicPr>
          <p:cNvPr id="2050" name="Picture 2" descr="D:\2013 جامعة الدمام\بسم الله الرحمن الرحيم\136940436416[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90" y="211290"/>
            <a:ext cx="9124709" cy="6530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2039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649797" y="188640"/>
            <a:ext cx="7772400" cy="1143000"/>
          </a:xfrm>
        </p:spPr>
        <p:txBody>
          <a:bodyPr>
            <a:normAutofit fontScale="90000"/>
          </a:bodyPr>
          <a:lstStyle/>
          <a:p>
            <a:pPr algn="ctr"/>
            <a:r>
              <a:rPr lang="ar-EG" altLang="ar-EG" sz="7200" dirty="0"/>
              <a:t>أهلا وسهلا </a:t>
            </a:r>
            <a:r>
              <a:rPr lang="ar-EG" altLang="ar-EG" sz="7200" dirty="0" smtClean="0"/>
              <a:t>بكم</a:t>
            </a:r>
            <a:endParaRPr lang="en-US" altLang="ar-EG" sz="7200" dirty="0"/>
          </a:p>
        </p:txBody>
      </p:sp>
      <p:sp>
        <p:nvSpPr>
          <p:cNvPr id="51203" name="Rectangle 3"/>
          <p:cNvSpPr>
            <a:spLocks noGrp="1" noChangeArrowheads="1"/>
          </p:cNvSpPr>
          <p:nvPr>
            <p:ph type="subTitle" idx="4294967295"/>
          </p:nvPr>
        </p:nvSpPr>
        <p:spPr>
          <a:xfrm>
            <a:off x="0" y="3886200"/>
            <a:ext cx="6400800" cy="1752600"/>
          </a:xfrm>
        </p:spPr>
        <p:txBody>
          <a:bodyPr/>
          <a:lstStyle/>
          <a:p>
            <a:pPr marL="0" indent="0" algn="ctr">
              <a:buFont typeface="Wingdings" pitchFamily="2" charset="2"/>
              <a:buNone/>
            </a:pPr>
            <a:endParaRPr lang="ar-EG" altLang="ar-EG" b="0">
              <a:latin typeface="Times New Roman" pitchFamily="18" charset="0"/>
            </a:endParaRPr>
          </a:p>
          <a:p>
            <a:pPr marL="0" indent="0" algn="ctr">
              <a:buFont typeface="Wingdings" pitchFamily="2" charset="2"/>
              <a:buNone/>
            </a:pPr>
            <a:endParaRPr lang="en-US" altLang="ar-EG" b="0">
              <a:latin typeface="Times New Roman" pitchFamily="18" charset="0"/>
            </a:endParaRPr>
          </a:p>
        </p:txBody>
      </p:sp>
      <p:pic>
        <p:nvPicPr>
          <p:cNvPr id="51204" name="Picture 4" descr="nHU20454"/>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07505" y="1484784"/>
            <a:ext cx="8856984" cy="5544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2842372"/>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withEffect">
                                  <p:stCondLst>
                                    <p:cond delay="0"/>
                                  </p:stCondLst>
                                  <p:childTnLst>
                                    <p:set>
                                      <p:cBhvr>
                                        <p:cTn id="6" dur="1" fill="hold">
                                          <p:stCondLst>
                                            <p:cond delay="0"/>
                                          </p:stCondLst>
                                        </p:cTn>
                                        <p:tgtEl>
                                          <p:spTgt spid="51202"/>
                                        </p:tgtEl>
                                        <p:attrNameLst>
                                          <p:attrName>style.visibility</p:attrName>
                                        </p:attrNameLst>
                                      </p:cBhvr>
                                      <p:to>
                                        <p:strVal val="visible"/>
                                      </p:to>
                                    </p:set>
                                    <p:anim calcmode="lin" valueType="num">
                                      <p:cBhvr>
                                        <p:cTn id="7" dur="2000" fill="hold"/>
                                        <p:tgtEl>
                                          <p:spTgt spid="51202"/>
                                        </p:tgtEl>
                                        <p:attrNameLst>
                                          <p:attrName>ppt_w</p:attrName>
                                        </p:attrNameLst>
                                      </p:cBhvr>
                                      <p:tavLst>
                                        <p:tav tm="0">
                                          <p:val>
                                            <p:strVal val="#ppt_w"/>
                                          </p:val>
                                        </p:tav>
                                        <p:tav tm="100000">
                                          <p:val>
                                            <p:strVal val="#ppt_w"/>
                                          </p:val>
                                        </p:tav>
                                      </p:tavLst>
                                    </p:anim>
                                    <p:anim calcmode="lin" valueType="num">
                                      <p:cBhvr>
                                        <p:cTn id="8" dur="2000" fill="hold"/>
                                        <p:tgtEl>
                                          <p:spTgt spid="51202"/>
                                        </p:tgtEl>
                                        <p:attrNameLst>
                                          <p:attrName>ppt_h</p:attrName>
                                        </p:attrNameLst>
                                      </p:cBhvr>
                                      <p:tavLst>
                                        <p:tav tm="0">
                                          <p:val>
                                            <p:strVal val="#ppt_h"/>
                                          </p:val>
                                        </p:tav>
                                        <p:tav tm="30000">
                                          <p:val>
                                            <p:strVal val="#ppt_h/2"/>
                                          </p:val>
                                        </p:tav>
                                        <p:tav tm="40000">
                                          <p:val>
                                            <p:strVal val="#ppt_h"/>
                                          </p:val>
                                        </p:tav>
                                        <p:tav tm="50000">
                                          <p:val>
                                            <p:strVal val="#ppt_h/2"/>
                                          </p:val>
                                        </p:tav>
                                        <p:tav tm="60000">
                                          <p:val>
                                            <p:strVal val="#ppt_h"/>
                                          </p:val>
                                        </p:tav>
                                        <p:tav tm="69900">
                                          <p:val>
                                            <p:strVal val="#ppt_h/2"/>
                                          </p:val>
                                        </p:tav>
                                        <p:tav tm="80000">
                                          <p:val>
                                            <p:strVal val="#ppt_h"/>
                                          </p:val>
                                        </p:tav>
                                        <p:tav tm="100000">
                                          <p:val>
                                            <p:strVal val="#ppt_h"/>
                                          </p:val>
                                        </p:tav>
                                      </p:tavLst>
                                    </p:anim>
                                    <p:anim calcmode="lin" valueType="num">
                                      <p:cBhvr>
                                        <p:cTn id="9" dur="2000" fill="hold"/>
                                        <p:tgtEl>
                                          <p:spTgt spid="51202"/>
                                        </p:tgtEl>
                                        <p:attrNameLst>
                                          <p:attrName>ppt_x</p:attrName>
                                        </p:attrNameLst>
                                      </p:cBhvr>
                                      <p:tavLst>
                                        <p:tav tm="0">
                                          <p:val>
                                            <p:strVal val="#ppt_x-.4"/>
                                          </p:val>
                                        </p:tav>
                                        <p:tav tm="100000">
                                          <p:val>
                                            <p:strVal val="#ppt_x"/>
                                          </p:val>
                                        </p:tav>
                                      </p:tavLst>
                                    </p:anim>
                                    <p:anim calcmode="lin" valueType="num">
                                      <p:cBhvr>
                                        <p:cTn id="10" dur="2000" fill="hold"/>
                                        <p:tgtEl>
                                          <p:spTgt spid="51202"/>
                                        </p:tgtEl>
                                        <p:attrNameLst>
                                          <p:attrName>ppt_y</p:attrName>
                                        </p:attrNameLst>
                                      </p:cBhvr>
                                      <p:tavLst>
                                        <p:tav tm="0">
                                          <p:val>
                                            <p:strVal val="#ppt_y-.5"/>
                                          </p:val>
                                        </p:tav>
                                        <p:tav tm="20000">
                                          <p:val>
                                            <p:strVal val="#ppt_y-.2"/>
                                          </p:val>
                                        </p:tav>
                                        <p:tav tm="30000">
                                          <p:val>
                                            <p:strVal val="#ppt_y"/>
                                          </p:val>
                                        </p:tav>
                                        <p:tav tm="40000">
                                          <p:val>
                                            <p:strVal val="#ppt_y-.15"/>
                                          </p:val>
                                        </p:tav>
                                        <p:tav tm="50000">
                                          <p:val>
                                            <p:strVal val="#ppt_y"/>
                                          </p:val>
                                        </p:tav>
                                        <p:tav tm="60000">
                                          <p:val>
                                            <p:strVal val="#ppt_y-.1"/>
                                          </p:val>
                                        </p:tav>
                                        <p:tav tm="69900">
                                          <p:val>
                                            <p:strVal val="#ppt_y"/>
                                          </p:val>
                                        </p:tav>
                                        <p:tav tm="80000">
                                          <p:val>
                                            <p:strVal val="#ppt_y-.05"/>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40" presetClass="entr" presetSubtype="0" fill="hold" grpId="0" nodeType="clickEffect" nodePh="1">
                                  <p:stCondLst>
                                    <p:cond delay="0"/>
                                  </p:stCondLst>
                                  <p:endCondLst>
                                    <p:cond evt="begin" delay="0">
                                      <p:tn val="13"/>
                                    </p:cond>
                                  </p:endCondLst>
                                  <p:iterate type="lt">
                                    <p:tmPct val="10000"/>
                                  </p:iterate>
                                  <p:childTnLst>
                                    <p:set>
                                      <p:cBhvr>
                                        <p:cTn id="14" dur="1" fill="hold">
                                          <p:stCondLst>
                                            <p:cond delay="0"/>
                                          </p:stCondLst>
                                        </p:cTn>
                                        <p:tgtEl>
                                          <p:spTgt spid="51203">
                                            <p:txEl>
                                              <p:pRg st="0" end="0"/>
                                            </p:txEl>
                                          </p:spTgt>
                                        </p:tgtEl>
                                        <p:attrNameLst>
                                          <p:attrName>style.visibility</p:attrName>
                                        </p:attrNameLst>
                                      </p:cBhvr>
                                      <p:to>
                                        <p:strVal val="visible"/>
                                      </p:to>
                                    </p:set>
                                    <p:animEffect transition="in" filter="fade">
                                      <p:cBhvr>
                                        <p:cTn id="15" dur="500">
                                          <p:stCondLst>
                                            <p:cond delay="0"/>
                                          </p:stCondLst>
                                        </p:cTn>
                                        <p:tgtEl>
                                          <p:spTgt spid="51203">
                                            <p:txEl>
                                              <p:pRg st="0" end="0"/>
                                            </p:txEl>
                                          </p:spTgt>
                                        </p:tgtEl>
                                      </p:cBhvr>
                                    </p:animEffect>
                                    <p:anim calcmode="lin" valueType="num">
                                      <p:cBhvr>
                                        <p:cTn id="16" dur="500" fill="hold">
                                          <p:stCondLst>
                                            <p:cond delay="0"/>
                                          </p:stCondLst>
                                        </p:cTn>
                                        <p:tgtEl>
                                          <p:spTgt spid="51203">
                                            <p:txEl>
                                              <p:pRg st="0" end="0"/>
                                            </p:txEl>
                                          </p:spTgt>
                                        </p:tgtEl>
                                        <p:attrNameLst>
                                          <p:attrName>ppt_x</p:attrName>
                                        </p:attrNameLst>
                                      </p:cBhvr>
                                      <p:tavLst>
                                        <p:tav tm="0">
                                          <p:val>
                                            <p:strVal val="#ppt_x-.1"/>
                                          </p:val>
                                        </p:tav>
                                        <p:tav tm="100000">
                                          <p:val>
                                            <p:strVal val="#ppt_x"/>
                                          </p:val>
                                        </p:tav>
                                      </p:tavLst>
                                    </p:anim>
                                    <p:anim calcmode="lin" valueType="num">
                                      <p:cBhvr>
                                        <p:cTn id="17" dur="500" fill="hold">
                                          <p:stCondLst>
                                            <p:cond delay="0"/>
                                          </p:stCondLst>
                                        </p:cTn>
                                        <p:tgtEl>
                                          <p:spTgt spid="5120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p:bldP spid="5120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908720"/>
          </a:xfrm>
        </p:spPr>
        <p:txBody>
          <a:bodyPr>
            <a:normAutofit/>
          </a:bodyPr>
          <a:lstStyle/>
          <a:p>
            <a:pPr algn="r"/>
            <a:r>
              <a:rPr lang="ar-SA" sz="3600" b="1" dirty="0">
                <a:solidFill>
                  <a:srgbClr val="7030A0"/>
                </a:solidFill>
                <a:cs typeface="PT Bold Heading" panose="02010400000000000000" pitchFamily="2" charset="-78"/>
              </a:rPr>
              <a:t>لمحة جغرافية وتاريخية عن اندونيسيا </a:t>
            </a:r>
            <a:endParaRPr lang="ar-EG" sz="3600" dirty="0">
              <a:solidFill>
                <a:srgbClr val="7030A0"/>
              </a:solidFill>
              <a:cs typeface="PT Bold Heading" panose="02010400000000000000" pitchFamily="2" charset="-78"/>
            </a:endParaRPr>
          </a:p>
        </p:txBody>
      </p:sp>
      <p:sp>
        <p:nvSpPr>
          <p:cNvPr id="3" name="عنصر نائب للمحتوى 2"/>
          <p:cNvSpPr>
            <a:spLocks noGrp="1"/>
          </p:cNvSpPr>
          <p:nvPr>
            <p:ph idx="1"/>
          </p:nvPr>
        </p:nvSpPr>
        <p:spPr>
          <a:xfrm>
            <a:off x="0" y="908720"/>
            <a:ext cx="9396536" cy="6048672"/>
          </a:xfrm>
        </p:spPr>
        <p:txBody>
          <a:bodyPr>
            <a:normAutofit fontScale="92500" lnSpcReduction="10000"/>
          </a:bodyPr>
          <a:lstStyle/>
          <a:p>
            <a:r>
              <a:rPr lang="ar-SA" b="1" dirty="0">
                <a:solidFill>
                  <a:srgbClr val="002060"/>
                </a:solidFill>
                <a:cs typeface="PT Bold Heading" panose="02010400000000000000" pitchFamily="2" charset="-78"/>
              </a:rPr>
              <a:t>يطلق اسم اندونيسيا على مجموعة الجزر الواقعة في جنوب شرقي آسيا التي تضم </a:t>
            </a:r>
            <a:r>
              <a:rPr lang="ar-SA" b="1" dirty="0" smtClean="0">
                <a:solidFill>
                  <a:srgbClr val="002060"/>
                </a:solidFill>
                <a:cs typeface="PT Bold Heading" panose="02010400000000000000" pitchFamily="2" charset="-78"/>
              </a:rPr>
              <a:t>سومطرة </a:t>
            </a:r>
            <a:r>
              <a:rPr lang="ar-SA" b="1" dirty="0">
                <a:solidFill>
                  <a:srgbClr val="002060"/>
                </a:solidFill>
                <a:cs typeface="PT Bold Heading" panose="02010400000000000000" pitchFamily="2" charset="-78"/>
              </a:rPr>
              <a:t>وجاوة </a:t>
            </a:r>
            <a:r>
              <a:rPr lang="ar-SA" b="1" dirty="0" err="1">
                <a:solidFill>
                  <a:srgbClr val="002060"/>
                </a:solidFill>
                <a:cs typeface="PT Bold Heading" panose="02010400000000000000" pitchFamily="2" charset="-78"/>
              </a:rPr>
              <a:t>وبورنيو</a:t>
            </a:r>
            <a:r>
              <a:rPr lang="ar-SA" b="1" dirty="0">
                <a:solidFill>
                  <a:srgbClr val="002060"/>
                </a:solidFill>
                <a:cs typeface="PT Bold Heading" panose="02010400000000000000" pitchFamily="2" charset="-78"/>
              </a:rPr>
              <a:t> </a:t>
            </a:r>
            <a:r>
              <a:rPr lang="ar-SA" b="1" dirty="0" smtClean="0">
                <a:solidFill>
                  <a:srgbClr val="002060"/>
                </a:solidFill>
                <a:cs typeface="PT Bold Heading" panose="02010400000000000000" pitchFamily="2" charset="-78"/>
              </a:rPr>
              <a:t> </a:t>
            </a:r>
            <a:r>
              <a:rPr lang="ar-SA" b="1" dirty="0" err="1" smtClean="0">
                <a:solidFill>
                  <a:srgbClr val="002060"/>
                </a:solidFill>
                <a:cs typeface="PT Bold Heading" panose="02010400000000000000" pitchFamily="2" charset="-78"/>
              </a:rPr>
              <a:t>وسيليبس</a:t>
            </a:r>
            <a:r>
              <a:rPr lang="ar-SA" b="1" dirty="0" smtClean="0">
                <a:solidFill>
                  <a:srgbClr val="002060"/>
                </a:solidFill>
                <a:cs typeface="PT Bold Heading" panose="02010400000000000000" pitchFamily="2" charset="-78"/>
              </a:rPr>
              <a:t> </a:t>
            </a:r>
            <a:r>
              <a:rPr lang="ar-SA" b="1" dirty="0">
                <a:solidFill>
                  <a:srgbClr val="002060"/>
                </a:solidFill>
                <a:cs typeface="PT Bold Heading" panose="02010400000000000000" pitchFamily="2" charset="-78"/>
              </a:rPr>
              <a:t>وتيمور وجزائر الملوك وغينيا الجديدة وشبه جزيرة الملايو وبعض الجزر الأخرى المبعثرة وقد أطلق على مجموعة الجزر هذه أسماء متعددة فسميت باسم جزر الملايو وباسم جزر الهند الشرقية </a:t>
            </a:r>
            <a:r>
              <a:rPr lang="ar-SA" b="1" dirty="0" smtClean="0">
                <a:solidFill>
                  <a:srgbClr val="002060"/>
                </a:solidFill>
                <a:cs typeface="PT Bold Heading" panose="02010400000000000000" pitchFamily="2" charset="-78"/>
              </a:rPr>
              <a:t>وغيرها</a:t>
            </a:r>
            <a:r>
              <a:rPr lang="ar-EG" b="1" dirty="0" smtClean="0">
                <a:solidFill>
                  <a:srgbClr val="002060"/>
                </a:solidFill>
                <a:cs typeface="PT Bold Heading" panose="02010400000000000000" pitchFamily="2" charset="-78"/>
              </a:rPr>
              <a:t>.</a:t>
            </a:r>
          </a:p>
          <a:p>
            <a:r>
              <a:rPr lang="ar-SA" b="1" dirty="0">
                <a:solidFill>
                  <a:srgbClr val="002060"/>
                </a:solidFill>
                <a:cs typeface="PT Bold Heading" panose="02010400000000000000" pitchFamily="2" charset="-78"/>
              </a:rPr>
              <a:t>ومنذ منتصف القرن التاسع عشر الميلادي اخذ اسم اندونيسيا يغلب على ما عداه من الأسماء وتعد اندونيسيا من اكبر الدول الإسلامية في القارة الأسيوية إذ يبلغ عدد سكانها أكثر من 180مليون نسمة أكثر من 92%يعتنقون الدين </a:t>
            </a:r>
            <a:r>
              <a:rPr lang="ar-SA" b="1" dirty="0" smtClean="0">
                <a:solidFill>
                  <a:srgbClr val="002060"/>
                </a:solidFill>
                <a:cs typeface="PT Bold Heading" panose="02010400000000000000" pitchFamily="2" charset="-78"/>
              </a:rPr>
              <a:t>الإسلامي </a:t>
            </a:r>
            <a:r>
              <a:rPr lang="ar-SA" b="1" dirty="0">
                <a:solidFill>
                  <a:srgbClr val="002060"/>
                </a:solidFill>
                <a:cs typeface="PT Bold Heading" panose="02010400000000000000" pitchFamily="2" charset="-78"/>
              </a:rPr>
              <a:t>وعدة ملايين يعتنقون النصرانية وباقي السكان يدينون بديانات مختلفة كالبوذية والكونفوشية والهندوسية وهى تمثل بذلك اكبر تجمع للمسلمين في العالم </a:t>
            </a:r>
            <a:r>
              <a:rPr lang="ar-SA" b="1" dirty="0" smtClean="0">
                <a:solidFill>
                  <a:srgbClr val="002060"/>
                </a:solidFill>
                <a:cs typeface="PT Bold Heading" panose="02010400000000000000" pitchFamily="2" charset="-78"/>
              </a:rPr>
              <a:t>الإسلامي </a:t>
            </a:r>
            <a:endParaRPr lang="en-US" dirty="0">
              <a:solidFill>
                <a:srgbClr val="002060"/>
              </a:solidFill>
              <a:cs typeface="PT Bold Heading" panose="02010400000000000000" pitchFamily="2" charset="-78"/>
            </a:endParaRPr>
          </a:p>
          <a:p>
            <a:endParaRPr lang="ar-EG" dirty="0"/>
          </a:p>
        </p:txBody>
      </p:sp>
    </p:spTree>
    <p:extLst>
      <p:ext uri="{BB962C8B-B14F-4D97-AF65-F5344CB8AC3E}">
        <p14:creationId xmlns:p14="http://schemas.microsoft.com/office/powerpoint/2010/main" val="3818935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686800" cy="764704"/>
          </a:xfrm>
        </p:spPr>
        <p:txBody>
          <a:bodyPr>
            <a:normAutofit/>
          </a:bodyPr>
          <a:lstStyle/>
          <a:p>
            <a:pPr algn="r"/>
            <a:r>
              <a:rPr lang="ar-SA" sz="3200" b="1" dirty="0">
                <a:cs typeface="PT Bold Heading" panose="02010400000000000000" pitchFamily="2" charset="-78"/>
              </a:rPr>
              <a:t> </a:t>
            </a:r>
            <a:r>
              <a:rPr lang="ar-SA" sz="3200" b="1" dirty="0">
                <a:solidFill>
                  <a:srgbClr val="FF0000"/>
                </a:solidFill>
                <a:cs typeface="PT Bold Heading" panose="02010400000000000000" pitchFamily="2" charset="-78"/>
              </a:rPr>
              <a:t>انتشار</a:t>
            </a:r>
            <a:r>
              <a:rPr lang="ar-SA" sz="3200" b="1" dirty="0">
                <a:cs typeface="PT Bold Heading" panose="02010400000000000000" pitchFamily="2" charset="-78"/>
              </a:rPr>
              <a:t> </a:t>
            </a:r>
            <a:r>
              <a:rPr lang="ar-SA" sz="3200" b="1" dirty="0">
                <a:solidFill>
                  <a:srgbClr val="FF0000"/>
                </a:solidFill>
                <a:cs typeface="PT Bold Heading" panose="02010400000000000000" pitchFamily="2" charset="-78"/>
              </a:rPr>
              <a:t>الاسلام </a:t>
            </a:r>
            <a:r>
              <a:rPr lang="ar-SA" sz="3200" b="1" dirty="0" smtClean="0">
                <a:solidFill>
                  <a:srgbClr val="FF0000"/>
                </a:solidFill>
                <a:cs typeface="PT Bold Heading" panose="02010400000000000000" pitchFamily="2" charset="-78"/>
              </a:rPr>
              <a:t>في </a:t>
            </a:r>
            <a:r>
              <a:rPr lang="ar-SA" sz="3200" b="1" dirty="0">
                <a:solidFill>
                  <a:srgbClr val="FF0000"/>
                </a:solidFill>
                <a:cs typeface="PT Bold Heading" panose="02010400000000000000" pitchFamily="2" charset="-78"/>
              </a:rPr>
              <a:t>اندونيسيا</a:t>
            </a:r>
            <a:endParaRPr lang="ar-EG" sz="3200" dirty="0">
              <a:solidFill>
                <a:srgbClr val="FF0000"/>
              </a:solidFill>
              <a:cs typeface="PT Bold Heading" panose="02010400000000000000" pitchFamily="2" charset="-78"/>
            </a:endParaRPr>
          </a:p>
        </p:txBody>
      </p:sp>
      <p:sp>
        <p:nvSpPr>
          <p:cNvPr id="3" name="عنصر نائب للمحتوى 2"/>
          <p:cNvSpPr>
            <a:spLocks noGrp="1"/>
          </p:cNvSpPr>
          <p:nvPr>
            <p:ph idx="1"/>
          </p:nvPr>
        </p:nvSpPr>
        <p:spPr>
          <a:xfrm>
            <a:off x="-252536" y="692696"/>
            <a:ext cx="9649072" cy="6480720"/>
          </a:xfrm>
        </p:spPr>
        <p:txBody>
          <a:bodyPr>
            <a:normAutofit lnSpcReduction="10000"/>
          </a:bodyPr>
          <a:lstStyle/>
          <a:p>
            <a:r>
              <a:rPr lang="ar-SA" b="1" dirty="0">
                <a:cs typeface="PT Bold Heading" panose="02010400000000000000" pitchFamily="2" charset="-78"/>
              </a:rPr>
              <a:t>انتشر الإسلام بصورة أساسية عن طريق التجارة فقد نجح التجار والدعاة في نشر الإسلام في اندونيسيا حيث عامل الدعاة سكان البلاد معاملة طيبة تدل على الخلق </a:t>
            </a:r>
            <a:r>
              <a:rPr lang="ar-SA" b="1" dirty="0" smtClean="0">
                <a:cs typeface="PT Bold Heading" panose="02010400000000000000" pitchFamily="2" charset="-78"/>
              </a:rPr>
              <a:t>الإسلامي </a:t>
            </a:r>
            <a:r>
              <a:rPr lang="ar-SA" b="1" dirty="0">
                <a:cs typeface="PT Bold Heading" panose="02010400000000000000" pitchFamily="2" charset="-78"/>
              </a:rPr>
              <a:t>الرفيع </a:t>
            </a:r>
            <a:r>
              <a:rPr lang="ar-SA" b="1" dirty="0" smtClean="0">
                <a:cs typeface="PT Bold Heading" panose="02010400000000000000" pitchFamily="2" charset="-78"/>
              </a:rPr>
              <a:t>.</a:t>
            </a:r>
          </a:p>
          <a:p>
            <a:r>
              <a:rPr lang="ar-SA" b="1" dirty="0" smtClean="0">
                <a:cs typeface="PT Bold Heading" panose="02010400000000000000" pitchFamily="2" charset="-78"/>
              </a:rPr>
              <a:t>الأمر </a:t>
            </a:r>
            <a:r>
              <a:rPr lang="ar-SA" b="1" dirty="0">
                <a:cs typeface="PT Bold Heading" panose="02010400000000000000" pitchFamily="2" charset="-78"/>
              </a:rPr>
              <a:t>الذي ساهم في إقبال الناس على الإسلام فقد اتخذ بعض الدعاة التجارة وسيلة للصلة والتعامل معهم وكان الأهالي يحترمون التجار والدعاة </a:t>
            </a:r>
            <a:r>
              <a:rPr lang="ar-EG" b="1" dirty="0" smtClean="0">
                <a:cs typeface="PT Bold Heading" panose="02010400000000000000" pitchFamily="2" charset="-78"/>
              </a:rPr>
              <a:t>.</a:t>
            </a:r>
            <a:r>
              <a:rPr lang="ar-SA" b="1" dirty="0" smtClean="0">
                <a:cs typeface="PT Bold Heading" panose="02010400000000000000" pitchFamily="2" charset="-78"/>
              </a:rPr>
              <a:t>ويكرمونهم </a:t>
            </a:r>
            <a:r>
              <a:rPr lang="ar-SA" b="1" dirty="0">
                <a:cs typeface="PT Bold Heading" panose="02010400000000000000" pitchFamily="2" charset="-78"/>
              </a:rPr>
              <a:t>لأخلاقهم الرفيعة كما أنهم كانوا بحاجة إلى أموال التجار لزيادة النشاط التجاري في البلاد ولزيادة دخل البلاد من عائدات التجارة </a:t>
            </a:r>
            <a:endParaRPr lang="ar-SA" b="1" dirty="0" smtClean="0">
              <a:cs typeface="PT Bold Heading" panose="02010400000000000000" pitchFamily="2" charset="-78"/>
            </a:endParaRPr>
          </a:p>
          <a:p>
            <a:r>
              <a:rPr lang="ar-SA" b="1" dirty="0" smtClean="0">
                <a:cs typeface="PT Bold Heading" panose="02010400000000000000" pitchFamily="2" charset="-78"/>
              </a:rPr>
              <a:t>ونجم </a:t>
            </a:r>
            <a:r>
              <a:rPr lang="ar-SA" b="1" dirty="0">
                <a:cs typeface="PT Bold Heading" panose="02010400000000000000" pitchFamily="2" charset="-78"/>
              </a:rPr>
              <a:t>عن ذلك كله تأثر أهل البلاد بالتجار المسلمين فكانوا يقبلون على الإسلام وفى الوقت الذي بدأ فيه المسلمون يثبتون أقدامهم في اندونيسيا كانت مخالب الأوروبيين من جهة ثانية تثبت فيها لتجد لها مركزا ثابتا مستقرا وذلك لحقدهم الصليبي على المسلمين</a:t>
            </a:r>
            <a:endParaRPr lang="ar-EG" dirty="0">
              <a:cs typeface="PT Bold Heading" panose="02010400000000000000" pitchFamily="2" charset="-78"/>
            </a:endParaRPr>
          </a:p>
        </p:txBody>
      </p:sp>
    </p:spTree>
    <p:extLst>
      <p:ext uri="{BB962C8B-B14F-4D97-AF65-F5344CB8AC3E}">
        <p14:creationId xmlns:p14="http://schemas.microsoft.com/office/powerpoint/2010/main" val="3386514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980728"/>
          </a:xfrm>
        </p:spPr>
        <p:txBody>
          <a:bodyPr>
            <a:normAutofit fontScale="90000"/>
          </a:bodyPr>
          <a:lstStyle/>
          <a:p>
            <a:pPr algn="r"/>
            <a:r>
              <a:rPr lang="ar-SA" sz="3200" b="1" dirty="0">
                <a:cs typeface="PT Bold Heading" panose="02010400000000000000" pitchFamily="2" charset="-78"/>
              </a:rPr>
              <a:t>الاستعمار </a:t>
            </a:r>
            <a:r>
              <a:rPr lang="ar-SA" sz="3200" b="1" dirty="0" smtClean="0">
                <a:cs typeface="PT Bold Heading" panose="02010400000000000000" pitchFamily="2" charset="-78"/>
              </a:rPr>
              <a:t>الأوروبي لإندونيسيا</a:t>
            </a:r>
            <a:r>
              <a:rPr lang="en-US" sz="3200" b="1" dirty="0" smtClean="0">
                <a:cs typeface="PT Bold Heading" panose="02010400000000000000" pitchFamily="2" charset="-78"/>
              </a:rPr>
              <a:t>:</a:t>
            </a:r>
            <a:r>
              <a:rPr lang="ar-SA" sz="3200" b="1" dirty="0" smtClean="0">
                <a:cs typeface="PT Bold Heading" panose="02010400000000000000" pitchFamily="2" charset="-78"/>
              </a:rPr>
              <a:t> </a:t>
            </a:r>
            <a:r>
              <a:rPr lang="en-US" sz="3200" b="1" dirty="0" smtClean="0">
                <a:cs typeface="PT Bold Heading" panose="02010400000000000000" pitchFamily="2" charset="-78"/>
              </a:rPr>
              <a:t/>
            </a:r>
            <a:br>
              <a:rPr lang="en-US" sz="3200" b="1" dirty="0" smtClean="0">
                <a:cs typeface="PT Bold Heading" panose="02010400000000000000" pitchFamily="2" charset="-78"/>
              </a:rPr>
            </a:br>
            <a:r>
              <a:rPr lang="ar-EG" sz="3200" b="1" dirty="0" smtClean="0">
                <a:solidFill>
                  <a:srgbClr val="FF0000"/>
                </a:solidFill>
                <a:cs typeface="PT Bold Heading" panose="02010400000000000000" pitchFamily="2" charset="-78"/>
              </a:rPr>
              <a:t>أولا: </a:t>
            </a:r>
            <a:r>
              <a:rPr lang="ar-SA" sz="2800" b="1" dirty="0">
                <a:solidFill>
                  <a:srgbClr val="FF0000"/>
                </a:solidFill>
                <a:cs typeface="PT Bold Heading" panose="02010400000000000000" pitchFamily="2" charset="-78"/>
              </a:rPr>
              <a:t>لاستعمار </a:t>
            </a:r>
            <a:r>
              <a:rPr lang="ar-SA" sz="2800" b="1" dirty="0" smtClean="0">
                <a:solidFill>
                  <a:srgbClr val="FF0000"/>
                </a:solidFill>
                <a:cs typeface="PT Bold Heading" panose="02010400000000000000" pitchFamily="2" charset="-78"/>
              </a:rPr>
              <a:t>البرتغالي </a:t>
            </a:r>
            <a:endParaRPr lang="ar-EG" sz="3200" dirty="0">
              <a:solidFill>
                <a:srgbClr val="FF0000"/>
              </a:solidFill>
              <a:cs typeface="PT Bold Heading" panose="02010400000000000000" pitchFamily="2" charset="-78"/>
            </a:endParaRPr>
          </a:p>
        </p:txBody>
      </p:sp>
      <p:sp>
        <p:nvSpPr>
          <p:cNvPr id="3" name="عنصر نائب للمحتوى 2"/>
          <p:cNvSpPr>
            <a:spLocks noGrp="1"/>
          </p:cNvSpPr>
          <p:nvPr>
            <p:ph idx="1"/>
          </p:nvPr>
        </p:nvSpPr>
        <p:spPr>
          <a:xfrm>
            <a:off x="0" y="980728"/>
            <a:ext cx="9396536" cy="5877272"/>
          </a:xfrm>
        </p:spPr>
        <p:txBody>
          <a:bodyPr>
            <a:normAutofit/>
          </a:bodyPr>
          <a:lstStyle/>
          <a:p>
            <a:r>
              <a:rPr lang="ar-SA" b="1" dirty="0">
                <a:cs typeface="PT Bold Heading" pitchFamily="2" charset="-78"/>
              </a:rPr>
              <a:t>كان محور السياسة الاستعمارية البرتغالية قائمة على نشر النصرانية ومقاومة الإسلام </a:t>
            </a:r>
            <a:r>
              <a:rPr lang="en-US" dirty="0">
                <a:cs typeface="PT Bold Heading" pitchFamily="2" charset="-78"/>
              </a:rPr>
              <a:t/>
            </a:r>
            <a:br>
              <a:rPr lang="en-US" dirty="0">
                <a:cs typeface="PT Bold Heading" pitchFamily="2" charset="-78"/>
              </a:rPr>
            </a:br>
            <a:r>
              <a:rPr lang="en-US" b="1" dirty="0">
                <a:cs typeface="PT Bold Heading" pitchFamily="2" charset="-78"/>
              </a:rPr>
              <a:t>- </a:t>
            </a:r>
            <a:r>
              <a:rPr lang="ar-SA" b="1" dirty="0">
                <a:cs typeface="PT Bold Heading" pitchFamily="2" charset="-78"/>
              </a:rPr>
              <a:t>احتل البرتغاليون ملقا عام 1509م واتخذوا منها قاعدة لشن الحملات </a:t>
            </a:r>
            <a:r>
              <a:rPr lang="ar-SA" b="1" dirty="0" smtClean="0">
                <a:cs typeface="PT Bold Heading" pitchFamily="2" charset="-78"/>
              </a:rPr>
              <a:t>على</a:t>
            </a:r>
            <a:r>
              <a:rPr lang="ar-EG" dirty="0">
                <a:cs typeface="PT Bold Heading" pitchFamily="2" charset="-78"/>
              </a:rPr>
              <a:t> </a:t>
            </a:r>
            <a:r>
              <a:rPr lang="ar-SA" b="1" dirty="0" smtClean="0">
                <a:cs typeface="PT Bold Heading" pitchFamily="2" charset="-78"/>
              </a:rPr>
              <a:t>الجزر </a:t>
            </a:r>
            <a:r>
              <a:rPr lang="ar-SA" b="1" dirty="0">
                <a:cs typeface="PT Bold Heading" pitchFamily="2" charset="-78"/>
              </a:rPr>
              <a:t>الاندونيسية وخاصة جزر الملوك (جزر </a:t>
            </a:r>
            <a:r>
              <a:rPr lang="ar-SA" b="1" dirty="0" smtClean="0">
                <a:cs typeface="PT Bold Heading" pitchFamily="2" charset="-78"/>
              </a:rPr>
              <a:t>التوابل</a:t>
            </a:r>
            <a:r>
              <a:rPr lang="en-US" b="1" dirty="0" smtClean="0">
                <a:cs typeface="PT Bold Heading" pitchFamily="2" charset="-78"/>
              </a:rPr>
              <a:t>(</a:t>
            </a:r>
            <a:r>
              <a:rPr lang="en-US" dirty="0">
                <a:cs typeface="PT Bold Heading" pitchFamily="2" charset="-78"/>
              </a:rPr>
              <a:t/>
            </a:r>
            <a:br>
              <a:rPr lang="en-US" dirty="0">
                <a:cs typeface="PT Bold Heading" pitchFamily="2" charset="-78"/>
              </a:rPr>
            </a:br>
            <a:r>
              <a:rPr lang="en-US" b="1" dirty="0">
                <a:cs typeface="PT Bold Heading" pitchFamily="2" charset="-78"/>
              </a:rPr>
              <a:t>-</a:t>
            </a:r>
            <a:r>
              <a:rPr lang="ar-SA" b="1" dirty="0">
                <a:cs typeface="PT Bold Heading" pitchFamily="2" charset="-78"/>
              </a:rPr>
              <a:t>تمكن البرتغاليون من السيطرة على شمالي سومطرة عام 1520م </a:t>
            </a:r>
            <a:r>
              <a:rPr lang="en-US" dirty="0">
                <a:cs typeface="PT Bold Heading" pitchFamily="2" charset="-78"/>
              </a:rPr>
              <a:t/>
            </a:r>
            <a:br>
              <a:rPr lang="en-US" dirty="0">
                <a:cs typeface="PT Bold Heading" pitchFamily="2" charset="-78"/>
              </a:rPr>
            </a:br>
            <a:r>
              <a:rPr lang="en-US" b="1" dirty="0">
                <a:cs typeface="PT Bold Heading" pitchFamily="2" charset="-78"/>
              </a:rPr>
              <a:t>- </a:t>
            </a:r>
            <a:r>
              <a:rPr lang="ar-SA" b="1" dirty="0">
                <a:cs typeface="PT Bold Heading" pitchFamily="2" charset="-78"/>
              </a:rPr>
              <a:t>وصل البرتغاليون إلى جزيرة </a:t>
            </a:r>
            <a:r>
              <a:rPr lang="ar-SA" b="1" dirty="0" err="1">
                <a:cs typeface="PT Bold Heading" pitchFamily="2" charset="-78"/>
              </a:rPr>
              <a:t>سيليبس</a:t>
            </a:r>
            <a:r>
              <a:rPr lang="ar-SA" b="1" dirty="0">
                <a:cs typeface="PT Bold Heading" pitchFamily="2" charset="-78"/>
              </a:rPr>
              <a:t> عام 1541م </a:t>
            </a:r>
            <a:r>
              <a:rPr lang="ar-EG" b="1" dirty="0" smtClean="0">
                <a:cs typeface="PT Bold Heading" pitchFamily="2" charset="-78"/>
              </a:rPr>
              <a:t>.</a:t>
            </a:r>
          </a:p>
          <a:p>
            <a:r>
              <a:rPr lang="ar-EG" b="1" dirty="0" smtClean="0">
                <a:cs typeface="PT Bold Heading" pitchFamily="2" charset="-78"/>
              </a:rPr>
              <a:t>كما وصل الاسبان إلي جزيرة </a:t>
            </a:r>
            <a:r>
              <a:rPr lang="ar-EG" b="1" dirty="0" err="1" smtClean="0">
                <a:cs typeface="PT Bold Heading" pitchFamily="2" charset="-78"/>
              </a:rPr>
              <a:t>بورنيو</a:t>
            </a:r>
            <a:r>
              <a:rPr lang="ar-EG" b="1" dirty="0" smtClean="0">
                <a:cs typeface="PT Bold Heading" pitchFamily="2" charset="-78"/>
              </a:rPr>
              <a:t> وإلي جزر الملوك </a:t>
            </a:r>
            <a:r>
              <a:rPr lang="ar-EG" b="1" dirty="0">
                <a:cs typeface="PT Bold Heading" pitchFamily="2" charset="-78"/>
              </a:rPr>
              <a:t>في عام </a:t>
            </a:r>
            <a:r>
              <a:rPr lang="ar-EG" b="1" dirty="0" smtClean="0">
                <a:cs typeface="PT Bold Heading" pitchFamily="2" charset="-78"/>
              </a:rPr>
              <a:t>1520</a:t>
            </a:r>
            <a:r>
              <a:rPr lang="en-US" b="1" dirty="0" smtClean="0">
                <a:cs typeface="PT Bold Heading" pitchFamily="2" charset="-78"/>
              </a:rPr>
              <a:t> </a:t>
            </a:r>
            <a:r>
              <a:rPr lang="ar-EG" b="1" dirty="0" smtClean="0">
                <a:cs typeface="PT Bold Heading" pitchFamily="2" charset="-78"/>
              </a:rPr>
              <a:t>بعد مقتل ما جلان.</a:t>
            </a:r>
            <a:r>
              <a:rPr lang="en-US" dirty="0">
                <a:cs typeface="PT Bold Heading" pitchFamily="2" charset="-78"/>
              </a:rPr>
              <a:t/>
            </a:r>
            <a:br>
              <a:rPr lang="en-US" dirty="0">
                <a:cs typeface="PT Bold Heading" pitchFamily="2" charset="-78"/>
              </a:rPr>
            </a:br>
            <a:endParaRPr lang="ar-EG" dirty="0">
              <a:cs typeface="PT Bold Heading" pitchFamily="2" charset="-78"/>
            </a:endParaRPr>
          </a:p>
        </p:txBody>
      </p:sp>
    </p:spTree>
    <p:extLst>
      <p:ext uri="{BB962C8B-B14F-4D97-AF65-F5344CB8AC3E}">
        <p14:creationId xmlns:p14="http://schemas.microsoft.com/office/powerpoint/2010/main" val="38813918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274638"/>
            <a:ext cx="9144000" cy="1143000"/>
          </a:xfrm>
        </p:spPr>
        <p:txBody>
          <a:bodyPr>
            <a:noAutofit/>
          </a:bodyPr>
          <a:lstStyle/>
          <a:p>
            <a:r>
              <a:rPr lang="ar-SA" sz="3600" b="1" dirty="0">
                <a:solidFill>
                  <a:srgbClr val="7030A0"/>
                </a:solidFill>
                <a:cs typeface="PT Bold Heading" pitchFamily="2" charset="-78"/>
              </a:rPr>
              <a:t>الظروف التي ساعدت البرتغاليين في السيطرة على اندونيسيا</a:t>
            </a:r>
            <a:endParaRPr lang="ar-SA" sz="3600" dirty="0"/>
          </a:p>
        </p:txBody>
      </p:sp>
      <p:sp>
        <p:nvSpPr>
          <p:cNvPr id="3" name="عنصر نائب للمحتوى 2"/>
          <p:cNvSpPr>
            <a:spLocks noGrp="1"/>
          </p:cNvSpPr>
          <p:nvPr>
            <p:ph idx="1"/>
          </p:nvPr>
        </p:nvSpPr>
        <p:spPr>
          <a:xfrm>
            <a:off x="0" y="1600200"/>
            <a:ext cx="9144000" cy="5257800"/>
          </a:xfrm>
        </p:spPr>
        <p:txBody>
          <a:bodyPr/>
          <a:lstStyle/>
          <a:p>
            <a:r>
              <a:rPr lang="en-US" dirty="0">
                <a:cs typeface="PT Bold Heading" pitchFamily="2" charset="-78"/>
              </a:rPr>
              <a:t/>
            </a:r>
            <a:br>
              <a:rPr lang="en-US" dirty="0">
                <a:cs typeface="PT Bold Heading" pitchFamily="2" charset="-78"/>
              </a:rPr>
            </a:br>
            <a:r>
              <a:rPr lang="ar-SA" b="1" dirty="0">
                <a:cs typeface="PT Bold Heading" pitchFamily="2" charset="-78"/>
              </a:rPr>
              <a:t>كانت أحوال اندونيسيا موائمة لما يحقق أهداف البرتغاليين حيث كان الصراع</a:t>
            </a:r>
            <a:r>
              <a:rPr lang="en-US" dirty="0">
                <a:cs typeface="PT Bold Heading" pitchFamily="2" charset="-78"/>
              </a:rPr>
              <a:t> </a:t>
            </a:r>
            <a:r>
              <a:rPr lang="ar-EG" dirty="0">
                <a:cs typeface="PT Bold Heading" pitchFamily="2" charset="-78"/>
              </a:rPr>
              <a:t> </a:t>
            </a:r>
            <a:r>
              <a:rPr lang="ar-SA" b="1" dirty="0" smtClean="0">
                <a:cs typeface="PT Bold Heading" pitchFamily="2" charset="-78"/>
              </a:rPr>
              <a:t>على </a:t>
            </a:r>
            <a:r>
              <a:rPr lang="ar-SA" b="1" dirty="0">
                <a:cs typeface="PT Bold Heading" pitchFamily="2" charset="-78"/>
              </a:rPr>
              <a:t>أشده بين الحكام المسلمين والممالك </a:t>
            </a:r>
            <a:r>
              <a:rPr lang="ar-SA" b="1" dirty="0" err="1">
                <a:cs typeface="PT Bold Heading" pitchFamily="2" charset="-78"/>
              </a:rPr>
              <a:t>الهندوكية</a:t>
            </a:r>
            <a:r>
              <a:rPr lang="ar-SA" b="1" dirty="0">
                <a:cs typeface="PT Bold Heading" pitchFamily="2" charset="-78"/>
              </a:rPr>
              <a:t> </a:t>
            </a:r>
            <a:r>
              <a:rPr lang="ar-SA" b="1" dirty="0" smtClean="0">
                <a:cs typeface="PT Bold Heading" pitchFamily="2" charset="-78"/>
              </a:rPr>
              <a:t>القديمة.</a:t>
            </a:r>
          </a:p>
          <a:p>
            <a:r>
              <a:rPr lang="ar-SA" b="1" dirty="0" smtClean="0">
                <a:cs typeface="PT Bold Heading" pitchFamily="2" charset="-78"/>
              </a:rPr>
              <a:t> </a:t>
            </a:r>
            <a:r>
              <a:rPr lang="ar-SA" b="1" dirty="0">
                <a:cs typeface="PT Bold Heading" pitchFamily="2" charset="-78"/>
              </a:rPr>
              <a:t>وقد استغل البرتغاليون هذه الأوضاع واحتلوا تلك البلاد بعد تحقيق نصر على أهل البلاد ولكنهم لم يستطيعوا تثبيت أقدامهم إلا بعد أن عقدوا معاهدات مع حكام البلاد </a:t>
            </a:r>
            <a:r>
              <a:rPr lang="ar-SA" b="1" dirty="0" smtClean="0">
                <a:cs typeface="PT Bold Heading" pitchFamily="2" charset="-78"/>
              </a:rPr>
              <a:t>المسلمين.</a:t>
            </a:r>
          </a:p>
          <a:p>
            <a:r>
              <a:rPr lang="ar-SA" b="1" dirty="0" smtClean="0">
                <a:cs typeface="PT Bold Heading" pitchFamily="2" charset="-78"/>
              </a:rPr>
              <a:t> </a:t>
            </a:r>
            <a:r>
              <a:rPr lang="ar-EG" b="1" dirty="0">
                <a:cs typeface="PT Bold Heading" pitchFamily="2" charset="-78"/>
              </a:rPr>
              <a:t>وقد نشبت الحروب بين الاندونيسيين والبرتغاليين واتخذت شكل حروب صليبية، </a:t>
            </a:r>
            <a:endParaRPr lang="ar-EG" dirty="0">
              <a:cs typeface="PT Bold Heading" pitchFamily="2" charset="-78"/>
            </a:endParaRPr>
          </a:p>
          <a:p>
            <a:endParaRPr lang="ar-SA" dirty="0"/>
          </a:p>
        </p:txBody>
      </p:sp>
    </p:spTree>
    <p:extLst>
      <p:ext uri="{BB962C8B-B14F-4D97-AF65-F5344CB8AC3E}">
        <p14:creationId xmlns:p14="http://schemas.microsoft.com/office/powerpoint/2010/main" val="2622495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35272"/>
            <a:ext cx="8676456" cy="1052736"/>
          </a:xfrm>
        </p:spPr>
        <p:txBody>
          <a:bodyPr>
            <a:normAutofit/>
          </a:bodyPr>
          <a:lstStyle/>
          <a:p>
            <a:pPr algn="r"/>
            <a:r>
              <a:rPr lang="ar-SA" sz="3200" b="1" dirty="0">
                <a:solidFill>
                  <a:srgbClr val="FF0000"/>
                </a:solidFill>
                <a:cs typeface="PT Bold Heading" panose="02010400000000000000" pitchFamily="2" charset="-78"/>
              </a:rPr>
              <a:t>شكل العلاقة بين المسلمين والبرتغاليين</a:t>
            </a:r>
            <a:r>
              <a:rPr lang="en-US" sz="3200" b="1" dirty="0">
                <a:solidFill>
                  <a:srgbClr val="FF0000"/>
                </a:solidFill>
                <a:cs typeface="PT Bold Heading" panose="02010400000000000000" pitchFamily="2" charset="-78"/>
              </a:rPr>
              <a:t> : </a:t>
            </a:r>
            <a:endParaRPr lang="ar-EG" sz="3200" dirty="0">
              <a:solidFill>
                <a:srgbClr val="FF0000"/>
              </a:solidFill>
              <a:cs typeface="PT Bold Heading" panose="02010400000000000000" pitchFamily="2" charset="-78"/>
            </a:endParaRPr>
          </a:p>
        </p:txBody>
      </p:sp>
      <p:sp>
        <p:nvSpPr>
          <p:cNvPr id="3" name="عنصر نائب للمحتوى 2"/>
          <p:cNvSpPr>
            <a:spLocks noGrp="1"/>
          </p:cNvSpPr>
          <p:nvPr>
            <p:ph idx="1"/>
          </p:nvPr>
        </p:nvSpPr>
        <p:spPr>
          <a:xfrm>
            <a:off x="-180528" y="692696"/>
            <a:ext cx="9577064" cy="6984776"/>
          </a:xfrm>
        </p:spPr>
        <p:txBody>
          <a:bodyPr/>
          <a:lstStyle/>
          <a:p>
            <a:r>
              <a:rPr lang="ar-SA" b="1" dirty="0">
                <a:cs typeface="PT Bold Heading" pitchFamily="2" charset="-78"/>
              </a:rPr>
              <a:t>نشبت معارك شديدة بين الاندونيسيين المسلمين من ناحية وبين البرتغاليين من ناحية أخرى وقد اتخذت تلك الحروب شكل الحروب الصليبية وذلك نظرا لقرب عهد البرتغاليين بمحاربة المسلمين والقضاء عليهم في الأندلس وإخراجهم منها </a:t>
            </a:r>
            <a:endParaRPr lang="ar-SA" b="1" dirty="0" smtClean="0">
              <a:cs typeface="PT Bold Heading" pitchFamily="2" charset="-78"/>
            </a:endParaRPr>
          </a:p>
          <a:p>
            <a:r>
              <a:rPr lang="ar-SA" b="1" dirty="0" smtClean="0">
                <a:cs typeface="PT Bold Heading" pitchFamily="2" charset="-78"/>
              </a:rPr>
              <a:t>وكان </a:t>
            </a:r>
            <a:r>
              <a:rPr lang="ar-SA" b="1" dirty="0">
                <a:cs typeface="PT Bold Heading" pitchFamily="2" charset="-78"/>
              </a:rPr>
              <a:t>البرتغاليون يهدفون إلى ضرب اقتصاديات المسلمين والسيطرة على تجارتهم ومحاولة نشر </a:t>
            </a:r>
            <a:r>
              <a:rPr lang="ar-SA" b="1" dirty="0" smtClean="0">
                <a:cs typeface="PT Bold Heading" pitchFamily="2" charset="-78"/>
              </a:rPr>
              <a:t>النصرانية.</a:t>
            </a:r>
          </a:p>
          <a:p>
            <a:r>
              <a:rPr lang="ar-SA" b="1" dirty="0" smtClean="0">
                <a:cs typeface="PT Bold Heading" pitchFamily="2" charset="-78"/>
              </a:rPr>
              <a:t> </a:t>
            </a:r>
            <a:r>
              <a:rPr lang="ar-SA" b="1" dirty="0">
                <a:cs typeface="PT Bold Heading" pitchFamily="2" charset="-78"/>
              </a:rPr>
              <a:t>ولذا فان المقاومة ضدهم كانت عنيفة من قبل المسلمين وقام المسلمون بثورات ضد البرتغاليين وقاوموا نشر النصرانية </a:t>
            </a:r>
            <a:r>
              <a:rPr lang="ar-EG" b="1" dirty="0">
                <a:cs typeface="PT Bold Heading" pitchFamily="2" charset="-78"/>
              </a:rPr>
              <a:t>واستعمل البرتغاليين كل وسائل العنف والخيانة، ففي عام 1570 اغتالوا السلطان  هارون حاكم جزيرة </a:t>
            </a:r>
            <a:r>
              <a:rPr lang="ar-EG" b="1" dirty="0" err="1">
                <a:cs typeface="PT Bold Heading" pitchFamily="2" charset="-78"/>
              </a:rPr>
              <a:t>ترنات</a:t>
            </a:r>
            <a:r>
              <a:rPr lang="ar-EG" b="1" dirty="0">
                <a:cs typeface="PT Bold Heading" pitchFamily="2" charset="-78"/>
              </a:rPr>
              <a:t> المسلم</a:t>
            </a:r>
            <a:r>
              <a:rPr lang="ar-EG" b="1" dirty="0" smtClean="0">
                <a:cs typeface="PT Bold Heading" pitchFamily="2" charset="-78"/>
              </a:rPr>
              <a:t>.</a:t>
            </a:r>
            <a:endParaRPr lang="ar-EG" dirty="0">
              <a:cs typeface="PT Bold Heading" pitchFamily="2" charset="-78"/>
            </a:endParaRPr>
          </a:p>
        </p:txBody>
      </p:sp>
    </p:spTree>
    <p:extLst>
      <p:ext uri="{BB962C8B-B14F-4D97-AF65-F5344CB8AC3E}">
        <p14:creationId xmlns:p14="http://schemas.microsoft.com/office/powerpoint/2010/main" val="8787272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579296" cy="778098"/>
          </a:xfrm>
        </p:spPr>
        <p:txBody>
          <a:bodyPr>
            <a:normAutofit fontScale="90000"/>
          </a:bodyPr>
          <a:lstStyle/>
          <a:p>
            <a:pPr algn="r"/>
            <a:r>
              <a:rPr lang="ar-SA" sz="3200" b="1" dirty="0">
                <a:solidFill>
                  <a:srgbClr val="FF0000"/>
                </a:solidFill>
                <a:cs typeface="PT Bold Heading" panose="02010400000000000000" pitchFamily="2" charset="-78"/>
              </a:rPr>
              <a:t>انهيار البرتغال وقيام الإمبراطورية</a:t>
            </a:r>
            <a:r>
              <a:rPr lang="ar-SA" sz="3200" dirty="0">
                <a:solidFill>
                  <a:srgbClr val="FF0000"/>
                </a:solidFill>
                <a:cs typeface="PT Bold Heading" panose="02010400000000000000" pitchFamily="2" charset="-78"/>
              </a:rPr>
              <a:t> </a:t>
            </a:r>
            <a:r>
              <a:rPr lang="ar-SA" sz="3200" b="1" dirty="0">
                <a:solidFill>
                  <a:srgbClr val="FF0000"/>
                </a:solidFill>
                <a:cs typeface="PT Bold Heading" panose="02010400000000000000" pitchFamily="2" charset="-78"/>
              </a:rPr>
              <a:t>الاستعمارية الاسبانية </a:t>
            </a:r>
            <a:endParaRPr lang="ar-EG" sz="3200" dirty="0">
              <a:solidFill>
                <a:srgbClr val="FF0000"/>
              </a:solidFill>
              <a:cs typeface="PT Bold Heading" panose="02010400000000000000" pitchFamily="2" charset="-78"/>
            </a:endParaRPr>
          </a:p>
        </p:txBody>
      </p:sp>
      <p:sp>
        <p:nvSpPr>
          <p:cNvPr id="3" name="عنصر نائب للمحتوى 2"/>
          <p:cNvSpPr>
            <a:spLocks noGrp="1"/>
          </p:cNvSpPr>
          <p:nvPr>
            <p:ph idx="1"/>
          </p:nvPr>
        </p:nvSpPr>
        <p:spPr>
          <a:xfrm>
            <a:off x="0" y="908720"/>
            <a:ext cx="9252520" cy="5949280"/>
          </a:xfrm>
        </p:spPr>
        <p:txBody>
          <a:bodyPr/>
          <a:lstStyle/>
          <a:p>
            <a:r>
              <a:rPr lang="ar-SA" b="1" dirty="0">
                <a:cs typeface="PT Bold Heading" pitchFamily="2" charset="-78"/>
              </a:rPr>
              <a:t>ظلت البرتغال مسيطرة على اندونيسيا حتى استولت اسبانيا </a:t>
            </a:r>
            <a:r>
              <a:rPr lang="ar-SA" b="1" dirty="0" smtClean="0">
                <a:cs typeface="PT Bold Heading" pitchFamily="2" charset="-78"/>
              </a:rPr>
              <a:t>عليها</a:t>
            </a:r>
            <a:r>
              <a:rPr lang="en-US" b="1" dirty="0" smtClean="0">
                <a:cs typeface="PT Bold Heading" pitchFamily="2" charset="-78"/>
              </a:rPr>
              <a:t> </a:t>
            </a:r>
            <a:r>
              <a:rPr lang="ar-EG" b="1" dirty="0" smtClean="0">
                <a:cs typeface="PT Bold Heading" pitchFamily="2" charset="-78"/>
              </a:rPr>
              <a:t>في عام 1580</a:t>
            </a:r>
            <a:r>
              <a:rPr lang="ar-SA" b="1" dirty="0" smtClean="0">
                <a:cs typeface="PT Bold Heading" pitchFamily="2" charset="-78"/>
              </a:rPr>
              <a:t>.</a:t>
            </a:r>
          </a:p>
          <a:p>
            <a:endParaRPr lang="ar-SA" b="1" dirty="0">
              <a:cs typeface="PT Bold Heading" pitchFamily="2" charset="-78"/>
            </a:endParaRPr>
          </a:p>
          <a:p>
            <a:r>
              <a:rPr lang="ar-SA" b="1" dirty="0" smtClean="0">
                <a:cs typeface="PT Bold Heading" pitchFamily="2" charset="-78"/>
              </a:rPr>
              <a:t> فألت</a:t>
            </a:r>
            <a:r>
              <a:rPr lang="ar-EG" b="1" dirty="0" smtClean="0">
                <a:cs typeface="PT Bold Heading" pitchFamily="2" charset="-78"/>
              </a:rPr>
              <a:t> البرتغال إلي </a:t>
            </a:r>
            <a:r>
              <a:rPr lang="ar-SA" b="1" dirty="0" smtClean="0">
                <a:cs typeface="PT Bold Heading" pitchFamily="2" charset="-78"/>
              </a:rPr>
              <a:t>الاسبان </a:t>
            </a:r>
            <a:r>
              <a:rPr lang="ar-SA" b="1" dirty="0">
                <a:cs typeface="PT Bold Heading" pitchFamily="2" charset="-78"/>
              </a:rPr>
              <a:t>بكل ما لها من ممتلكات غير أن اسبانيا لم تستطع الاحتفاظ بممتلكات البرتغال وذلك بعد هزيمتها أمام انجلترا في موقعة </a:t>
            </a:r>
            <a:r>
              <a:rPr lang="ar-SA" b="1" dirty="0" err="1">
                <a:cs typeface="PT Bold Heading" pitchFamily="2" charset="-78"/>
              </a:rPr>
              <a:t>الأرمادا</a:t>
            </a:r>
            <a:r>
              <a:rPr lang="ar-SA" b="1" dirty="0">
                <a:cs typeface="PT Bold Heading" pitchFamily="2" charset="-78"/>
              </a:rPr>
              <a:t> البحرية عام 1588م </a:t>
            </a:r>
            <a:r>
              <a:rPr lang="en-US" b="1" dirty="0">
                <a:cs typeface="PT Bold Heading" pitchFamily="2" charset="-78"/>
              </a:rPr>
              <a:t/>
            </a:r>
            <a:br>
              <a:rPr lang="en-US" b="1" dirty="0">
                <a:cs typeface="PT Bold Heading" pitchFamily="2" charset="-78"/>
              </a:rPr>
            </a:br>
            <a:r>
              <a:rPr lang="ar-SA" b="1" dirty="0">
                <a:cs typeface="PT Bold Heading" pitchFamily="2" charset="-78"/>
              </a:rPr>
              <a:t>فسارعت هولندا للسيطرة على اندونيسيا </a:t>
            </a:r>
            <a:r>
              <a:rPr lang="ar-EG" b="1" dirty="0" smtClean="0">
                <a:cs typeface="PT Bold Heading" pitchFamily="2" charset="-78"/>
              </a:rPr>
              <a:t>.</a:t>
            </a:r>
            <a:endParaRPr lang="ar-EG" dirty="0">
              <a:cs typeface="PT Bold Heading" pitchFamily="2" charset="-78"/>
            </a:endParaRPr>
          </a:p>
        </p:txBody>
      </p:sp>
    </p:spTree>
    <p:extLst>
      <p:ext uri="{BB962C8B-B14F-4D97-AF65-F5344CB8AC3E}">
        <p14:creationId xmlns:p14="http://schemas.microsoft.com/office/powerpoint/2010/main" val="19864254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404664"/>
            <a:ext cx="8686800" cy="1008112"/>
          </a:xfrm>
        </p:spPr>
        <p:txBody>
          <a:bodyPr>
            <a:normAutofit fontScale="90000"/>
          </a:bodyPr>
          <a:lstStyle/>
          <a:p>
            <a:pPr algn="r"/>
            <a:r>
              <a:rPr lang="ar-SA" sz="3600" b="1" dirty="0">
                <a:solidFill>
                  <a:srgbClr val="00B0F0"/>
                </a:solidFill>
                <a:cs typeface="PT Bold Heading" panose="02010400000000000000" pitchFamily="2" charset="-78"/>
              </a:rPr>
              <a:t>الاستعمار </a:t>
            </a:r>
            <a:r>
              <a:rPr lang="ar-SA" sz="3600" b="1" dirty="0" smtClean="0">
                <a:solidFill>
                  <a:srgbClr val="00B0F0"/>
                </a:solidFill>
                <a:cs typeface="PT Bold Heading" panose="02010400000000000000" pitchFamily="2" charset="-78"/>
              </a:rPr>
              <a:t>الهولندي</a:t>
            </a:r>
            <a:r>
              <a:rPr lang="ar-EG" sz="3600" b="1" dirty="0" smtClean="0">
                <a:solidFill>
                  <a:srgbClr val="00B0F0"/>
                </a:solidFill>
                <a:cs typeface="PT Bold Heading" panose="02010400000000000000" pitchFamily="2" charset="-78"/>
              </a:rPr>
              <a:t> لإندونيسيا</a:t>
            </a:r>
            <a:r>
              <a:rPr lang="en-US" sz="3600" b="1" dirty="0" smtClean="0">
                <a:solidFill>
                  <a:srgbClr val="00B0F0"/>
                </a:solidFill>
                <a:cs typeface="PT Bold Heading" panose="02010400000000000000" pitchFamily="2" charset="-78"/>
              </a:rPr>
              <a:t/>
            </a:r>
            <a:br>
              <a:rPr lang="en-US" sz="3600" b="1" dirty="0" smtClean="0">
                <a:solidFill>
                  <a:srgbClr val="00B0F0"/>
                </a:solidFill>
                <a:cs typeface="PT Bold Heading" panose="02010400000000000000" pitchFamily="2" charset="-78"/>
              </a:rPr>
            </a:br>
            <a:r>
              <a:rPr lang="ar-EG" sz="3600" b="1" dirty="0" smtClean="0">
                <a:solidFill>
                  <a:srgbClr val="FF0000"/>
                </a:solidFill>
                <a:cs typeface="PT Bold Heading" panose="02010400000000000000" pitchFamily="2" charset="-78"/>
              </a:rPr>
              <a:t>أولاً: الصراع البرتغالي الهولندي </a:t>
            </a:r>
            <a:r>
              <a:rPr lang="en-US" sz="3600" b="1" dirty="0" smtClean="0">
                <a:solidFill>
                  <a:srgbClr val="00B0F0"/>
                </a:solidFill>
                <a:cs typeface="PT Bold Heading" panose="02010400000000000000" pitchFamily="2" charset="-78"/>
              </a:rPr>
              <a:t/>
            </a:r>
            <a:br>
              <a:rPr lang="en-US" sz="3600" b="1" dirty="0" smtClean="0">
                <a:solidFill>
                  <a:srgbClr val="00B0F0"/>
                </a:solidFill>
                <a:cs typeface="PT Bold Heading" panose="02010400000000000000" pitchFamily="2" charset="-78"/>
              </a:rPr>
            </a:br>
            <a:r>
              <a:rPr lang="en-US" sz="3600" b="1" dirty="0" smtClean="0">
                <a:solidFill>
                  <a:srgbClr val="00B0F0"/>
                </a:solidFill>
                <a:cs typeface="PT Bold Heading" panose="02010400000000000000" pitchFamily="2" charset="-78"/>
              </a:rPr>
              <a:t> </a:t>
            </a:r>
            <a:r>
              <a:rPr lang="en-US" sz="3600" b="1" dirty="0">
                <a:solidFill>
                  <a:srgbClr val="00B0F0"/>
                </a:solidFill>
                <a:cs typeface="PT Bold Heading" panose="02010400000000000000" pitchFamily="2" charset="-78"/>
              </a:rPr>
              <a:t>:</a:t>
            </a:r>
            <a:endParaRPr lang="ar-EG" sz="3600" dirty="0">
              <a:solidFill>
                <a:srgbClr val="00B0F0"/>
              </a:solidFill>
              <a:cs typeface="PT Bold Heading" panose="02010400000000000000" pitchFamily="2" charset="-78"/>
            </a:endParaRPr>
          </a:p>
        </p:txBody>
      </p:sp>
      <p:sp>
        <p:nvSpPr>
          <p:cNvPr id="3" name="عنصر نائب للمحتوى 2"/>
          <p:cNvSpPr>
            <a:spLocks noGrp="1"/>
          </p:cNvSpPr>
          <p:nvPr>
            <p:ph idx="1"/>
          </p:nvPr>
        </p:nvSpPr>
        <p:spPr>
          <a:xfrm>
            <a:off x="0" y="1556792"/>
            <a:ext cx="9252520" cy="5472608"/>
          </a:xfrm>
        </p:spPr>
        <p:txBody>
          <a:bodyPr/>
          <a:lstStyle/>
          <a:p>
            <a:r>
              <a:rPr lang="ar-SA" b="1" dirty="0">
                <a:cs typeface="PT Bold Heading" pitchFamily="2" charset="-78"/>
              </a:rPr>
              <a:t>حاول البرتغاليون الوقوف في وجه الهولنديين فحركوا سفنهم وأساطيلهم من الهند إلى اندونيسيا لمقاومة الهولنديين وعدوا كل سفينة ليست لهم غنيمة يأخذونها ومنها السفن الاندونيسية فأصطدم البرتغاليون مع </a:t>
            </a:r>
            <a:r>
              <a:rPr lang="ar-SA" b="1" dirty="0" smtClean="0">
                <a:cs typeface="PT Bold Heading" pitchFamily="2" charset="-78"/>
              </a:rPr>
              <a:t>الاندونيسيين.</a:t>
            </a:r>
          </a:p>
          <a:p>
            <a:r>
              <a:rPr lang="en-US" b="1" dirty="0">
                <a:cs typeface="PT Bold Heading" pitchFamily="2" charset="-78"/>
              </a:rPr>
              <a:t/>
            </a:r>
            <a:br>
              <a:rPr lang="en-US" b="1" dirty="0">
                <a:cs typeface="PT Bold Heading" pitchFamily="2" charset="-78"/>
              </a:rPr>
            </a:br>
            <a:r>
              <a:rPr lang="ar-SA" b="1" dirty="0">
                <a:cs typeface="PT Bold Heading" pitchFamily="2" charset="-78"/>
              </a:rPr>
              <a:t>وعجز الأسطول البرتغالي عن تحقيق غايته وفى الوقت نفسه عد الاندونيسيون الهولنديين حلفاء لهم ضد البرتغاليين وهكذا بدأت البرتغال </a:t>
            </a:r>
            <a:r>
              <a:rPr lang="ar-SA" b="1" dirty="0" smtClean="0">
                <a:cs typeface="PT Bold Heading" pitchFamily="2" charset="-78"/>
              </a:rPr>
              <a:t>تزاح  </a:t>
            </a:r>
            <a:r>
              <a:rPr lang="ar-SA" b="1" dirty="0">
                <a:cs typeface="PT Bold Heading" pitchFamily="2" charset="-78"/>
              </a:rPr>
              <a:t>عن مراكزها في تلك الجزر </a:t>
            </a:r>
            <a:endParaRPr lang="ar-EG" dirty="0">
              <a:cs typeface="PT Bold Heading" pitchFamily="2" charset="-78"/>
            </a:endParaRPr>
          </a:p>
        </p:txBody>
      </p:sp>
    </p:spTree>
    <p:extLst>
      <p:ext uri="{BB962C8B-B14F-4D97-AF65-F5344CB8AC3E}">
        <p14:creationId xmlns:p14="http://schemas.microsoft.com/office/powerpoint/2010/main" val="22654274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686800" cy="490066"/>
          </a:xfrm>
        </p:spPr>
        <p:txBody>
          <a:bodyPr>
            <a:normAutofit fontScale="90000"/>
          </a:bodyPr>
          <a:lstStyle/>
          <a:p>
            <a:pPr algn="r"/>
            <a:r>
              <a:rPr lang="ar-SA" sz="3600" b="1" dirty="0">
                <a:cs typeface="PT Bold Heading" panose="02010400000000000000" pitchFamily="2" charset="-78"/>
              </a:rPr>
              <a:t>شركة الهند الشرقية الهولندية</a:t>
            </a:r>
            <a:r>
              <a:rPr lang="en-US" sz="3600" b="1" dirty="0"/>
              <a:t>: </a:t>
            </a:r>
            <a:endParaRPr lang="ar-EG" sz="3600" dirty="0"/>
          </a:p>
        </p:txBody>
      </p:sp>
      <p:sp>
        <p:nvSpPr>
          <p:cNvPr id="3" name="عنصر نائب للمحتوى 2"/>
          <p:cNvSpPr>
            <a:spLocks noGrp="1"/>
          </p:cNvSpPr>
          <p:nvPr>
            <p:ph idx="1"/>
          </p:nvPr>
        </p:nvSpPr>
        <p:spPr>
          <a:xfrm>
            <a:off x="0" y="836712"/>
            <a:ext cx="9540552" cy="6192688"/>
          </a:xfrm>
        </p:spPr>
        <p:txBody>
          <a:bodyPr>
            <a:normAutofit/>
          </a:bodyPr>
          <a:lstStyle/>
          <a:p>
            <a:r>
              <a:rPr lang="ar-SA" b="1" dirty="0" smtClean="0">
                <a:solidFill>
                  <a:srgbClr val="7030A0"/>
                </a:solidFill>
                <a:cs typeface="PT Bold Heading" panose="02010400000000000000" pitchFamily="2" charset="-78"/>
              </a:rPr>
              <a:t>أنشئت  شركة الهند الشرقية الهولندية عام 1602م </a:t>
            </a:r>
            <a:r>
              <a:rPr lang="en-US" dirty="0">
                <a:solidFill>
                  <a:srgbClr val="7030A0"/>
                </a:solidFill>
                <a:cs typeface="PT Bold Heading" panose="02010400000000000000" pitchFamily="2" charset="-78"/>
              </a:rPr>
              <a:t/>
            </a:r>
            <a:br>
              <a:rPr lang="en-US" dirty="0">
                <a:solidFill>
                  <a:srgbClr val="7030A0"/>
                </a:solidFill>
                <a:cs typeface="PT Bold Heading" panose="02010400000000000000" pitchFamily="2" charset="-78"/>
              </a:rPr>
            </a:br>
            <a:endParaRPr lang="ar-SA" dirty="0" smtClean="0">
              <a:solidFill>
                <a:srgbClr val="7030A0"/>
              </a:solidFill>
              <a:cs typeface="PT Bold Heading" panose="02010400000000000000" pitchFamily="2" charset="-78"/>
            </a:endParaRPr>
          </a:p>
          <a:p>
            <a:r>
              <a:rPr lang="ar-SA" b="1" dirty="0" smtClean="0">
                <a:solidFill>
                  <a:srgbClr val="FF0000"/>
                </a:solidFill>
                <a:cs typeface="PT Bold Heading" panose="02010400000000000000" pitchFamily="2" charset="-78"/>
              </a:rPr>
              <a:t>أسباب </a:t>
            </a:r>
            <a:r>
              <a:rPr lang="ar-SA" b="1" dirty="0">
                <a:solidFill>
                  <a:srgbClr val="FF0000"/>
                </a:solidFill>
                <a:cs typeface="PT Bold Heading" panose="02010400000000000000" pitchFamily="2" charset="-78"/>
              </a:rPr>
              <a:t>إنشاء هذه الشركة</a:t>
            </a:r>
            <a:r>
              <a:rPr lang="en-US" b="1" dirty="0">
                <a:solidFill>
                  <a:srgbClr val="FF0000"/>
                </a:solidFill>
                <a:cs typeface="PT Bold Heading" panose="02010400000000000000" pitchFamily="2" charset="-78"/>
              </a:rPr>
              <a:t> : </a:t>
            </a:r>
            <a:endParaRPr lang="en-US" dirty="0">
              <a:solidFill>
                <a:srgbClr val="FF0000"/>
              </a:solidFill>
              <a:cs typeface="PT Bold Heading" panose="02010400000000000000" pitchFamily="2" charset="-78"/>
            </a:endParaRPr>
          </a:p>
          <a:p>
            <a:r>
              <a:rPr lang="ar-SA" b="1" dirty="0">
                <a:solidFill>
                  <a:srgbClr val="7030A0"/>
                </a:solidFill>
                <a:cs typeface="PT Bold Heading" panose="02010400000000000000" pitchFamily="2" charset="-78"/>
              </a:rPr>
              <a:t>انشئت هذه الشركة لاحتكار تجارة التوابل </a:t>
            </a:r>
            <a:r>
              <a:rPr lang="ar-SA" b="1" dirty="0" err="1">
                <a:solidFill>
                  <a:srgbClr val="7030A0"/>
                </a:solidFill>
                <a:cs typeface="PT Bold Heading" panose="02010400000000000000" pitchFamily="2" charset="-78"/>
              </a:rPr>
              <a:t>فى</a:t>
            </a:r>
            <a:r>
              <a:rPr lang="ar-SA" b="1" dirty="0">
                <a:solidFill>
                  <a:srgbClr val="7030A0"/>
                </a:solidFill>
                <a:cs typeface="PT Bold Heading" panose="02010400000000000000" pitchFamily="2" charset="-78"/>
              </a:rPr>
              <a:t> الشرق </a:t>
            </a:r>
            <a:r>
              <a:rPr lang="en-US" dirty="0">
                <a:solidFill>
                  <a:srgbClr val="7030A0"/>
                </a:solidFill>
                <a:cs typeface="PT Bold Heading" panose="02010400000000000000" pitchFamily="2" charset="-78"/>
              </a:rPr>
              <a:t/>
            </a:r>
            <a:br>
              <a:rPr lang="en-US" dirty="0">
                <a:solidFill>
                  <a:srgbClr val="7030A0"/>
                </a:solidFill>
                <a:cs typeface="PT Bold Heading" panose="02010400000000000000" pitchFamily="2" charset="-78"/>
              </a:rPr>
            </a:br>
            <a:r>
              <a:rPr lang="ar-SA" b="1" dirty="0">
                <a:solidFill>
                  <a:srgbClr val="7030A0"/>
                </a:solidFill>
                <a:cs typeface="PT Bold Heading" panose="02010400000000000000" pitchFamily="2" charset="-78"/>
              </a:rPr>
              <a:t>كيف تعاملت شركة الهند الشرقية الهولندية مع </a:t>
            </a:r>
            <a:r>
              <a:rPr lang="ar-SA" b="1" dirty="0" smtClean="0">
                <a:solidFill>
                  <a:srgbClr val="7030A0"/>
                </a:solidFill>
                <a:cs typeface="PT Bold Heading" panose="02010400000000000000" pitchFamily="2" charset="-78"/>
              </a:rPr>
              <a:t>ا</a:t>
            </a:r>
            <a:r>
              <a:rPr lang="ar-EG" b="1" dirty="0" err="1" smtClean="0">
                <a:solidFill>
                  <a:srgbClr val="7030A0"/>
                </a:solidFill>
                <a:cs typeface="PT Bold Heading" panose="02010400000000000000" pitchFamily="2" charset="-78"/>
              </a:rPr>
              <a:t>لانونيسيين</a:t>
            </a:r>
            <a:r>
              <a:rPr lang="ar-EG" b="1" dirty="0" smtClean="0">
                <a:solidFill>
                  <a:srgbClr val="7030A0"/>
                </a:solidFill>
                <a:cs typeface="PT Bold Heading" panose="02010400000000000000" pitchFamily="2" charset="-78"/>
              </a:rPr>
              <a:t> </a:t>
            </a:r>
            <a:r>
              <a:rPr lang="ar-SA" b="1" dirty="0" smtClean="0">
                <a:solidFill>
                  <a:srgbClr val="7030A0"/>
                </a:solidFill>
                <a:cs typeface="PT Bold Heading" panose="02010400000000000000" pitchFamily="2" charset="-78"/>
              </a:rPr>
              <a:t>عقدت </a:t>
            </a:r>
            <a:r>
              <a:rPr lang="ar-SA" b="1" dirty="0">
                <a:solidFill>
                  <a:srgbClr val="7030A0"/>
                </a:solidFill>
                <a:cs typeface="PT Bold Heading" panose="02010400000000000000" pitchFamily="2" charset="-78"/>
              </a:rPr>
              <a:t>الشركة الهولندية معاهدة مع </a:t>
            </a:r>
            <a:r>
              <a:rPr lang="ar-SA" b="1" dirty="0" smtClean="0">
                <a:solidFill>
                  <a:srgbClr val="7030A0"/>
                </a:solidFill>
                <a:cs typeface="PT Bold Heading" panose="02010400000000000000" pitchFamily="2" charset="-78"/>
              </a:rPr>
              <a:t>الإندونيسيين  </a:t>
            </a:r>
            <a:r>
              <a:rPr lang="ar-SA" b="1" dirty="0">
                <a:solidFill>
                  <a:srgbClr val="7030A0"/>
                </a:solidFill>
                <a:cs typeface="PT Bold Heading" panose="02010400000000000000" pitchFamily="2" charset="-78"/>
              </a:rPr>
              <a:t>من اجل طرد البرتغاليين من الهند ومن </a:t>
            </a:r>
            <a:r>
              <a:rPr lang="ar-SA" b="1" dirty="0" smtClean="0">
                <a:solidFill>
                  <a:srgbClr val="7030A0"/>
                </a:solidFill>
                <a:cs typeface="PT Bold Heading" panose="02010400000000000000" pitchFamily="2" charset="-78"/>
              </a:rPr>
              <a:t>اندونيسيا.</a:t>
            </a:r>
          </a:p>
          <a:p>
            <a:r>
              <a:rPr lang="ar-SA" b="1" dirty="0" smtClean="0">
                <a:solidFill>
                  <a:srgbClr val="7030A0"/>
                </a:solidFill>
                <a:cs typeface="PT Bold Heading" panose="02010400000000000000" pitchFamily="2" charset="-78"/>
              </a:rPr>
              <a:t> </a:t>
            </a:r>
            <a:r>
              <a:rPr lang="en-US" b="1" dirty="0">
                <a:solidFill>
                  <a:srgbClr val="7030A0"/>
                </a:solidFill>
                <a:cs typeface="PT Bold Heading" panose="02010400000000000000" pitchFamily="2" charset="-78"/>
              </a:rPr>
              <a:t/>
            </a:r>
            <a:br>
              <a:rPr lang="en-US" b="1" dirty="0">
                <a:solidFill>
                  <a:srgbClr val="7030A0"/>
                </a:solidFill>
                <a:cs typeface="PT Bold Heading" panose="02010400000000000000" pitchFamily="2" charset="-78"/>
              </a:rPr>
            </a:br>
            <a:endParaRPr lang="ar-EG" dirty="0"/>
          </a:p>
        </p:txBody>
      </p:sp>
    </p:spTree>
    <p:extLst>
      <p:ext uri="{BB962C8B-B14F-4D97-AF65-F5344CB8AC3E}">
        <p14:creationId xmlns:p14="http://schemas.microsoft.com/office/powerpoint/2010/main" val="32921140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8520" y="404664"/>
            <a:ext cx="9252520" cy="1012974"/>
          </a:xfrm>
        </p:spPr>
        <p:txBody>
          <a:bodyPr>
            <a:normAutofit fontScale="90000"/>
          </a:bodyPr>
          <a:lstStyle/>
          <a:p>
            <a:pPr algn="r"/>
            <a:r>
              <a:rPr lang="ar-SA" sz="3600" b="1" u="sng" dirty="0">
                <a:solidFill>
                  <a:srgbClr val="FF0000"/>
                </a:solidFill>
                <a:cs typeface="PT Bold Heading" panose="02010400000000000000" pitchFamily="2" charset="-78"/>
              </a:rPr>
              <a:t>ثانيا</a:t>
            </a:r>
            <a:r>
              <a:rPr lang="en-US" sz="3600" b="1" u="sng" dirty="0">
                <a:solidFill>
                  <a:srgbClr val="FF0000"/>
                </a:solidFill>
                <a:cs typeface="PT Bold Heading" panose="02010400000000000000" pitchFamily="2" charset="-78"/>
              </a:rPr>
              <a:t> : </a:t>
            </a:r>
            <a:r>
              <a:rPr lang="ar-SA" sz="3600" b="1" dirty="0">
                <a:solidFill>
                  <a:srgbClr val="FF0000"/>
                </a:solidFill>
                <a:cs typeface="PT Bold Heading" panose="02010400000000000000" pitchFamily="2" charset="-78"/>
              </a:rPr>
              <a:t>المحاولات الهولندية للحلول </a:t>
            </a:r>
            <a:r>
              <a:rPr lang="ar-SA" sz="3600" b="1" dirty="0" smtClean="0">
                <a:solidFill>
                  <a:srgbClr val="FF0000"/>
                </a:solidFill>
                <a:cs typeface="PT Bold Heading" panose="02010400000000000000" pitchFamily="2" charset="-78"/>
              </a:rPr>
              <a:t>محل البرتغاليين </a:t>
            </a:r>
            <a:r>
              <a:rPr lang="ar-SA" sz="3600" b="1" dirty="0">
                <a:solidFill>
                  <a:srgbClr val="FF0000"/>
                </a:solidFill>
                <a:cs typeface="PT Bold Heading" panose="02010400000000000000" pitchFamily="2" charset="-78"/>
              </a:rPr>
              <a:t>في اندونيسيا</a:t>
            </a:r>
            <a:r>
              <a:rPr lang="ar-SA" dirty="0"/>
              <a:t/>
            </a:r>
            <a:br>
              <a:rPr lang="ar-SA" dirty="0"/>
            </a:br>
            <a:endParaRPr lang="ar-SA" dirty="0"/>
          </a:p>
        </p:txBody>
      </p:sp>
      <p:sp>
        <p:nvSpPr>
          <p:cNvPr id="3" name="عنصر نائب للمحتوى 2"/>
          <p:cNvSpPr>
            <a:spLocks noGrp="1"/>
          </p:cNvSpPr>
          <p:nvPr>
            <p:ph idx="1"/>
          </p:nvPr>
        </p:nvSpPr>
        <p:spPr>
          <a:xfrm>
            <a:off x="0" y="1196752"/>
            <a:ext cx="9144000" cy="4929411"/>
          </a:xfrm>
        </p:spPr>
        <p:txBody>
          <a:bodyPr/>
          <a:lstStyle/>
          <a:p>
            <a:r>
              <a:rPr lang="ar-SA" b="1" dirty="0">
                <a:solidFill>
                  <a:srgbClr val="7030A0"/>
                </a:solidFill>
                <a:cs typeface="PT Bold Heading" panose="02010400000000000000" pitchFamily="2" charset="-78"/>
              </a:rPr>
              <a:t>المحاولة الأولى</a:t>
            </a:r>
            <a:r>
              <a:rPr lang="en-US" b="1" dirty="0">
                <a:solidFill>
                  <a:srgbClr val="7030A0"/>
                </a:solidFill>
                <a:cs typeface="PT Bold Heading" panose="02010400000000000000" pitchFamily="2" charset="-78"/>
              </a:rPr>
              <a:t> : </a:t>
            </a:r>
            <a:r>
              <a:rPr lang="ar-SA" b="1" dirty="0">
                <a:solidFill>
                  <a:srgbClr val="7030A0"/>
                </a:solidFill>
                <a:cs typeface="PT Bold Heading" panose="02010400000000000000" pitchFamily="2" charset="-78"/>
              </a:rPr>
              <a:t>استطاعت شركة الهند الشرقية الهولندية تحقيق ارباحا كبيرة ووطدت اقدامها </a:t>
            </a:r>
            <a:r>
              <a:rPr lang="ar-SA" b="1" dirty="0" err="1">
                <a:solidFill>
                  <a:srgbClr val="7030A0"/>
                </a:solidFill>
                <a:cs typeface="PT Bold Heading" panose="02010400000000000000" pitchFamily="2" charset="-78"/>
              </a:rPr>
              <a:t>فى</a:t>
            </a:r>
            <a:r>
              <a:rPr lang="ar-SA" b="1" dirty="0">
                <a:solidFill>
                  <a:srgbClr val="7030A0"/>
                </a:solidFill>
                <a:cs typeface="PT Bold Heading" panose="02010400000000000000" pitchFamily="2" charset="-78"/>
              </a:rPr>
              <a:t> اندونيسيا بعد فتح جاكرتا واحتلالها </a:t>
            </a:r>
            <a:r>
              <a:rPr lang="ar-EG" b="1" dirty="0">
                <a:cs typeface="PT Bold Heading" panose="02010400000000000000" pitchFamily="2" charset="-78"/>
              </a:rPr>
              <a:t>عام 1619</a:t>
            </a:r>
            <a:r>
              <a:rPr lang="ar-EG" b="1" dirty="0" smtClean="0">
                <a:cs typeface="PT Bold Heading" panose="02010400000000000000" pitchFamily="2" charset="-78"/>
              </a:rPr>
              <a:t>.</a:t>
            </a:r>
            <a:endParaRPr lang="ar-SA" b="1" dirty="0" smtClean="0">
              <a:cs typeface="PT Bold Heading" panose="02010400000000000000" pitchFamily="2" charset="-78"/>
            </a:endParaRPr>
          </a:p>
          <a:p>
            <a:endParaRPr lang="ar-SA" b="1" dirty="0" smtClean="0">
              <a:solidFill>
                <a:srgbClr val="7030A0"/>
              </a:solidFill>
              <a:cs typeface="PT Bold Heading" panose="02010400000000000000" pitchFamily="2" charset="-78"/>
            </a:endParaRPr>
          </a:p>
          <a:p>
            <a:r>
              <a:rPr lang="ar-SA" b="1" dirty="0" smtClean="0">
                <a:solidFill>
                  <a:srgbClr val="7030A0"/>
                </a:solidFill>
                <a:cs typeface="PT Bold Heading" panose="02010400000000000000" pitchFamily="2" charset="-78"/>
              </a:rPr>
              <a:t>المحاولة </a:t>
            </a:r>
            <a:r>
              <a:rPr lang="ar-SA" b="1" dirty="0">
                <a:solidFill>
                  <a:srgbClr val="7030A0"/>
                </a:solidFill>
                <a:cs typeface="PT Bold Heading" panose="02010400000000000000" pitchFamily="2" charset="-78"/>
              </a:rPr>
              <a:t>الثانية</a:t>
            </a:r>
            <a:r>
              <a:rPr lang="en-US" b="1" dirty="0">
                <a:solidFill>
                  <a:srgbClr val="7030A0"/>
                </a:solidFill>
                <a:cs typeface="PT Bold Heading" panose="02010400000000000000" pitchFamily="2" charset="-78"/>
              </a:rPr>
              <a:t> : </a:t>
            </a:r>
            <a:r>
              <a:rPr lang="ar-SA" b="1" dirty="0">
                <a:solidFill>
                  <a:srgbClr val="7030A0"/>
                </a:solidFill>
                <a:cs typeface="PT Bold Heading" panose="02010400000000000000" pitchFamily="2" charset="-78"/>
              </a:rPr>
              <a:t>استطاع الهولنديون انتزاع ملقا </a:t>
            </a:r>
            <a:r>
              <a:rPr lang="ar-SA" b="1" dirty="0" err="1">
                <a:solidFill>
                  <a:srgbClr val="7030A0"/>
                </a:solidFill>
                <a:cs typeface="PT Bold Heading" panose="02010400000000000000" pitchFamily="2" charset="-78"/>
              </a:rPr>
              <a:t>التى</a:t>
            </a:r>
            <a:r>
              <a:rPr lang="ar-SA" b="1" dirty="0">
                <a:solidFill>
                  <a:srgbClr val="7030A0"/>
                </a:solidFill>
                <a:cs typeface="PT Bold Heading" panose="02010400000000000000" pitchFamily="2" charset="-78"/>
              </a:rPr>
              <a:t> كان يتخذ منها البرتغاليون قاعدة للسيطرة على الشرق في عام </a:t>
            </a:r>
            <a:r>
              <a:rPr lang="ar-SA" b="1" dirty="0">
                <a:cs typeface="PT Bold Heading" panose="02010400000000000000" pitchFamily="2" charset="-78"/>
              </a:rPr>
              <a:t>1641م</a:t>
            </a:r>
            <a:r>
              <a:rPr lang="ar-SA" b="1" dirty="0">
                <a:solidFill>
                  <a:srgbClr val="7030A0"/>
                </a:solidFill>
                <a:cs typeface="PT Bold Heading" panose="02010400000000000000" pitchFamily="2" charset="-78"/>
              </a:rPr>
              <a:t> </a:t>
            </a:r>
            <a:endParaRPr lang="en-US" dirty="0">
              <a:solidFill>
                <a:srgbClr val="7030A0"/>
              </a:solidFill>
              <a:cs typeface="PT Bold Heading" panose="02010400000000000000" pitchFamily="2" charset="-78"/>
            </a:endParaRPr>
          </a:p>
          <a:p>
            <a:endParaRPr lang="ar-SA" dirty="0"/>
          </a:p>
        </p:txBody>
      </p:sp>
    </p:spTree>
    <p:extLst>
      <p:ext uri="{BB962C8B-B14F-4D97-AF65-F5344CB8AC3E}">
        <p14:creationId xmlns:p14="http://schemas.microsoft.com/office/powerpoint/2010/main" val="3713303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332656"/>
            <a:ext cx="8964488" cy="648072"/>
          </a:xfrm>
        </p:spPr>
        <p:txBody>
          <a:bodyPr>
            <a:normAutofit/>
          </a:bodyPr>
          <a:lstStyle/>
          <a:p>
            <a:r>
              <a:rPr lang="ar-SA" sz="3600" dirty="0" smtClean="0">
                <a:solidFill>
                  <a:srgbClr val="FF0000"/>
                </a:solidFill>
                <a:cs typeface="PT Bold Heading" pitchFamily="2" charset="-78"/>
              </a:rPr>
              <a:t>المحاولات الهولندية للقضاء على النفوذ البرتغالي </a:t>
            </a:r>
            <a:endParaRPr lang="ar-SA" sz="3600" dirty="0">
              <a:solidFill>
                <a:srgbClr val="FF0000"/>
              </a:solidFill>
              <a:cs typeface="PT Bold Heading" pitchFamily="2" charset="-78"/>
            </a:endParaRPr>
          </a:p>
        </p:txBody>
      </p:sp>
      <p:sp>
        <p:nvSpPr>
          <p:cNvPr id="3" name="عنصر نائب للمحتوى 2"/>
          <p:cNvSpPr>
            <a:spLocks noGrp="1"/>
          </p:cNvSpPr>
          <p:nvPr>
            <p:ph idx="1"/>
          </p:nvPr>
        </p:nvSpPr>
        <p:spPr>
          <a:xfrm>
            <a:off x="0" y="1124744"/>
            <a:ext cx="9144000" cy="5733256"/>
          </a:xfrm>
        </p:spPr>
        <p:txBody>
          <a:bodyPr>
            <a:normAutofit/>
          </a:bodyPr>
          <a:lstStyle/>
          <a:p>
            <a:r>
              <a:rPr lang="en-US" b="1" dirty="0">
                <a:solidFill>
                  <a:srgbClr val="7030A0"/>
                </a:solidFill>
                <a:cs typeface="PT Bold Heading" panose="02010400000000000000" pitchFamily="2" charset="-78"/>
              </a:rPr>
              <a:t/>
            </a:r>
            <a:br>
              <a:rPr lang="en-US" b="1" dirty="0">
                <a:solidFill>
                  <a:srgbClr val="7030A0"/>
                </a:solidFill>
                <a:cs typeface="PT Bold Heading" panose="02010400000000000000" pitchFamily="2" charset="-78"/>
              </a:rPr>
            </a:br>
            <a:r>
              <a:rPr lang="ar-SA" b="1" dirty="0" smtClean="0">
                <a:solidFill>
                  <a:srgbClr val="7030A0"/>
                </a:solidFill>
                <a:cs typeface="PT Bold Heading" panose="02010400000000000000" pitchFamily="2" charset="-78"/>
              </a:rPr>
              <a:t>المحاولة </a:t>
            </a:r>
            <a:r>
              <a:rPr lang="ar-SA" b="1" dirty="0">
                <a:solidFill>
                  <a:srgbClr val="7030A0"/>
                </a:solidFill>
                <a:cs typeface="PT Bold Heading" panose="02010400000000000000" pitchFamily="2" charset="-78"/>
              </a:rPr>
              <a:t>الثالثة</a:t>
            </a:r>
            <a:r>
              <a:rPr lang="en-US" b="1" dirty="0">
                <a:solidFill>
                  <a:srgbClr val="7030A0"/>
                </a:solidFill>
                <a:cs typeface="PT Bold Heading" panose="02010400000000000000" pitchFamily="2" charset="-78"/>
              </a:rPr>
              <a:t> : </a:t>
            </a:r>
            <a:r>
              <a:rPr lang="ar-SA" b="1" dirty="0">
                <a:solidFill>
                  <a:srgbClr val="7030A0"/>
                </a:solidFill>
                <a:cs typeface="PT Bold Heading" panose="02010400000000000000" pitchFamily="2" charset="-78"/>
              </a:rPr>
              <a:t>استطاعت هولندا السيطرة على </a:t>
            </a:r>
            <a:r>
              <a:rPr lang="ar-SA" b="1" dirty="0" err="1">
                <a:solidFill>
                  <a:srgbClr val="7030A0"/>
                </a:solidFill>
                <a:cs typeface="PT Bold Heading" panose="02010400000000000000" pitchFamily="2" charset="-78"/>
              </a:rPr>
              <a:t>كوتشين</a:t>
            </a:r>
            <a:r>
              <a:rPr lang="ar-SA" b="1" dirty="0">
                <a:solidFill>
                  <a:srgbClr val="7030A0"/>
                </a:solidFill>
                <a:cs typeface="PT Bold Heading" panose="02010400000000000000" pitchFamily="2" charset="-78"/>
              </a:rPr>
              <a:t> </a:t>
            </a:r>
            <a:r>
              <a:rPr lang="ar-SA" b="1" dirty="0" err="1">
                <a:solidFill>
                  <a:srgbClr val="7030A0"/>
                </a:solidFill>
                <a:cs typeface="PT Bold Heading" panose="02010400000000000000" pitchFamily="2" charset="-78"/>
              </a:rPr>
              <a:t>عا</a:t>
            </a:r>
            <a:r>
              <a:rPr lang="ar-EG" b="1" dirty="0">
                <a:solidFill>
                  <a:srgbClr val="7030A0"/>
                </a:solidFill>
                <a:cs typeface="PT Bold Heading" panose="02010400000000000000" pitchFamily="2" charset="-78"/>
              </a:rPr>
              <a:t>م 1660</a:t>
            </a:r>
            <a:r>
              <a:rPr lang="ar-SA" b="1" dirty="0">
                <a:cs typeface="PT Bold Heading" panose="02010400000000000000" pitchFamily="2" charset="-78"/>
              </a:rPr>
              <a:t>م </a:t>
            </a:r>
            <a:r>
              <a:rPr lang="ar-SA" b="1" dirty="0">
                <a:solidFill>
                  <a:srgbClr val="7030A0"/>
                </a:solidFill>
                <a:cs typeface="PT Bold Heading" panose="02010400000000000000" pitchFamily="2" charset="-78"/>
              </a:rPr>
              <a:t>ثم سقطت المحطات التجارية الصغيرة الأخرى في يد الهولنديين الواحد تلو </a:t>
            </a:r>
            <a:r>
              <a:rPr lang="ar-SA" b="1" dirty="0" smtClean="0">
                <a:solidFill>
                  <a:srgbClr val="7030A0"/>
                </a:solidFill>
                <a:cs typeface="PT Bold Heading" panose="02010400000000000000" pitchFamily="2" charset="-78"/>
              </a:rPr>
              <a:t>الأخرى.</a:t>
            </a:r>
          </a:p>
          <a:p>
            <a:pPr marL="0" indent="0">
              <a:buNone/>
            </a:pPr>
            <a:r>
              <a:rPr lang="en-US" b="1" dirty="0" smtClean="0">
                <a:solidFill>
                  <a:srgbClr val="7030A0"/>
                </a:solidFill>
                <a:cs typeface="PT Bold Heading" panose="02010400000000000000" pitchFamily="2" charset="-78"/>
              </a:rPr>
              <a:t> </a:t>
            </a:r>
            <a:r>
              <a:rPr lang="en-US" b="1" dirty="0">
                <a:solidFill>
                  <a:srgbClr val="7030A0"/>
                </a:solidFill>
                <a:cs typeface="PT Bold Heading" panose="02010400000000000000" pitchFamily="2" charset="-78"/>
              </a:rPr>
              <a:t/>
            </a:r>
            <a:br>
              <a:rPr lang="en-US" b="1" dirty="0">
                <a:solidFill>
                  <a:srgbClr val="7030A0"/>
                </a:solidFill>
                <a:cs typeface="PT Bold Heading" panose="02010400000000000000" pitchFamily="2" charset="-78"/>
              </a:rPr>
            </a:br>
            <a:r>
              <a:rPr lang="ar-SA" b="1" dirty="0">
                <a:solidFill>
                  <a:srgbClr val="7030A0"/>
                </a:solidFill>
                <a:cs typeface="PT Bold Heading" panose="02010400000000000000" pitchFamily="2" charset="-78"/>
              </a:rPr>
              <a:t>المحاولة الرابعة</a:t>
            </a:r>
            <a:r>
              <a:rPr lang="en-US" b="1" dirty="0">
                <a:solidFill>
                  <a:srgbClr val="7030A0"/>
                </a:solidFill>
                <a:cs typeface="PT Bold Heading" panose="02010400000000000000" pitchFamily="2" charset="-78"/>
              </a:rPr>
              <a:t> : </a:t>
            </a:r>
            <a:r>
              <a:rPr lang="ar-SA" b="1" dirty="0">
                <a:solidFill>
                  <a:srgbClr val="7030A0"/>
                </a:solidFill>
                <a:cs typeface="PT Bold Heading" panose="02010400000000000000" pitchFamily="2" charset="-78"/>
              </a:rPr>
              <a:t>احتكرت الشركة الهولندية التجارية التجارة بجزيرة جاوة وحافظت على نفوذها السياسي وانتزعت الاملاك من أيدى ملاكها فلما قاومها السكان اخمدت مقاومتهم </a:t>
            </a:r>
            <a:r>
              <a:rPr lang="ar-SA" b="1" dirty="0" smtClean="0">
                <a:solidFill>
                  <a:srgbClr val="7030A0"/>
                </a:solidFill>
                <a:cs typeface="PT Bold Heading" panose="02010400000000000000" pitchFamily="2" charset="-78"/>
              </a:rPr>
              <a:t>بالقوة</a:t>
            </a:r>
          </a:p>
          <a:p>
            <a:pPr marL="0" indent="0">
              <a:buNone/>
            </a:pPr>
            <a:r>
              <a:rPr lang="ar-SA" b="1" dirty="0" smtClean="0">
                <a:solidFill>
                  <a:srgbClr val="7030A0"/>
                </a:solidFill>
                <a:cs typeface="PT Bold Heading" panose="02010400000000000000" pitchFamily="2" charset="-78"/>
              </a:rPr>
              <a:t>وبذلك فقد  نجحت هولندا في فرض نفوذها على </a:t>
            </a:r>
            <a:r>
              <a:rPr lang="ar-SA" b="1" dirty="0" err="1" smtClean="0">
                <a:solidFill>
                  <a:srgbClr val="7030A0"/>
                </a:solidFill>
                <a:cs typeface="PT Bold Heading" panose="02010400000000000000" pitchFamily="2" charset="-78"/>
              </a:rPr>
              <a:t>أندونيسيا</a:t>
            </a:r>
            <a:endParaRPr lang="en-US" dirty="0">
              <a:solidFill>
                <a:srgbClr val="7030A0"/>
              </a:solidFill>
              <a:cs typeface="PT Bold Heading" panose="02010400000000000000" pitchFamily="2" charset="-78"/>
            </a:endParaRPr>
          </a:p>
          <a:p>
            <a:endParaRPr lang="ar-SA" dirty="0"/>
          </a:p>
        </p:txBody>
      </p:sp>
    </p:spTree>
    <p:extLst>
      <p:ext uri="{BB962C8B-B14F-4D97-AF65-F5344CB8AC3E}">
        <p14:creationId xmlns:p14="http://schemas.microsoft.com/office/powerpoint/2010/main" val="1693237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16632"/>
            <a:ext cx="8686800" cy="504056"/>
          </a:xfrm>
        </p:spPr>
        <p:txBody>
          <a:bodyPr>
            <a:normAutofit fontScale="90000"/>
          </a:bodyPr>
          <a:lstStyle/>
          <a:p>
            <a:pPr algn="r"/>
            <a:r>
              <a:rPr lang="ar-SA" sz="3200" b="1" dirty="0">
                <a:solidFill>
                  <a:srgbClr val="FF0000"/>
                </a:solidFill>
                <a:cs typeface="PT Bold Heading" panose="02010400000000000000" pitchFamily="2" charset="-78"/>
              </a:rPr>
              <a:t>ما هي صفة الاستعمار الهولندي لإندونيسيا </a:t>
            </a:r>
            <a:endParaRPr lang="ar-EG" sz="3200" dirty="0">
              <a:solidFill>
                <a:srgbClr val="FF0000"/>
              </a:solidFill>
              <a:cs typeface="PT Bold Heading" panose="02010400000000000000" pitchFamily="2" charset="-78"/>
            </a:endParaRPr>
          </a:p>
        </p:txBody>
      </p:sp>
      <p:sp>
        <p:nvSpPr>
          <p:cNvPr id="3" name="عنصر نائب للمحتوى 2"/>
          <p:cNvSpPr>
            <a:spLocks noGrp="1"/>
          </p:cNvSpPr>
          <p:nvPr>
            <p:ph idx="1"/>
          </p:nvPr>
        </p:nvSpPr>
        <p:spPr>
          <a:xfrm>
            <a:off x="0" y="836712"/>
            <a:ext cx="9468544" cy="6192688"/>
          </a:xfrm>
        </p:spPr>
        <p:txBody>
          <a:bodyPr>
            <a:normAutofit/>
          </a:bodyPr>
          <a:lstStyle/>
          <a:p>
            <a:r>
              <a:rPr lang="ar-SA" b="1" dirty="0">
                <a:cs typeface="PT Bold Heading" panose="02010400000000000000" pitchFamily="2" charset="-78"/>
              </a:rPr>
              <a:t>كان </a:t>
            </a:r>
            <a:r>
              <a:rPr lang="ar-SA" b="1" dirty="0" smtClean="0">
                <a:cs typeface="PT Bold Heading" panose="02010400000000000000" pitchFamily="2" charset="-78"/>
              </a:rPr>
              <a:t>الاستعمار الهولندي ذا </a:t>
            </a:r>
            <a:r>
              <a:rPr lang="ar-SA" b="1" dirty="0">
                <a:cs typeface="PT Bold Heading" panose="02010400000000000000" pitchFamily="2" charset="-78"/>
              </a:rPr>
              <a:t>صفة تجارية </a:t>
            </a:r>
            <a:r>
              <a:rPr lang="ar-SA" b="1" dirty="0" smtClean="0">
                <a:cs typeface="PT Bold Heading" panose="02010400000000000000" pitchFamily="2" charset="-78"/>
              </a:rPr>
              <a:t>صرفة في البداية </a:t>
            </a:r>
          </a:p>
          <a:p>
            <a:endParaRPr lang="ar-SA" b="1" dirty="0">
              <a:cs typeface="PT Bold Heading" panose="02010400000000000000" pitchFamily="2" charset="-78"/>
            </a:endParaRPr>
          </a:p>
          <a:p>
            <a:r>
              <a:rPr lang="en-US" b="1" dirty="0" smtClean="0">
                <a:cs typeface="PT Bold Heading" panose="02010400000000000000" pitchFamily="2" charset="-78"/>
              </a:rPr>
              <a:t> </a:t>
            </a:r>
            <a:r>
              <a:rPr lang="ar-SA" b="1" dirty="0" smtClean="0">
                <a:cs typeface="PT Bold Heading" panose="02010400000000000000" pitchFamily="2" charset="-78"/>
              </a:rPr>
              <a:t>غير أن ذلك سرعان ما تغير للاستعمار الامبريالي</a:t>
            </a:r>
            <a:r>
              <a:rPr lang="en-US" b="1" dirty="0">
                <a:cs typeface="PT Bold Heading" panose="02010400000000000000" pitchFamily="2" charset="-78"/>
              </a:rPr>
              <a:t/>
            </a:r>
            <a:br>
              <a:rPr lang="en-US" b="1" dirty="0">
                <a:cs typeface="PT Bold Heading" panose="02010400000000000000" pitchFamily="2" charset="-78"/>
              </a:rPr>
            </a:br>
            <a:r>
              <a:rPr lang="ar-SA" b="1" dirty="0" smtClean="0">
                <a:cs typeface="PT Bold Heading" panose="02010400000000000000" pitchFamily="2" charset="-78"/>
              </a:rPr>
              <a:t>اصطدام </a:t>
            </a:r>
            <a:r>
              <a:rPr lang="ar-SA" b="1" dirty="0">
                <a:cs typeface="PT Bold Heading" panose="02010400000000000000" pitchFamily="2" charset="-78"/>
              </a:rPr>
              <a:t>الاندونيسيون الهولنديون</a:t>
            </a:r>
            <a:r>
              <a:rPr lang="en-US" b="1" dirty="0">
                <a:cs typeface="PT Bold Heading" panose="02010400000000000000" pitchFamily="2" charset="-78"/>
              </a:rPr>
              <a:t> : </a:t>
            </a:r>
          </a:p>
          <a:p>
            <a:pPr marL="0" indent="0">
              <a:buNone/>
            </a:pPr>
            <a:endParaRPr lang="ar-SA" b="1" dirty="0" smtClean="0">
              <a:cs typeface="PT Bold Heading" panose="02010400000000000000" pitchFamily="2" charset="-78"/>
            </a:endParaRPr>
          </a:p>
          <a:p>
            <a:r>
              <a:rPr lang="ar-SA" b="1" dirty="0" smtClean="0">
                <a:cs typeface="PT Bold Heading" panose="02010400000000000000" pitchFamily="2" charset="-78"/>
              </a:rPr>
              <a:t>خدع </a:t>
            </a:r>
            <a:r>
              <a:rPr lang="ar-SA" b="1" dirty="0">
                <a:cs typeface="PT Bold Heading" panose="02010400000000000000" pitchFamily="2" charset="-78"/>
              </a:rPr>
              <a:t>الاندونيسيون بالهولنديين حيث أنهم اعتبروهم منقذين لهم من البرتغاليين في الوقت الذي أقاموا فيه علاقات ودية مع الاندونيسيون مما دفع الاندونيسيون إلى الاعتقاد بأن القادمين الجدد حلفاء لهم أمام البرتغال فرحبوا </a:t>
            </a:r>
            <a:r>
              <a:rPr lang="ar-SA" b="1" dirty="0" smtClean="0">
                <a:cs typeface="PT Bold Heading" panose="02010400000000000000" pitchFamily="2" charset="-78"/>
              </a:rPr>
              <a:t>بهم ولذا فان </a:t>
            </a:r>
            <a:r>
              <a:rPr lang="ar-SA" b="1" dirty="0">
                <a:cs typeface="PT Bold Heading" panose="02010400000000000000" pitchFamily="2" charset="-78"/>
              </a:rPr>
              <a:t>الاندونيسيين </a:t>
            </a:r>
            <a:r>
              <a:rPr lang="ar-SA" b="1" dirty="0" smtClean="0">
                <a:cs typeface="PT Bold Heading" panose="02010400000000000000" pitchFamily="2" charset="-78"/>
              </a:rPr>
              <a:t> لذلك فقد  </a:t>
            </a:r>
            <a:r>
              <a:rPr lang="ar-SA" b="1" dirty="0">
                <a:cs typeface="PT Bold Heading" panose="02010400000000000000" pitchFamily="2" charset="-78"/>
              </a:rPr>
              <a:t>عقدوا معاهدة تحالف </a:t>
            </a:r>
            <a:r>
              <a:rPr lang="ar-SA" b="1" dirty="0" smtClean="0">
                <a:cs typeface="PT Bold Heading" panose="02010400000000000000" pitchFamily="2" charset="-78"/>
              </a:rPr>
              <a:t>مع الهولنديين  في عام </a:t>
            </a:r>
            <a:r>
              <a:rPr lang="ar-SA" b="1" dirty="0">
                <a:cs typeface="PT Bold Heading" panose="02010400000000000000" pitchFamily="2" charset="-78"/>
              </a:rPr>
              <a:t>1600م</a:t>
            </a:r>
            <a:endParaRPr lang="en-US" dirty="0" smtClean="0">
              <a:cs typeface="PT Bold Heading" panose="02010400000000000000" pitchFamily="2" charset="-78"/>
            </a:endParaRPr>
          </a:p>
          <a:p>
            <a:endParaRPr lang="ar-EG" dirty="0"/>
          </a:p>
        </p:txBody>
      </p:sp>
    </p:spTree>
    <p:extLst>
      <p:ext uri="{BB962C8B-B14F-4D97-AF65-F5344CB8AC3E}">
        <p14:creationId xmlns:p14="http://schemas.microsoft.com/office/powerpoint/2010/main" val="811896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16632"/>
            <a:ext cx="8229600" cy="648072"/>
          </a:xfrm>
        </p:spPr>
        <p:txBody>
          <a:bodyPr>
            <a:normAutofit/>
          </a:bodyPr>
          <a:lstStyle/>
          <a:p>
            <a:r>
              <a:rPr lang="ar-SA" sz="3200" b="1" dirty="0" smtClean="0">
                <a:solidFill>
                  <a:srgbClr val="FF0000"/>
                </a:solidFill>
                <a:cs typeface="PT Bold Heading" panose="02010400000000000000" pitchFamily="2" charset="-78"/>
              </a:rPr>
              <a:t>الاستعمار </a:t>
            </a:r>
            <a:r>
              <a:rPr lang="ar-SA" sz="3200" b="1" dirty="0">
                <a:solidFill>
                  <a:srgbClr val="FF0000"/>
                </a:solidFill>
                <a:cs typeface="PT Bold Heading" panose="02010400000000000000" pitchFamily="2" charset="-78"/>
              </a:rPr>
              <a:t>الهولندي لإندونيسيا </a:t>
            </a:r>
            <a:endParaRPr lang="ar-SA" sz="3200" dirty="0"/>
          </a:p>
        </p:txBody>
      </p:sp>
      <p:sp>
        <p:nvSpPr>
          <p:cNvPr id="3" name="عنصر نائب للمحتوى 2"/>
          <p:cNvSpPr>
            <a:spLocks noGrp="1"/>
          </p:cNvSpPr>
          <p:nvPr>
            <p:ph idx="1"/>
          </p:nvPr>
        </p:nvSpPr>
        <p:spPr>
          <a:xfrm>
            <a:off x="-252536" y="908720"/>
            <a:ext cx="9396536" cy="5949280"/>
          </a:xfrm>
        </p:spPr>
        <p:txBody>
          <a:bodyPr>
            <a:normAutofit lnSpcReduction="10000"/>
          </a:bodyPr>
          <a:lstStyle/>
          <a:p>
            <a:r>
              <a:rPr lang="ar-SA" b="1" dirty="0" smtClean="0">
                <a:cs typeface="PT Bold Heading" panose="02010400000000000000" pitchFamily="2" charset="-78"/>
              </a:rPr>
              <a:t>وقد نصت </a:t>
            </a:r>
            <a:r>
              <a:rPr lang="ar-SA" b="1" dirty="0">
                <a:cs typeface="PT Bold Heading" panose="02010400000000000000" pitchFamily="2" charset="-78"/>
              </a:rPr>
              <a:t>على منح الهولنديين حق إقامة الحصون للدفاع عن الجزيرة</a:t>
            </a:r>
            <a:r>
              <a:rPr lang="en-US" b="1" dirty="0">
                <a:cs typeface="PT Bold Heading" panose="02010400000000000000" pitchFamily="2" charset="-78"/>
              </a:rPr>
              <a:t> </a:t>
            </a:r>
            <a:r>
              <a:rPr lang="ar-EG" b="1" dirty="0">
                <a:cs typeface="PT Bold Heading" panose="02010400000000000000" pitchFamily="2" charset="-78"/>
              </a:rPr>
              <a:t>(ا</a:t>
            </a:r>
            <a:r>
              <a:rPr lang="ar-SA" b="1" dirty="0" err="1">
                <a:cs typeface="PT Bold Heading" panose="02010400000000000000" pitchFamily="2" charset="-78"/>
              </a:rPr>
              <a:t>مبونيا</a:t>
            </a:r>
            <a:r>
              <a:rPr lang="en-US" b="1" dirty="0">
                <a:cs typeface="PT Bold Heading" panose="02010400000000000000" pitchFamily="2" charset="-78"/>
              </a:rPr>
              <a:t> ( </a:t>
            </a:r>
            <a:r>
              <a:rPr lang="ar-SA" b="1" dirty="0">
                <a:cs typeface="PT Bold Heading" panose="02010400000000000000" pitchFamily="2" charset="-78"/>
              </a:rPr>
              <a:t>مقابل احتكارهم لتجارة البهارات وقد سارت هولندا على سياسة عقد المعاهدات بين الملوك والسلاطين من حين لأخر توطيدا لنفوذها وسيطرتها على هذه الجزر</a:t>
            </a:r>
            <a:r>
              <a:rPr lang="en-US" b="1" dirty="0">
                <a:cs typeface="PT Bold Heading" panose="02010400000000000000" pitchFamily="2" charset="-78"/>
              </a:rPr>
              <a:t/>
            </a:r>
            <a:br>
              <a:rPr lang="en-US" b="1" dirty="0">
                <a:cs typeface="PT Bold Heading" panose="02010400000000000000" pitchFamily="2" charset="-78"/>
              </a:rPr>
            </a:br>
            <a:r>
              <a:rPr lang="en-US" b="1" dirty="0">
                <a:cs typeface="PT Bold Heading" panose="02010400000000000000" pitchFamily="2" charset="-78"/>
              </a:rPr>
              <a:t> </a:t>
            </a:r>
            <a:r>
              <a:rPr lang="ar-EG" b="1" dirty="0">
                <a:solidFill>
                  <a:srgbClr val="7030A0"/>
                </a:solidFill>
                <a:cs typeface="PT Bold Heading" panose="02010400000000000000" pitchFamily="2" charset="-78"/>
              </a:rPr>
              <a:t>ولكن </a:t>
            </a:r>
            <a:r>
              <a:rPr lang="ar-SA" b="1" dirty="0">
                <a:solidFill>
                  <a:srgbClr val="7030A0"/>
                </a:solidFill>
                <a:cs typeface="PT Bold Heading" panose="02010400000000000000" pitchFamily="2" charset="-78"/>
              </a:rPr>
              <a:t>هل احترمت هولندا تعهداتها مع الاندونيسيين </a:t>
            </a:r>
            <a:r>
              <a:rPr lang="en-US" b="1" dirty="0">
                <a:solidFill>
                  <a:srgbClr val="7030A0"/>
                </a:solidFill>
                <a:cs typeface="PT Bold Heading" panose="02010400000000000000" pitchFamily="2" charset="-78"/>
              </a:rPr>
              <a:t/>
            </a:r>
            <a:br>
              <a:rPr lang="en-US" b="1" dirty="0">
                <a:solidFill>
                  <a:srgbClr val="7030A0"/>
                </a:solidFill>
                <a:cs typeface="PT Bold Heading" panose="02010400000000000000" pitchFamily="2" charset="-78"/>
              </a:rPr>
            </a:br>
            <a:r>
              <a:rPr lang="ar-SA" b="1" dirty="0">
                <a:cs typeface="PT Bold Heading" panose="02010400000000000000" pitchFamily="2" charset="-78"/>
              </a:rPr>
              <a:t>لم تراع هولندا تعهداتها مع الاندونيسيين فما أن خرجت البرتغال من الساحة القتالية حتى انقض الهولنديون على الجزر الاندونيسية وعلى السكان يعملون سلبا ونهبا وقتلا وشنقا فالهولنديون جاءوا طامعين في الثراء ونهب خيرات البلاد حاقدين على الإسلام وأهله وقد استطاعت هولندا توطيد نفوذها في اندونيسيا وقضت على مقاومة المسلمين داخل اندونيسيا </a:t>
            </a:r>
            <a:endParaRPr lang="en-US" dirty="0">
              <a:cs typeface="PT Bold Heading" panose="02010400000000000000" pitchFamily="2" charset="-78"/>
            </a:endParaRPr>
          </a:p>
          <a:p>
            <a:endParaRPr lang="ar-SA" dirty="0"/>
          </a:p>
        </p:txBody>
      </p:sp>
    </p:spTree>
    <p:extLst>
      <p:ext uri="{BB962C8B-B14F-4D97-AF65-F5344CB8AC3E}">
        <p14:creationId xmlns:p14="http://schemas.microsoft.com/office/powerpoint/2010/main" val="7917022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620688"/>
          </a:xfrm>
        </p:spPr>
        <p:txBody>
          <a:bodyPr>
            <a:normAutofit/>
          </a:bodyPr>
          <a:lstStyle/>
          <a:p>
            <a:pPr algn="r"/>
            <a:r>
              <a:rPr lang="ar-EG" sz="3200" dirty="0" smtClean="0">
                <a:solidFill>
                  <a:srgbClr val="7030A0"/>
                </a:solidFill>
                <a:cs typeface="PT Bold Heading" panose="02010400000000000000" pitchFamily="2" charset="-78"/>
              </a:rPr>
              <a:t>عوامل انهيار شركة الهند الهولندية في عام 1799.</a:t>
            </a:r>
            <a:endParaRPr lang="ar-EG" sz="3200" dirty="0">
              <a:solidFill>
                <a:srgbClr val="7030A0"/>
              </a:solidFill>
              <a:cs typeface="PT Bold Heading" panose="02010400000000000000" pitchFamily="2" charset="-78"/>
            </a:endParaRPr>
          </a:p>
        </p:txBody>
      </p:sp>
      <p:sp>
        <p:nvSpPr>
          <p:cNvPr id="3" name="عنصر نائب للمحتوى 2"/>
          <p:cNvSpPr>
            <a:spLocks noGrp="1"/>
          </p:cNvSpPr>
          <p:nvPr>
            <p:ph idx="1"/>
          </p:nvPr>
        </p:nvSpPr>
        <p:spPr>
          <a:xfrm>
            <a:off x="0" y="548680"/>
            <a:ext cx="9468544" cy="6192688"/>
          </a:xfrm>
        </p:spPr>
        <p:txBody>
          <a:bodyPr>
            <a:normAutofit/>
          </a:bodyPr>
          <a:lstStyle/>
          <a:p>
            <a:r>
              <a:rPr lang="ar-SA" sz="2800" dirty="0">
                <a:cs typeface="PT Bold Heading" panose="02010400000000000000" pitchFamily="2" charset="-78"/>
              </a:rPr>
              <a:t>وإذا كانت شركة الهند الشرقية الهولندية قد تمكنت من احتكار تجارة التوابل طيلة القرن السابع عشر، </a:t>
            </a:r>
            <a:r>
              <a:rPr lang="ar-SA" sz="2800" b="1" dirty="0">
                <a:cs typeface="PT Bold Heading" panose="02010400000000000000" pitchFamily="2" charset="-78"/>
              </a:rPr>
              <a:t>إلا أنها لم تتمكن من الحفاظ علي مستوي قوتها بعد ذلك بسبب العديد من التحديات التي كانت تواجهها وهي:</a:t>
            </a:r>
            <a:endParaRPr lang="en-US" sz="2800" dirty="0">
              <a:cs typeface="PT Bold Heading" panose="02010400000000000000" pitchFamily="2" charset="-78"/>
            </a:endParaRPr>
          </a:p>
          <a:p>
            <a:r>
              <a:rPr lang="ar-SA" b="1" i="1" dirty="0">
                <a:cs typeface="PT Bold Heading" panose="02010400000000000000" pitchFamily="2" charset="-78"/>
              </a:rPr>
              <a:t> </a:t>
            </a:r>
            <a:endParaRPr lang="en-US" dirty="0">
              <a:cs typeface="PT Bold Heading" panose="02010400000000000000" pitchFamily="2" charset="-78"/>
            </a:endParaRPr>
          </a:p>
          <a:p>
            <a:pPr lvl="0"/>
            <a:r>
              <a:rPr lang="ar-SA" b="1" dirty="0">
                <a:cs typeface="PT Bold Heading" panose="02010400000000000000" pitchFamily="2" charset="-78"/>
              </a:rPr>
              <a:t>أولاً:</a:t>
            </a:r>
            <a:r>
              <a:rPr lang="ar-SA" dirty="0">
                <a:cs typeface="PT Bold Heading" panose="02010400000000000000" pitchFamily="2" charset="-78"/>
              </a:rPr>
              <a:t> السياسة التي أتبعتها الشركة في الجزر الآسيوية، من زيادة الضرائب علي الأهالي، وإلزام الأهالي بتسليم المحصول للشركة إجبارياً، وإتلاف ما يزيد عن حاجة الشركة، وحرمان السكان المحليين من ممارسة التجارة، وتحطيم سفنهم وتدميرها، إلي شيوع الفقر والبؤس بين السكان، وأدي ذلك في النهاية إلي انتشار أعمال القرصنة بشكل كبير، كان له تأثيره السلبي علي النشاط التجاري للشركة</a:t>
            </a:r>
            <a:r>
              <a:rPr lang="ar-SA" dirty="0" smtClean="0">
                <a:cs typeface="PT Bold Heading" panose="02010400000000000000" pitchFamily="2" charset="-78"/>
              </a:rPr>
              <a:t>.</a:t>
            </a:r>
            <a:endParaRPr lang="en-US" dirty="0">
              <a:cs typeface="PT Bold Heading" panose="02010400000000000000" pitchFamily="2" charset="-78"/>
            </a:endParaRPr>
          </a:p>
        </p:txBody>
      </p:sp>
    </p:spTree>
    <p:extLst>
      <p:ext uri="{BB962C8B-B14F-4D97-AF65-F5344CB8AC3E}">
        <p14:creationId xmlns:p14="http://schemas.microsoft.com/office/powerpoint/2010/main" val="37242871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741368"/>
          </a:xfrm>
        </p:spPr>
        <p:txBody>
          <a:bodyPr>
            <a:normAutofit/>
          </a:bodyPr>
          <a:lstStyle/>
          <a:p>
            <a:pPr lvl="0"/>
            <a:r>
              <a:rPr lang="ar-SA" b="1" dirty="0">
                <a:cs typeface="PT Bold Heading" panose="02010400000000000000" pitchFamily="2" charset="-78"/>
              </a:rPr>
              <a:t>ثانياً: </a:t>
            </a:r>
            <a:r>
              <a:rPr lang="ar-SA" dirty="0">
                <a:cs typeface="PT Bold Heading" panose="02010400000000000000" pitchFamily="2" charset="-78"/>
              </a:rPr>
              <a:t>تزايد نفقات الشركة عن إيراداتها، وذلك بسبب سوء نظام الحسابات بالشركة، وخيانة موظفي الشركة وافتقارهم إلي النزاهة، بعد اتساع الإمبراطورية</a:t>
            </a:r>
            <a:r>
              <a:rPr lang="ar-SA" dirty="0" smtClean="0">
                <a:cs typeface="PT Bold Heading" panose="02010400000000000000" pitchFamily="2" charset="-78"/>
              </a:rPr>
              <a:t>.</a:t>
            </a:r>
          </a:p>
          <a:p>
            <a:pPr lvl="0"/>
            <a:endParaRPr lang="en-US" dirty="0">
              <a:cs typeface="PT Bold Heading" panose="02010400000000000000" pitchFamily="2" charset="-78"/>
            </a:endParaRPr>
          </a:p>
          <a:p>
            <a:pPr lvl="0"/>
            <a:r>
              <a:rPr lang="ar-SA" b="1" dirty="0">
                <a:cs typeface="PT Bold Heading" panose="02010400000000000000" pitchFamily="2" charset="-78"/>
              </a:rPr>
              <a:t>ثالثاً</a:t>
            </a:r>
            <a:r>
              <a:rPr lang="ar-SA" b="1" dirty="0" smtClean="0">
                <a:cs typeface="PT Bold Heading" panose="02010400000000000000" pitchFamily="2" charset="-78"/>
              </a:rPr>
              <a:t>: </a:t>
            </a:r>
            <a:r>
              <a:rPr lang="ar-SA" dirty="0" smtClean="0">
                <a:cs typeface="PT Bold Heading" panose="02010400000000000000" pitchFamily="2" charset="-78"/>
              </a:rPr>
              <a:t>ارتفاع </a:t>
            </a:r>
            <a:r>
              <a:rPr lang="ar-SA" dirty="0">
                <a:cs typeface="PT Bold Heading" panose="02010400000000000000" pitchFamily="2" charset="-78"/>
              </a:rPr>
              <a:t>الفوائد التي كانت تدفعها الشركة لحملة </a:t>
            </a:r>
            <a:r>
              <a:rPr lang="ar-SA" dirty="0" smtClean="0">
                <a:cs typeface="PT Bold Heading" panose="02010400000000000000" pitchFamily="2" charset="-78"/>
              </a:rPr>
              <a:t>أسهمها والتي </a:t>
            </a:r>
            <a:r>
              <a:rPr lang="ar-SA" dirty="0">
                <a:cs typeface="PT Bold Heading" panose="02010400000000000000" pitchFamily="2" charset="-78"/>
              </a:rPr>
              <a:t>تراوحت بين 20% و40% ،مما كان له دوراً مهم في تعثر نشاط الشركة المالي، خاصة بعد تراجع أرباح التوابل التي قل الإقبال عليها في أوربا ، وبعد اتساع الممتلكات وزيادة النفقات العسكرية والإدارية.</a:t>
            </a:r>
            <a:endParaRPr lang="en-US" dirty="0">
              <a:cs typeface="PT Bold Heading" panose="02010400000000000000" pitchFamily="2" charset="-78"/>
            </a:endParaRPr>
          </a:p>
          <a:p>
            <a:endParaRPr lang="ar-SA" dirty="0"/>
          </a:p>
        </p:txBody>
      </p:sp>
    </p:spTree>
    <p:extLst>
      <p:ext uri="{BB962C8B-B14F-4D97-AF65-F5344CB8AC3E}">
        <p14:creationId xmlns:p14="http://schemas.microsoft.com/office/powerpoint/2010/main" val="35307549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124744"/>
          </a:xfrm>
        </p:spPr>
        <p:txBody>
          <a:bodyPr>
            <a:normAutofit/>
          </a:bodyPr>
          <a:lstStyle/>
          <a:p>
            <a:r>
              <a:rPr lang="ar-EG" sz="3200" dirty="0" smtClean="0">
                <a:solidFill>
                  <a:srgbClr val="7030A0"/>
                </a:solidFill>
                <a:cs typeface="PT Bold Heading" panose="02010400000000000000" pitchFamily="2" charset="-78"/>
              </a:rPr>
              <a:t>تابع </a:t>
            </a:r>
            <a:r>
              <a:rPr lang="ar-EG" sz="3200" dirty="0">
                <a:solidFill>
                  <a:srgbClr val="7030A0"/>
                </a:solidFill>
                <a:cs typeface="PT Bold Heading" panose="02010400000000000000" pitchFamily="2" charset="-78"/>
              </a:rPr>
              <a:t>عوامل انهيار شركة الهند الهولندية في عام 1799</a:t>
            </a:r>
            <a:endParaRPr lang="ar-EG" sz="3200" dirty="0"/>
          </a:p>
        </p:txBody>
      </p:sp>
      <p:sp>
        <p:nvSpPr>
          <p:cNvPr id="3" name="عنصر نائب للمحتوى 2"/>
          <p:cNvSpPr>
            <a:spLocks noGrp="1"/>
          </p:cNvSpPr>
          <p:nvPr>
            <p:ph idx="1"/>
          </p:nvPr>
        </p:nvSpPr>
        <p:spPr>
          <a:xfrm>
            <a:off x="0" y="836712"/>
            <a:ext cx="9396536" cy="6021288"/>
          </a:xfrm>
        </p:spPr>
        <p:txBody>
          <a:bodyPr>
            <a:normAutofit/>
          </a:bodyPr>
          <a:lstStyle/>
          <a:p>
            <a:pPr marL="0" lvl="0" indent="0">
              <a:buNone/>
            </a:pPr>
            <a:endParaRPr lang="en-US" dirty="0"/>
          </a:p>
          <a:p>
            <a:pPr lvl="0"/>
            <a:r>
              <a:rPr lang="ar-SA" b="1" dirty="0">
                <a:cs typeface="PT Bold Heading" panose="02010400000000000000" pitchFamily="2" charset="-78"/>
              </a:rPr>
              <a:t>رابعاً:</a:t>
            </a:r>
            <a:r>
              <a:rPr lang="ar-SA" dirty="0">
                <a:cs typeface="PT Bold Heading" panose="02010400000000000000" pitchFamily="2" charset="-78"/>
              </a:rPr>
              <a:t> عدم قدرة الشركة الهولندية علي فهم التغير التجاري الذي حدث في التجارة الأوربية الآسيوية ، ففي الوقت الذي استمرت فيه الشركة في احتكار تجارة التوابل كانت التوابل تشهد تراجعاً تدريجيا في الطلب العالمي عليه بسبب وجود بدائل من العالم الجديد فقد أصبحت أوربا تحصل علي اللحوم من العالم الجديد خلال موسم الشتاء بدلاً من تخزين وتتبيل اللحوم ، وأصبحت المنسوجات القطنية الهندية التي أصبحت انجلترا تحتكر استيرادها من الهند أهم السلع الآسيوية التي تجد طلباً في أوربا وبالتالي أكثر السلع أرباحاً، حتى أصبح الهولنديون أنفسهم يطلبونها من أسواق لندن.</a:t>
            </a:r>
            <a:endParaRPr lang="en-US" dirty="0">
              <a:cs typeface="PT Bold Heading" panose="02010400000000000000" pitchFamily="2" charset="-78"/>
            </a:endParaRPr>
          </a:p>
          <a:p>
            <a:endParaRPr lang="ar-EG" dirty="0"/>
          </a:p>
        </p:txBody>
      </p:sp>
    </p:spTree>
    <p:extLst>
      <p:ext uri="{BB962C8B-B14F-4D97-AF65-F5344CB8AC3E}">
        <p14:creationId xmlns:p14="http://schemas.microsoft.com/office/powerpoint/2010/main" val="16174452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solidFill>
                  <a:srgbClr val="7030A0"/>
                </a:solidFill>
                <a:cs typeface="PT Bold Heading" panose="02010400000000000000" pitchFamily="2" charset="-78"/>
              </a:rPr>
              <a:t>تابع </a:t>
            </a:r>
            <a:r>
              <a:rPr lang="ar-EG" dirty="0" smtClean="0">
                <a:solidFill>
                  <a:srgbClr val="7030A0"/>
                </a:solidFill>
                <a:cs typeface="PT Bold Heading" panose="02010400000000000000" pitchFamily="2" charset="-78"/>
              </a:rPr>
              <a:t>عوامل </a:t>
            </a:r>
            <a:r>
              <a:rPr lang="ar-EG" dirty="0">
                <a:solidFill>
                  <a:srgbClr val="7030A0"/>
                </a:solidFill>
                <a:cs typeface="PT Bold Heading" panose="02010400000000000000" pitchFamily="2" charset="-78"/>
              </a:rPr>
              <a:t>انهيار شركة الهند الهولندية في عام 1799.</a:t>
            </a:r>
            <a:endParaRPr lang="ar-SA" dirty="0"/>
          </a:p>
        </p:txBody>
      </p:sp>
      <p:sp>
        <p:nvSpPr>
          <p:cNvPr id="3" name="عنصر نائب للمحتوى 2"/>
          <p:cNvSpPr>
            <a:spLocks noGrp="1"/>
          </p:cNvSpPr>
          <p:nvPr>
            <p:ph idx="1"/>
          </p:nvPr>
        </p:nvSpPr>
        <p:spPr/>
        <p:txBody>
          <a:bodyPr/>
          <a:lstStyle/>
          <a:p>
            <a:pPr lvl="0"/>
            <a:r>
              <a:rPr lang="ar-SA" b="1" dirty="0">
                <a:cs typeface="PT Bold Heading" panose="02010400000000000000" pitchFamily="2" charset="-78"/>
              </a:rPr>
              <a:t>خامساً:</a:t>
            </a:r>
            <a:r>
              <a:rPr lang="ar-SA" dirty="0">
                <a:cs typeface="PT Bold Heading" panose="02010400000000000000" pitchFamily="2" charset="-78"/>
              </a:rPr>
              <a:t> اشتراك هولندا في حرب الاستقلال الأمريكية، 1780ضد انجلترا ومساهمة شركة الهند الشرقية الهولندية بالشرق في الحرب ضد انجلترا، فكان ذلك بمثابة القشة التي قصمت ظهر البعير بالنسبة للشركة، حيث تكبدت بسبب ذلك خسائر فادحة أفقدتها سيلان ومواقع كثيرة في آسيا.</a:t>
            </a:r>
            <a:endParaRPr lang="en-US" dirty="0">
              <a:cs typeface="PT Bold Heading" panose="02010400000000000000" pitchFamily="2" charset="-78"/>
            </a:endParaRPr>
          </a:p>
          <a:p>
            <a:endParaRPr lang="ar-SA" dirty="0"/>
          </a:p>
        </p:txBody>
      </p:sp>
    </p:spTree>
    <p:extLst>
      <p:ext uri="{BB962C8B-B14F-4D97-AF65-F5344CB8AC3E}">
        <p14:creationId xmlns:p14="http://schemas.microsoft.com/office/powerpoint/2010/main" val="33665178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16632"/>
            <a:ext cx="8686800" cy="1152128"/>
          </a:xfrm>
        </p:spPr>
        <p:txBody>
          <a:bodyPr>
            <a:normAutofit/>
          </a:bodyPr>
          <a:lstStyle/>
          <a:p>
            <a:r>
              <a:rPr lang="ar-SA" sz="4000" b="1" dirty="0">
                <a:solidFill>
                  <a:srgbClr val="C00000"/>
                </a:solidFill>
                <a:cs typeface="PT Bold Heading" panose="02010400000000000000" pitchFamily="2" charset="-78"/>
              </a:rPr>
              <a:t>الصراع الانجليزي الهولندي حول اندونيسيا </a:t>
            </a:r>
            <a:endParaRPr lang="ar-EG" sz="4000" dirty="0">
              <a:solidFill>
                <a:srgbClr val="C00000"/>
              </a:solidFill>
              <a:cs typeface="PT Bold Heading" panose="02010400000000000000" pitchFamily="2" charset="-78"/>
            </a:endParaRPr>
          </a:p>
        </p:txBody>
      </p:sp>
      <p:sp>
        <p:nvSpPr>
          <p:cNvPr id="3" name="عنصر نائب للمحتوى 2"/>
          <p:cNvSpPr>
            <a:spLocks noGrp="1"/>
          </p:cNvSpPr>
          <p:nvPr>
            <p:ph idx="1"/>
          </p:nvPr>
        </p:nvSpPr>
        <p:spPr>
          <a:xfrm>
            <a:off x="-180528" y="836712"/>
            <a:ext cx="9505056" cy="6021288"/>
          </a:xfrm>
        </p:spPr>
        <p:txBody>
          <a:bodyPr>
            <a:normAutofit/>
          </a:bodyPr>
          <a:lstStyle/>
          <a:p>
            <a:endParaRPr lang="ar-SA" b="1" dirty="0" smtClean="0">
              <a:solidFill>
                <a:srgbClr val="7030A0"/>
              </a:solidFill>
              <a:cs typeface="PT Bold Heading" panose="02010400000000000000" pitchFamily="2" charset="-78"/>
            </a:endParaRPr>
          </a:p>
          <a:p>
            <a:r>
              <a:rPr lang="ar-SA" b="1" dirty="0" smtClean="0">
                <a:solidFill>
                  <a:srgbClr val="7030A0"/>
                </a:solidFill>
                <a:cs typeface="PT Bold Heading" panose="02010400000000000000" pitchFamily="2" charset="-78"/>
              </a:rPr>
              <a:t>بدأ </a:t>
            </a:r>
            <a:r>
              <a:rPr lang="ar-SA" b="1" dirty="0">
                <a:solidFill>
                  <a:srgbClr val="7030A0"/>
                </a:solidFill>
                <a:cs typeface="PT Bold Heading" panose="02010400000000000000" pitchFamily="2" charset="-78"/>
              </a:rPr>
              <a:t>هذا الصراع</a:t>
            </a:r>
            <a:r>
              <a:rPr lang="en-US" b="1" dirty="0">
                <a:solidFill>
                  <a:srgbClr val="7030A0"/>
                </a:solidFill>
                <a:cs typeface="PT Bold Heading" panose="02010400000000000000" pitchFamily="2" charset="-78"/>
              </a:rPr>
              <a:t> : </a:t>
            </a:r>
            <a:r>
              <a:rPr lang="ar-SA" b="1" dirty="0">
                <a:solidFill>
                  <a:srgbClr val="7030A0"/>
                </a:solidFill>
                <a:cs typeface="PT Bold Heading" panose="02010400000000000000" pitchFamily="2" charset="-78"/>
              </a:rPr>
              <a:t>بدأ هذا الصراع </a:t>
            </a:r>
            <a:r>
              <a:rPr lang="ar-SA" b="1" dirty="0" smtClean="0">
                <a:solidFill>
                  <a:srgbClr val="7030A0"/>
                </a:solidFill>
                <a:cs typeface="PT Bold Heading" panose="02010400000000000000" pitchFamily="2" charset="-78"/>
              </a:rPr>
              <a:t>في عام 1028هـ/ 1619م </a:t>
            </a:r>
            <a:r>
              <a:rPr lang="ar-SA" b="1" dirty="0">
                <a:solidFill>
                  <a:srgbClr val="7030A0"/>
                </a:solidFill>
                <a:cs typeface="PT Bold Heading" panose="02010400000000000000" pitchFamily="2" charset="-78"/>
              </a:rPr>
              <a:t>واستمرت الحرب بين الجانبين حتى انتهت على اساس الغاء هولندا احتكاراتها التجارية </a:t>
            </a:r>
            <a:r>
              <a:rPr lang="ar-SA" b="1" dirty="0" smtClean="0">
                <a:solidFill>
                  <a:srgbClr val="7030A0"/>
                </a:solidFill>
                <a:cs typeface="PT Bold Heading" panose="02010400000000000000" pitchFamily="2" charset="-78"/>
              </a:rPr>
              <a:t>في </a:t>
            </a:r>
            <a:r>
              <a:rPr lang="ar-EG" b="1" dirty="0" smtClean="0">
                <a:solidFill>
                  <a:srgbClr val="7030A0"/>
                </a:solidFill>
                <a:cs typeface="PT Bold Heading" panose="02010400000000000000" pitchFamily="2" charset="-78"/>
              </a:rPr>
              <a:t>جزر </a:t>
            </a:r>
            <a:r>
              <a:rPr lang="ar-SA" b="1" dirty="0" smtClean="0">
                <a:solidFill>
                  <a:srgbClr val="7030A0"/>
                </a:solidFill>
                <a:cs typeface="PT Bold Heading" panose="02010400000000000000" pitchFamily="2" charset="-78"/>
              </a:rPr>
              <a:t>الهند </a:t>
            </a:r>
            <a:r>
              <a:rPr lang="ar-SA" b="1" dirty="0">
                <a:solidFill>
                  <a:srgbClr val="7030A0"/>
                </a:solidFill>
                <a:cs typeface="PT Bold Heading" panose="02010400000000000000" pitchFamily="2" charset="-78"/>
              </a:rPr>
              <a:t>وفى </a:t>
            </a:r>
            <a:r>
              <a:rPr lang="ar-SA" b="1" dirty="0" smtClean="0">
                <a:solidFill>
                  <a:srgbClr val="7030A0"/>
                </a:solidFill>
                <a:cs typeface="PT Bold Heading" panose="02010400000000000000" pitchFamily="2" charset="-78"/>
              </a:rPr>
              <a:t>اندونيسيا</a:t>
            </a:r>
            <a:r>
              <a:rPr lang="ar-SA" b="1" dirty="0">
                <a:solidFill>
                  <a:srgbClr val="7030A0"/>
                </a:solidFill>
                <a:cs typeface="PT Bold Heading" panose="02010400000000000000" pitchFamily="2" charset="-78"/>
              </a:rPr>
              <a:t>.</a:t>
            </a:r>
            <a:endParaRPr lang="en-US" b="1" dirty="0" smtClean="0">
              <a:solidFill>
                <a:srgbClr val="7030A0"/>
              </a:solidFill>
              <a:cs typeface="PT Bold Heading" panose="02010400000000000000" pitchFamily="2" charset="-78"/>
            </a:endParaRPr>
          </a:p>
          <a:p>
            <a:r>
              <a:rPr lang="en-US" b="1" dirty="0" smtClean="0">
                <a:solidFill>
                  <a:srgbClr val="7030A0"/>
                </a:solidFill>
                <a:cs typeface="PT Bold Heading" panose="02010400000000000000" pitchFamily="2" charset="-78"/>
              </a:rPr>
              <a:t> </a:t>
            </a:r>
            <a:endParaRPr lang="ar-SA" b="1" dirty="0" smtClean="0">
              <a:solidFill>
                <a:srgbClr val="7030A0"/>
              </a:solidFill>
              <a:cs typeface="PT Bold Heading" panose="02010400000000000000" pitchFamily="2" charset="-78"/>
            </a:endParaRPr>
          </a:p>
          <a:p>
            <a:r>
              <a:rPr lang="en-US" b="1" dirty="0">
                <a:solidFill>
                  <a:srgbClr val="7030A0"/>
                </a:solidFill>
                <a:cs typeface="PT Bold Heading" panose="02010400000000000000" pitchFamily="2" charset="-78"/>
              </a:rPr>
              <a:t/>
            </a:r>
            <a:br>
              <a:rPr lang="en-US" b="1" dirty="0">
                <a:solidFill>
                  <a:srgbClr val="7030A0"/>
                </a:solidFill>
                <a:cs typeface="PT Bold Heading" panose="02010400000000000000" pitchFamily="2" charset="-78"/>
              </a:rPr>
            </a:br>
            <a:r>
              <a:rPr lang="ar-SA" b="1" dirty="0">
                <a:solidFill>
                  <a:srgbClr val="7030A0"/>
                </a:solidFill>
                <a:cs typeface="PT Bold Heading" panose="02010400000000000000" pitchFamily="2" charset="-78"/>
              </a:rPr>
              <a:t>اثر هذا الصراع على وضع هولندا في </a:t>
            </a:r>
            <a:r>
              <a:rPr lang="ar-SA" b="1" dirty="0" smtClean="0">
                <a:solidFill>
                  <a:srgbClr val="7030A0"/>
                </a:solidFill>
                <a:cs typeface="PT Bold Heading" panose="02010400000000000000" pitchFamily="2" charset="-78"/>
              </a:rPr>
              <a:t>اندونيسيا بشكل كبير  حيث</a:t>
            </a:r>
            <a:r>
              <a:rPr lang="ar-SA" b="1" dirty="0">
                <a:solidFill>
                  <a:srgbClr val="7030A0"/>
                </a:solidFill>
                <a:cs typeface="PT Bold Heading" panose="02010400000000000000" pitchFamily="2" charset="-78"/>
              </a:rPr>
              <a:t> </a:t>
            </a:r>
            <a:r>
              <a:rPr lang="ar-SA" b="1" dirty="0" smtClean="0">
                <a:solidFill>
                  <a:srgbClr val="7030A0"/>
                </a:solidFill>
                <a:cs typeface="PT Bold Heading" panose="02010400000000000000" pitchFamily="2" charset="-78"/>
              </a:rPr>
              <a:t>تضاعفت </a:t>
            </a:r>
            <a:r>
              <a:rPr lang="ar-SA" b="1" dirty="0">
                <a:solidFill>
                  <a:srgbClr val="7030A0"/>
                </a:solidFill>
                <a:cs typeface="PT Bold Heading" panose="02010400000000000000" pitchFamily="2" charset="-78"/>
              </a:rPr>
              <a:t>خسائر شركة الهند الشرقية الهولندية الأمر الذى ادى الى انتهاء الشركة عام 1799م وحلت الحكومة الهولندية محلها في تسيير أمور </a:t>
            </a:r>
            <a:r>
              <a:rPr lang="ar-SA" b="1" dirty="0" smtClean="0">
                <a:solidFill>
                  <a:srgbClr val="7030A0"/>
                </a:solidFill>
                <a:cs typeface="PT Bold Heading" panose="02010400000000000000" pitchFamily="2" charset="-78"/>
              </a:rPr>
              <a:t>البلاد</a:t>
            </a:r>
            <a:r>
              <a:rPr lang="en-US" b="1" dirty="0"/>
              <a:t/>
            </a:r>
            <a:br>
              <a:rPr lang="en-US" b="1" dirty="0"/>
            </a:br>
            <a:endParaRPr lang="ar-EG" dirty="0"/>
          </a:p>
        </p:txBody>
      </p:sp>
    </p:spTree>
    <p:extLst>
      <p:ext uri="{BB962C8B-B14F-4D97-AF65-F5344CB8AC3E}">
        <p14:creationId xmlns:p14="http://schemas.microsoft.com/office/powerpoint/2010/main" val="41842964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274638"/>
            <a:ext cx="9396536" cy="922114"/>
          </a:xfrm>
        </p:spPr>
        <p:txBody>
          <a:bodyPr>
            <a:normAutofit fontScale="90000"/>
          </a:bodyPr>
          <a:lstStyle/>
          <a:p>
            <a:r>
              <a:rPr lang="ar-SA" dirty="0" smtClean="0">
                <a:solidFill>
                  <a:srgbClr val="7030A0"/>
                </a:solidFill>
                <a:cs typeface="PT Bold Heading" pitchFamily="2" charset="-78"/>
              </a:rPr>
              <a:t>الصرع الفرنسي الإنجليزي على إندونيسيا 1811</a:t>
            </a:r>
            <a:endParaRPr lang="ar-SA" dirty="0">
              <a:solidFill>
                <a:srgbClr val="7030A0"/>
              </a:solidFill>
              <a:cs typeface="PT Bold Heading" pitchFamily="2" charset="-78"/>
            </a:endParaRPr>
          </a:p>
        </p:txBody>
      </p:sp>
      <p:sp>
        <p:nvSpPr>
          <p:cNvPr id="3" name="عنصر نائب للمحتوى 2"/>
          <p:cNvSpPr>
            <a:spLocks noGrp="1"/>
          </p:cNvSpPr>
          <p:nvPr>
            <p:ph idx="1"/>
          </p:nvPr>
        </p:nvSpPr>
        <p:spPr>
          <a:xfrm>
            <a:off x="-108520" y="1052736"/>
            <a:ext cx="9433048" cy="5805264"/>
          </a:xfrm>
        </p:spPr>
        <p:txBody>
          <a:bodyPr>
            <a:normAutofit/>
          </a:bodyPr>
          <a:lstStyle/>
          <a:p>
            <a:endParaRPr lang="ar-SA" b="1" dirty="0">
              <a:solidFill>
                <a:srgbClr val="00B050"/>
              </a:solidFill>
              <a:cs typeface="PT Bold Heading" panose="02010400000000000000" pitchFamily="2" charset="-78"/>
            </a:endParaRPr>
          </a:p>
          <a:p>
            <a:r>
              <a:rPr lang="ar-SA" b="1" dirty="0" smtClean="0">
                <a:solidFill>
                  <a:srgbClr val="00B050"/>
                </a:solidFill>
                <a:cs typeface="PT Bold Heading" panose="02010400000000000000" pitchFamily="2" charset="-78"/>
              </a:rPr>
              <a:t> </a:t>
            </a:r>
            <a:r>
              <a:rPr lang="ar-SA" dirty="0" smtClean="0">
                <a:cs typeface="PT Bold Heading" pitchFamily="2" charset="-78"/>
              </a:rPr>
              <a:t>خلال الحروب النابليونية في أوروبا اجتاحت جيوش بونابرت هولندا نفسها. </a:t>
            </a:r>
          </a:p>
          <a:p>
            <a:r>
              <a:rPr lang="ar-SA" dirty="0" smtClean="0">
                <a:cs typeface="PT Bold Heading" pitchFamily="2" charset="-78"/>
              </a:rPr>
              <a:t>وحاول نابليون أن يرسل أسطول بحري كبير من أجل السيطرة على إندونيسيا في عام 1226هـ/1811م </a:t>
            </a:r>
          </a:p>
          <a:p>
            <a:endParaRPr lang="ar-SA" dirty="0">
              <a:cs typeface="PT Bold Heading" pitchFamily="2" charset="-78"/>
            </a:endParaRPr>
          </a:p>
          <a:p>
            <a:r>
              <a:rPr lang="ar-SA" dirty="0" smtClean="0">
                <a:cs typeface="PT Bold Heading" pitchFamily="2" charset="-78"/>
              </a:rPr>
              <a:t>ولكن بريطانيا تصدت لقوات نابليون وقامت بالاستيلاء على جاوة وتيمور ومكسر وسومطرة وهي مراكز شركة الهند الشرقية الهولندية الأساسية. </a:t>
            </a:r>
          </a:p>
          <a:p>
            <a:r>
              <a:rPr lang="ar-SA" b="1" dirty="0" smtClean="0">
                <a:cs typeface="PT Bold Heading" pitchFamily="2" charset="-78"/>
              </a:rPr>
              <a:t>وهكذا </a:t>
            </a:r>
            <a:r>
              <a:rPr lang="ar-EG" b="1" dirty="0" smtClean="0">
                <a:cs typeface="PT Bold Heading" pitchFamily="2" charset="-78"/>
              </a:rPr>
              <a:t>سرعان </a:t>
            </a:r>
            <a:r>
              <a:rPr lang="ar-EG" b="1" dirty="0">
                <a:cs typeface="PT Bold Heading" pitchFamily="2" charset="-78"/>
              </a:rPr>
              <a:t>ما </a:t>
            </a:r>
            <a:r>
              <a:rPr lang="ar-SA" b="1" dirty="0">
                <a:cs typeface="PT Bold Heading" pitchFamily="2" charset="-78"/>
              </a:rPr>
              <a:t>استطاعت انجلترا السيطرة على اندونيسيا</a:t>
            </a:r>
            <a:r>
              <a:rPr lang="en-US" b="1" dirty="0">
                <a:cs typeface="PT Bold Heading" pitchFamily="2" charset="-78"/>
              </a:rPr>
              <a:t> :</a:t>
            </a:r>
            <a:endParaRPr lang="ar-SA" dirty="0" smtClean="0">
              <a:cs typeface="PT Bold Heading" pitchFamily="2" charset="-78"/>
            </a:endParaRPr>
          </a:p>
        </p:txBody>
      </p:sp>
    </p:spTree>
    <p:extLst>
      <p:ext uri="{BB962C8B-B14F-4D97-AF65-F5344CB8AC3E}">
        <p14:creationId xmlns:p14="http://schemas.microsoft.com/office/powerpoint/2010/main" val="12955543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686800" cy="764704"/>
          </a:xfrm>
        </p:spPr>
        <p:txBody>
          <a:bodyPr>
            <a:normAutofit/>
          </a:bodyPr>
          <a:lstStyle/>
          <a:p>
            <a:r>
              <a:rPr lang="ar-SA" sz="3600" dirty="0" smtClean="0">
                <a:solidFill>
                  <a:srgbClr val="00B050"/>
                </a:solidFill>
                <a:cs typeface="PT Bold Heading" panose="02010400000000000000" pitchFamily="2" charset="-78"/>
              </a:rPr>
              <a:t>عودة الاستعمار الهولندي إلي إندونيسيا</a:t>
            </a:r>
            <a:endParaRPr lang="ar-EG" sz="3600" dirty="0">
              <a:solidFill>
                <a:srgbClr val="00B050"/>
              </a:solidFill>
              <a:cs typeface="PT Bold Heading" panose="02010400000000000000" pitchFamily="2" charset="-78"/>
            </a:endParaRPr>
          </a:p>
        </p:txBody>
      </p:sp>
      <p:sp>
        <p:nvSpPr>
          <p:cNvPr id="3" name="عنصر نائب للمحتوى 2"/>
          <p:cNvSpPr>
            <a:spLocks noGrp="1"/>
          </p:cNvSpPr>
          <p:nvPr>
            <p:ph idx="1"/>
          </p:nvPr>
        </p:nvSpPr>
        <p:spPr>
          <a:xfrm>
            <a:off x="0" y="692696"/>
            <a:ext cx="9144000" cy="6165304"/>
          </a:xfrm>
        </p:spPr>
        <p:txBody>
          <a:bodyPr/>
          <a:lstStyle/>
          <a:p>
            <a:endParaRPr lang="ar-SA" dirty="0" smtClean="0">
              <a:cs typeface="PT Bold Heading" pitchFamily="2" charset="-78"/>
            </a:endParaRPr>
          </a:p>
          <a:p>
            <a:r>
              <a:rPr lang="ar-SA" dirty="0" smtClean="0">
                <a:cs typeface="PT Bold Heading" pitchFamily="2" charset="-78"/>
              </a:rPr>
              <a:t>ومع </a:t>
            </a:r>
            <a:r>
              <a:rPr lang="ar-SA" dirty="0">
                <a:cs typeface="PT Bold Heading" pitchFamily="2" charset="-78"/>
              </a:rPr>
              <a:t>هزيمة بونابرت في أوروبا فقد </a:t>
            </a:r>
            <a:r>
              <a:rPr lang="ar-SA" dirty="0" smtClean="0">
                <a:cs typeface="PT Bold Heading" pitchFamily="2" charset="-78"/>
              </a:rPr>
              <a:t>عادت </a:t>
            </a:r>
            <a:r>
              <a:rPr lang="ar-SA" dirty="0">
                <a:cs typeface="PT Bold Heading" pitchFamily="2" charset="-78"/>
              </a:rPr>
              <a:t>القوات </a:t>
            </a:r>
            <a:r>
              <a:rPr lang="ar-SA" dirty="0" smtClean="0">
                <a:cs typeface="PT Bold Heading" pitchFamily="2" charset="-78"/>
              </a:rPr>
              <a:t>الهولندية إلي لإندونيسيا في </a:t>
            </a:r>
            <a:r>
              <a:rPr lang="ar-SA" dirty="0">
                <a:cs typeface="PT Bold Heading" pitchFamily="2" charset="-78"/>
              </a:rPr>
              <a:t>مقابل تنازل هولندا عن سيلان ومستعمرة الكاب (جنوب إفريقيا) لإنجلترا.</a:t>
            </a:r>
          </a:p>
          <a:p>
            <a:r>
              <a:rPr lang="en-US" b="1" dirty="0">
                <a:cs typeface="PT Bold Heading" pitchFamily="2" charset="-78"/>
              </a:rPr>
              <a:t/>
            </a:r>
            <a:br>
              <a:rPr lang="en-US" b="1" dirty="0">
                <a:cs typeface="PT Bold Heading" pitchFamily="2" charset="-78"/>
              </a:rPr>
            </a:br>
            <a:r>
              <a:rPr lang="ar-SA" b="1" dirty="0" smtClean="0">
                <a:cs typeface="PT Bold Heading" pitchFamily="2" charset="-78"/>
              </a:rPr>
              <a:t>وهكذا فقد انتهي التنافس الهولندي الإنجليزي في الشرق الأقصى في عام 1240هـ/1824م ورفع الهولنديين رايتهم من جديد فوق </a:t>
            </a:r>
            <a:r>
              <a:rPr lang="ar-SA" b="1" dirty="0" err="1" smtClean="0">
                <a:cs typeface="PT Bold Heading" pitchFamily="2" charset="-78"/>
              </a:rPr>
              <a:t>بتافيا</a:t>
            </a:r>
            <a:r>
              <a:rPr lang="ar-SA" b="1" dirty="0" smtClean="0">
                <a:cs typeface="PT Bold Heading" pitchFamily="2" charset="-78"/>
              </a:rPr>
              <a:t> (جاكرتا).</a:t>
            </a:r>
            <a:endParaRPr lang="en-US" dirty="0">
              <a:cs typeface="PT Bold Heading" pitchFamily="2" charset="-78"/>
            </a:endParaRPr>
          </a:p>
          <a:p>
            <a:pPr marL="0" indent="0">
              <a:buNone/>
            </a:pPr>
            <a:endParaRPr lang="en-US" dirty="0"/>
          </a:p>
        </p:txBody>
      </p:sp>
    </p:spTree>
    <p:extLst>
      <p:ext uri="{BB962C8B-B14F-4D97-AF65-F5344CB8AC3E}">
        <p14:creationId xmlns:p14="http://schemas.microsoft.com/office/powerpoint/2010/main" val="3339703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686800" cy="634082"/>
          </a:xfrm>
        </p:spPr>
        <p:txBody>
          <a:bodyPr>
            <a:normAutofit fontScale="90000"/>
          </a:bodyPr>
          <a:lstStyle/>
          <a:p>
            <a:r>
              <a:rPr lang="ar-SA" dirty="0" smtClean="0">
                <a:solidFill>
                  <a:srgbClr val="FF0000"/>
                </a:solidFill>
                <a:cs typeface="PT Bold Heading" pitchFamily="2" charset="-78"/>
              </a:rPr>
              <a:t>سيطرة الحكومة الهولندية على إندونيسيا </a:t>
            </a:r>
            <a:endParaRPr lang="ar-SA" dirty="0">
              <a:solidFill>
                <a:srgbClr val="FF0000"/>
              </a:solidFill>
              <a:cs typeface="PT Bold Heading" pitchFamily="2" charset="-78"/>
            </a:endParaRPr>
          </a:p>
        </p:txBody>
      </p:sp>
      <p:sp>
        <p:nvSpPr>
          <p:cNvPr id="3" name="عنصر نائب للمحتوى 2"/>
          <p:cNvSpPr>
            <a:spLocks noGrp="1"/>
          </p:cNvSpPr>
          <p:nvPr>
            <p:ph idx="1"/>
          </p:nvPr>
        </p:nvSpPr>
        <p:spPr>
          <a:xfrm>
            <a:off x="0" y="980728"/>
            <a:ext cx="9144000" cy="5877272"/>
          </a:xfrm>
        </p:spPr>
        <p:txBody>
          <a:bodyPr>
            <a:normAutofit lnSpcReduction="10000"/>
          </a:bodyPr>
          <a:lstStyle/>
          <a:p>
            <a:endParaRPr lang="ar-SA" b="1" dirty="0" smtClean="0">
              <a:solidFill>
                <a:srgbClr val="0070C0"/>
              </a:solidFill>
              <a:cs typeface="PT Bold Heading" panose="02010400000000000000" pitchFamily="2" charset="-78"/>
            </a:endParaRPr>
          </a:p>
          <a:p>
            <a:r>
              <a:rPr lang="ar-SA" b="1" dirty="0" smtClean="0">
                <a:solidFill>
                  <a:srgbClr val="7030A0"/>
                </a:solidFill>
                <a:cs typeface="PT Bold Heading" panose="02010400000000000000" pitchFamily="2" charset="-78"/>
              </a:rPr>
              <a:t>ومنذ  عام 1799م  أخذت </a:t>
            </a:r>
            <a:r>
              <a:rPr lang="ar-SA" b="1" dirty="0">
                <a:solidFill>
                  <a:srgbClr val="7030A0"/>
                </a:solidFill>
                <a:cs typeface="PT Bold Heading" panose="02010400000000000000" pitchFamily="2" charset="-78"/>
              </a:rPr>
              <a:t>الحكومة الهولندية تستعمر اندونيسيا وتسير على السياسة التعسفية نفسها التي سارت عليها الشركة في حكمها لتلك البلاد واتبع الهولنديون نظام الحكم غير المباشر ليسهل لهم السيطرة على هذه المساحات الواسعة فكانوا ينصبون الأمراء والزعماء المحليين بحكم الأهالي ويعرضنهم لسخط المواطنين</a:t>
            </a:r>
            <a:r>
              <a:rPr lang="en-US" b="1" dirty="0">
                <a:solidFill>
                  <a:srgbClr val="7030A0"/>
                </a:solidFill>
                <a:cs typeface="PT Bold Heading" panose="02010400000000000000" pitchFamily="2" charset="-78"/>
              </a:rPr>
              <a:t> </a:t>
            </a:r>
            <a:br>
              <a:rPr lang="en-US" b="1" dirty="0">
                <a:solidFill>
                  <a:srgbClr val="7030A0"/>
                </a:solidFill>
                <a:cs typeface="PT Bold Heading" panose="02010400000000000000" pitchFamily="2" charset="-78"/>
              </a:rPr>
            </a:br>
            <a:r>
              <a:rPr lang="ar-SA" b="1" dirty="0">
                <a:solidFill>
                  <a:srgbClr val="7030A0"/>
                </a:solidFill>
                <a:cs typeface="PT Bold Heading" panose="02010400000000000000" pitchFamily="2" charset="-78"/>
              </a:rPr>
              <a:t>وأدخلت هولندا بعض المحاصيل الجديدة إلى اندونيسيا وأجبرت الأهالي على زراعتها وتسليم محصولها إلى السلطات الحاكمة بالثمن الذي تحدده كما استنزفوا ثروات البلاد </a:t>
            </a:r>
            <a:r>
              <a:rPr lang="ar-SA" b="1" dirty="0" smtClean="0">
                <a:solidFill>
                  <a:srgbClr val="7030A0"/>
                </a:solidFill>
                <a:cs typeface="PT Bold Heading" panose="02010400000000000000" pitchFamily="2" charset="-78"/>
              </a:rPr>
              <a:t>وخيراتها.</a:t>
            </a:r>
            <a:endParaRPr lang="ar-SA" dirty="0">
              <a:solidFill>
                <a:srgbClr val="7030A0"/>
              </a:solidFill>
            </a:endParaRPr>
          </a:p>
        </p:txBody>
      </p:sp>
    </p:spTree>
    <p:extLst>
      <p:ext uri="{BB962C8B-B14F-4D97-AF65-F5344CB8AC3E}">
        <p14:creationId xmlns:p14="http://schemas.microsoft.com/office/powerpoint/2010/main" val="2767127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116632"/>
            <a:ext cx="9144000" cy="864096"/>
          </a:xfrm>
        </p:spPr>
        <p:txBody>
          <a:bodyPr>
            <a:normAutofit fontScale="90000"/>
          </a:bodyPr>
          <a:lstStyle/>
          <a:p>
            <a:r>
              <a:rPr lang="ar-SA" sz="3600" b="1" dirty="0">
                <a:cs typeface="PT Bold Heading" panose="02010400000000000000" pitchFamily="2" charset="-78"/>
              </a:rPr>
              <a:t>أولا : المراحل التي مر به الاستعمار </a:t>
            </a:r>
            <a:r>
              <a:rPr lang="ar-SA" sz="3600" b="1" dirty="0" smtClean="0">
                <a:cs typeface="PT Bold Heading" panose="02010400000000000000" pitchFamily="2" charset="-78"/>
              </a:rPr>
              <a:t>الهولندي في </a:t>
            </a:r>
            <a:r>
              <a:rPr lang="ar-SA" sz="3600" b="1" dirty="0">
                <a:cs typeface="PT Bold Heading" panose="02010400000000000000" pitchFamily="2" charset="-78"/>
              </a:rPr>
              <a:t>اندونيسيا</a:t>
            </a:r>
            <a:endParaRPr lang="ar-EG" sz="3600" dirty="0">
              <a:cs typeface="PT Bold Heading" panose="02010400000000000000" pitchFamily="2" charset="-78"/>
            </a:endParaRPr>
          </a:p>
        </p:txBody>
      </p:sp>
      <p:sp>
        <p:nvSpPr>
          <p:cNvPr id="3" name="عنصر نائب للمحتوى 2"/>
          <p:cNvSpPr>
            <a:spLocks noGrp="1"/>
          </p:cNvSpPr>
          <p:nvPr>
            <p:ph idx="1"/>
          </p:nvPr>
        </p:nvSpPr>
        <p:spPr>
          <a:xfrm>
            <a:off x="0" y="764704"/>
            <a:ext cx="9324528" cy="6093296"/>
          </a:xfrm>
        </p:spPr>
        <p:txBody>
          <a:bodyPr>
            <a:normAutofit/>
          </a:bodyPr>
          <a:lstStyle/>
          <a:p>
            <a:r>
              <a:rPr lang="ar-SA" b="1" dirty="0">
                <a:cs typeface="PT Bold Heading" panose="02010400000000000000" pitchFamily="2" charset="-78"/>
              </a:rPr>
              <a:t>المرحلة الأولى </a:t>
            </a:r>
            <a:r>
              <a:rPr lang="ar-SA" b="1" dirty="0" smtClean="0"/>
              <a:t>:</a:t>
            </a:r>
            <a:r>
              <a:rPr lang="ar-SA" b="1" dirty="0" smtClean="0">
                <a:cs typeface="PT Bold Heading" panose="02010400000000000000" pitchFamily="2" charset="-78"/>
              </a:rPr>
              <a:t> </a:t>
            </a:r>
            <a:r>
              <a:rPr lang="ar-SA" b="1" dirty="0">
                <a:cs typeface="PT Bold Heading" panose="02010400000000000000" pitchFamily="2" charset="-78"/>
              </a:rPr>
              <a:t>1817-1850م </a:t>
            </a:r>
            <a:endParaRPr lang="en-US" b="1" dirty="0" smtClean="0">
              <a:cs typeface="PT Bold Heading" panose="02010400000000000000" pitchFamily="2" charset="-78"/>
            </a:endParaRPr>
          </a:p>
          <a:p>
            <a:r>
              <a:rPr lang="ar-SA" b="1" dirty="0" smtClean="0">
                <a:solidFill>
                  <a:srgbClr val="7030A0"/>
                </a:solidFill>
                <a:cs typeface="PT Bold Heading" panose="02010400000000000000" pitchFamily="2" charset="-78"/>
              </a:rPr>
              <a:t>وهى</a:t>
            </a:r>
            <a:r>
              <a:rPr lang="en-US" b="1" dirty="0" smtClean="0">
                <a:solidFill>
                  <a:srgbClr val="7030A0"/>
                </a:solidFill>
                <a:cs typeface="PT Bold Heading" panose="02010400000000000000" pitchFamily="2" charset="-78"/>
              </a:rPr>
              <a:t> </a:t>
            </a:r>
            <a:r>
              <a:rPr lang="en-US" b="1" dirty="0">
                <a:solidFill>
                  <a:srgbClr val="7030A0"/>
                </a:solidFill>
                <a:cs typeface="PT Bold Heading" panose="02010400000000000000" pitchFamily="2" charset="-78"/>
              </a:rPr>
              <a:t>)</a:t>
            </a:r>
            <a:r>
              <a:rPr lang="ar-SA" b="1" dirty="0">
                <a:solidFill>
                  <a:srgbClr val="7030A0"/>
                </a:solidFill>
                <a:cs typeface="PT Bold Heading" panose="02010400000000000000" pitchFamily="2" charset="-78"/>
              </a:rPr>
              <a:t>مرحلة البناء والتشييد</a:t>
            </a:r>
            <a:r>
              <a:rPr lang="en-US" b="1" dirty="0">
                <a:solidFill>
                  <a:srgbClr val="7030A0"/>
                </a:solidFill>
                <a:cs typeface="PT Bold Heading" panose="02010400000000000000" pitchFamily="2" charset="-78"/>
              </a:rPr>
              <a:t>(</a:t>
            </a:r>
            <a:r>
              <a:rPr lang="ar-SA" b="1" dirty="0">
                <a:solidFill>
                  <a:srgbClr val="7030A0"/>
                </a:solidFill>
                <a:cs typeface="PT Bold Heading" panose="02010400000000000000" pitchFamily="2" charset="-78"/>
              </a:rPr>
              <a:t>وفيها خاضت هولندا حروبا ضد بريطانيا وضد الإندونيسيين فارتبكت ماليتها واشتدت حاجتها الى المال ففرضت ضرائب باهظة على السكان واقتصر دور السلطات الهولندية على توطيد نفوذها </a:t>
            </a:r>
            <a:r>
              <a:rPr lang="ar-SA" b="1" dirty="0" smtClean="0">
                <a:solidFill>
                  <a:srgbClr val="7030A0"/>
                </a:solidFill>
                <a:cs typeface="PT Bold Heading" panose="02010400000000000000" pitchFamily="2" charset="-78"/>
              </a:rPr>
              <a:t>في </a:t>
            </a:r>
            <a:r>
              <a:rPr lang="ar-SA" b="1" dirty="0">
                <a:solidFill>
                  <a:srgbClr val="7030A0"/>
                </a:solidFill>
                <a:cs typeface="PT Bold Heading" panose="02010400000000000000" pitchFamily="2" charset="-78"/>
              </a:rPr>
              <a:t>جزيرة </a:t>
            </a:r>
            <a:r>
              <a:rPr lang="ar-SA" b="1" dirty="0" smtClean="0">
                <a:solidFill>
                  <a:srgbClr val="7030A0"/>
                </a:solidFill>
                <a:cs typeface="PT Bold Heading" panose="02010400000000000000" pitchFamily="2" charset="-78"/>
              </a:rPr>
              <a:t>جاوة</a:t>
            </a:r>
            <a:endParaRPr lang="en-US" dirty="0">
              <a:solidFill>
                <a:srgbClr val="7030A0"/>
              </a:solidFill>
              <a:cs typeface="PT Bold Heading" panose="02010400000000000000" pitchFamily="2" charset="-78"/>
            </a:endParaRPr>
          </a:p>
        </p:txBody>
      </p:sp>
    </p:spTree>
    <p:extLst>
      <p:ext uri="{BB962C8B-B14F-4D97-AF65-F5344CB8AC3E}">
        <p14:creationId xmlns:p14="http://schemas.microsoft.com/office/powerpoint/2010/main" val="22987577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cs typeface="PT Bold Heading" panose="02010400000000000000" pitchFamily="2" charset="-78"/>
              </a:rPr>
              <a:t>المرحلة الثانية : 1850-1904م</a:t>
            </a:r>
            <a:endParaRPr lang="ar-SA" dirty="0"/>
          </a:p>
        </p:txBody>
      </p:sp>
      <p:sp>
        <p:nvSpPr>
          <p:cNvPr id="3" name="عنصر نائب للمحتوى 2"/>
          <p:cNvSpPr>
            <a:spLocks noGrp="1"/>
          </p:cNvSpPr>
          <p:nvPr>
            <p:ph idx="1"/>
          </p:nvPr>
        </p:nvSpPr>
        <p:spPr/>
        <p:txBody>
          <a:bodyPr/>
          <a:lstStyle/>
          <a:p>
            <a:r>
              <a:rPr lang="en-US" dirty="0"/>
              <a:t/>
            </a:r>
            <a:br>
              <a:rPr lang="en-US" dirty="0"/>
            </a:br>
            <a:r>
              <a:rPr lang="ar-SA" b="1" dirty="0">
                <a:solidFill>
                  <a:srgbClr val="0070C0"/>
                </a:solidFill>
                <a:cs typeface="PT Bold Heading" panose="02010400000000000000" pitchFamily="2" charset="-78"/>
              </a:rPr>
              <a:t>خلال تلك المدة بدأت الأوضاع تستقر بالنسبة للهولنديين </a:t>
            </a:r>
            <a:r>
              <a:rPr lang="ar-SA" b="1" dirty="0" smtClean="0">
                <a:solidFill>
                  <a:srgbClr val="0070C0"/>
                </a:solidFill>
                <a:cs typeface="PT Bold Heading" panose="02010400000000000000" pitchFamily="2" charset="-78"/>
              </a:rPr>
              <a:t>في </a:t>
            </a:r>
            <a:r>
              <a:rPr lang="ar-SA" b="1" dirty="0">
                <a:solidFill>
                  <a:srgbClr val="0070C0"/>
                </a:solidFill>
                <a:cs typeface="PT Bold Heading" panose="02010400000000000000" pitchFamily="2" charset="-78"/>
              </a:rPr>
              <a:t>جزيرة جاوة  فاخذوا ينطلقون الى توسيع ملكهم فحدثت بينهم وبين مملكة اتشيه </a:t>
            </a:r>
            <a:r>
              <a:rPr lang="ar-SA" b="1" dirty="0" err="1">
                <a:solidFill>
                  <a:srgbClr val="0070C0"/>
                </a:solidFill>
                <a:cs typeface="PT Bold Heading" panose="02010400000000000000" pitchFamily="2" charset="-78"/>
              </a:rPr>
              <a:t>فى</a:t>
            </a:r>
            <a:r>
              <a:rPr lang="ar-SA" b="1" dirty="0">
                <a:solidFill>
                  <a:srgbClr val="0070C0"/>
                </a:solidFill>
                <a:cs typeface="PT Bold Heading" panose="02010400000000000000" pitchFamily="2" charset="-78"/>
              </a:rPr>
              <a:t> شمال </a:t>
            </a:r>
            <a:r>
              <a:rPr lang="ar-SA" b="1" dirty="0" smtClean="0">
                <a:solidFill>
                  <a:srgbClr val="0070C0"/>
                </a:solidFill>
                <a:cs typeface="PT Bold Heading" panose="02010400000000000000" pitchFamily="2" charset="-78"/>
              </a:rPr>
              <a:t>سومطرة </a:t>
            </a:r>
            <a:r>
              <a:rPr lang="ar-SA" b="1" dirty="0">
                <a:solidFill>
                  <a:srgbClr val="0070C0"/>
                </a:solidFill>
                <a:cs typeface="PT Bold Heading" panose="02010400000000000000" pitchFamily="2" charset="-78"/>
              </a:rPr>
              <a:t>حرب مقدسة كبدتهم خسائر كبيرة </a:t>
            </a:r>
            <a:r>
              <a:rPr lang="ar-SA" b="1" dirty="0" err="1">
                <a:solidFill>
                  <a:srgbClr val="0070C0"/>
                </a:solidFill>
                <a:cs typeface="PT Bold Heading" panose="02010400000000000000" pitchFamily="2" charset="-78"/>
              </a:rPr>
              <a:t>فى</a:t>
            </a:r>
            <a:r>
              <a:rPr lang="ar-SA" b="1" dirty="0">
                <a:solidFill>
                  <a:srgbClr val="0070C0"/>
                </a:solidFill>
                <a:cs typeface="PT Bold Heading" panose="02010400000000000000" pitchFamily="2" charset="-78"/>
              </a:rPr>
              <a:t> الأموال والأنفس</a:t>
            </a:r>
            <a:endParaRPr lang="ar-EG" b="1" dirty="0">
              <a:solidFill>
                <a:srgbClr val="0070C0"/>
              </a:solidFill>
              <a:cs typeface="PT Bold Heading" panose="02010400000000000000" pitchFamily="2" charset="-78"/>
            </a:endParaRPr>
          </a:p>
          <a:p>
            <a:endParaRPr lang="ar-SA" dirty="0"/>
          </a:p>
        </p:txBody>
      </p:sp>
    </p:spTree>
    <p:extLst>
      <p:ext uri="{BB962C8B-B14F-4D97-AF65-F5344CB8AC3E}">
        <p14:creationId xmlns:p14="http://schemas.microsoft.com/office/powerpoint/2010/main" val="38949277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a:t/>
            </a:r>
            <a:br>
              <a:rPr lang="en-US" dirty="0"/>
            </a:br>
            <a:r>
              <a:rPr lang="ar-SA" b="1" dirty="0">
                <a:cs typeface="PT Bold Heading" panose="02010400000000000000" pitchFamily="2" charset="-78"/>
              </a:rPr>
              <a:t>المرحلة الثالثة : 1904-1914م </a:t>
            </a:r>
            <a:endParaRPr lang="ar-SA" dirty="0"/>
          </a:p>
        </p:txBody>
      </p:sp>
      <p:sp>
        <p:nvSpPr>
          <p:cNvPr id="3" name="عنصر نائب للمحتوى 2"/>
          <p:cNvSpPr>
            <a:spLocks noGrp="1"/>
          </p:cNvSpPr>
          <p:nvPr>
            <p:ph idx="1"/>
          </p:nvPr>
        </p:nvSpPr>
        <p:spPr/>
        <p:txBody>
          <a:bodyPr>
            <a:normAutofit/>
          </a:bodyPr>
          <a:lstStyle/>
          <a:p>
            <a:r>
              <a:rPr lang="en-US" dirty="0"/>
              <a:t/>
            </a:r>
            <a:br>
              <a:rPr lang="en-US" dirty="0"/>
            </a:br>
            <a:r>
              <a:rPr lang="ar-SA" b="1" dirty="0">
                <a:solidFill>
                  <a:srgbClr val="00B050"/>
                </a:solidFill>
                <a:cs typeface="PT Bold Heading" panose="02010400000000000000" pitchFamily="2" charset="-78"/>
              </a:rPr>
              <a:t>في هذه الفترة بلغ النفوذ الهولندي اوج قوته فاستطاعت هولندا ان تخضع معظم ملوك اندونيسيا لسلطانها إما بطريق الحرب أو بطريق الخدعة ولكنها لم تحاول أن تظهر للشعب الإندونيسي بوجهها الاستعماري البغيض فحكمت البلاد عن طريق حكامها وسلاطينها القدامى مع الاحتفاظ لهم بما كانوا يتمتعون به من أبهة وجاه </a:t>
            </a:r>
            <a:r>
              <a:rPr lang="en-US" dirty="0"/>
              <a:t/>
            </a:r>
            <a:br>
              <a:rPr lang="en-US" dirty="0"/>
            </a:br>
            <a:endParaRPr lang="ar-EG" dirty="0"/>
          </a:p>
          <a:p>
            <a:endParaRPr lang="ar-SA" dirty="0"/>
          </a:p>
        </p:txBody>
      </p:sp>
    </p:spTree>
    <p:extLst>
      <p:ext uri="{BB962C8B-B14F-4D97-AF65-F5344CB8AC3E}">
        <p14:creationId xmlns:p14="http://schemas.microsoft.com/office/powerpoint/2010/main" val="13418544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8520" y="274638"/>
            <a:ext cx="9433048" cy="634082"/>
          </a:xfrm>
        </p:spPr>
        <p:txBody>
          <a:bodyPr>
            <a:noAutofit/>
          </a:bodyPr>
          <a:lstStyle/>
          <a:p>
            <a:r>
              <a:rPr lang="ar-SA" sz="3600" dirty="0" smtClean="0">
                <a:solidFill>
                  <a:srgbClr val="FF0000"/>
                </a:solidFill>
                <a:cs typeface="PT Bold Heading" pitchFamily="2" charset="-78"/>
              </a:rPr>
              <a:t>الوضع الاقتصادي في إندونيسيا قبيل الحرب العالمية الثانية </a:t>
            </a:r>
            <a:endParaRPr lang="ar-SA" sz="3600" dirty="0">
              <a:solidFill>
                <a:srgbClr val="FF0000"/>
              </a:solidFill>
              <a:cs typeface="PT Bold Heading" pitchFamily="2" charset="-78"/>
            </a:endParaRPr>
          </a:p>
        </p:txBody>
      </p:sp>
      <p:sp>
        <p:nvSpPr>
          <p:cNvPr id="3" name="عنصر نائب للمحتوى 2"/>
          <p:cNvSpPr>
            <a:spLocks noGrp="1"/>
          </p:cNvSpPr>
          <p:nvPr>
            <p:ph idx="1"/>
          </p:nvPr>
        </p:nvSpPr>
        <p:spPr>
          <a:xfrm>
            <a:off x="-180528" y="980728"/>
            <a:ext cx="9505055" cy="5877272"/>
          </a:xfrm>
        </p:spPr>
        <p:txBody>
          <a:bodyPr>
            <a:normAutofit fontScale="92500" lnSpcReduction="10000"/>
          </a:bodyPr>
          <a:lstStyle/>
          <a:p>
            <a:r>
              <a:rPr lang="ar-SA" dirty="0" smtClean="0">
                <a:cs typeface="PT Bold Heading" pitchFamily="2" charset="-78"/>
              </a:rPr>
              <a:t>ويرجع اهتمام هولندا والشركات الأوربية بإندونيسيا لأهميتها في الاقتصادين الهولندي والأوربي، إذ أن الأموال المستثمرة في إندونيسيا بلغت عام 1937 مبلغ 370مليون جنية استرليني.</a:t>
            </a:r>
          </a:p>
          <a:p>
            <a:r>
              <a:rPr lang="ar-SA" dirty="0" smtClean="0">
                <a:cs typeface="PT Bold Heading" pitchFamily="2" charset="-78"/>
              </a:rPr>
              <a:t>منها 250 مليوناً لهولندا، و50 مليوناً لبريطانيا و24 مليوناً لأمريكا، وقد زادت رءوس الأموال هذه زيادة كبيرة وحققت أرباحاً كبيرة على حساب الشعب الإندونيسي الذي لم يحصل على شيء من هذه الأرباح.</a:t>
            </a:r>
          </a:p>
          <a:p>
            <a:r>
              <a:rPr lang="ar-SA" dirty="0" smtClean="0">
                <a:cs typeface="PT Bold Heading" pitchFamily="2" charset="-78"/>
              </a:rPr>
              <a:t> وإن نظرة فاحصة للدخل الإندونيسي تكفي لمعرفة الغبن الواقع على الإندونيسيين، فالإندونيسيون البالغ نسبتهم 97,5 من عدد السكان لا يتجاوز ما يحصلون عله من دخل البلاد 12,5% بينما الهولنديين الذين لا تتجاوز نسبتهم 0,5% من عدد السكان يتجاوز دخلهم 65% من الدخل، ويحصل الأجانب ونسبتهم 3% على 22.5% من الدخل.  </a:t>
            </a:r>
            <a:endParaRPr lang="ar-SA" dirty="0">
              <a:cs typeface="PT Bold Heading" pitchFamily="2" charset="-78"/>
            </a:endParaRPr>
          </a:p>
        </p:txBody>
      </p:sp>
    </p:spTree>
    <p:extLst>
      <p:ext uri="{BB962C8B-B14F-4D97-AF65-F5344CB8AC3E}">
        <p14:creationId xmlns:p14="http://schemas.microsoft.com/office/powerpoint/2010/main" val="735986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908720"/>
          </a:xfrm>
        </p:spPr>
        <p:txBody>
          <a:bodyPr>
            <a:normAutofit/>
          </a:bodyPr>
          <a:lstStyle/>
          <a:p>
            <a:pPr algn="r"/>
            <a:r>
              <a:rPr lang="ar-SA" sz="3200" b="1" dirty="0" smtClean="0">
                <a:cs typeface="PT Bold Heading" panose="02010400000000000000" pitchFamily="2" charset="-78"/>
              </a:rPr>
              <a:t>الاحتلال </a:t>
            </a:r>
            <a:r>
              <a:rPr lang="ar-SA" sz="3200" b="1" dirty="0">
                <a:cs typeface="PT Bold Heading" panose="02010400000000000000" pitchFamily="2" charset="-78"/>
              </a:rPr>
              <a:t>الياباني </a:t>
            </a:r>
            <a:r>
              <a:rPr lang="ar-SA" sz="3200" b="1" dirty="0" smtClean="0">
                <a:cs typeface="PT Bold Heading" panose="02010400000000000000" pitchFamily="2" charset="-78"/>
              </a:rPr>
              <a:t>لإندونيسيا </a:t>
            </a:r>
            <a:endParaRPr lang="ar-EG" sz="3200" dirty="0">
              <a:cs typeface="PT Bold Heading" panose="02010400000000000000" pitchFamily="2" charset="-78"/>
            </a:endParaRPr>
          </a:p>
        </p:txBody>
      </p:sp>
      <p:sp>
        <p:nvSpPr>
          <p:cNvPr id="3" name="عنصر نائب للمحتوى 2"/>
          <p:cNvSpPr>
            <a:spLocks noGrp="1"/>
          </p:cNvSpPr>
          <p:nvPr>
            <p:ph idx="1"/>
          </p:nvPr>
        </p:nvSpPr>
        <p:spPr>
          <a:xfrm>
            <a:off x="0" y="836712"/>
            <a:ext cx="9396536" cy="6021288"/>
          </a:xfrm>
        </p:spPr>
        <p:txBody>
          <a:bodyPr>
            <a:normAutofit lnSpcReduction="10000"/>
          </a:bodyPr>
          <a:lstStyle/>
          <a:p>
            <a:r>
              <a:rPr lang="ar-SA" b="1" dirty="0">
                <a:solidFill>
                  <a:srgbClr val="002060"/>
                </a:solidFill>
                <a:cs typeface="PT Bold Heading" panose="02010400000000000000" pitchFamily="2" charset="-78"/>
              </a:rPr>
              <a:t>لم يكن احتلال اليابان لإندونيسيا من قبيل الصدفة وإنما ارتبط </a:t>
            </a:r>
            <a:r>
              <a:rPr lang="en-US" dirty="0">
                <a:solidFill>
                  <a:srgbClr val="002060"/>
                </a:solidFill>
                <a:cs typeface="PT Bold Heading" panose="02010400000000000000" pitchFamily="2" charset="-78"/>
              </a:rPr>
              <a:t/>
            </a:r>
            <a:br>
              <a:rPr lang="en-US" dirty="0">
                <a:solidFill>
                  <a:srgbClr val="002060"/>
                </a:solidFill>
                <a:cs typeface="PT Bold Heading" panose="02010400000000000000" pitchFamily="2" charset="-78"/>
              </a:rPr>
            </a:br>
            <a:r>
              <a:rPr lang="en-US" b="1" dirty="0">
                <a:solidFill>
                  <a:srgbClr val="002060"/>
                </a:solidFill>
                <a:cs typeface="PT Bold Heading" panose="02010400000000000000" pitchFamily="2" charset="-78"/>
              </a:rPr>
              <a:t>-</a:t>
            </a:r>
            <a:r>
              <a:rPr lang="ar-SA" b="1" dirty="0">
                <a:solidFill>
                  <a:srgbClr val="002060"/>
                </a:solidFill>
                <a:cs typeface="PT Bold Heading" panose="02010400000000000000" pitchFamily="2" charset="-78"/>
              </a:rPr>
              <a:t>تطور اليابان الاقتصادي في القرن التاسع عشر الأمر الذي دفعها إلى إيجاد مجال حيوي لها في الدول المجاورة ولذا نظرت اليابان إلى الشرق الأقصى كمجال حيوي لنشاطها التجاري </a:t>
            </a:r>
            <a:r>
              <a:rPr lang="en-US" dirty="0">
                <a:solidFill>
                  <a:srgbClr val="002060"/>
                </a:solidFill>
                <a:cs typeface="PT Bold Heading" panose="02010400000000000000" pitchFamily="2" charset="-78"/>
              </a:rPr>
              <a:t/>
            </a:r>
            <a:br>
              <a:rPr lang="en-US" dirty="0">
                <a:solidFill>
                  <a:srgbClr val="002060"/>
                </a:solidFill>
                <a:cs typeface="PT Bold Heading" panose="02010400000000000000" pitchFamily="2" charset="-78"/>
              </a:rPr>
            </a:br>
            <a:r>
              <a:rPr lang="en-US" b="1" dirty="0">
                <a:solidFill>
                  <a:srgbClr val="002060"/>
                </a:solidFill>
                <a:cs typeface="PT Bold Heading" panose="02010400000000000000" pitchFamily="2" charset="-78"/>
              </a:rPr>
              <a:t>- </a:t>
            </a:r>
            <a:r>
              <a:rPr lang="ar-SA" b="1" dirty="0">
                <a:solidFill>
                  <a:srgbClr val="002060"/>
                </a:solidFill>
                <a:cs typeface="PT Bold Heading" panose="02010400000000000000" pitchFamily="2" charset="-78"/>
              </a:rPr>
              <a:t>خاضت اليابان حربا مع الصين بشأن كوريا عام 1894م وضمتها اليابان إليها </a:t>
            </a:r>
            <a:endParaRPr lang="en-US" dirty="0">
              <a:solidFill>
                <a:srgbClr val="002060"/>
              </a:solidFill>
              <a:cs typeface="PT Bold Heading" panose="02010400000000000000" pitchFamily="2" charset="-78"/>
            </a:endParaRPr>
          </a:p>
          <a:p>
            <a:r>
              <a:rPr lang="en-US" b="1" dirty="0">
                <a:solidFill>
                  <a:srgbClr val="002060"/>
                </a:solidFill>
                <a:cs typeface="PT Bold Heading" panose="02010400000000000000" pitchFamily="2" charset="-78"/>
              </a:rPr>
              <a:t>- </a:t>
            </a:r>
            <a:r>
              <a:rPr lang="ar-SA" b="1" dirty="0">
                <a:solidFill>
                  <a:srgbClr val="002060"/>
                </a:solidFill>
                <a:cs typeface="PT Bold Heading" panose="02010400000000000000" pitchFamily="2" charset="-78"/>
              </a:rPr>
              <a:t>قامت الحرب الروسية اليابانية 1904-1905م بخصوص الاستيلاء على إقليم منشوريا </a:t>
            </a:r>
            <a:endParaRPr lang="en-US" dirty="0">
              <a:solidFill>
                <a:srgbClr val="002060"/>
              </a:solidFill>
              <a:cs typeface="PT Bold Heading" panose="02010400000000000000" pitchFamily="2" charset="-78"/>
            </a:endParaRPr>
          </a:p>
          <a:p>
            <a:r>
              <a:rPr lang="en-US" b="1" dirty="0">
                <a:solidFill>
                  <a:srgbClr val="002060"/>
                </a:solidFill>
                <a:cs typeface="PT Bold Heading" panose="02010400000000000000" pitchFamily="2" charset="-78"/>
              </a:rPr>
              <a:t>-</a:t>
            </a:r>
            <a:r>
              <a:rPr lang="ar-SA" b="1" dirty="0">
                <a:solidFill>
                  <a:srgbClr val="002060"/>
                </a:solidFill>
                <a:cs typeface="PT Bold Heading" panose="02010400000000000000" pitchFamily="2" charset="-78"/>
              </a:rPr>
              <a:t>دخلت اليابان في عام 1937فى حرب مع الصين وعدها المؤرخون بداية للحرب العالمية الثانية ثم بدأت اليابان تتطلع إلى اندونيسيا بعد أن ارتبطت معها بروابط تجارية واسعة </a:t>
            </a:r>
            <a:endParaRPr lang="en-US" dirty="0">
              <a:solidFill>
                <a:srgbClr val="002060"/>
              </a:solidFill>
              <a:cs typeface="PT Bold Heading" panose="02010400000000000000" pitchFamily="2" charset="-78"/>
            </a:endParaRPr>
          </a:p>
          <a:p>
            <a:endParaRPr lang="ar-EG" dirty="0"/>
          </a:p>
        </p:txBody>
      </p:sp>
    </p:spTree>
    <p:extLst>
      <p:ext uri="{BB962C8B-B14F-4D97-AF65-F5344CB8AC3E}">
        <p14:creationId xmlns:p14="http://schemas.microsoft.com/office/powerpoint/2010/main" val="4029075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548680"/>
          </a:xfrm>
        </p:spPr>
        <p:txBody>
          <a:bodyPr>
            <a:normAutofit fontScale="90000"/>
          </a:bodyPr>
          <a:lstStyle/>
          <a:p>
            <a:pPr algn="r"/>
            <a:r>
              <a:rPr lang="ar-EG" sz="3600" b="1" dirty="0" smtClean="0">
                <a:cs typeface="PT Bold Heading" panose="02010400000000000000" pitchFamily="2" charset="-78"/>
              </a:rPr>
              <a:t>الاحتلال </a:t>
            </a:r>
            <a:r>
              <a:rPr lang="ar-SA" sz="3600" b="1" dirty="0" smtClean="0">
                <a:cs typeface="PT Bold Heading" panose="02010400000000000000" pitchFamily="2" charset="-78"/>
              </a:rPr>
              <a:t>الياباني </a:t>
            </a:r>
            <a:r>
              <a:rPr lang="ar-EG" sz="3600" b="1" dirty="0" smtClean="0">
                <a:cs typeface="PT Bold Heading" panose="02010400000000000000" pitchFamily="2" charset="-78"/>
              </a:rPr>
              <a:t>ال</a:t>
            </a:r>
            <a:r>
              <a:rPr lang="ar-SA" sz="3600" b="1" dirty="0" smtClean="0">
                <a:cs typeface="PT Bold Heading" panose="02010400000000000000" pitchFamily="2" charset="-78"/>
              </a:rPr>
              <a:t>اندونيسي</a:t>
            </a:r>
            <a:r>
              <a:rPr lang="ar-EG" sz="3600" b="1" dirty="0" smtClean="0">
                <a:cs typeface="PT Bold Heading" panose="02010400000000000000" pitchFamily="2" charset="-78"/>
              </a:rPr>
              <a:t>ا 1942</a:t>
            </a:r>
            <a:endParaRPr lang="ar-EG" sz="3600" dirty="0">
              <a:cs typeface="PT Bold Heading" panose="02010400000000000000" pitchFamily="2" charset="-78"/>
            </a:endParaRPr>
          </a:p>
        </p:txBody>
      </p:sp>
      <p:sp>
        <p:nvSpPr>
          <p:cNvPr id="3" name="عنصر نائب للمحتوى 2"/>
          <p:cNvSpPr>
            <a:spLocks noGrp="1"/>
          </p:cNvSpPr>
          <p:nvPr>
            <p:ph idx="1"/>
          </p:nvPr>
        </p:nvSpPr>
        <p:spPr>
          <a:xfrm>
            <a:off x="-180528" y="764704"/>
            <a:ext cx="9721080" cy="6237312"/>
          </a:xfrm>
        </p:spPr>
        <p:txBody>
          <a:bodyPr>
            <a:normAutofit fontScale="92500" lnSpcReduction="20000"/>
          </a:bodyPr>
          <a:lstStyle/>
          <a:p>
            <a:r>
              <a:rPr lang="ar-SA" dirty="0">
                <a:cs typeface="PT Bold Heading" panose="02010400000000000000" pitchFamily="2" charset="-78"/>
              </a:rPr>
              <a:t>أثناء الحرب العالمية الثانية أصبحت اندونيسيا مسرحاً للتنافس الاستراتيجي بين الدول المتحاربة، وقامت اليابان باحتلال الجزر الاندونيسية عام 1942 وقد رأى الشعب الاندونيسي في اليابانيين فرصة للتحرر من النفوذ الهولندي، حيث أسهم الاحتلال الياباني بتقوية الحركة القومية الاندونيسية، وقام اليابانيون بإنشاء مليشيات اندونيسية مدربة عسكرياً لصد أي هجوم محتمل لقوات الحلفاء على اندونيسيا</a:t>
            </a:r>
            <a:r>
              <a:rPr lang="en-US" dirty="0" smtClean="0">
                <a:cs typeface="PT Bold Heading" panose="02010400000000000000" pitchFamily="2" charset="-78"/>
              </a:rPr>
              <a:t>.</a:t>
            </a:r>
            <a:endParaRPr lang="ar-SA" dirty="0" smtClean="0">
              <a:cs typeface="PT Bold Heading" panose="02010400000000000000" pitchFamily="2" charset="-78"/>
            </a:endParaRPr>
          </a:p>
          <a:p>
            <a:endParaRPr lang="en-US" dirty="0" smtClean="0">
              <a:cs typeface="PT Bold Heading" panose="02010400000000000000" pitchFamily="2" charset="-78"/>
            </a:endParaRPr>
          </a:p>
          <a:p>
            <a:r>
              <a:rPr lang="ar-SA" b="1" dirty="0" smtClean="0">
                <a:solidFill>
                  <a:srgbClr val="002060"/>
                </a:solidFill>
                <a:cs typeface="PT Bold Heading" panose="02010400000000000000" pitchFamily="2" charset="-78"/>
              </a:rPr>
              <a:t>حاولت </a:t>
            </a:r>
            <a:r>
              <a:rPr lang="ar-SA" b="1" dirty="0">
                <a:solidFill>
                  <a:srgbClr val="002060"/>
                </a:solidFill>
                <a:cs typeface="PT Bold Heading" panose="02010400000000000000" pitchFamily="2" charset="-78"/>
              </a:rPr>
              <a:t>اليابان ادخال اندونيسيا </a:t>
            </a:r>
            <a:r>
              <a:rPr lang="ar-SA" b="1" dirty="0" smtClean="0">
                <a:solidFill>
                  <a:srgbClr val="002060"/>
                </a:solidFill>
                <a:cs typeface="PT Bold Heading" panose="02010400000000000000" pitchFamily="2" charset="-78"/>
              </a:rPr>
              <a:t>في </a:t>
            </a:r>
            <a:r>
              <a:rPr lang="ar-SA" b="1" dirty="0">
                <a:solidFill>
                  <a:srgbClr val="002060"/>
                </a:solidFill>
                <a:cs typeface="PT Bold Heading" panose="02010400000000000000" pitchFamily="2" charset="-78"/>
              </a:rPr>
              <a:t>مضمار الاتحاد الاقتصادي الذى اطلقت عليه اسم منطقة الرخاء الاسيوية المشتركة بهدف ابعاد النفوذ</a:t>
            </a:r>
            <a:r>
              <a:rPr lang="ar-SA" dirty="0">
                <a:solidFill>
                  <a:srgbClr val="002060"/>
                </a:solidFill>
                <a:cs typeface="PT Bold Heading" panose="02010400000000000000" pitchFamily="2" charset="-78"/>
              </a:rPr>
              <a:t> </a:t>
            </a:r>
            <a:r>
              <a:rPr lang="ar-SA" b="1" dirty="0">
                <a:solidFill>
                  <a:srgbClr val="002060"/>
                </a:solidFill>
                <a:cs typeface="PT Bold Heading" panose="02010400000000000000" pitchFamily="2" charset="-78"/>
              </a:rPr>
              <a:t>الأجنبي عن تلك المنطقة الآسيوية ورفضت هولندا ذلك ولكن اليابان أصرت على ذلك ونفذته بالقوة فكان الاحتلال الياباني </a:t>
            </a:r>
            <a:r>
              <a:rPr lang="en-US" dirty="0">
                <a:solidFill>
                  <a:srgbClr val="002060"/>
                </a:solidFill>
                <a:cs typeface="PT Bold Heading" panose="02010400000000000000" pitchFamily="2" charset="-78"/>
              </a:rPr>
              <a:t/>
            </a:r>
            <a:br>
              <a:rPr lang="en-US" dirty="0">
                <a:solidFill>
                  <a:srgbClr val="002060"/>
                </a:solidFill>
                <a:cs typeface="PT Bold Heading" panose="02010400000000000000" pitchFamily="2" charset="-78"/>
              </a:rPr>
            </a:br>
            <a:r>
              <a:rPr lang="ar-SA" b="1" dirty="0">
                <a:solidFill>
                  <a:srgbClr val="002060"/>
                </a:solidFill>
                <a:cs typeface="PT Bold Heading" panose="02010400000000000000" pitchFamily="2" charset="-78"/>
              </a:rPr>
              <a:t>سياسة اليابان في اندونيسيا</a:t>
            </a:r>
            <a:r>
              <a:rPr lang="en-US" dirty="0">
                <a:solidFill>
                  <a:srgbClr val="002060"/>
                </a:solidFill>
                <a:cs typeface="PT Bold Heading" panose="02010400000000000000" pitchFamily="2" charset="-78"/>
              </a:rPr>
              <a:t/>
            </a:r>
            <a:br>
              <a:rPr lang="en-US" dirty="0">
                <a:solidFill>
                  <a:srgbClr val="002060"/>
                </a:solidFill>
                <a:cs typeface="PT Bold Heading" panose="02010400000000000000" pitchFamily="2" charset="-78"/>
              </a:rPr>
            </a:br>
            <a:r>
              <a:rPr lang="en-US" b="1" dirty="0">
                <a:solidFill>
                  <a:srgbClr val="002060"/>
                </a:solidFill>
                <a:cs typeface="PT Bold Heading" panose="02010400000000000000" pitchFamily="2" charset="-78"/>
              </a:rPr>
              <a:t>-</a:t>
            </a:r>
            <a:r>
              <a:rPr lang="ar-SA" b="1" dirty="0">
                <a:solidFill>
                  <a:srgbClr val="002060"/>
                </a:solidFill>
                <a:cs typeface="PT Bold Heading" panose="02010400000000000000" pitchFamily="2" charset="-78"/>
              </a:rPr>
              <a:t>حاولت اليابان أن توهم الشعب الاندونيسي بنواياها الطيبة نحوه وبتحقيق منطقة الرخاء الأسيوي المشتركة </a:t>
            </a:r>
            <a:r>
              <a:rPr lang="en-US" dirty="0">
                <a:solidFill>
                  <a:srgbClr val="002060"/>
                </a:solidFill>
                <a:cs typeface="PT Bold Heading" panose="02010400000000000000" pitchFamily="2" charset="-78"/>
              </a:rPr>
              <a:t/>
            </a:r>
            <a:br>
              <a:rPr lang="en-US" dirty="0">
                <a:solidFill>
                  <a:srgbClr val="002060"/>
                </a:solidFill>
                <a:cs typeface="PT Bold Heading" panose="02010400000000000000" pitchFamily="2" charset="-78"/>
              </a:rPr>
            </a:br>
            <a:r>
              <a:rPr lang="en-US" b="1" dirty="0" smtClean="0">
                <a:solidFill>
                  <a:srgbClr val="002060"/>
                </a:solidFill>
                <a:cs typeface="PT Bold Heading" panose="02010400000000000000" pitchFamily="2" charset="-78"/>
              </a:rPr>
              <a:t>-</a:t>
            </a:r>
            <a:endParaRPr lang="ar-EG" dirty="0"/>
          </a:p>
        </p:txBody>
      </p:sp>
    </p:spTree>
    <p:extLst>
      <p:ext uri="{BB962C8B-B14F-4D97-AF65-F5344CB8AC3E}">
        <p14:creationId xmlns:p14="http://schemas.microsoft.com/office/powerpoint/2010/main" val="1337860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88640"/>
            <a:ext cx="9036496" cy="6669360"/>
          </a:xfrm>
        </p:spPr>
        <p:txBody>
          <a:bodyPr>
            <a:normAutofit lnSpcReduction="10000"/>
          </a:bodyPr>
          <a:lstStyle/>
          <a:p>
            <a:r>
              <a:rPr lang="ar-SA" b="1" dirty="0">
                <a:solidFill>
                  <a:srgbClr val="002060"/>
                </a:solidFill>
                <a:cs typeface="PT Bold Heading" panose="02010400000000000000" pitchFamily="2" charset="-78"/>
              </a:rPr>
              <a:t>عملت اليابان على استنزاف ثروات البلاد </a:t>
            </a:r>
            <a:endParaRPr lang="en-US" dirty="0">
              <a:solidFill>
                <a:srgbClr val="002060"/>
              </a:solidFill>
              <a:cs typeface="PT Bold Heading" panose="02010400000000000000" pitchFamily="2" charset="-78"/>
            </a:endParaRPr>
          </a:p>
          <a:p>
            <a:r>
              <a:rPr lang="en-US" b="1" dirty="0">
                <a:solidFill>
                  <a:srgbClr val="002060"/>
                </a:solidFill>
                <a:cs typeface="PT Bold Heading" panose="02010400000000000000" pitchFamily="2" charset="-78"/>
              </a:rPr>
              <a:t>-</a:t>
            </a:r>
            <a:r>
              <a:rPr lang="ar-SA" b="1" dirty="0">
                <a:solidFill>
                  <a:srgbClr val="002060"/>
                </a:solidFill>
                <a:cs typeface="PT Bold Heading" panose="02010400000000000000" pitchFamily="2" charset="-78"/>
              </a:rPr>
              <a:t>اتبع اليابانيون سياسة الاكتفاء الذاتي الاقتصادي في كل جزء من أجزاء البلاد فصار كل إقليم يزرع ما يحتاجه من مواد غذائية وبذلك استطاعت اليابان أن تنقل كميات ضخمة من تلك المنتجات إلى بلادها </a:t>
            </a:r>
            <a:endParaRPr lang="en-US" dirty="0">
              <a:solidFill>
                <a:srgbClr val="002060"/>
              </a:solidFill>
              <a:cs typeface="PT Bold Heading" panose="02010400000000000000" pitchFamily="2" charset="-78"/>
            </a:endParaRPr>
          </a:p>
          <a:p>
            <a:r>
              <a:rPr lang="en-US" b="1" dirty="0">
                <a:solidFill>
                  <a:srgbClr val="002060"/>
                </a:solidFill>
                <a:cs typeface="PT Bold Heading" panose="02010400000000000000" pitchFamily="2" charset="-78"/>
              </a:rPr>
              <a:t>- </a:t>
            </a:r>
            <a:r>
              <a:rPr lang="ar-SA" b="1" dirty="0">
                <a:solidFill>
                  <a:srgbClr val="002060"/>
                </a:solidFill>
                <a:cs typeface="PT Bold Heading" panose="02010400000000000000" pitchFamily="2" charset="-78"/>
              </a:rPr>
              <a:t>استخدمت اليابان الأيدي العاملة الاندونيسية الزائدة في الأعمال الحربية اليابانية </a:t>
            </a:r>
            <a:r>
              <a:rPr lang="en-US" dirty="0">
                <a:solidFill>
                  <a:srgbClr val="002060"/>
                </a:solidFill>
                <a:cs typeface="PT Bold Heading" panose="02010400000000000000" pitchFamily="2" charset="-78"/>
              </a:rPr>
              <a:t/>
            </a:r>
            <a:br>
              <a:rPr lang="en-US" dirty="0">
                <a:solidFill>
                  <a:srgbClr val="002060"/>
                </a:solidFill>
                <a:cs typeface="PT Bold Heading" panose="02010400000000000000" pitchFamily="2" charset="-78"/>
              </a:rPr>
            </a:br>
            <a:r>
              <a:rPr lang="en-US" b="1" dirty="0">
                <a:solidFill>
                  <a:srgbClr val="002060"/>
                </a:solidFill>
                <a:cs typeface="PT Bold Heading" panose="02010400000000000000" pitchFamily="2" charset="-78"/>
              </a:rPr>
              <a:t>- </a:t>
            </a:r>
            <a:r>
              <a:rPr lang="ar-SA" b="1" dirty="0">
                <a:solidFill>
                  <a:srgbClr val="002060"/>
                </a:solidFill>
                <a:cs typeface="PT Bold Heading" panose="02010400000000000000" pitchFamily="2" charset="-78"/>
              </a:rPr>
              <a:t>اظهر اليابانيون حماسة لفكرة استقلال</a:t>
            </a:r>
            <a:r>
              <a:rPr lang="ar-SA" dirty="0">
                <a:solidFill>
                  <a:srgbClr val="002060"/>
                </a:solidFill>
                <a:cs typeface="PT Bold Heading" panose="02010400000000000000" pitchFamily="2" charset="-78"/>
              </a:rPr>
              <a:t> </a:t>
            </a:r>
            <a:r>
              <a:rPr lang="ar-SA" b="1" dirty="0">
                <a:solidFill>
                  <a:srgbClr val="002060"/>
                </a:solidFill>
                <a:cs typeface="PT Bold Heading" panose="02010400000000000000" pitchFamily="2" charset="-78"/>
              </a:rPr>
              <a:t>اندونيسيا لكي يكسبوا ود الشعب إلى جانبهم وبدأ عهد جديد من التعاون بينهم وبين اليابانيين فاستقرت الأمور في هذه المنطقة في وقت حاسم وحساس </a:t>
            </a:r>
            <a:endParaRPr lang="en-US" dirty="0">
              <a:solidFill>
                <a:srgbClr val="002060"/>
              </a:solidFill>
              <a:cs typeface="PT Bold Heading" panose="02010400000000000000" pitchFamily="2" charset="-78"/>
            </a:endParaRPr>
          </a:p>
          <a:p>
            <a:r>
              <a:rPr lang="en-US" b="1" dirty="0">
                <a:solidFill>
                  <a:srgbClr val="002060"/>
                </a:solidFill>
                <a:cs typeface="PT Bold Heading" panose="02010400000000000000" pitchFamily="2" charset="-78"/>
              </a:rPr>
              <a:t>- </a:t>
            </a:r>
            <a:r>
              <a:rPr lang="ar-SA" b="1" dirty="0">
                <a:solidFill>
                  <a:srgbClr val="002060"/>
                </a:solidFill>
                <a:cs typeface="PT Bold Heading" panose="02010400000000000000" pitchFamily="2" charset="-78"/>
              </a:rPr>
              <a:t>شجع اليابانيون الاندونيسيون على تكوين جمعيات ووحدات عسكرية اندونيسية تحت رعاية اليابان لتخليص المنطقة من الاستعمار الغربي ودحر قوته </a:t>
            </a:r>
            <a:endParaRPr lang="en-US" dirty="0">
              <a:solidFill>
                <a:srgbClr val="002060"/>
              </a:solidFill>
              <a:cs typeface="PT Bold Heading" panose="02010400000000000000" pitchFamily="2" charset="-78"/>
            </a:endParaRPr>
          </a:p>
          <a:p>
            <a:endParaRPr lang="ar-SA" dirty="0"/>
          </a:p>
        </p:txBody>
      </p:sp>
    </p:spTree>
    <p:extLst>
      <p:ext uri="{BB962C8B-B14F-4D97-AF65-F5344CB8AC3E}">
        <p14:creationId xmlns:p14="http://schemas.microsoft.com/office/powerpoint/2010/main" val="2267052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88640"/>
            <a:ext cx="8686800" cy="648072"/>
          </a:xfrm>
        </p:spPr>
        <p:txBody>
          <a:bodyPr>
            <a:normAutofit fontScale="90000"/>
          </a:bodyPr>
          <a:lstStyle/>
          <a:p>
            <a:pPr algn="r"/>
            <a:r>
              <a:rPr lang="ar-SA" sz="3600" b="1" dirty="0">
                <a:solidFill>
                  <a:srgbClr val="FF0000"/>
                </a:solidFill>
                <a:cs typeface="PT Bold Heading" panose="02010400000000000000" pitchFamily="2" charset="-78"/>
              </a:rPr>
              <a:t>موقف الاندونيسيين من اليابانيون</a:t>
            </a:r>
            <a:r>
              <a:rPr lang="en-US" sz="3600" b="1" dirty="0">
                <a:solidFill>
                  <a:srgbClr val="FF0000"/>
                </a:solidFill>
                <a:cs typeface="PT Bold Heading" panose="02010400000000000000" pitchFamily="2" charset="-78"/>
              </a:rPr>
              <a:t> </a:t>
            </a:r>
            <a:r>
              <a:rPr lang="en-US" sz="3600" b="1" dirty="0">
                <a:solidFill>
                  <a:srgbClr val="002060"/>
                </a:solidFill>
                <a:cs typeface="PT Bold Heading" panose="02010400000000000000" pitchFamily="2" charset="-78"/>
              </a:rPr>
              <a:t>: </a:t>
            </a:r>
            <a:r>
              <a:rPr lang="en-US" dirty="0"/>
              <a:t/>
            </a:r>
            <a:br>
              <a:rPr lang="en-US" dirty="0"/>
            </a:br>
            <a:endParaRPr lang="ar-EG" dirty="0"/>
          </a:p>
        </p:txBody>
      </p:sp>
      <p:sp>
        <p:nvSpPr>
          <p:cNvPr id="3" name="عنصر نائب للمحتوى 2"/>
          <p:cNvSpPr>
            <a:spLocks noGrp="1"/>
          </p:cNvSpPr>
          <p:nvPr>
            <p:ph idx="1"/>
          </p:nvPr>
        </p:nvSpPr>
        <p:spPr>
          <a:xfrm>
            <a:off x="0" y="476672"/>
            <a:ext cx="9468544" cy="6381328"/>
          </a:xfrm>
        </p:spPr>
        <p:txBody>
          <a:bodyPr/>
          <a:lstStyle/>
          <a:p>
            <a:r>
              <a:rPr lang="ar-SA" b="1" dirty="0">
                <a:cs typeface="PT Bold Heading" panose="02010400000000000000" pitchFamily="2" charset="-78"/>
              </a:rPr>
              <a:t>لما وجد الاندونيسيون أن اليابان غير جادة في منح اندونيسيا الاستقلال هبوا للدفاع عن الاستقلال ومقاومة الاستعمار الياباني وكان جهادهم متصلا ضد الاستعمارين الشرقي والغربي وقاد زعماء البلاد حركة المقاومة كما قاموا بتكوين التشكيلات السرية ضد الحكم الياباني فلجأت سلطات الاحتلال اليابانية إلى القبض على هؤلاء الزعماء ومحاكمتهم وإعدام بعضهم ونفى بعضهم الآخر خارج البلاد ثم شددت قبضتها على الشعب الاندونيسي وفرضت الأحكام العسكرية عليه وظل هذا الوضع قائما حتى هزيمة اليابان واستسلامها دون قيد أو شرط في الحرب العالمية الثانية عام 1945م </a:t>
            </a:r>
            <a:r>
              <a:rPr lang="ar-EG" b="1" dirty="0" smtClean="0">
                <a:cs typeface="PT Bold Heading" panose="02010400000000000000" pitchFamily="2" charset="-78"/>
              </a:rPr>
              <a:t>.</a:t>
            </a:r>
          </a:p>
          <a:p>
            <a:r>
              <a:rPr lang="ar-EG" b="1" dirty="0" smtClean="0">
                <a:solidFill>
                  <a:srgbClr val="002060"/>
                </a:solidFill>
                <a:cs typeface="PT Bold Heading" panose="02010400000000000000" pitchFamily="2" charset="-78"/>
              </a:rPr>
              <a:t>لذلك فقد </a:t>
            </a:r>
            <a:r>
              <a:rPr lang="ar-SA" b="1" dirty="0">
                <a:solidFill>
                  <a:srgbClr val="002060"/>
                </a:solidFill>
                <a:cs typeface="PT Bold Heading" panose="02010400000000000000" pitchFamily="2" charset="-78"/>
              </a:rPr>
              <a:t>استقلت</a:t>
            </a:r>
            <a:r>
              <a:rPr lang="ar-SA" b="1" dirty="0" smtClean="0">
                <a:solidFill>
                  <a:srgbClr val="002060"/>
                </a:solidFill>
                <a:cs typeface="PT Bold Heading" panose="02010400000000000000" pitchFamily="2" charset="-78"/>
              </a:rPr>
              <a:t> </a:t>
            </a:r>
            <a:r>
              <a:rPr lang="ar-SA" b="1" dirty="0">
                <a:solidFill>
                  <a:srgbClr val="002060"/>
                </a:solidFill>
                <a:cs typeface="PT Bold Heading" panose="02010400000000000000" pitchFamily="2" charset="-78"/>
              </a:rPr>
              <a:t>اندونيسيا </a:t>
            </a:r>
            <a:r>
              <a:rPr lang="ar-SA" b="1" dirty="0" smtClean="0">
                <a:solidFill>
                  <a:srgbClr val="002060"/>
                </a:solidFill>
                <a:cs typeface="PT Bold Heading" panose="02010400000000000000" pitchFamily="2" charset="-78"/>
              </a:rPr>
              <a:t>عن </a:t>
            </a:r>
            <a:r>
              <a:rPr lang="ar-SA" b="1" dirty="0">
                <a:solidFill>
                  <a:srgbClr val="002060"/>
                </a:solidFill>
                <a:cs typeface="PT Bold Heading" panose="02010400000000000000" pitchFamily="2" charset="-78"/>
              </a:rPr>
              <a:t>اليابان عام</a:t>
            </a:r>
            <a:r>
              <a:rPr lang="en-US" b="1" dirty="0">
                <a:solidFill>
                  <a:srgbClr val="002060"/>
                </a:solidFill>
                <a:cs typeface="PT Bold Heading" panose="02010400000000000000" pitchFamily="2" charset="-78"/>
              </a:rPr>
              <a:t> 1945</a:t>
            </a:r>
            <a:r>
              <a:rPr lang="ar-SA" b="1" dirty="0">
                <a:solidFill>
                  <a:srgbClr val="002060"/>
                </a:solidFill>
                <a:cs typeface="PT Bold Heading" panose="02010400000000000000" pitchFamily="2" charset="-78"/>
              </a:rPr>
              <a:t>م </a:t>
            </a:r>
            <a:endParaRPr lang="en-US" dirty="0">
              <a:solidFill>
                <a:srgbClr val="002060"/>
              </a:solidFill>
              <a:cs typeface="PT Bold Heading" panose="02010400000000000000" pitchFamily="2" charset="-78"/>
            </a:endParaRPr>
          </a:p>
          <a:p>
            <a:r>
              <a:rPr lang="ar-EG" b="1" dirty="0" smtClean="0">
                <a:solidFill>
                  <a:srgbClr val="002060"/>
                </a:solidFill>
                <a:cs typeface="PT Bold Heading" panose="02010400000000000000" pitchFamily="2" charset="-78"/>
              </a:rPr>
              <a:t>بعد حكم استمر ثلاثة سنوات ونصف. </a:t>
            </a:r>
            <a:endParaRPr lang="en-US" b="1" dirty="0" smtClean="0">
              <a:solidFill>
                <a:srgbClr val="002060"/>
              </a:solidFill>
              <a:cs typeface="PT Bold Heading" panose="02010400000000000000" pitchFamily="2" charset="-78"/>
            </a:endParaRPr>
          </a:p>
        </p:txBody>
      </p:sp>
    </p:spTree>
    <p:extLst>
      <p:ext uri="{BB962C8B-B14F-4D97-AF65-F5344CB8AC3E}">
        <p14:creationId xmlns:p14="http://schemas.microsoft.com/office/powerpoint/2010/main" val="1084113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679" y="22785"/>
            <a:ext cx="9126399" cy="669911"/>
          </a:xfrm>
        </p:spPr>
        <p:txBody>
          <a:bodyPr>
            <a:normAutofit/>
          </a:bodyPr>
          <a:lstStyle/>
          <a:p>
            <a:r>
              <a:rPr lang="ar-SA" sz="2800" b="1" dirty="0">
                <a:solidFill>
                  <a:srgbClr val="0070C0"/>
                </a:solidFill>
                <a:cs typeface="PT Bold Heading" panose="02010400000000000000" pitchFamily="2" charset="-78"/>
              </a:rPr>
              <a:t>عودة الاحتلال الانجليزي الهولندي لإندونيسيا</a:t>
            </a:r>
            <a:endParaRPr lang="ar-EG" sz="2800" dirty="0">
              <a:solidFill>
                <a:srgbClr val="0070C0"/>
              </a:solidFill>
              <a:cs typeface="PT Bold Heading" panose="02010400000000000000" pitchFamily="2" charset="-78"/>
            </a:endParaRPr>
          </a:p>
        </p:txBody>
      </p:sp>
      <p:sp>
        <p:nvSpPr>
          <p:cNvPr id="3" name="عنصر نائب للمحتوى 2"/>
          <p:cNvSpPr>
            <a:spLocks noGrp="1"/>
          </p:cNvSpPr>
          <p:nvPr>
            <p:ph idx="1"/>
          </p:nvPr>
        </p:nvSpPr>
        <p:spPr>
          <a:xfrm>
            <a:off x="-180528" y="692696"/>
            <a:ext cx="9577064" cy="6552728"/>
          </a:xfrm>
        </p:spPr>
        <p:txBody>
          <a:bodyPr>
            <a:normAutofit/>
          </a:bodyPr>
          <a:lstStyle/>
          <a:p>
            <a:r>
              <a:rPr lang="ar-SA" b="1" dirty="0">
                <a:cs typeface="PT Bold Heading" panose="02010400000000000000" pitchFamily="2" charset="-78"/>
              </a:rPr>
              <a:t>لم يكد اليابانيون يخرجون من اندونيسيا إذا بالقوات الهولندية والانجليزية تعود مرة أخرى إلى البلاد لتحل محل القوات اليابانية المنهزمة </a:t>
            </a:r>
            <a:r>
              <a:rPr lang="en-US" b="1" dirty="0" smtClean="0">
                <a:cs typeface="PT Bold Heading" panose="02010400000000000000" pitchFamily="2" charset="-78"/>
              </a:rPr>
              <a:t>&gt;</a:t>
            </a:r>
          </a:p>
          <a:p>
            <a:r>
              <a:rPr lang="en-US" dirty="0">
                <a:cs typeface="PT Bold Heading" panose="02010400000000000000" pitchFamily="2" charset="-78"/>
              </a:rPr>
              <a:t/>
            </a:r>
            <a:br>
              <a:rPr lang="en-US" dirty="0">
                <a:cs typeface="PT Bold Heading" panose="02010400000000000000" pitchFamily="2" charset="-78"/>
              </a:rPr>
            </a:br>
            <a:r>
              <a:rPr lang="ar-SA" b="1" dirty="0">
                <a:cs typeface="PT Bold Heading" panose="02010400000000000000" pitchFamily="2" charset="-78"/>
              </a:rPr>
              <a:t>رد فعل الاندونيسيون</a:t>
            </a:r>
            <a:r>
              <a:rPr lang="en-US" b="1" dirty="0">
                <a:cs typeface="PT Bold Heading" panose="02010400000000000000" pitchFamily="2" charset="-78"/>
              </a:rPr>
              <a:t> : </a:t>
            </a:r>
            <a:r>
              <a:rPr lang="en-US" dirty="0">
                <a:cs typeface="PT Bold Heading" panose="02010400000000000000" pitchFamily="2" charset="-78"/>
              </a:rPr>
              <a:t/>
            </a:r>
            <a:br>
              <a:rPr lang="en-US" dirty="0">
                <a:cs typeface="PT Bold Heading" panose="02010400000000000000" pitchFamily="2" charset="-78"/>
              </a:rPr>
            </a:br>
            <a:r>
              <a:rPr lang="ar-SA" b="1" dirty="0">
                <a:cs typeface="PT Bold Heading" panose="02010400000000000000" pitchFamily="2" charset="-78"/>
              </a:rPr>
              <a:t>رفض الاندونيسيون السماح للهولنديين دخول اندونيسيا غير أن القوات الهولندية رفضت ذلك ونزلت قواتها بالقوة في اندونيسيا واستطاعت السيطرة على جزيرتي </a:t>
            </a:r>
            <a:r>
              <a:rPr lang="ar-SA" b="1" dirty="0" err="1">
                <a:cs typeface="PT Bold Heading" panose="02010400000000000000" pitchFamily="2" charset="-78"/>
              </a:rPr>
              <a:t>جاوه</a:t>
            </a:r>
            <a:r>
              <a:rPr lang="ar-SA" b="1" dirty="0">
                <a:cs typeface="PT Bold Heading" panose="02010400000000000000" pitchFamily="2" charset="-78"/>
              </a:rPr>
              <a:t> وسومطرة </a:t>
            </a:r>
            <a:r>
              <a:rPr lang="en-US" dirty="0">
                <a:cs typeface="PT Bold Heading" panose="02010400000000000000" pitchFamily="2" charset="-78"/>
              </a:rPr>
              <a:t/>
            </a:r>
            <a:br>
              <a:rPr lang="en-US" dirty="0">
                <a:cs typeface="PT Bold Heading" panose="02010400000000000000" pitchFamily="2" charset="-78"/>
              </a:rPr>
            </a:br>
            <a:r>
              <a:rPr lang="en-US" dirty="0">
                <a:cs typeface="PT Bold Heading" panose="02010400000000000000" pitchFamily="2" charset="-78"/>
              </a:rPr>
              <a:t/>
            </a:r>
            <a:br>
              <a:rPr lang="en-US" dirty="0">
                <a:cs typeface="PT Bold Heading" panose="02010400000000000000" pitchFamily="2" charset="-78"/>
              </a:rPr>
            </a:br>
            <a:endParaRPr lang="ar-EG" dirty="0"/>
          </a:p>
        </p:txBody>
      </p:sp>
    </p:spTree>
    <p:extLst>
      <p:ext uri="{BB962C8B-B14F-4D97-AF65-F5344CB8AC3E}">
        <p14:creationId xmlns:p14="http://schemas.microsoft.com/office/powerpoint/2010/main" val="2495753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274638"/>
            <a:ext cx="9144000" cy="706090"/>
          </a:xfrm>
        </p:spPr>
        <p:txBody>
          <a:bodyPr>
            <a:normAutofit fontScale="90000"/>
          </a:bodyPr>
          <a:lstStyle/>
          <a:p>
            <a:r>
              <a:rPr lang="ar-SA" b="1" dirty="0" smtClean="0">
                <a:solidFill>
                  <a:srgbClr val="FF0000"/>
                </a:solidFill>
                <a:cs typeface="PT Bold Heading" panose="02010400000000000000" pitchFamily="2" charset="-78"/>
              </a:rPr>
              <a:t>عرض </a:t>
            </a:r>
            <a:r>
              <a:rPr lang="ar-SA" b="1" dirty="0">
                <a:solidFill>
                  <a:srgbClr val="FF0000"/>
                </a:solidFill>
                <a:cs typeface="PT Bold Heading" panose="02010400000000000000" pitchFamily="2" charset="-78"/>
              </a:rPr>
              <a:t>المشكلة الاندونيسية على مجلس الأمن عام 1946م</a:t>
            </a:r>
            <a:r>
              <a:rPr lang="en-US" b="1" dirty="0">
                <a:solidFill>
                  <a:srgbClr val="FF0000"/>
                </a:solidFill>
                <a:cs typeface="PT Bold Heading" panose="02010400000000000000" pitchFamily="2" charset="-78"/>
              </a:rPr>
              <a:t> :</a:t>
            </a:r>
            <a:endParaRPr lang="ar-SA" dirty="0">
              <a:solidFill>
                <a:srgbClr val="FF0000"/>
              </a:solidFill>
            </a:endParaRPr>
          </a:p>
        </p:txBody>
      </p:sp>
      <p:sp>
        <p:nvSpPr>
          <p:cNvPr id="3" name="عنصر نائب للمحتوى 2"/>
          <p:cNvSpPr>
            <a:spLocks noGrp="1"/>
          </p:cNvSpPr>
          <p:nvPr>
            <p:ph idx="1"/>
          </p:nvPr>
        </p:nvSpPr>
        <p:spPr>
          <a:xfrm>
            <a:off x="0" y="1124744"/>
            <a:ext cx="9144000" cy="5733256"/>
          </a:xfrm>
        </p:spPr>
        <p:txBody>
          <a:bodyPr>
            <a:normAutofit fontScale="92500"/>
          </a:bodyPr>
          <a:lstStyle/>
          <a:p>
            <a:r>
              <a:rPr lang="ar-SA" b="1" dirty="0">
                <a:cs typeface="PT Bold Heading" panose="02010400000000000000" pitchFamily="2" charset="-78"/>
              </a:rPr>
              <a:t>تم عرض المشكلة الاندونيسية على مجلس الأمن الذي أوصى بوقف إطلاق النار وحل المشكلة بالطرق السلمية وبعد مفاوضات شاقة توصل الطرفان إلى توقيع اتفاقية عام 1947م التي تنص على اعتراف هولندا بالجمهورية</a:t>
            </a:r>
            <a:r>
              <a:rPr lang="ar-SA" dirty="0">
                <a:cs typeface="PT Bold Heading" panose="02010400000000000000" pitchFamily="2" charset="-78"/>
              </a:rPr>
              <a:t> </a:t>
            </a:r>
            <a:r>
              <a:rPr lang="ar-SA" b="1" dirty="0">
                <a:cs typeface="PT Bold Heading" panose="02010400000000000000" pitchFamily="2" charset="-78"/>
              </a:rPr>
              <a:t>الاندونيسية في جزر جاوة وسومطرة وطالبت بجلاء القوات الأجنبية عن تلك الجزر </a:t>
            </a:r>
            <a:r>
              <a:rPr lang="ar-SA" b="1" dirty="0" smtClean="0">
                <a:cs typeface="PT Bold Heading" panose="02010400000000000000" pitchFamily="2" charset="-78"/>
              </a:rPr>
              <a:t>.</a:t>
            </a:r>
          </a:p>
          <a:p>
            <a:r>
              <a:rPr lang="ar-SA" b="1" dirty="0" smtClean="0">
                <a:cs typeface="PT Bold Heading" panose="02010400000000000000" pitchFamily="2" charset="-78"/>
              </a:rPr>
              <a:t>كما </a:t>
            </a:r>
            <a:r>
              <a:rPr lang="ar-SA" b="1" dirty="0">
                <a:cs typeface="PT Bold Heading" panose="02010400000000000000" pitchFamily="2" charset="-78"/>
              </a:rPr>
              <a:t>طالبت الاتفاقية بإيجاد تعاون بين هولندا واندونيسيا وإنشاء حكومة اتحادية عام 1949م تشمل اندونيسيا كلها وقد </a:t>
            </a:r>
            <a:r>
              <a:rPr lang="ar-SA" b="1" dirty="0" smtClean="0">
                <a:cs typeface="PT Bold Heading" panose="02010400000000000000" pitchFamily="2" charset="-78"/>
              </a:rPr>
              <a:t>تم التصديق </a:t>
            </a:r>
            <a:r>
              <a:rPr lang="ar-SA" b="1" dirty="0">
                <a:cs typeface="PT Bold Heading" panose="02010400000000000000" pitchFamily="2" charset="-78"/>
              </a:rPr>
              <a:t>على هذه الاتفاقية عام 1947م</a:t>
            </a:r>
            <a:r>
              <a:rPr lang="en-US" dirty="0">
                <a:cs typeface="PT Bold Heading" panose="02010400000000000000" pitchFamily="2" charset="-78"/>
              </a:rPr>
              <a:t/>
            </a:r>
            <a:br>
              <a:rPr lang="en-US" dirty="0">
                <a:cs typeface="PT Bold Heading" panose="02010400000000000000" pitchFamily="2" charset="-78"/>
              </a:rPr>
            </a:br>
            <a:r>
              <a:rPr lang="ar-SA" dirty="0" smtClean="0">
                <a:cs typeface="PT Bold Heading" panose="02010400000000000000" pitchFamily="2" charset="-78"/>
              </a:rPr>
              <a:t>بعد </a:t>
            </a:r>
            <a:r>
              <a:rPr lang="ar-SA" b="1" dirty="0" smtClean="0">
                <a:cs typeface="PT Bold Heading" panose="02010400000000000000" pitchFamily="2" charset="-78"/>
              </a:rPr>
              <a:t>فشل </a:t>
            </a:r>
            <a:r>
              <a:rPr lang="ar-SA" b="1" dirty="0">
                <a:cs typeface="PT Bold Heading" panose="02010400000000000000" pitchFamily="2" charset="-78"/>
              </a:rPr>
              <a:t>اتفاقية انسحاب القوات الهولندية من اندونيسيا </a:t>
            </a:r>
            <a:r>
              <a:rPr lang="en-US" dirty="0">
                <a:cs typeface="PT Bold Heading" panose="02010400000000000000" pitchFamily="2" charset="-78"/>
              </a:rPr>
              <a:t/>
            </a:r>
            <a:br>
              <a:rPr lang="en-US" dirty="0">
                <a:cs typeface="PT Bold Heading" panose="02010400000000000000" pitchFamily="2" charset="-78"/>
              </a:rPr>
            </a:br>
            <a:r>
              <a:rPr lang="ar-SA" dirty="0" smtClean="0">
                <a:cs typeface="PT Bold Heading" panose="02010400000000000000" pitchFamily="2" charset="-78"/>
              </a:rPr>
              <a:t>حيث فشل </a:t>
            </a:r>
            <a:r>
              <a:rPr lang="ar-SA" b="1" dirty="0" smtClean="0">
                <a:cs typeface="PT Bold Heading" panose="02010400000000000000" pitchFamily="2" charset="-78"/>
              </a:rPr>
              <a:t>تنفيذ </a:t>
            </a:r>
            <a:r>
              <a:rPr lang="ar-SA" b="1" dirty="0">
                <a:cs typeface="PT Bold Heading" panose="02010400000000000000" pitchFamily="2" charset="-78"/>
              </a:rPr>
              <a:t>هذه الاتفاقية بسبب</a:t>
            </a:r>
            <a:r>
              <a:rPr lang="ar-SA" dirty="0">
                <a:cs typeface="PT Bold Heading" panose="02010400000000000000" pitchFamily="2" charset="-78"/>
              </a:rPr>
              <a:t> </a:t>
            </a:r>
            <a:r>
              <a:rPr lang="ar-SA" b="1" dirty="0">
                <a:cs typeface="PT Bold Heading" panose="02010400000000000000" pitchFamily="2" charset="-78"/>
              </a:rPr>
              <a:t>عدم توفر الثقة بين الطرفين ونتيجة لذلك هاجمت القوات الهولندية القوات الاندونيسية </a:t>
            </a:r>
            <a:endParaRPr lang="en-US" dirty="0">
              <a:cs typeface="PT Bold Heading" panose="02010400000000000000" pitchFamily="2" charset="-78"/>
            </a:endParaRPr>
          </a:p>
          <a:p>
            <a:endParaRPr lang="ar-SA" dirty="0"/>
          </a:p>
        </p:txBody>
      </p:sp>
    </p:spTree>
    <p:extLst>
      <p:ext uri="{BB962C8B-B14F-4D97-AF65-F5344CB8AC3E}">
        <p14:creationId xmlns:p14="http://schemas.microsoft.com/office/powerpoint/2010/main" val="3552612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686800" cy="980728"/>
          </a:xfrm>
        </p:spPr>
        <p:txBody>
          <a:bodyPr/>
          <a:lstStyle/>
          <a:p>
            <a:r>
              <a:rPr lang="ar-SA" b="1" dirty="0">
                <a:cs typeface="PT Bold Heading" panose="02010400000000000000" pitchFamily="2" charset="-78"/>
              </a:rPr>
              <a:t>تدخل مجلس الأمن</a:t>
            </a:r>
            <a:r>
              <a:rPr lang="en-US" b="1" dirty="0">
                <a:cs typeface="PT Bold Heading" panose="02010400000000000000" pitchFamily="2" charset="-78"/>
              </a:rPr>
              <a:t> :</a:t>
            </a:r>
            <a:endParaRPr lang="ar-EG" dirty="0">
              <a:cs typeface="PT Bold Heading" panose="02010400000000000000" pitchFamily="2" charset="-78"/>
            </a:endParaRPr>
          </a:p>
        </p:txBody>
      </p:sp>
      <p:sp>
        <p:nvSpPr>
          <p:cNvPr id="3" name="عنصر نائب للمحتوى 2"/>
          <p:cNvSpPr>
            <a:spLocks noGrp="1"/>
          </p:cNvSpPr>
          <p:nvPr>
            <p:ph idx="1"/>
          </p:nvPr>
        </p:nvSpPr>
        <p:spPr>
          <a:xfrm>
            <a:off x="0" y="836712"/>
            <a:ext cx="9144000" cy="6021288"/>
          </a:xfrm>
        </p:spPr>
        <p:txBody>
          <a:bodyPr/>
          <a:lstStyle/>
          <a:p>
            <a:r>
              <a:rPr lang="ar-SA" b="1" dirty="0">
                <a:solidFill>
                  <a:srgbClr val="7030A0"/>
                </a:solidFill>
                <a:cs typeface="PT Bold Heading" panose="02010400000000000000" pitchFamily="2" charset="-78"/>
              </a:rPr>
              <a:t>تدخل مجلس الأمن لوقف إطلاق النار وأوصى بالدخول في مفاوضات لحل الأزمة بالطرق السلمية وتم تعيين لجنة وساطة لمساعدة الطرفين من اجل الوصول لاتفاق غير أن هولندا كانت تعرقل عمل اللجان الدولية حتى تبقى على وجودها العسكري</a:t>
            </a:r>
            <a:endParaRPr lang="en-US" dirty="0">
              <a:solidFill>
                <a:srgbClr val="7030A0"/>
              </a:solidFill>
              <a:cs typeface="PT Bold Heading" panose="02010400000000000000" pitchFamily="2" charset="-78"/>
            </a:endParaRPr>
          </a:p>
          <a:p>
            <a:r>
              <a:rPr lang="en-US" dirty="0"/>
              <a:t> </a:t>
            </a:r>
          </a:p>
          <a:p>
            <a:endParaRPr lang="ar-EG" dirty="0"/>
          </a:p>
        </p:txBody>
      </p:sp>
    </p:spTree>
    <p:extLst>
      <p:ext uri="{BB962C8B-B14F-4D97-AF65-F5344CB8AC3E}">
        <p14:creationId xmlns:p14="http://schemas.microsoft.com/office/powerpoint/2010/main" val="19839509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686800" cy="562074"/>
          </a:xfrm>
        </p:spPr>
        <p:txBody>
          <a:bodyPr>
            <a:normAutofit fontScale="90000"/>
          </a:bodyPr>
          <a:lstStyle/>
          <a:p>
            <a:pPr algn="r"/>
            <a:r>
              <a:rPr lang="ar-SA" sz="3600" b="1" dirty="0">
                <a:solidFill>
                  <a:srgbClr val="002060"/>
                </a:solidFill>
                <a:cs typeface="PT Bold Heading" panose="02010400000000000000" pitchFamily="2" charset="-78"/>
              </a:rPr>
              <a:t>إعلان هولندا الحرب على اندونيسيا 1949م</a:t>
            </a:r>
            <a:r>
              <a:rPr lang="en-US" sz="3600" b="1" dirty="0">
                <a:solidFill>
                  <a:srgbClr val="002060"/>
                </a:solidFill>
                <a:cs typeface="PT Bold Heading" panose="02010400000000000000" pitchFamily="2" charset="-78"/>
              </a:rPr>
              <a:t> </a:t>
            </a:r>
            <a:r>
              <a:rPr lang="en-US" b="1" dirty="0">
                <a:solidFill>
                  <a:srgbClr val="002060"/>
                </a:solidFill>
                <a:cs typeface="PT Bold Heading" panose="02010400000000000000" pitchFamily="2" charset="-78"/>
              </a:rPr>
              <a:t>:</a:t>
            </a:r>
            <a:endParaRPr lang="ar-EG" dirty="0">
              <a:solidFill>
                <a:srgbClr val="002060"/>
              </a:solidFill>
              <a:cs typeface="PT Bold Heading" panose="02010400000000000000" pitchFamily="2" charset="-78"/>
            </a:endParaRPr>
          </a:p>
        </p:txBody>
      </p:sp>
      <p:sp>
        <p:nvSpPr>
          <p:cNvPr id="3" name="عنصر نائب للمحتوى 2"/>
          <p:cNvSpPr>
            <a:spLocks noGrp="1"/>
          </p:cNvSpPr>
          <p:nvPr>
            <p:ph idx="1"/>
          </p:nvPr>
        </p:nvSpPr>
        <p:spPr>
          <a:xfrm>
            <a:off x="0" y="764704"/>
            <a:ext cx="9144000" cy="6093296"/>
          </a:xfrm>
        </p:spPr>
        <p:txBody>
          <a:bodyPr>
            <a:normAutofit fontScale="92500" lnSpcReduction="10000"/>
          </a:bodyPr>
          <a:lstStyle/>
          <a:p>
            <a:r>
              <a:rPr lang="ar-SA" b="1" dirty="0">
                <a:solidFill>
                  <a:srgbClr val="7030A0"/>
                </a:solidFill>
                <a:cs typeface="PT Bold Heading" panose="02010400000000000000" pitchFamily="2" charset="-78"/>
              </a:rPr>
              <a:t>في ظل الجهود الدولية لحل الأزمة الاندونيسية قام الهولنديين بإعلان الحرب حيث احتلوا العاصمة الاندونيسية جاكرتا وألقت القبض على الرئيس احمد سوكارنو وزج به في السجن </a:t>
            </a:r>
            <a:r>
              <a:rPr lang="en-US" dirty="0">
                <a:solidFill>
                  <a:srgbClr val="7030A0"/>
                </a:solidFill>
                <a:cs typeface="PT Bold Heading" panose="02010400000000000000" pitchFamily="2" charset="-78"/>
              </a:rPr>
              <a:t/>
            </a:r>
            <a:br>
              <a:rPr lang="en-US" dirty="0">
                <a:solidFill>
                  <a:srgbClr val="7030A0"/>
                </a:solidFill>
                <a:cs typeface="PT Bold Heading" panose="02010400000000000000" pitchFamily="2" charset="-78"/>
              </a:rPr>
            </a:br>
            <a:r>
              <a:rPr lang="ar-SA" b="1" dirty="0">
                <a:solidFill>
                  <a:srgbClr val="7030A0"/>
                </a:solidFill>
                <a:cs typeface="PT Bold Heading" panose="02010400000000000000" pitchFamily="2" charset="-78"/>
              </a:rPr>
              <a:t>تدخل مجلس الأمن 1949م </a:t>
            </a:r>
            <a:r>
              <a:rPr lang="en-US" dirty="0">
                <a:solidFill>
                  <a:srgbClr val="7030A0"/>
                </a:solidFill>
                <a:cs typeface="PT Bold Heading" panose="02010400000000000000" pitchFamily="2" charset="-78"/>
              </a:rPr>
              <a:t/>
            </a:r>
            <a:br>
              <a:rPr lang="en-US" dirty="0">
                <a:solidFill>
                  <a:srgbClr val="7030A0"/>
                </a:solidFill>
                <a:cs typeface="PT Bold Heading" panose="02010400000000000000" pitchFamily="2" charset="-78"/>
              </a:rPr>
            </a:br>
            <a:r>
              <a:rPr lang="ar-SA" b="1" dirty="0">
                <a:solidFill>
                  <a:srgbClr val="7030A0"/>
                </a:solidFill>
                <a:cs typeface="PT Bold Heading" panose="02010400000000000000" pitchFamily="2" charset="-78"/>
              </a:rPr>
              <a:t>تدخل مجلس الأمن مطالبا بوقف إطلاق النار وحل الأزمة بشكل ودي وتم وضع </a:t>
            </a:r>
            <a:r>
              <a:rPr lang="en-US" dirty="0">
                <a:solidFill>
                  <a:srgbClr val="7030A0"/>
                </a:solidFill>
                <a:cs typeface="PT Bold Heading" panose="02010400000000000000" pitchFamily="2" charset="-78"/>
              </a:rPr>
              <a:t/>
            </a:r>
            <a:br>
              <a:rPr lang="en-US" dirty="0">
                <a:solidFill>
                  <a:srgbClr val="7030A0"/>
                </a:solidFill>
                <a:cs typeface="PT Bold Heading" panose="02010400000000000000" pitchFamily="2" charset="-78"/>
              </a:rPr>
            </a:br>
            <a:r>
              <a:rPr lang="ar-SA" b="1" dirty="0">
                <a:solidFill>
                  <a:srgbClr val="7030A0"/>
                </a:solidFill>
                <a:cs typeface="PT Bold Heading" panose="02010400000000000000" pitchFamily="2" charset="-78"/>
              </a:rPr>
              <a:t>هدنة لوقف إطلاق النار ورفضت هولندا ذلك واستمرت في أعمالها العدوانية غير أن مجلس الأمن أصر على وقف جميع الأعمال العدوانية فاستجابت هولندا بعد تهديد أمريكا ودول أوروبا فوافقت على عقد مؤتمر للدائرة المستديرة في لاهاي</a:t>
            </a:r>
            <a:r>
              <a:rPr lang="en-US" b="1" dirty="0">
                <a:solidFill>
                  <a:srgbClr val="7030A0"/>
                </a:solidFill>
                <a:cs typeface="PT Bold Heading" panose="02010400000000000000" pitchFamily="2" charset="-78"/>
              </a:rPr>
              <a:t> 1949</a:t>
            </a:r>
            <a:r>
              <a:rPr lang="ar-SA" b="1" dirty="0">
                <a:solidFill>
                  <a:srgbClr val="7030A0"/>
                </a:solidFill>
                <a:cs typeface="PT Bold Heading" panose="02010400000000000000" pitchFamily="2" charset="-78"/>
              </a:rPr>
              <a:t>م</a:t>
            </a:r>
            <a:r>
              <a:rPr lang="en-US" dirty="0">
                <a:solidFill>
                  <a:srgbClr val="7030A0"/>
                </a:solidFill>
                <a:cs typeface="PT Bold Heading" panose="02010400000000000000" pitchFamily="2" charset="-78"/>
              </a:rPr>
              <a:t/>
            </a:r>
            <a:br>
              <a:rPr lang="en-US" dirty="0">
                <a:solidFill>
                  <a:srgbClr val="7030A0"/>
                </a:solidFill>
                <a:cs typeface="PT Bold Heading" panose="02010400000000000000" pitchFamily="2" charset="-78"/>
              </a:rPr>
            </a:br>
            <a:r>
              <a:rPr lang="ar-SA" b="1" dirty="0">
                <a:solidFill>
                  <a:srgbClr val="7030A0"/>
                </a:solidFill>
                <a:cs typeface="PT Bold Heading" panose="02010400000000000000" pitchFamily="2" charset="-78"/>
              </a:rPr>
              <a:t>مؤتمر لاهاي وحصول اندونيسيا عام 1949م </a:t>
            </a:r>
            <a:r>
              <a:rPr lang="en-US" dirty="0">
                <a:solidFill>
                  <a:srgbClr val="7030A0"/>
                </a:solidFill>
                <a:cs typeface="PT Bold Heading" panose="02010400000000000000" pitchFamily="2" charset="-78"/>
              </a:rPr>
              <a:t/>
            </a:r>
            <a:br>
              <a:rPr lang="en-US" dirty="0">
                <a:solidFill>
                  <a:srgbClr val="7030A0"/>
                </a:solidFill>
                <a:cs typeface="PT Bold Heading" panose="02010400000000000000" pitchFamily="2" charset="-78"/>
              </a:rPr>
            </a:br>
            <a:r>
              <a:rPr lang="ar-SA" b="1" dirty="0">
                <a:solidFill>
                  <a:srgbClr val="7030A0"/>
                </a:solidFill>
                <a:cs typeface="PT Bold Heading" panose="02010400000000000000" pitchFamily="2" charset="-78"/>
              </a:rPr>
              <a:t>حصلت اندونيسيا على استقلالها بعد أن عقد مؤتمر لاهاي عام</a:t>
            </a:r>
            <a:r>
              <a:rPr lang="en-US" b="1" dirty="0">
                <a:solidFill>
                  <a:srgbClr val="7030A0"/>
                </a:solidFill>
                <a:cs typeface="PT Bold Heading" panose="02010400000000000000" pitchFamily="2" charset="-78"/>
              </a:rPr>
              <a:t> 1949</a:t>
            </a:r>
            <a:r>
              <a:rPr lang="ar-SA" b="1" dirty="0">
                <a:solidFill>
                  <a:srgbClr val="7030A0"/>
                </a:solidFill>
                <a:cs typeface="PT Bold Heading" panose="02010400000000000000" pitchFamily="2" charset="-78"/>
              </a:rPr>
              <a:t>م</a:t>
            </a:r>
            <a:endParaRPr lang="ar-EG" dirty="0">
              <a:solidFill>
                <a:srgbClr val="7030A0"/>
              </a:solidFill>
              <a:cs typeface="PT Bold Heading" panose="02010400000000000000" pitchFamily="2" charset="-78"/>
            </a:endParaRPr>
          </a:p>
        </p:txBody>
      </p:sp>
    </p:spTree>
    <p:extLst>
      <p:ext uri="{BB962C8B-B14F-4D97-AF65-F5344CB8AC3E}">
        <p14:creationId xmlns:p14="http://schemas.microsoft.com/office/powerpoint/2010/main" val="87142060"/>
      </p:ext>
    </p:extLst>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دفق الهواء">
  <a:themeElements>
    <a:clrScheme name="دفق الهواء">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دفق الهواء">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دفق الهواء">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413</TotalTime>
  <Words>1642</Words>
  <Application>Microsoft Office PowerPoint</Application>
  <PresentationFormat>عرض على الشاشة (3:4)‏</PresentationFormat>
  <Paragraphs>116</Paragraphs>
  <Slides>34</Slides>
  <Notes>0</Notes>
  <HiddenSlides>0</HiddenSlides>
  <MMClips>0</MMClips>
  <ScaleCrop>false</ScaleCrop>
  <HeadingPairs>
    <vt:vector size="6" baseType="variant">
      <vt:variant>
        <vt:lpstr>الخطوط المستخدمة</vt:lpstr>
      </vt:variant>
      <vt:variant>
        <vt:i4>8</vt:i4>
      </vt:variant>
      <vt:variant>
        <vt:lpstr>نسق</vt:lpstr>
      </vt:variant>
      <vt:variant>
        <vt:i4>2</vt:i4>
      </vt:variant>
      <vt:variant>
        <vt:lpstr>عناوين الشرائح</vt:lpstr>
      </vt:variant>
      <vt:variant>
        <vt:i4>34</vt:i4>
      </vt:variant>
    </vt:vector>
  </HeadingPairs>
  <TitlesOfParts>
    <vt:vector size="44" baseType="lpstr">
      <vt:lpstr>Arial</vt:lpstr>
      <vt:lpstr>Calibri</vt:lpstr>
      <vt:lpstr>Georgia</vt:lpstr>
      <vt:lpstr>PT Bold Heading</vt:lpstr>
      <vt:lpstr>Tahoma</vt:lpstr>
      <vt:lpstr>Times New Roman</vt:lpstr>
      <vt:lpstr>Trebuchet MS</vt:lpstr>
      <vt:lpstr>Wingdings</vt:lpstr>
      <vt:lpstr>سمة Office</vt:lpstr>
      <vt:lpstr>دفق الهواء</vt:lpstr>
      <vt:lpstr>عرض تقديمي في PowerPoint</vt:lpstr>
      <vt:lpstr>أهلا وسهلا بكم</vt:lpstr>
      <vt:lpstr>لمحة جغرافية وتاريخية عن اندونيسيا </vt:lpstr>
      <vt:lpstr> انتشار الاسلام في اندونيسيا</vt:lpstr>
      <vt:lpstr>الاستعمار الأوروبي لإندونيسيا:  أولا: لاستعمار البرتغالي </vt:lpstr>
      <vt:lpstr>الظروف التي ساعدت البرتغاليين في السيطرة على اندونيسيا</vt:lpstr>
      <vt:lpstr>شكل العلاقة بين المسلمين والبرتغاليين : </vt:lpstr>
      <vt:lpstr>انهيار البرتغال وقيام الإمبراطورية الاستعمارية الاسبانية </vt:lpstr>
      <vt:lpstr>الاستعمار الهولندي لإندونيسيا أولاً: الصراع البرتغالي الهولندي   :</vt:lpstr>
      <vt:lpstr>شركة الهند الشرقية الهولندية: </vt:lpstr>
      <vt:lpstr>ثانيا : المحاولات الهولندية للحلول محل البرتغاليين في اندونيسيا </vt:lpstr>
      <vt:lpstr>المحاولات الهولندية للقضاء على النفوذ البرتغالي </vt:lpstr>
      <vt:lpstr>ما هي صفة الاستعمار الهولندي لإندونيسيا </vt:lpstr>
      <vt:lpstr>الاستعمار الهولندي لإندونيسيا </vt:lpstr>
      <vt:lpstr>عوامل انهيار شركة الهند الهولندية في عام 1799.</vt:lpstr>
      <vt:lpstr>عرض تقديمي في PowerPoint</vt:lpstr>
      <vt:lpstr>تابع عوامل انهيار شركة الهند الهولندية في عام 1799</vt:lpstr>
      <vt:lpstr>تابع عوامل انهيار شركة الهند الهولندية في عام 1799.</vt:lpstr>
      <vt:lpstr>الصراع الانجليزي الهولندي حول اندونيسيا </vt:lpstr>
      <vt:lpstr>الصرع الفرنسي الإنجليزي على إندونيسيا 1811</vt:lpstr>
      <vt:lpstr>عودة الاستعمار الهولندي إلي إندونيسيا</vt:lpstr>
      <vt:lpstr>سيطرة الحكومة الهولندية على إندونيسيا </vt:lpstr>
      <vt:lpstr>أولا : المراحل التي مر به الاستعمار الهولندي في اندونيسيا</vt:lpstr>
      <vt:lpstr>المرحلة الثانية : 1850-1904م</vt:lpstr>
      <vt:lpstr> المرحلة الثالثة : 1904-1914م </vt:lpstr>
      <vt:lpstr>الوضع الاقتصادي في إندونيسيا قبيل الحرب العالمية الثانية </vt:lpstr>
      <vt:lpstr>الاحتلال الياباني لإندونيسيا </vt:lpstr>
      <vt:lpstr>الاحتلال الياباني الاندونيسيا 1942</vt:lpstr>
      <vt:lpstr>عرض تقديمي في PowerPoint</vt:lpstr>
      <vt:lpstr>موقف الاندونيسيين من اليابانيون :  </vt:lpstr>
      <vt:lpstr>عودة الاحتلال الانجليزي الهولندي لإندونيسيا</vt:lpstr>
      <vt:lpstr>عرض المشكلة الاندونيسية على مجلس الأمن عام 1946م :</vt:lpstr>
      <vt:lpstr>تدخل مجلس الأمن :</vt:lpstr>
      <vt:lpstr>إعلان هولندا الحرب على اندونيسيا 1949م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123</dc:creator>
  <cp:lastModifiedBy>4 memo</cp:lastModifiedBy>
  <cp:revision>38</cp:revision>
  <dcterms:created xsi:type="dcterms:W3CDTF">2013-12-08T20:35:20Z</dcterms:created>
  <dcterms:modified xsi:type="dcterms:W3CDTF">2014-05-09T21:07:30Z</dcterms:modified>
</cp:coreProperties>
</file>