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7"/>
  </p:notesMasterIdLst>
  <p:sldIdLst>
    <p:sldId id="256" r:id="rId2"/>
    <p:sldId id="276" r:id="rId3"/>
    <p:sldId id="257" r:id="rId4"/>
    <p:sldId id="258" r:id="rId5"/>
    <p:sldId id="277" r:id="rId6"/>
    <p:sldId id="259" r:id="rId7"/>
    <p:sldId id="278" r:id="rId8"/>
    <p:sldId id="260" r:id="rId9"/>
    <p:sldId id="263" r:id="rId10"/>
    <p:sldId id="261" r:id="rId11"/>
    <p:sldId id="265" r:id="rId12"/>
    <p:sldId id="279" r:id="rId13"/>
    <p:sldId id="280" r:id="rId14"/>
    <p:sldId id="271" r:id="rId15"/>
    <p:sldId id="274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06" autoAdjust="0"/>
    <p:restoredTop sz="94660"/>
  </p:normalViewPr>
  <p:slideViewPr>
    <p:cSldViewPr>
      <p:cViewPr varScale="1">
        <p:scale>
          <a:sx n="66" d="100"/>
          <a:sy n="66" d="100"/>
        </p:scale>
        <p:origin x="-151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743D4E9-55C5-4359-A6BA-588FC7D9C45D}" type="datetimeFigureOut">
              <a:rPr lang="ar-SA" smtClean="0"/>
              <a:t>2/10/1435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E806C1E-805E-46B4-8175-3A68361F271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05368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06C1E-805E-46B4-8175-3A68361F271F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397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2/10/1435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2/10/1435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2/10/1435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2/10/1435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2/10/1435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2/10/1435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2/10/1435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2/10/1435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2/10/1435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2/10/1435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FEA0-067D-4424-99CD-E5E9E1CBA384}" type="datetimeFigureOut">
              <a:rPr lang="ar-SA" smtClean="0"/>
              <a:pPr/>
              <a:t>2/10/1435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9FEA0-067D-4424-99CD-E5E9E1CBA384}" type="datetimeFigureOut">
              <a:rPr lang="ar-SA" smtClean="0"/>
              <a:pPr/>
              <a:t>2/10/1435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2C5B0-02D7-4114-B04C-F953EFA119D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jo/url?sa=i&amp;rct=j&amp;q=&amp;esrc=s&amp;frm=1&amp;source=images&amp;cd=&amp;cad=rja&amp;docid=_TH4UY6Q5GlumM&amp;tbnid=K2idGpdDDX4tTM:&amp;ved=0CAUQjRw&amp;url=http://thoraya.net/?p=2474&amp;ei=7_uPUpGlHuSm0AXLtYHADQ&amp;psig=AFQjCNF05ntUZamjAwI9BGDiaCEvCO4N6w&amp;ust=1385252208436498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 descr="2371529587_small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عنصر نائب للمحتوى 3" descr="87ab6bf321c4ac4e5dc97b065f3e0d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6" name="مربع نص 5"/>
          <p:cNvSpPr txBox="1"/>
          <p:nvPr/>
        </p:nvSpPr>
        <p:spPr>
          <a:xfrm>
            <a:off x="683568" y="404664"/>
            <a:ext cx="8064896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/>
              <a:t>  </a:t>
            </a:r>
            <a:endParaRPr lang="en-US" sz="3200" dirty="0"/>
          </a:p>
          <a:p>
            <a:r>
              <a:rPr lang="ar-JO" sz="4000" b="1" dirty="0" smtClean="0">
                <a:solidFill>
                  <a:schemeClr val="accent2">
                    <a:lumMod val="75000"/>
                  </a:schemeClr>
                </a:solidFill>
              </a:rPr>
              <a:t>الامراض غير المعدية </a:t>
            </a:r>
            <a:r>
              <a:rPr lang="ar-SA" sz="4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JO" sz="4000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ar-SA" sz="4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sz="3200" dirty="0" smtClean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 marL="457200" indent="-457200">
              <a:buFontTx/>
              <a:buChar char="-"/>
            </a:pPr>
            <a:r>
              <a:rPr lang="ar-JO" sz="3200" dirty="0" smtClean="0"/>
              <a:t>لا تنتقل  من المريض الى الشخص السليم </a:t>
            </a:r>
          </a:p>
          <a:p>
            <a:r>
              <a:rPr lang="ar-JO" sz="3200" dirty="0" smtClean="0"/>
              <a:t>- الاصابة بها لاتنتج عن الكائنات الحية الدقيقة </a:t>
            </a:r>
          </a:p>
          <a:p>
            <a:endParaRPr lang="ar-SA" sz="3200" dirty="0"/>
          </a:p>
        </p:txBody>
      </p:sp>
      <p:pic>
        <p:nvPicPr>
          <p:cNvPr id="1026" name="Picture 2" descr="C:\Users\Ayat\Desktop\www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501008"/>
            <a:ext cx="295232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0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8e2cc3a88a4cd695b7c43cf28da0d71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5" name="صورة 4" descr="big-eHEExfFynCmgAyJ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707904" cy="6858000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4211960" y="1268760"/>
            <a:ext cx="39604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499992" y="692696"/>
            <a:ext cx="3960440" cy="71711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1500" b="1" dirty="0">
                <a:solidFill>
                  <a:schemeClr val="accent1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ارتفاع </a:t>
            </a:r>
            <a:r>
              <a:rPr lang="ar-SA" sz="11500" b="1" dirty="0" smtClean="0">
                <a:solidFill>
                  <a:schemeClr val="accent1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ضغط                   الدم</a:t>
            </a:r>
            <a:endParaRPr lang="en-US" sz="11500" dirty="0">
              <a:solidFill>
                <a:schemeClr val="accent1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endParaRPr lang="ar-SA" sz="1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عنصر نائب للمحتوى 3" descr="87ab6bf321c4ac4e5dc97b065f3e0d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6" name="مربع نص 5"/>
          <p:cNvSpPr txBox="1"/>
          <p:nvPr/>
        </p:nvSpPr>
        <p:spPr>
          <a:xfrm>
            <a:off x="395536" y="404664"/>
            <a:ext cx="8352928" cy="61247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/>
              <a:t>  </a:t>
            </a:r>
            <a:endParaRPr lang="en-US" sz="3200" dirty="0"/>
          </a:p>
          <a:p>
            <a:r>
              <a:rPr lang="ar-SA" sz="4000" b="1" dirty="0" smtClean="0">
                <a:solidFill>
                  <a:schemeClr val="accent2">
                    <a:lumMod val="75000"/>
                  </a:schemeClr>
                </a:solidFill>
              </a:rPr>
              <a:t>ما لمقصود بضغط الدم ؟ </a:t>
            </a:r>
          </a:p>
          <a:p>
            <a:endParaRPr lang="en-US" sz="3200" dirty="0" smtClean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ar-JO" sz="3200" b="1" dirty="0" smtClean="0">
                <a:latin typeface="Angsana New" pitchFamily="18" charset="-34"/>
              </a:rPr>
              <a:t>لكي يصل الدم من القلب الى الشراين ومنه الى خلايا الجسم لابد ان يضخه القلب بقوة كافية يطلق عليها ضغط الدم </a:t>
            </a:r>
            <a:r>
              <a:rPr lang="ar-SA" sz="3200" b="1" dirty="0" smtClean="0">
                <a:latin typeface="Angsana New" pitchFamily="18" charset="-34"/>
              </a:rPr>
              <a:t>.</a:t>
            </a:r>
            <a:endParaRPr lang="ar-JO" sz="3200" b="1" dirty="0" smtClean="0">
              <a:latin typeface="Angsana New" pitchFamily="18" charset="-34"/>
            </a:endParaRPr>
          </a:p>
          <a:p>
            <a:r>
              <a:rPr lang="ar-JO" sz="3200" b="1" dirty="0" smtClean="0">
                <a:latin typeface="Angsana New" pitchFamily="18" charset="-34"/>
                <a:cs typeface="Angsana New" pitchFamily="18" charset="-34"/>
              </a:rPr>
              <a:t>وحتى يستمر الدم بالجريان لابد ان يكون مقدار هذا الضغط ضمن حدود طبيعية .</a:t>
            </a:r>
          </a:p>
          <a:p>
            <a:r>
              <a:rPr lang="ar-JO" sz="3200" b="1" dirty="0" smtClean="0">
                <a:latin typeface="Angsana New" pitchFamily="18" charset="-34"/>
                <a:cs typeface="Angsana New" pitchFamily="18" charset="-34"/>
              </a:rPr>
              <a:t>وهذه الحدود هي ما يطلق عليها المقدار الطبيعي لضغط الدم.</a:t>
            </a:r>
          </a:p>
          <a:p>
            <a:r>
              <a:rPr lang="ar-JO" sz="3200" b="1" dirty="0" smtClean="0">
                <a:latin typeface="Angsana New" pitchFamily="18" charset="-34"/>
                <a:cs typeface="Angsana New" pitchFamily="18" charset="-34"/>
              </a:rPr>
              <a:t>ضغط الدم : القوة التي يضغط بها الدم على جدران الشرايين التي يسير فيها . </a:t>
            </a:r>
            <a:endParaRPr lang="en-US" sz="32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ar-JO" sz="3200" b="1" dirty="0" smtClean="0"/>
              <a:t>ضغط الدم يتكون من رقمين ومعدل ضغط الدم الطبيعي 80/120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49722msha3r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مربع نص 4"/>
          <p:cNvSpPr txBox="1"/>
          <p:nvPr/>
        </p:nvSpPr>
        <p:spPr>
          <a:xfrm>
            <a:off x="1763688" y="620688"/>
            <a:ext cx="698477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 </a:t>
            </a:r>
            <a:endParaRPr lang="en-US" sz="3600" dirty="0"/>
          </a:p>
          <a:p>
            <a:r>
              <a:rPr lang="ar-SA" b="1" dirty="0"/>
              <a:t> </a:t>
            </a:r>
            <a:endParaRPr lang="en-US" dirty="0"/>
          </a:p>
          <a:p>
            <a:endParaRPr lang="ar-SA" dirty="0"/>
          </a:p>
        </p:txBody>
      </p:sp>
      <p:pic>
        <p:nvPicPr>
          <p:cNvPr id="6" name="صورة 5" descr="big-eHEExfFynCmgAyJy.jpg"/>
          <p:cNvPicPr>
            <a:picLocks noChangeAspect="1"/>
          </p:cNvPicPr>
          <p:nvPr/>
        </p:nvPicPr>
        <p:blipFill>
          <a:blip r:embed="rId3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1000100" y="857232"/>
            <a:ext cx="78581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JO" sz="3200" b="1" dirty="0" smtClean="0">
                <a:solidFill>
                  <a:srgbClr val="FF0000"/>
                </a:solidFill>
              </a:rPr>
              <a:t>قياس ضغط الدم : </a:t>
            </a:r>
          </a:p>
          <a:p>
            <a:r>
              <a:rPr lang="ar-SA" sz="3200" b="1" dirty="0" smtClean="0"/>
              <a:t>هناك ثلاثة أنواع من الأجهزة لقياس ضغط الدم:</a:t>
            </a:r>
            <a:endParaRPr lang="en-US" sz="3200" b="1" dirty="0" smtClean="0"/>
          </a:p>
          <a:p>
            <a:r>
              <a:rPr lang="ar-SA" sz="3200" b="1" dirty="0" smtClean="0"/>
              <a:t>1-جهاز يعمل بالزئبق وهو النوع الشائع والمفضل</a:t>
            </a:r>
          </a:p>
          <a:p>
            <a:r>
              <a:rPr lang="ar-SA" sz="3200" b="1" dirty="0" smtClean="0"/>
              <a:t> من أجهزة قياس الضغط.</a:t>
            </a:r>
            <a:endParaRPr lang="en-US" sz="3200" b="1" dirty="0" smtClean="0"/>
          </a:p>
          <a:p>
            <a:r>
              <a:rPr lang="ar-SA" sz="3200" b="1" dirty="0" smtClean="0"/>
              <a:t>2-وجهاز يعمل بمؤشر</a:t>
            </a:r>
            <a:endParaRPr lang="en-US" sz="3200" b="1" dirty="0" smtClean="0"/>
          </a:p>
          <a:p>
            <a:r>
              <a:rPr lang="ar-SA" sz="3200" b="1" dirty="0" smtClean="0"/>
              <a:t>3-وجهاز ا</a:t>
            </a:r>
            <a:r>
              <a:rPr lang="ar-JO" sz="3200" b="1" dirty="0"/>
              <a:t>ل</a:t>
            </a:r>
            <a:r>
              <a:rPr lang="ar-SA" sz="3200" b="1" dirty="0" smtClean="0"/>
              <a:t>كتروني وهذا النوع الأخير </a:t>
            </a:r>
          </a:p>
          <a:p>
            <a:r>
              <a:rPr lang="ar-SA" sz="3200" b="1" dirty="0" smtClean="0"/>
              <a:t> يمكن لأي مريض استخدامه بسهولة</a:t>
            </a:r>
            <a:r>
              <a:rPr lang="ar-SA" sz="3200" b="1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60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" name="عنصر نائب للمحتوى 5" descr="imagesCA0JJ0G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مربع نص 6"/>
          <p:cNvSpPr txBox="1"/>
          <p:nvPr/>
        </p:nvSpPr>
        <p:spPr>
          <a:xfrm>
            <a:off x="971600" y="1000108"/>
            <a:ext cx="7172300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/>
              <a:t> </a:t>
            </a:r>
            <a:endParaRPr lang="en-US" sz="3200" dirty="0"/>
          </a:p>
          <a:p>
            <a:endParaRPr lang="ar-SA" dirty="0"/>
          </a:p>
        </p:txBody>
      </p:sp>
      <p:pic>
        <p:nvPicPr>
          <p:cNvPr id="5" name="Picture 2" descr="http://thoraya.net/wp-content/uploads/2012/05/%D8%B6%D8%BA%D8%B7.bmp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6408712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CA3EDEF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6858000"/>
          </a:xfrm>
        </p:spPr>
      </p:pic>
      <p:pic>
        <p:nvPicPr>
          <p:cNvPr id="5" name="صورة 4" descr="im07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00" y="0"/>
            <a:ext cx="2857500" cy="6858000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323528" y="332656"/>
            <a:ext cx="5904656" cy="56938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800" b="1" dirty="0" smtClean="0">
                <a:solidFill>
                  <a:srgbClr val="33CCFF"/>
                </a:solidFill>
              </a:rPr>
              <a:t>متى يكون ضغط الدم مرتفعاً : </a:t>
            </a:r>
            <a:endParaRPr lang="en-US" sz="2800" dirty="0">
              <a:solidFill>
                <a:srgbClr val="33CCFF"/>
              </a:solidFill>
            </a:endParaRPr>
          </a:p>
          <a:p>
            <a:r>
              <a:rPr lang="ar-SA" sz="2800" b="1" dirty="0" smtClean="0"/>
              <a:t> </a:t>
            </a:r>
          </a:p>
          <a:p>
            <a:r>
              <a:rPr lang="ar-JO" sz="2800" b="1" dirty="0" smtClean="0"/>
              <a:t>يبدأ ارتفاع ضغط الدم عندما يصل الضغط 140/90 ويزيد عن ذلك . </a:t>
            </a:r>
          </a:p>
          <a:p>
            <a:r>
              <a:rPr lang="ar-JO" sz="2800" b="1" dirty="0" smtClean="0"/>
              <a:t>- يحدث ارتفاع ضغط الدم استجابة طبيعية عندما تزداد الحاجة للدم والمواد الغذائية  . </a:t>
            </a:r>
          </a:p>
          <a:p>
            <a:pPr marL="457200" indent="-457200">
              <a:buFontTx/>
              <a:buChar char="-"/>
            </a:pPr>
            <a:r>
              <a:rPr lang="ar-JO" sz="2800" b="1" dirty="0" smtClean="0"/>
              <a:t>عند ممارسة الرياضة يزداد الضغط </a:t>
            </a:r>
          </a:p>
          <a:p>
            <a:pPr marL="457200" indent="-457200">
              <a:buFontTx/>
              <a:buChar char="-"/>
            </a:pPr>
            <a:r>
              <a:rPr lang="ar-JO" sz="2800" b="1" dirty="0" smtClean="0"/>
              <a:t>يزداد الضغط مع التوتر والاجهاد ويقل بالراحة </a:t>
            </a:r>
          </a:p>
          <a:p>
            <a:endParaRPr lang="en-US" sz="2800" dirty="0"/>
          </a:p>
          <a:p>
            <a:r>
              <a:rPr lang="ar-SA" sz="2800" b="1" dirty="0"/>
              <a:t> </a:t>
            </a:r>
            <a:endParaRPr lang="en-US" sz="2800" dirty="0"/>
          </a:p>
          <a:p>
            <a:r>
              <a:rPr lang="ar-SA" sz="2800" b="1" dirty="0"/>
              <a:t> </a:t>
            </a:r>
            <a:endParaRPr lang="en-US" sz="2800" dirty="0"/>
          </a:p>
          <a:p>
            <a:r>
              <a:rPr lang="ar-SA" sz="2800" b="1" dirty="0"/>
              <a:t> </a:t>
            </a:r>
            <a:endParaRPr lang="en-US" sz="2800" dirty="0"/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287922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600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صورة 4" descr="0d1502d5daadc2e9601a50aa721c093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00" y="0"/>
            <a:ext cx="2857500" cy="6858000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-214346" y="0"/>
            <a:ext cx="673224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/>
              <a:t> </a:t>
            </a:r>
            <a:endParaRPr lang="en-US" dirty="0"/>
          </a:p>
          <a:p>
            <a:r>
              <a:rPr lang="ar-JO" sz="3200" b="1" dirty="0" smtClean="0">
                <a:solidFill>
                  <a:schemeClr val="accent3">
                    <a:lumMod val="75000"/>
                  </a:schemeClr>
                </a:solidFill>
              </a:rPr>
              <a:t>العوامل التي تؤدي الى ارتفاع ضغط  الدم: </a:t>
            </a:r>
            <a:endParaRPr lang="en-US" sz="2800" dirty="0"/>
          </a:p>
          <a:p>
            <a:r>
              <a:rPr lang="ar-JO" sz="2800" b="1" dirty="0" smtClean="0"/>
              <a:t>ارتفاع ضغط الدم الثانوي : </a:t>
            </a:r>
          </a:p>
          <a:p>
            <a:r>
              <a:rPr lang="ar-JO" sz="2800" b="1" dirty="0" smtClean="0"/>
              <a:t>1-العمل المتواصل </a:t>
            </a:r>
          </a:p>
          <a:p>
            <a:r>
              <a:rPr lang="ar-JO" sz="2800" b="1" dirty="0" smtClean="0"/>
              <a:t>2-النشاط البدني قبل قياس الضغط </a:t>
            </a:r>
          </a:p>
          <a:p>
            <a:r>
              <a:rPr lang="ar-JO" sz="2800" b="1" dirty="0" smtClean="0"/>
              <a:t>3- التوتر والانفعال</a:t>
            </a:r>
          </a:p>
          <a:p>
            <a:r>
              <a:rPr lang="ar-JO" sz="2800" b="1" dirty="0" smtClean="0"/>
              <a:t>تناول الكافيئين ( بعد التوقف او الانقطاع ) </a:t>
            </a:r>
          </a:p>
          <a:p>
            <a:r>
              <a:rPr lang="ar-JO" sz="2800" b="1" dirty="0" smtClean="0"/>
              <a:t>5- التدخين الحاد </a:t>
            </a:r>
          </a:p>
          <a:p>
            <a:r>
              <a:rPr lang="ar-JO" sz="2800" b="1" dirty="0" smtClean="0"/>
              <a:t>6- شرب الكحول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ثييؤلفبؤ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5" name="مربع نص 4"/>
          <p:cNvSpPr txBox="1"/>
          <p:nvPr/>
        </p:nvSpPr>
        <p:spPr>
          <a:xfrm>
            <a:off x="251520" y="620688"/>
            <a:ext cx="8640960" cy="5570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4000" b="1" dirty="0" smtClean="0">
                <a:solidFill>
                  <a:schemeClr val="accent6">
                    <a:lumMod val="75000"/>
                  </a:schemeClr>
                </a:solidFill>
              </a:rPr>
              <a:t>الادوية التي تسبب ارتفاع ضغط الدم </a:t>
            </a:r>
            <a:r>
              <a:rPr lang="ar-SA" sz="4000" b="1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  <a:endParaRPr lang="en-US" sz="4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ar-JO" sz="4000" b="1" dirty="0" smtClean="0"/>
              <a:t>الكورتيزون  </a:t>
            </a:r>
          </a:p>
          <a:p>
            <a:r>
              <a:rPr lang="ar-JO" sz="4000" b="1" dirty="0" smtClean="0"/>
              <a:t>حبوب منع الحمل</a:t>
            </a:r>
          </a:p>
          <a:p>
            <a:r>
              <a:rPr lang="ar-JO" sz="4000" b="1" dirty="0" smtClean="0"/>
              <a:t>هرمون الغجة الدرقية </a:t>
            </a:r>
          </a:p>
          <a:p>
            <a:r>
              <a:rPr lang="ar-JO" sz="4000" b="1" dirty="0" smtClean="0"/>
              <a:t>قطرات الانف المستعملة لعلاج الزكام </a:t>
            </a:r>
          </a:p>
          <a:p>
            <a:r>
              <a:rPr lang="ar-JO" sz="4000" b="1" dirty="0" smtClean="0"/>
              <a:t>هرمون الاستروجين </a:t>
            </a:r>
            <a:endParaRPr lang="en-US" sz="4000" dirty="0"/>
          </a:p>
          <a:p>
            <a:r>
              <a:rPr lang="ar-SA" sz="4000" b="1" dirty="0"/>
              <a:t> </a:t>
            </a:r>
            <a:endParaRPr lang="en-US" sz="4000" dirty="0"/>
          </a:p>
          <a:p>
            <a:r>
              <a:rPr lang="ar-SA" sz="4000" b="1" dirty="0"/>
              <a:t> </a:t>
            </a:r>
            <a:endParaRPr lang="en-US" sz="4000" dirty="0"/>
          </a:p>
          <a:p>
            <a:r>
              <a:rPr lang="ar-SA" b="1" dirty="0"/>
              <a:t> </a:t>
            </a:r>
            <a:endParaRPr lang="en-US" dirty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domain-5e7b26e5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5" name="صورة 4" descr="front1_4449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483768" cy="6858000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2627784" y="128218"/>
            <a:ext cx="6408712" cy="58169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5400" b="1" dirty="0">
                <a:solidFill>
                  <a:schemeClr val="accent1"/>
                </a:solidFill>
                <a:latin typeface="Arabic Typesetting" pitchFamily="66" charset="-78"/>
                <a:cs typeface="Arabic Typesetting" pitchFamily="66" charset="-78"/>
              </a:rPr>
              <a:t>المعرضون للإصابة بارتفاع ضغط الدم:</a:t>
            </a:r>
            <a:endParaRPr lang="en-US" sz="5400" dirty="0">
              <a:solidFill>
                <a:schemeClr val="accent1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1-</a:t>
            </a:r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 كبار السن </a:t>
            </a:r>
          </a:p>
          <a:p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2- الذين اصيب أحد ابويهم بارتفاع ضغط الدم </a:t>
            </a:r>
            <a:endParaRPr lang="en-US" sz="4400" dirty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3- الذين يتناولون المشروبات الكحولية</a:t>
            </a:r>
            <a:endParaRPr lang="en-US" sz="4400" dirty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4- المصابون بالسمنة </a:t>
            </a:r>
            <a:endParaRPr lang="en-US" sz="4400" dirty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5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- </a:t>
            </a:r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الذين يكثرون من تناول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SA" sz="4400" b="1" dirty="0">
                <a:latin typeface="Arabic Typesetting" pitchFamily="66" charset="-78"/>
                <a:cs typeface="Arabic Typesetting" pitchFamily="66" charset="-78"/>
              </a:rPr>
              <a:t>ملح الطعام</a:t>
            </a:r>
            <a:endParaRPr lang="en-US" sz="4400" dirty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6</a:t>
            </a:r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- </a:t>
            </a:r>
            <a:r>
              <a:rPr lang="ar-JO" sz="4400" b="1" dirty="0" smtClean="0">
                <a:latin typeface="Arabic Typesetting" pitchFamily="66" charset="-78"/>
                <a:cs typeface="Arabic Typesetting" pitchFamily="66" charset="-78"/>
              </a:rPr>
              <a:t>الذين يقللون من تناول البوتاسيوم والكالسيوم</a:t>
            </a:r>
          </a:p>
          <a:p>
            <a:r>
              <a:rPr lang="ar-SA" sz="4400" b="1" dirty="0" smtClean="0">
                <a:latin typeface="Arabic Typesetting" pitchFamily="66" charset="-78"/>
                <a:cs typeface="Arabic Typesetting" pitchFamily="66" charset="-78"/>
              </a:rPr>
              <a:t>المدخنون</a:t>
            </a:r>
            <a:endParaRPr lang="ar-SA" sz="44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4206_imgcach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5" name="مربع نص 4"/>
          <p:cNvSpPr txBox="1"/>
          <p:nvPr/>
        </p:nvSpPr>
        <p:spPr>
          <a:xfrm>
            <a:off x="2051720" y="476672"/>
            <a:ext cx="6912768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أعراض </a:t>
            </a:r>
            <a:r>
              <a:rPr lang="ar-SA" sz="3200" b="1" dirty="0"/>
              <a:t>ارتفاع ضغط الدم</a:t>
            </a: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ar-JO" sz="32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JO" sz="3200" b="1" dirty="0" smtClean="0">
                <a:solidFill>
                  <a:schemeClr val="accent1">
                    <a:lumMod val="75000"/>
                  </a:schemeClr>
                </a:solidFill>
              </a:rPr>
              <a:t>سمي ارتفاع ضغط الدم بالمرض القاتل الصامت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SA" sz="3200" b="1" dirty="0"/>
              <a:t>1-</a:t>
            </a:r>
            <a:r>
              <a:rPr lang="ar-SA" sz="3200" dirty="0"/>
              <a:t> </a:t>
            </a:r>
            <a:r>
              <a:rPr lang="ar-SA" sz="3200" b="1" dirty="0" smtClean="0"/>
              <a:t>الصداع</a:t>
            </a:r>
            <a:r>
              <a:rPr lang="ar-JO" sz="3200" b="1" dirty="0" smtClean="0"/>
              <a:t> في مؤخرة الراس عند الاستيقاظ صباحاً</a:t>
            </a:r>
            <a:endParaRPr lang="en-US" sz="3200" dirty="0"/>
          </a:p>
          <a:p>
            <a:r>
              <a:rPr lang="ar-SA" sz="3200" b="1" dirty="0"/>
              <a:t>2-</a:t>
            </a:r>
            <a:r>
              <a:rPr lang="ar-SA" sz="3200" dirty="0"/>
              <a:t> </a:t>
            </a:r>
            <a:r>
              <a:rPr lang="ar-SA" sz="3200" b="1" dirty="0" smtClean="0"/>
              <a:t>الدوخة</a:t>
            </a:r>
            <a:endParaRPr lang="en-US" sz="3200" dirty="0"/>
          </a:p>
          <a:p>
            <a:r>
              <a:rPr lang="ar-SA" sz="3200" b="1" dirty="0"/>
              <a:t>3- </a:t>
            </a:r>
            <a:r>
              <a:rPr lang="ar-JO" sz="3200" b="1" dirty="0" smtClean="0"/>
              <a:t>احيانا يشكو من مضاعفات المرض كمرض الشرايين القلبية والجلطة القلبية والدماغية وتصلب الشرايين واعتلال في شبكية العين </a:t>
            </a:r>
            <a:endParaRPr lang="ar-JO" sz="3200" b="1" dirty="0"/>
          </a:p>
          <a:p>
            <a:r>
              <a:rPr lang="ar-JO" sz="3200" b="1" dirty="0" smtClean="0"/>
              <a:t>- في حالات يرتفع ضغط الدم فجاة لدرجة كبيرة تسمى نوبة ارتفاع ضغط الدم ويصل ضغط الدم لاكتر من 120/220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14206_imgcach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5" name="مربع نص 4"/>
          <p:cNvSpPr txBox="1"/>
          <p:nvPr/>
        </p:nvSpPr>
        <p:spPr>
          <a:xfrm>
            <a:off x="2051720" y="476672"/>
            <a:ext cx="6912768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3200" b="1" dirty="0" smtClean="0"/>
              <a:t>اعراض نوبة ارتفاع ضغط الدم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صداع شديد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الغثيان والقيئ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تشوش البصر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النزيف من الانف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الطنين في الاذن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زيادة  في دقات القلب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تشوش ذهني </a:t>
            </a:r>
          </a:p>
          <a:p>
            <a:pPr marL="285750" indent="-285750">
              <a:buFontTx/>
              <a:buChar char="-"/>
            </a:pPr>
            <a:r>
              <a:rPr lang="ar-JO" sz="3200" b="1" dirty="0" smtClean="0"/>
              <a:t>هذه الحالة تستدعي ادخال المصاب للمستشفى لضبط ارتفاع ضغط الدم . 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81635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ثييؤلفبؤ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973" y="1"/>
            <a:ext cx="9144000" cy="6857999"/>
          </a:xfrm>
        </p:spPr>
      </p:pic>
      <p:sp>
        <p:nvSpPr>
          <p:cNvPr id="5" name="مربع نص 4"/>
          <p:cNvSpPr txBox="1"/>
          <p:nvPr/>
        </p:nvSpPr>
        <p:spPr>
          <a:xfrm>
            <a:off x="395536" y="240804"/>
            <a:ext cx="8640960" cy="66171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4000" b="1" dirty="0" smtClean="0"/>
              <a:t>مضاعفات ارتفاع ضغط الدم :</a:t>
            </a:r>
          </a:p>
          <a:p>
            <a:r>
              <a:rPr lang="ar-JO" sz="2800" b="1" dirty="0" smtClean="0"/>
              <a:t>1- ان ارتفاع ضغط الدم في شرايين الجسم يحتم على القلب ان يضخ بقوة اكبر ليتغلب على الضغط في الشرايين مما ينتج عنه </a:t>
            </a:r>
            <a:r>
              <a:rPr lang="ar-JO" sz="2800" b="1" dirty="0" smtClean="0">
                <a:solidFill>
                  <a:srgbClr val="FF0000"/>
                </a:solidFill>
              </a:rPr>
              <a:t>تضخم في عضلة البطين الايسر</a:t>
            </a:r>
            <a:r>
              <a:rPr lang="ar-JO" sz="2800" b="1" dirty="0" smtClean="0"/>
              <a:t> فيزداد سمكها وتقل قونها . </a:t>
            </a:r>
            <a:r>
              <a:rPr lang="ar-SA" sz="4000" b="1" dirty="0"/>
              <a:t> </a:t>
            </a:r>
            <a:endParaRPr lang="ar-JO" sz="4000" b="1" dirty="0" smtClean="0"/>
          </a:p>
          <a:p>
            <a:r>
              <a:rPr lang="ar-JO" sz="2800" b="1" dirty="0" smtClean="0"/>
              <a:t>2- تشققات وخدوش في بطانه الشرايين تترسب عليها ترسبات دهنية وهذه التغيرات هي ما يطلق عليها </a:t>
            </a:r>
            <a:r>
              <a:rPr lang="ar-JO" sz="2800" b="1" dirty="0" smtClean="0">
                <a:solidFill>
                  <a:srgbClr val="FF0000"/>
                </a:solidFill>
              </a:rPr>
              <a:t>تصلب الشرايين </a:t>
            </a:r>
            <a:r>
              <a:rPr lang="ar-JO" sz="2800" b="1" dirty="0" smtClean="0"/>
              <a:t>. </a:t>
            </a:r>
          </a:p>
          <a:p>
            <a:r>
              <a:rPr lang="ar-JO" sz="2800" b="1" dirty="0" smtClean="0"/>
              <a:t>3- تصلب الشرايين المغذية للكلية وتضييقها مما ينتج عنه نقص كمية الدم والاوكسجين الذي يصل اليها  ويؤدي في نهاية الامر </a:t>
            </a:r>
            <a:r>
              <a:rPr lang="ar-JO" sz="2800" b="1" dirty="0" smtClean="0">
                <a:solidFill>
                  <a:srgbClr val="FF0000"/>
                </a:solidFill>
              </a:rPr>
              <a:t>لتلف الكليتين </a:t>
            </a:r>
            <a:r>
              <a:rPr lang="ar-JO" sz="2800" b="1" dirty="0" smtClean="0"/>
              <a:t>. </a:t>
            </a:r>
          </a:p>
          <a:p>
            <a:r>
              <a:rPr lang="ar-JO" sz="2800" b="1" dirty="0" smtClean="0"/>
              <a:t>4- تصلب الشرايين المغذية للدماغ </a:t>
            </a:r>
          </a:p>
          <a:p>
            <a:r>
              <a:rPr lang="ar-JO" sz="2800" b="1" dirty="0" smtClean="0"/>
              <a:t>5- تصلب الشرايين المغذية للعين وهذا يؤدي لحدوث نزيف بالشبكية قد يؤدي لفقد البصر </a:t>
            </a:r>
            <a:endParaRPr lang="en-US" sz="2800" dirty="0"/>
          </a:p>
          <a:p>
            <a:r>
              <a:rPr lang="ar-JO" sz="2800" b="1" dirty="0" smtClean="0"/>
              <a:t>6- تصلب الشرايين المغذية للقلب </a:t>
            </a:r>
          </a:p>
          <a:p>
            <a:r>
              <a:rPr lang="ar-JO" sz="2800" b="1" dirty="0" smtClean="0"/>
              <a:t>7- تصلب شرايين الاطراف مما ينتج عنه الغرغرينا </a:t>
            </a:r>
            <a:endParaRPr lang="en-US" sz="2800" dirty="0"/>
          </a:p>
          <a:p>
            <a:r>
              <a:rPr lang="ar-SA" b="1" dirty="0"/>
              <a:t> </a:t>
            </a:r>
            <a:endParaRPr lang="en-US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990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CAVM7QQ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صورة 4" descr="imagesCAU5GJF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555776" cy="6858000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2411760" y="332656"/>
            <a:ext cx="6552728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3600" b="1" dirty="0" smtClean="0">
                <a:solidFill>
                  <a:schemeClr val="accent3">
                    <a:lumMod val="50000"/>
                  </a:schemeClr>
                </a:solidFill>
              </a:rPr>
              <a:t>معالجة ارتفاع ضغط الدم : </a:t>
            </a:r>
            <a:endParaRPr lang="en-US" sz="36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dZK894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245</Words>
  <Application>Microsoft Office PowerPoint</Application>
  <PresentationFormat>On-screen Show (4:3)</PresentationFormat>
  <Paragraphs>86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سمة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user1</dc:creator>
  <cp:lastModifiedBy>Ayat</cp:lastModifiedBy>
  <cp:revision>28</cp:revision>
  <dcterms:created xsi:type="dcterms:W3CDTF">2013-02-28T17:59:21Z</dcterms:created>
  <dcterms:modified xsi:type="dcterms:W3CDTF">2013-12-13T11:18:54Z</dcterms:modified>
</cp:coreProperties>
</file>