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04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9144000" cy="6858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380"/>
    <p:restoredTop sz="94660"/>
  </p:normalViewPr>
  <p:slideViewPr>
    <p:cSldViewPr>
      <p:cViewPr varScale="1">
        <p:scale>
          <a:sx n="75" d="100"/>
          <a:sy n="75" d="100"/>
        </p:scale>
        <p:origin x="45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518160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2117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E3B147B-6364-46D7-9E98-AB13F3B7A163}" type="datetimeFigureOut">
              <a:rPr lang="ar-SA" smtClean="0"/>
              <a:t>14/07/35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518160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2117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32663812-63C8-4AC5-B428-BBAE6E3FF23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63172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518160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34AC670-8AC5-46C9-9FC0-792E0D3051A8}" type="datetimeFigureOut">
              <a:rPr lang="ar-SA" smtClean="0"/>
              <a:t>14/07/35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518160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398CD58-2FBC-4F1F-BC10-01E35F59ECC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42326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98CD58-2FBC-4F1F-BC10-01E35F59ECCD}" type="slidenum">
              <a:rPr lang="ar-SA" smtClean="0"/>
              <a:t>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37842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98CD58-2FBC-4F1F-BC10-01E35F59ECCD}" type="slidenum">
              <a:rPr lang="ar-SA" smtClean="0"/>
              <a:t>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48789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F0ACA-9677-492B-994F-DDFEB2FB2365}" type="uaqdatetime1">
              <a:rPr lang="ar-SA" smtClean="0"/>
              <a:t>14/07/35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43D7-70EC-49EB-BD3B-3059B47CBA11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87287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30F05-E80B-4F7D-B8F3-05C94857B74E}" type="uaqdatetime1">
              <a:rPr lang="ar-SA" smtClean="0"/>
              <a:t>14/07/35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43D7-70EC-49EB-BD3B-3059B47CBA11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94743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BF04C-C1A9-476F-9A20-1A8354CD1660}" type="uaqdatetime1">
              <a:rPr lang="ar-SA" smtClean="0"/>
              <a:t>14/07/35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43D7-70EC-49EB-BD3B-3059B47CBA11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12764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C02B1-DCD7-49AA-986B-C25366C24CAF}" type="uaqdatetime1">
              <a:rPr lang="ar-SA" smtClean="0"/>
              <a:t>14/07/35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43D7-70EC-49EB-BD3B-3059B47CBA11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06093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E05AB-DA92-47A8-927C-DBE60ACEFF2E}" type="uaqdatetime1">
              <a:rPr lang="ar-SA" smtClean="0"/>
              <a:t>14/07/35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43D7-70EC-49EB-BD3B-3059B47CBA11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95786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59FB-BD3E-406A-83AE-D157069001DE}" type="uaqdatetime1">
              <a:rPr lang="ar-SA" smtClean="0"/>
              <a:t>14/07/35</a:t>
            </a:fld>
            <a:endParaRPr lang="ar-S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43D7-70EC-49EB-BD3B-3059B47CBA11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60236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D5FA-9E22-43F8-9A8D-B96B147FA85D}" type="uaqdatetime1">
              <a:rPr lang="ar-SA" smtClean="0"/>
              <a:t>14/07/35</a:t>
            </a:fld>
            <a:endParaRPr lang="ar-S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43D7-70EC-49EB-BD3B-3059B47CBA11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5199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86FC0-C086-4B98-8030-ECE3ADB644E6}" type="uaqdatetime1">
              <a:rPr lang="ar-SA" smtClean="0"/>
              <a:t>14/07/35</a:t>
            </a:fld>
            <a:endParaRPr lang="ar-S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43D7-70EC-49EB-BD3B-3059B47CBA11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16529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04E49-D048-46DF-A66D-A1D0F550094D}" type="uaqdatetime1">
              <a:rPr lang="ar-SA" smtClean="0"/>
              <a:t>14/07/35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43D7-70EC-49EB-BD3B-3059B47CBA11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1561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رة بانورامي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37F62-0440-434B-88D6-09F9FF57F87F}" type="uaqdatetime1">
              <a:rPr lang="ar-SA" smtClean="0"/>
              <a:t>14/07/35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43D7-70EC-49EB-BD3B-3059B47CBA11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30647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872-C021-43E1-B1BF-4B6462EB8762}" type="uaqdatetime1">
              <a:rPr lang="ar-SA" smtClean="0"/>
              <a:t>14/07/35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43D7-70EC-49EB-BD3B-3059B47CBA11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329599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14EA-D26F-45BD-887D-AE3B54B52A15}" type="uaqdatetime1">
              <a:rPr lang="ar-SA" smtClean="0"/>
              <a:t>14/07/35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43D7-70EC-49EB-BD3B-3059B47CBA11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798480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FF24-25F8-489D-A376-220D9DC572F5}" type="uaqdatetime1">
              <a:rPr lang="ar-SA" smtClean="0"/>
              <a:t>14/07/35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43D7-70EC-49EB-BD3B-3059B47CBA11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51292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أعمد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B84AB-A23D-4235-A32B-5CCA60C7C15D}" type="uaqdatetime1">
              <a:rPr lang="ar-SA" smtClean="0"/>
              <a:t>14/07/35</a:t>
            </a:fld>
            <a:endParaRPr lang="ar-S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43D7-70EC-49EB-BD3B-3059B47CBA11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693979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أعمدة صو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E68A9-F32A-46FB-9D25-FAD6BE8E5CC9}" type="uaqdatetime1">
              <a:rPr lang="ar-SA" smtClean="0"/>
              <a:t>14/07/35</a:t>
            </a:fld>
            <a:endParaRPr lang="ar-S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43D7-70EC-49EB-BD3B-3059B47CBA11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851201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3B861-9CFF-4686-A16A-AB623A40F841}" type="uaqdatetime1">
              <a:rPr lang="ar-SA" smtClean="0"/>
              <a:t>14/07/35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43D7-70EC-49EB-BD3B-3059B47CBA11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783142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3A9C6-D774-4F36-B81E-AF3282E0D791}" type="uaqdatetime1">
              <a:rPr lang="ar-SA" smtClean="0"/>
              <a:t>14/07/35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43D7-70EC-49EB-BD3B-3059B47CBA11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46452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CDCD600-9C6A-4B9B-9FBD-B7D2236EC5CC}" type="uaqdatetime1">
              <a:rPr lang="ar-SA" smtClean="0"/>
              <a:t>14/07/35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143D7-70EC-49EB-BD3B-3059B47CBA11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716521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hf hdr="0" ftr="0" dt="0"/>
  <p:txStyles>
    <p:titleStyle>
      <a:lvl1pPr algn="l" defTabSz="457207" rtl="1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6" indent="-342906" algn="r" defTabSz="457207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r" defTabSz="457207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r" defTabSz="457207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r" defTabSz="457207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r" defTabSz="457207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r" defTabSz="457207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r" defTabSz="457207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r" defTabSz="457207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r" defTabSz="457207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r" defTabSz="45720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r" defTabSz="45720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r" defTabSz="45720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r" defTabSz="45720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r" defTabSz="45720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r" defTabSz="45720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r" defTabSz="45720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r" defTabSz="45720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r" defTabSz="45720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6600" b="0" dirty="0" smtClean="0">
                <a:solidFill>
                  <a:srgbClr val="FF0000"/>
                </a:solidFill>
                <a:cs typeface="DecoType Naskh Extensions" pitchFamily="2" charset="-78"/>
              </a:rPr>
              <a:t>السمنه </a:t>
            </a:r>
            <a:r>
              <a:rPr lang="ar-SA" sz="6600" b="0" dirty="0" err="1" smtClean="0">
                <a:solidFill>
                  <a:srgbClr val="FF0000"/>
                </a:solidFill>
                <a:cs typeface="DecoType Naskh Extensions" pitchFamily="2" charset="-78"/>
              </a:rPr>
              <a:t>وزياده</a:t>
            </a:r>
            <a:r>
              <a:rPr lang="ar-SA" sz="6600" b="0" dirty="0" smtClean="0">
                <a:solidFill>
                  <a:srgbClr val="FF0000"/>
                </a:solidFill>
                <a:cs typeface="DecoType Naskh Extensions" pitchFamily="2" charset="-78"/>
              </a:rPr>
              <a:t> الوزن</a:t>
            </a:r>
            <a:endParaRPr lang="ar-SA" sz="6600" b="0" dirty="0">
              <a:solidFill>
                <a:srgbClr val="FF0000"/>
              </a:solidFill>
              <a:cs typeface="DecoType Naskh Extensions" pitchFamily="2" charset="-78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 rot="17227341" flipV="1">
            <a:off x="691259" y="1648344"/>
            <a:ext cx="400145" cy="68817"/>
          </a:xfrm>
        </p:spPr>
        <p:txBody>
          <a:bodyPr>
            <a:normAutofit fontScale="25000" lnSpcReduction="20000"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43D7-70EC-49EB-BD3B-3059B47CBA11}" type="slidenum">
              <a:rPr lang="ar-SA" smtClean="0"/>
              <a:pPr/>
              <a:t>1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 smtClean="0">
                <a:solidFill>
                  <a:schemeClr val="bg1"/>
                </a:solidFill>
                <a:cs typeface="DecoType Naskh Extensions" pitchFamily="2" charset="-78"/>
              </a:rPr>
              <a:t>1-8</a:t>
            </a:r>
            <a:r>
              <a:rPr lang="ar-SA" b="0" dirty="0" smtClean="0">
                <a:solidFill>
                  <a:schemeClr val="bg1"/>
                </a:solidFill>
                <a:cs typeface="DecoType Naskh Extensions" pitchFamily="2" charset="-78"/>
              </a:rPr>
              <a:t>الحميه </a:t>
            </a:r>
            <a:r>
              <a:rPr lang="ar-SA" b="0" dirty="0" err="1" smtClean="0">
                <a:solidFill>
                  <a:schemeClr val="bg1"/>
                </a:solidFill>
                <a:cs typeface="DecoType Naskh Extensions" pitchFamily="2" charset="-78"/>
              </a:rPr>
              <a:t>الغذائيه</a:t>
            </a:r>
            <a:r>
              <a:rPr lang="ar-SA" b="0" dirty="0" smtClean="0">
                <a:solidFill>
                  <a:schemeClr val="bg1"/>
                </a:solidFill>
                <a:cs typeface="DecoType Naskh Extensions" pitchFamily="2" charset="-78"/>
              </a:rPr>
              <a:t> </a:t>
            </a:r>
            <a:r>
              <a:rPr lang="ar-SA" b="0" dirty="0" err="1" smtClean="0">
                <a:solidFill>
                  <a:schemeClr val="bg1"/>
                </a:solidFill>
                <a:cs typeface="DecoType Naskh Extensions" pitchFamily="2" charset="-78"/>
              </a:rPr>
              <a:t>:</a:t>
            </a:r>
            <a:r>
              <a:rPr lang="en-US" b="0" dirty="0" smtClean="0">
                <a:solidFill>
                  <a:schemeClr val="bg1"/>
                </a:solidFill>
                <a:cs typeface="DecoType Naskh Extensions" pitchFamily="2" charset="-78"/>
              </a:rPr>
              <a:t/>
            </a:r>
            <a:br>
              <a:rPr lang="en-US" b="0" dirty="0" smtClean="0">
                <a:solidFill>
                  <a:schemeClr val="bg1"/>
                </a:solidFill>
                <a:cs typeface="DecoType Naskh Extensions" pitchFamily="2" charset="-78"/>
              </a:rPr>
            </a:br>
            <a:endParaRPr lang="ar-SA" b="0" dirty="0">
              <a:solidFill>
                <a:schemeClr val="bg1"/>
              </a:solidFill>
              <a:cs typeface="DecoType Naskh Extensions" pitchFamily="2" charset="-78"/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28632"/>
          </a:xfrm>
        </p:spPr>
        <p:txBody>
          <a:bodyPr>
            <a:normAutofit fontScale="77500" lnSpcReduction="20000"/>
          </a:bodyPr>
          <a:lstStyle/>
          <a:p>
            <a:endParaRPr lang="ar-SA" sz="3600" dirty="0" smtClean="0">
              <a:solidFill>
                <a:schemeClr val="bg1"/>
              </a:solidFill>
              <a:cs typeface="+mj-cs"/>
            </a:endParaRPr>
          </a:p>
          <a:p>
            <a:r>
              <a:rPr lang="ar-SA" sz="3600" dirty="0" smtClean="0">
                <a:solidFill>
                  <a:schemeClr val="bg1"/>
                </a:solidFill>
                <a:cs typeface="+mj-cs"/>
              </a:rPr>
              <a:t>ا</a:t>
            </a:r>
            <a:r>
              <a:rPr lang="ar-SA" sz="3600" b="1" dirty="0" smtClean="0">
                <a:solidFill>
                  <a:schemeClr val="bg1"/>
                </a:solidFill>
                <a:cs typeface="+mj-cs"/>
              </a:rPr>
              <a:t>ن الحرمان من الطعام الذيذ ليس </a:t>
            </a:r>
            <a:r>
              <a:rPr lang="ar-SA" sz="3600" b="1" dirty="0" err="1" smtClean="0">
                <a:solidFill>
                  <a:schemeClr val="bg1"/>
                </a:solidFill>
                <a:cs typeface="+mj-cs"/>
              </a:rPr>
              <a:t>بالامر</a:t>
            </a:r>
            <a:r>
              <a:rPr lang="ar-SA" sz="3600" b="1" dirty="0" smtClean="0">
                <a:solidFill>
                  <a:schemeClr val="bg1"/>
                </a:solidFill>
                <a:cs typeface="+mj-cs"/>
              </a:rPr>
              <a:t> </a:t>
            </a:r>
            <a:r>
              <a:rPr lang="ar-SA" sz="3600" b="1" dirty="0" err="1" smtClean="0">
                <a:solidFill>
                  <a:schemeClr val="bg1"/>
                </a:solidFill>
                <a:cs typeface="+mj-cs"/>
              </a:rPr>
              <a:t>اليسير ,</a:t>
            </a:r>
            <a:r>
              <a:rPr lang="ar-SA" sz="3600" b="1" dirty="0" smtClean="0">
                <a:solidFill>
                  <a:schemeClr val="bg1"/>
                </a:solidFill>
                <a:cs typeface="+mj-cs"/>
              </a:rPr>
              <a:t> </a:t>
            </a:r>
          </a:p>
          <a:p>
            <a:r>
              <a:rPr lang="ar-SA" sz="3600" b="1" dirty="0" smtClean="0">
                <a:solidFill>
                  <a:schemeClr val="bg1"/>
                </a:solidFill>
                <a:cs typeface="+mj-cs"/>
              </a:rPr>
              <a:t>ولان البرنامج الحميه </a:t>
            </a:r>
            <a:r>
              <a:rPr lang="ar-SA" sz="3600" b="1" dirty="0" err="1" smtClean="0">
                <a:solidFill>
                  <a:schemeClr val="bg1"/>
                </a:solidFill>
                <a:cs typeface="+mj-cs"/>
              </a:rPr>
              <a:t>الغذائيه</a:t>
            </a:r>
            <a:r>
              <a:rPr lang="ar-SA" sz="3600" b="1" dirty="0" smtClean="0">
                <a:solidFill>
                  <a:schemeClr val="bg1"/>
                </a:solidFill>
                <a:cs typeface="+mj-cs"/>
              </a:rPr>
              <a:t> ليس لمده </a:t>
            </a:r>
            <a:r>
              <a:rPr lang="ar-SA" sz="3600" b="1" dirty="0" err="1" smtClean="0">
                <a:solidFill>
                  <a:schemeClr val="bg1"/>
                </a:solidFill>
                <a:cs typeface="+mj-cs"/>
              </a:rPr>
              <a:t>محدوده</a:t>
            </a:r>
            <a:r>
              <a:rPr lang="ar-SA" sz="3600" b="1" dirty="0" smtClean="0">
                <a:solidFill>
                  <a:schemeClr val="bg1"/>
                </a:solidFill>
                <a:cs typeface="+mj-cs"/>
              </a:rPr>
              <a:t> </a:t>
            </a:r>
            <a:r>
              <a:rPr lang="ar-SA" sz="3600" b="1" dirty="0" err="1" smtClean="0">
                <a:solidFill>
                  <a:schemeClr val="bg1"/>
                </a:solidFill>
                <a:cs typeface="+mj-cs"/>
              </a:rPr>
              <a:t>وانما</a:t>
            </a:r>
            <a:r>
              <a:rPr lang="ar-SA" sz="3600" b="1" dirty="0" smtClean="0">
                <a:solidFill>
                  <a:schemeClr val="bg1"/>
                </a:solidFill>
                <a:cs typeface="+mj-cs"/>
              </a:rPr>
              <a:t> برنامج طويل </a:t>
            </a:r>
            <a:r>
              <a:rPr lang="ar-SA" sz="3600" b="1" dirty="0" err="1" smtClean="0">
                <a:solidFill>
                  <a:schemeClr val="bg1"/>
                </a:solidFill>
                <a:cs typeface="+mj-cs"/>
              </a:rPr>
              <a:t>الامد .</a:t>
            </a:r>
            <a:endParaRPr lang="ar-SA" sz="3600" b="1" dirty="0" smtClean="0">
              <a:solidFill>
                <a:schemeClr val="bg1"/>
              </a:solidFill>
              <a:cs typeface="+mj-cs"/>
            </a:endParaRPr>
          </a:p>
          <a:p>
            <a:r>
              <a:rPr lang="ar-SA" sz="3600" b="1" dirty="0" smtClean="0">
                <a:solidFill>
                  <a:schemeClr val="bg1"/>
                </a:solidFill>
                <a:cs typeface="+mj-cs"/>
              </a:rPr>
              <a:t> ومن نقطه الضعف هذه يتغلغل التظليل التجاري لترويج المنتح </a:t>
            </a:r>
            <a:r>
              <a:rPr lang="ar-SA" sz="3600" b="1" dirty="0" err="1" smtClean="0">
                <a:solidFill>
                  <a:schemeClr val="bg1"/>
                </a:solidFill>
                <a:cs typeface="+mj-cs"/>
              </a:rPr>
              <a:t>السحري </a:t>
            </a:r>
            <a:r>
              <a:rPr lang="ar-SA" sz="3600" b="1" dirty="0" smtClean="0">
                <a:solidFill>
                  <a:schemeClr val="bg1"/>
                </a:solidFill>
                <a:cs typeface="+mj-cs"/>
              </a:rPr>
              <a:t>, والتخفيف السمنه دون عناء ودون رياضه ودون </a:t>
            </a:r>
            <a:r>
              <a:rPr lang="ar-SA" sz="3600" b="1" dirty="0" err="1" smtClean="0">
                <a:solidFill>
                  <a:schemeClr val="bg1"/>
                </a:solidFill>
                <a:cs typeface="+mj-cs"/>
              </a:rPr>
              <a:t>حميه ,</a:t>
            </a:r>
            <a:r>
              <a:rPr lang="ar-SA" sz="3600" b="1" dirty="0" smtClean="0">
                <a:solidFill>
                  <a:schemeClr val="bg1"/>
                </a:solidFill>
                <a:cs typeface="+mj-cs"/>
              </a:rPr>
              <a:t> </a:t>
            </a:r>
          </a:p>
          <a:p>
            <a:r>
              <a:rPr lang="ar-SA" sz="3600" b="1" dirty="0" smtClean="0">
                <a:solidFill>
                  <a:schemeClr val="bg1"/>
                </a:solidFill>
                <a:cs typeface="+mj-cs"/>
              </a:rPr>
              <a:t>فإنك تأكل كل ما </a:t>
            </a:r>
            <a:r>
              <a:rPr lang="ar-SA" sz="3600" b="1" dirty="0" err="1" smtClean="0">
                <a:solidFill>
                  <a:schemeClr val="bg1"/>
                </a:solidFill>
                <a:cs typeface="+mj-cs"/>
              </a:rPr>
              <a:t>تشاء </a:t>
            </a:r>
            <a:r>
              <a:rPr lang="ar-SA" sz="3600" b="1" dirty="0" smtClean="0">
                <a:solidFill>
                  <a:schemeClr val="bg1"/>
                </a:solidFill>
                <a:cs typeface="+mj-cs"/>
              </a:rPr>
              <a:t>, فقط اشتر هذه المنتج او اشترك في ذلك البرنامج او استعمل هذه المستحضر او اقرا هذه </a:t>
            </a:r>
            <a:r>
              <a:rPr lang="ar-SA" sz="3600" b="1" dirty="0" err="1" smtClean="0">
                <a:solidFill>
                  <a:schemeClr val="bg1"/>
                </a:solidFill>
                <a:cs typeface="+mj-cs"/>
              </a:rPr>
              <a:t>الكتاب .....</a:t>
            </a:r>
            <a:r>
              <a:rPr lang="ar-SA" sz="3600" b="1" dirty="0" smtClean="0">
                <a:solidFill>
                  <a:schemeClr val="bg1"/>
                </a:solidFill>
                <a:cs typeface="+mj-cs"/>
              </a:rPr>
              <a:t> </a:t>
            </a:r>
            <a:r>
              <a:rPr lang="ar-SA" sz="3600" b="1" dirty="0" err="1" smtClean="0">
                <a:solidFill>
                  <a:schemeClr val="bg1"/>
                </a:solidFill>
                <a:cs typeface="+mj-cs"/>
              </a:rPr>
              <a:t>الخ </a:t>
            </a:r>
            <a:r>
              <a:rPr lang="ar-SA" sz="3600" b="1" dirty="0" smtClean="0">
                <a:solidFill>
                  <a:schemeClr val="bg1"/>
                </a:solidFill>
                <a:cs typeface="+mj-cs"/>
              </a:rPr>
              <a:t>, المهم انك </a:t>
            </a:r>
            <a:r>
              <a:rPr lang="ar-SA" sz="3600" b="1" dirty="0" err="1" smtClean="0">
                <a:solidFill>
                  <a:schemeClr val="bg1"/>
                </a:solidFill>
                <a:cs typeface="+mj-cs"/>
              </a:rPr>
              <a:t>تدفع .</a:t>
            </a:r>
            <a:endParaRPr lang="en-US" sz="3600" b="1" dirty="0" smtClean="0">
              <a:solidFill>
                <a:schemeClr val="bg1"/>
              </a:solidFill>
              <a:cs typeface="+mj-cs"/>
            </a:endParaRPr>
          </a:p>
          <a:p>
            <a:r>
              <a:rPr lang="ar-SA" sz="3600" b="1" dirty="0" smtClean="0">
                <a:solidFill>
                  <a:schemeClr val="bg1"/>
                </a:solidFill>
                <a:cs typeface="+mj-cs"/>
              </a:rPr>
              <a:t>ان الاشخاص الذين يعانون من السمنه لا يقلون ذكاء عن التجار المروجين لهذه البضائع على </a:t>
            </a:r>
            <a:r>
              <a:rPr lang="ar-SA" sz="3600" b="1" dirty="0" err="1" smtClean="0">
                <a:solidFill>
                  <a:schemeClr val="bg1"/>
                </a:solidFill>
                <a:cs typeface="+mj-cs"/>
              </a:rPr>
              <a:t>الاطلاق </a:t>
            </a:r>
            <a:r>
              <a:rPr lang="ar-SA" sz="3600" b="1" dirty="0" smtClean="0">
                <a:solidFill>
                  <a:schemeClr val="bg1"/>
                </a:solidFill>
                <a:cs typeface="+mj-cs"/>
              </a:rPr>
              <a:t>, لكنهم وصلوا الى حاله من اليأس </a:t>
            </a:r>
            <a:r>
              <a:rPr lang="ar-SA" sz="3600" b="1" dirty="0" err="1" smtClean="0">
                <a:solidFill>
                  <a:schemeClr val="bg1"/>
                </a:solidFill>
                <a:cs typeface="+mj-cs"/>
              </a:rPr>
              <a:t>والاحباط</a:t>
            </a:r>
            <a:r>
              <a:rPr lang="ar-SA" sz="3600" b="1" dirty="0" smtClean="0">
                <a:solidFill>
                  <a:schemeClr val="bg1"/>
                </a:solidFill>
                <a:cs typeface="+mj-cs"/>
              </a:rPr>
              <a:t> الى حد انهم لا يترددون </a:t>
            </a:r>
            <a:r>
              <a:rPr lang="ar-SA" sz="3600" b="1" dirty="0" err="1" smtClean="0">
                <a:solidFill>
                  <a:schemeClr val="bg1"/>
                </a:solidFill>
                <a:cs typeface="+mj-cs"/>
              </a:rPr>
              <a:t>بالتجربه</a:t>
            </a:r>
            <a:r>
              <a:rPr lang="ar-SA" sz="3600" b="1" dirty="0" smtClean="0">
                <a:solidFill>
                  <a:schemeClr val="bg1"/>
                </a:solidFill>
                <a:cs typeface="+mj-cs"/>
              </a:rPr>
              <a:t> أي صرعه </a:t>
            </a:r>
            <a:r>
              <a:rPr lang="ar-SA" sz="3600" b="1" dirty="0" err="1" smtClean="0">
                <a:solidFill>
                  <a:schemeClr val="bg1"/>
                </a:solidFill>
                <a:cs typeface="+mj-cs"/>
              </a:rPr>
              <a:t>جديده</a:t>
            </a:r>
            <a:r>
              <a:rPr lang="ar-SA" sz="3600" b="1" dirty="0" smtClean="0">
                <a:solidFill>
                  <a:schemeClr val="bg1"/>
                </a:solidFill>
                <a:cs typeface="+mj-cs"/>
              </a:rPr>
              <a:t> عسى ان تكون فيها لمسه سحريه.</a:t>
            </a:r>
            <a:endParaRPr lang="en-US" sz="3600" b="1" dirty="0" smtClean="0">
              <a:solidFill>
                <a:schemeClr val="bg1"/>
              </a:solidFill>
              <a:cs typeface="+mj-cs"/>
            </a:endParaRPr>
          </a:p>
          <a:p>
            <a:endParaRPr lang="ar-SA" dirty="0"/>
          </a:p>
        </p:txBody>
      </p:sp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43D7-70EC-49EB-BD3B-3059B47CBA11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84710" y="260648"/>
            <a:ext cx="8659290" cy="80277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2-8</a:t>
            </a:r>
            <a:r>
              <a:rPr lang="ar-SA" dirty="0" smtClean="0">
                <a:solidFill>
                  <a:schemeClr val="bg1"/>
                </a:solidFill>
              </a:rPr>
              <a:t>  الادعاءات التجاريه على منتجات تخفيف </a:t>
            </a:r>
            <a:r>
              <a:rPr lang="ar-SA" dirty="0" err="1" smtClean="0">
                <a:solidFill>
                  <a:schemeClr val="bg1"/>
                </a:solidFill>
              </a:rPr>
              <a:t>الوزن :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endParaRPr lang="ar-SA" dirty="0">
              <a:solidFill>
                <a:schemeClr val="bg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6021288"/>
          </a:xfrm>
        </p:spPr>
        <p:txBody>
          <a:bodyPr>
            <a:normAutofit/>
          </a:bodyPr>
          <a:lstStyle/>
          <a:p>
            <a:pPr marL="137160" lvl="1" indent="0">
              <a:buClr>
                <a:schemeClr val="tx1">
                  <a:shade val="95000"/>
                </a:schemeClr>
              </a:buClr>
              <a:buSzPct val="65000"/>
              <a:buNone/>
            </a:pPr>
            <a:endParaRPr lang="ar-SA" sz="2000" b="1" dirty="0" smtClean="0">
              <a:solidFill>
                <a:schemeClr val="bg1"/>
              </a:solidFill>
            </a:endParaRPr>
          </a:p>
          <a:p>
            <a:pPr marL="342906" lvl="1" indent="-342906"/>
            <a:r>
              <a:rPr lang="ar-SA" sz="2000" b="1" dirty="0" smtClean="0">
                <a:solidFill>
                  <a:schemeClr val="bg1"/>
                </a:solidFill>
              </a:rPr>
              <a:t>ب-أ-الاستعاملات </a:t>
            </a:r>
            <a:r>
              <a:rPr lang="ar-SA" sz="2000" b="1" dirty="0">
                <a:solidFill>
                  <a:schemeClr val="bg1"/>
                </a:solidFill>
              </a:rPr>
              <a:t>الخارجيه مثل صابون التخسيس وكريم حرق الدهون </a:t>
            </a:r>
            <a:endParaRPr lang="en-US" sz="2000" b="1" dirty="0">
              <a:solidFill>
                <a:schemeClr val="bg1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حزام </a:t>
            </a:r>
            <a:r>
              <a:rPr lang="ar-SA" b="1" dirty="0" smtClean="0">
                <a:solidFill>
                  <a:schemeClr val="bg1"/>
                </a:solidFill>
              </a:rPr>
              <a:t>البطاريه الهزاز والحزام الكهربائي .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ar-SA" b="1" dirty="0" err="1" smtClean="0">
                <a:solidFill>
                  <a:schemeClr val="bg1"/>
                </a:solidFill>
              </a:rPr>
              <a:t>زياده</a:t>
            </a:r>
            <a:r>
              <a:rPr lang="ar-SA" b="1" dirty="0" smtClean="0">
                <a:solidFill>
                  <a:schemeClr val="bg1"/>
                </a:solidFill>
              </a:rPr>
              <a:t> الوزن تأتي </a:t>
            </a:r>
            <a:r>
              <a:rPr lang="ar-SA" b="1" dirty="0" err="1" smtClean="0">
                <a:solidFill>
                  <a:schemeClr val="bg1"/>
                </a:solidFill>
              </a:rPr>
              <a:t>نتيجه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لزياده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الطاقه</a:t>
            </a:r>
            <a:r>
              <a:rPr lang="ar-SA" b="1" dirty="0" smtClean="0">
                <a:solidFill>
                  <a:schemeClr val="bg1"/>
                </a:solidFill>
              </a:rPr>
              <a:t> الداخله للجسم عن </a:t>
            </a:r>
            <a:r>
              <a:rPr lang="ar-SA" b="1" dirty="0" err="1" smtClean="0">
                <a:solidFill>
                  <a:schemeClr val="bg1"/>
                </a:solidFill>
              </a:rPr>
              <a:t>الطاقه</a:t>
            </a:r>
            <a:r>
              <a:rPr lang="ar-SA" b="1" dirty="0" smtClean="0">
                <a:solidFill>
                  <a:schemeClr val="bg1"/>
                </a:solidFill>
              </a:rPr>
              <a:t> المصروفه ومن اجل تخفيف الوزن يجب ان تكون </a:t>
            </a:r>
            <a:r>
              <a:rPr lang="ar-SA" b="1" dirty="0" err="1" smtClean="0">
                <a:solidFill>
                  <a:schemeClr val="bg1"/>
                </a:solidFill>
              </a:rPr>
              <a:t>بالحركه</a:t>
            </a:r>
            <a:r>
              <a:rPr lang="ar-SA" b="1" dirty="0" smtClean="0">
                <a:solidFill>
                  <a:schemeClr val="bg1"/>
                </a:solidFill>
              </a:rPr>
              <a:t> وبصرف </a:t>
            </a:r>
            <a:r>
              <a:rPr lang="ar-SA" b="1" dirty="0" err="1" smtClean="0">
                <a:solidFill>
                  <a:schemeClr val="bg1"/>
                </a:solidFill>
              </a:rPr>
              <a:t>الطاقه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.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ج- الحزام الضاغط 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ان ثلثي جسم الانسان مكون من </a:t>
            </a:r>
            <a:r>
              <a:rPr lang="ar-SA" b="1" dirty="0" err="1" smtClean="0">
                <a:solidFill>
                  <a:schemeClr val="bg1"/>
                </a:solidFill>
              </a:rPr>
              <a:t>الماء </a:t>
            </a:r>
            <a:r>
              <a:rPr lang="ar-SA" b="1" dirty="0" smtClean="0">
                <a:solidFill>
                  <a:schemeClr val="bg1"/>
                </a:solidFill>
              </a:rPr>
              <a:t>‘وعندما تلبس الحزام الضاغط فانه يضغط الماء </a:t>
            </a:r>
            <a:r>
              <a:rPr lang="ar-SA" b="1" dirty="0" err="1" smtClean="0">
                <a:solidFill>
                  <a:schemeClr val="bg1"/>
                </a:solidFill>
              </a:rPr>
              <a:t>للاعلى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والاسفل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د- بدله </a:t>
            </a:r>
            <a:r>
              <a:rPr lang="ar-SA" b="1" dirty="0" err="1" smtClean="0">
                <a:solidFill>
                  <a:schemeClr val="bg1"/>
                </a:solidFill>
              </a:rPr>
              <a:t>التعرق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بعض الملابس </a:t>
            </a:r>
            <a:r>
              <a:rPr lang="ar-SA" b="1" dirty="0" err="1" smtClean="0">
                <a:solidFill>
                  <a:schemeClr val="bg1"/>
                </a:solidFill>
              </a:rPr>
              <a:t>موضعيه </a:t>
            </a:r>
            <a:r>
              <a:rPr lang="ar-SA" b="1" dirty="0" smtClean="0">
                <a:solidFill>
                  <a:schemeClr val="bg1"/>
                </a:solidFill>
              </a:rPr>
              <a:t>, وبعضها لكل الجسم وكلها </a:t>
            </a:r>
            <a:r>
              <a:rPr lang="ar-SA" b="1" dirty="0" err="1" smtClean="0">
                <a:solidFill>
                  <a:schemeClr val="bg1"/>
                </a:solidFill>
              </a:rPr>
              <a:t>سميكه</a:t>
            </a:r>
            <a:r>
              <a:rPr lang="ar-SA" b="1" dirty="0" smtClean="0">
                <a:solidFill>
                  <a:schemeClr val="bg1"/>
                </a:solidFill>
              </a:rPr>
              <a:t> وتحتوي على طبقات محكمه تسبب ارتفاع </a:t>
            </a:r>
            <a:r>
              <a:rPr lang="ar-SA" b="1" dirty="0" err="1" smtClean="0">
                <a:solidFill>
                  <a:schemeClr val="bg1"/>
                </a:solidFill>
              </a:rPr>
              <a:t>الحراره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والتعرق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هـ- حبوب حرق الدهون 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شركات عده قامت </a:t>
            </a:r>
            <a:r>
              <a:rPr lang="ar-SA" b="1" dirty="0" err="1" smtClean="0">
                <a:solidFill>
                  <a:schemeClr val="bg1"/>
                </a:solidFill>
              </a:rPr>
              <a:t>بانتاج</a:t>
            </a:r>
            <a:r>
              <a:rPr lang="ar-SA" b="1" dirty="0" smtClean="0">
                <a:solidFill>
                  <a:schemeClr val="bg1"/>
                </a:solidFill>
              </a:rPr>
              <a:t> حبوب باسم حارق </a:t>
            </a:r>
            <a:r>
              <a:rPr lang="ar-SA" b="1" dirty="0" err="1" smtClean="0">
                <a:solidFill>
                  <a:schemeClr val="bg1"/>
                </a:solidFill>
              </a:rPr>
              <a:t>الدهون (</a:t>
            </a:r>
            <a:r>
              <a:rPr lang="en-US" b="1" dirty="0" smtClean="0">
                <a:solidFill>
                  <a:schemeClr val="bg1"/>
                </a:solidFill>
              </a:rPr>
              <a:t>Fat Burner</a:t>
            </a:r>
            <a:r>
              <a:rPr lang="ar-SA" b="1" dirty="0" smtClean="0">
                <a:solidFill>
                  <a:schemeClr val="bg1"/>
                </a:solidFill>
              </a:rPr>
              <a:t>) وان اكثر هذه الانواع </a:t>
            </a:r>
            <a:r>
              <a:rPr lang="ar-SA" b="1" dirty="0" err="1" smtClean="0">
                <a:solidFill>
                  <a:schemeClr val="bg1"/>
                </a:solidFill>
              </a:rPr>
              <a:t>شيوعا .</a:t>
            </a:r>
            <a:endParaRPr lang="ar-SA" b="1" dirty="0" smtClean="0">
              <a:solidFill>
                <a:schemeClr val="bg1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اضف الى ذلك ان معظم الادويه الحارقه للدهون تحتوي على ماده ا</a:t>
            </a:r>
            <a:r>
              <a:rPr lang="ar-JO" b="1" dirty="0" smtClean="0">
                <a:solidFill>
                  <a:schemeClr val="bg1"/>
                </a:solidFill>
              </a:rPr>
              <a:t>فيدرين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JO" b="1" dirty="0" smtClean="0">
                <a:solidFill>
                  <a:schemeClr val="bg1"/>
                </a:solidFill>
              </a:rPr>
              <a:t> ولها مضار عديدة  كالاصابة بالجلطة و الصداع مشاكل الجهاز الهضمي بالاضافة لحالات </a:t>
            </a:r>
            <a:r>
              <a:rPr lang="ar-JO" b="1" dirty="0" smtClean="0">
                <a:solidFill>
                  <a:schemeClr val="bg1"/>
                </a:solidFill>
              </a:rPr>
              <a:t>الوفاة</a:t>
            </a:r>
            <a:endParaRPr lang="en-US" b="1" dirty="0" smtClean="0">
              <a:solidFill>
                <a:schemeClr val="bg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43D7-70EC-49EB-BD3B-3059B47CBA11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SA" sz="3200" b="0" dirty="0" smtClean="0">
                <a:solidFill>
                  <a:schemeClr val="bg1"/>
                </a:solidFill>
              </a:rPr>
              <a:t>و- حلق </a:t>
            </a:r>
            <a:r>
              <a:rPr lang="ar-SA" sz="3200" b="0" dirty="0" err="1" smtClean="0">
                <a:solidFill>
                  <a:schemeClr val="bg1"/>
                </a:solidFill>
              </a:rPr>
              <a:t>الاذن :</a:t>
            </a:r>
            <a:endParaRPr lang="ar-SA" sz="3200" b="0" dirty="0">
              <a:solidFill>
                <a:schemeClr val="bg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/>
          <a:lstStyle/>
          <a:p>
            <a:r>
              <a:rPr lang="ar-SA" sz="2800" b="1" dirty="0" smtClean="0">
                <a:solidFill>
                  <a:schemeClr val="bg1"/>
                </a:solidFill>
              </a:rPr>
              <a:t>الوخز </a:t>
            </a:r>
            <a:r>
              <a:rPr lang="ar-SA" sz="2800" b="1" dirty="0" err="1" smtClean="0">
                <a:solidFill>
                  <a:schemeClr val="bg1"/>
                </a:solidFill>
              </a:rPr>
              <a:t>بالابر</a:t>
            </a:r>
            <a:r>
              <a:rPr lang="ar-SA" sz="2800" b="1" dirty="0" smtClean="0">
                <a:solidFill>
                  <a:schemeClr val="bg1"/>
                </a:solidFill>
              </a:rPr>
              <a:t> الصينيه اسلوب علاجي علمي اذا تم عن طريق الطبيب المختص من بين الحالات التي تعالج عن طريق وخز الاذن هي السمنه </a:t>
            </a:r>
            <a:endParaRPr lang="en-US" sz="2800" b="1" dirty="0" smtClean="0">
              <a:solidFill>
                <a:schemeClr val="bg1"/>
              </a:solidFill>
            </a:endParaRPr>
          </a:p>
          <a:p>
            <a:endParaRPr lang="ar-SA" sz="2800" b="1" dirty="0" smtClean="0">
              <a:solidFill>
                <a:schemeClr val="bg1"/>
              </a:solidFill>
            </a:endParaRPr>
          </a:p>
          <a:p>
            <a:r>
              <a:rPr lang="ar-SA" sz="2800" b="1" dirty="0" smtClean="0">
                <a:solidFill>
                  <a:schemeClr val="bg1"/>
                </a:solidFill>
              </a:rPr>
              <a:t>ز- الامتناع عن </a:t>
            </a:r>
            <a:r>
              <a:rPr lang="ar-SA" sz="2800" b="1" dirty="0" err="1" smtClean="0">
                <a:solidFill>
                  <a:schemeClr val="bg1"/>
                </a:solidFill>
              </a:rPr>
              <a:t>النشويات :</a:t>
            </a:r>
            <a:r>
              <a:rPr lang="ar-SA" sz="2800" b="1" dirty="0" smtClean="0">
                <a:solidFill>
                  <a:schemeClr val="bg1"/>
                </a:solidFill>
              </a:rPr>
              <a:t> 	</a:t>
            </a:r>
            <a:endParaRPr lang="en-US" sz="2800" b="1" dirty="0" smtClean="0">
              <a:solidFill>
                <a:schemeClr val="bg1"/>
              </a:solidFill>
            </a:endParaRPr>
          </a:p>
          <a:p>
            <a:r>
              <a:rPr lang="ar-SA" sz="2800" b="1" dirty="0" smtClean="0">
                <a:solidFill>
                  <a:schemeClr val="bg1"/>
                </a:solidFill>
              </a:rPr>
              <a:t>بعض المراكز التي تدعي انها صحيه , ويتبادل بعضهم تجاربهم بشأن كثير من الاساليب , ومن اكثرهم شيوعا هو اسلوب الامتناع عن النشويات ومتناول الدهون والبروتينات فقط الاعتماد على نوعين من الغذاء (الدهون والبروتينات) يعني الامتناع عن اربعه مجاميع اساسيه من المجاميع الرئيسيه للغذاء .</a:t>
            </a:r>
            <a:r>
              <a:rPr lang="ar-JO" sz="2800" b="1" dirty="0" smtClean="0">
                <a:solidFill>
                  <a:schemeClr val="bg1"/>
                </a:solidFill>
              </a:rPr>
              <a:t> كما ان الافراط في تناول اليروتين يسبب فقدان الجسم للكالسيوم ومن ثم الاصابة بهشاشة العظام ونقص بعض الفيتامينات والمعادن والامساك وضعف الجهاز العضلي .</a:t>
            </a:r>
            <a:endParaRPr lang="en-US" sz="2800" b="1" dirty="0" smtClean="0">
              <a:solidFill>
                <a:schemeClr val="bg1"/>
              </a:solidFill>
            </a:endParaRPr>
          </a:p>
          <a:p>
            <a:endParaRPr lang="ar-SA" dirty="0" smtClean="0">
              <a:solidFill>
                <a:schemeClr val="bg1"/>
              </a:solidFill>
            </a:endParaRPr>
          </a:p>
          <a:p>
            <a:endParaRPr lang="ar-SA" dirty="0">
              <a:solidFill>
                <a:schemeClr val="bg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43D7-70EC-49EB-BD3B-3059B47CBA11}" type="slidenum">
              <a:rPr lang="ar-SA" smtClean="0"/>
              <a:pPr/>
              <a:t>4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 smtClean="0">
                <a:solidFill>
                  <a:schemeClr val="bg1"/>
                </a:solidFill>
              </a:rPr>
              <a:t>3-8 </a:t>
            </a:r>
            <a:r>
              <a:rPr lang="ar-SA" b="0" dirty="0" smtClean="0">
                <a:solidFill>
                  <a:schemeClr val="bg1"/>
                </a:solidFill>
              </a:rPr>
              <a:t> نقصان الوزن </a:t>
            </a:r>
            <a:r>
              <a:rPr lang="ar-SA" b="0" dirty="0" err="1" smtClean="0">
                <a:solidFill>
                  <a:schemeClr val="bg1"/>
                </a:solidFill>
              </a:rPr>
              <a:t>السريع :</a:t>
            </a:r>
            <a:r>
              <a:rPr lang="ar-SA" b="0" dirty="0" smtClean="0">
                <a:solidFill>
                  <a:schemeClr val="bg1"/>
                </a:solidFill>
              </a:rPr>
              <a:t> </a:t>
            </a:r>
            <a:r>
              <a:rPr lang="en-US" b="0" dirty="0" smtClean="0">
                <a:solidFill>
                  <a:schemeClr val="bg1"/>
                </a:solidFill>
              </a:rPr>
              <a:t/>
            </a:r>
            <a:br>
              <a:rPr lang="en-US" b="0" dirty="0" smtClean="0">
                <a:solidFill>
                  <a:schemeClr val="bg1"/>
                </a:solidFill>
              </a:rPr>
            </a:br>
            <a:endParaRPr lang="ar-SA" b="0" dirty="0">
              <a:solidFill>
                <a:schemeClr val="bg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/>
          <a:lstStyle/>
          <a:p>
            <a:endParaRPr lang="ar-SA" dirty="0" smtClean="0">
              <a:solidFill>
                <a:schemeClr val="bg1"/>
              </a:solidFill>
            </a:endParaRPr>
          </a:p>
          <a:p>
            <a:endParaRPr lang="ar-SA" dirty="0" smtClean="0">
              <a:solidFill>
                <a:schemeClr val="bg1"/>
              </a:solidFill>
            </a:endParaRPr>
          </a:p>
          <a:p>
            <a:endParaRPr lang="ar-SA" dirty="0" smtClean="0">
              <a:solidFill>
                <a:schemeClr val="bg1"/>
              </a:solidFill>
            </a:endParaRPr>
          </a:p>
          <a:p>
            <a:r>
              <a:rPr lang="ar-JO" sz="2800" dirty="0" smtClean="0">
                <a:solidFill>
                  <a:schemeClr val="bg1"/>
                </a:solidFill>
              </a:rPr>
              <a:t>بعض الاشخاص </a:t>
            </a:r>
            <a:r>
              <a:rPr lang="ar-SA" sz="2800" dirty="0" smtClean="0">
                <a:solidFill>
                  <a:schemeClr val="bg1"/>
                </a:solidFill>
              </a:rPr>
              <a:t>يتبعون اساليب ضاره وخطره </a:t>
            </a:r>
            <a:r>
              <a:rPr lang="ar-JO" sz="2800" dirty="0" smtClean="0">
                <a:solidFill>
                  <a:schemeClr val="bg1"/>
                </a:solidFill>
              </a:rPr>
              <a:t>لانقاص الوزن بشكل سريع وخلال فترة زمنية بسيطة </a:t>
            </a:r>
            <a:r>
              <a:rPr lang="ar-SA" sz="2800" dirty="0" smtClean="0">
                <a:solidFill>
                  <a:schemeClr val="bg1"/>
                </a:solidFill>
              </a:rPr>
              <a:t>مثل : الصوم لعده ايام . والامتناع عن شرب السوائل وتناول </a:t>
            </a:r>
            <a:r>
              <a:rPr lang="ar-SA" sz="2800" dirty="0" err="1" smtClean="0">
                <a:solidFill>
                  <a:schemeClr val="bg1"/>
                </a:solidFill>
              </a:rPr>
              <a:t>الادويه</a:t>
            </a:r>
            <a:r>
              <a:rPr lang="ar-SA" sz="2800" dirty="0" smtClean="0">
                <a:solidFill>
                  <a:schemeClr val="bg1"/>
                </a:solidFill>
              </a:rPr>
              <a:t> المسببه للقيء المتعمد </a:t>
            </a:r>
            <a:r>
              <a:rPr lang="ar-SA" sz="2800" dirty="0" err="1" smtClean="0">
                <a:solidFill>
                  <a:schemeClr val="bg1"/>
                </a:solidFill>
              </a:rPr>
              <a:t>والاسهال</a:t>
            </a:r>
            <a:r>
              <a:rPr lang="ar-SA" sz="2800" dirty="0" smtClean="0">
                <a:solidFill>
                  <a:schemeClr val="bg1"/>
                </a:solidFill>
              </a:rPr>
              <a:t>  </a:t>
            </a:r>
            <a:r>
              <a:rPr lang="ar-SA" sz="2800" dirty="0" err="1" smtClean="0">
                <a:solidFill>
                  <a:schemeClr val="bg1"/>
                </a:solidFill>
              </a:rPr>
              <a:t>والتعرق</a:t>
            </a:r>
            <a:r>
              <a:rPr lang="ar-SA" sz="2800" dirty="0" smtClean="0">
                <a:solidFill>
                  <a:schemeClr val="bg1"/>
                </a:solidFill>
              </a:rPr>
              <a:t> </a:t>
            </a:r>
            <a:r>
              <a:rPr lang="ar-SA" sz="2800" dirty="0" err="1" smtClean="0">
                <a:solidFill>
                  <a:schemeClr val="bg1"/>
                </a:solidFill>
              </a:rPr>
              <a:t>الغزير .</a:t>
            </a:r>
            <a:endParaRPr lang="en-US" sz="2800" dirty="0" smtClean="0">
              <a:solidFill>
                <a:schemeClr val="bg1"/>
              </a:solidFill>
            </a:endParaRP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43D7-70EC-49EB-BD3B-3059B47CBA11}" type="slidenum">
              <a:rPr lang="ar-SA" smtClean="0"/>
              <a:pPr/>
              <a:t>5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 smtClean="0">
                <a:solidFill>
                  <a:schemeClr val="bg1"/>
                </a:solidFill>
              </a:rPr>
              <a:t>4-8 </a:t>
            </a:r>
            <a:r>
              <a:rPr lang="ar-SA" b="0" dirty="0" smtClean="0">
                <a:solidFill>
                  <a:schemeClr val="bg1"/>
                </a:solidFill>
              </a:rPr>
              <a:t> مشكلات تخفيف الوزن </a:t>
            </a:r>
            <a:r>
              <a:rPr lang="ar-SA" b="0" dirty="0" err="1" smtClean="0">
                <a:solidFill>
                  <a:schemeClr val="bg1"/>
                </a:solidFill>
              </a:rPr>
              <a:t>السريع :</a:t>
            </a:r>
            <a:r>
              <a:rPr lang="ar-SA" b="0" dirty="0" smtClean="0">
                <a:solidFill>
                  <a:schemeClr val="bg1"/>
                </a:solidFill>
              </a:rPr>
              <a:t> </a:t>
            </a:r>
            <a:r>
              <a:rPr lang="en-US" b="0" dirty="0" smtClean="0">
                <a:solidFill>
                  <a:schemeClr val="bg1"/>
                </a:solidFill>
              </a:rPr>
              <a:t/>
            </a:r>
            <a:br>
              <a:rPr lang="en-US" b="0" dirty="0" smtClean="0">
                <a:solidFill>
                  <a:schemeClr val="bg1"/>
                </a:solidFill>
              </a:rPr>
            </a:br>
            <a:endParaRPr lang="ar-SA" b="0" dirty="0">
              <a:solidFill>
                <a:schemeClr val="bg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sz="3200" dirty="0" smtClean="0"/>
          </a:p>
          <a:p>
            <a:r>
              <a:rPr lang="ar-SA" sz="3200" dirty="0" smtClean="0">
                <a:solidFill>
                  <a:schemeClr val="bg1"/>
                </a:solidFill>
              </a:rPr>
              <a:t>تختلف المشكلات من اتباع اسلوب الى اخر ومن بين المشكلات مما </a:t>
            </a:r>
            <a:r>
              <a:rPr lang="ar-SA" sz="3200" dirty="0" err="1" smtClean="0">
                <a:solidFill>
                  <a:schemeClr val="bg1"/>
                </a:solidFill>
              </a:rPr>
              <a:t>يلي :</a:t>
            </a:r>
            <a:endParaRPr lang="en-US" sz="3200" dirty="0" smtClean="0">
              <a:solidFill>
                <a:schemeClr val="bg1"/>
              </a:solidFill>
            </a:endParaRPr>
          </a:p>
          <a:p>
            <a:pPr lvl="0"/>
            <a:r>
              <a:rPr lang="ar-SA" sz="3200" dirty="0" smtClean="0">
                <a:solidFill>
                  <a:schemeClr val="bg1"/>
                </a:solidFill>
              </a:rPr>
              <a:t>الانهاك في القوه وضعف القدره </a:t>
            </a:r>
            <a:r>
              <a:rPr lang="ar-SA" sz="3200" dirty="0" err="1" smtClean="0">
                <a:solidFill>
                  <a:schemeClr val="bg1"/>
                </a:solidFill>
              </a:rPr>
              <a:t>الحركيه</a:t>
            </a:r>
            <a:r>
              <a:rPr lang="ar-SA" sz="3200" dirty="0" smtClean="0">
                <a:solidFill>
                  <a:schemeClr val="bg1"/>
                </a:solidFill>
              </a:rPr>
              <a:t> </a:t>
            </a:r>
            <a:r>
              <a:rPr lang="ar-SA" sz="3200" dirty="0" err="1" smtClean="0">
                <a:solidFill>
                  <a:schemeClr val="bg1"/>
                </a:solidFill>
              </a:rPr>
              <a:t>.</a:t>
            </a:r>
            <a:endParaRPr lang="en-US" sz="3200" dirty="0" smtClean="0">
              <a:solidFill>
                <a:schemeClr val="bg1"/>
              </a:solidFill>
            </a:endParaRPr>
          </a:p>
          <a:p>
            <a:pPr lvl="0"/>
            <a:r>
              <a:rPr lang="ar-SA" sz="3200" dirty="0" smtClean="0">
                <a:solidFill>
                  <a:schemeClr val="bg1"/>
                </a:solidFill>
              </a:rPr>
              <a:t>سقوط الشعر </a:t>
            </a:r>
            <a:endParaRPr lang="en-US" sz="3200" dirty="0" smtClean="0">
              <a:solidFill>
                <a:schemeClr val="bg1"/>
              </a:solidFill>
            </a:endParaRPr>
          </a:p>
          <a:p>
            <a:pPr lvl="0"/>
            <a:r>
              <a:rPr lang="ar-SA" sz="3200" dirty="0" smtClean="0">
                <a:solidFill>
                  <a:schemeClr val="bg1"/>
                </a:solidFill>
              </a:rPr>
              <a:t>الدوار</a:t>
            </a:r>
            <a:endParaRPr lang="en-US" sz="3200" dirty="0" smtClean="0">
              <a:solidFill>
                <a:schemeClr val="bg1"/>
              </a:solidFill>
            </a:endParaRPr>
          </a:p>
          <a:p>
            <a:pPr lvl="0"/>
            <a:r>
              <a:rPr lang="ar-SA" sz="3200" dirty="0" smtClean="0">
                <a:solidFill>
                  <a:schemeClr val="bg1"/>
                </a:solidFill>
              </a:rPr>
              <a:t>مشكلات </a:t>
            </a:r>
            <a:r>
              <a:rPr lang="ar-SA" sz="3200" dirty="0" err="1" smtClean="0">
                <a:solidFill>
                  <a:schemeClr val="bg1"/>
                </a:solidFill>
              </a:rPr>
              <a:t>المثانه</a:t>
            </a:r>
            <a:endParaRPr lang="en-US" sz="3200" dirty="0" smtClean="0">
              <a:solidFill>
                <a:schemeClr val="bg1"/>
              </a:solidFill>
            </a:endParaRPr>
          </a:p>
          <a:p>
            <a:pPr lvl="0"/>
            <a:r>
              <a:rPr lang="ar-SA" sz="3200" dirty="0" smtClean="0">
                <a:solidFill>
                  <a:schemeClr val="bg1"/>
                </a:solidFill>
              </a:rPr>
              <a:t>مشكلات القلب والوفاة </a:t>
            </a:r>
            <a:endParaRPr lang="en-US" sz="3200" dirty="0" smtClean="0">
              <a:solidFill>
                <a:schemeClr val="bg1"/>
              </a:solidFill>
            </a:endParaRPr>
          </a:p>
          <a:p>
            <a:pPr lvl="0"/>
            <a:r>
              <a:rPr lang="ar-SA" sz="3200" dirty="0" smtClean="0">
                <a:solidFill>
                  <a:schemeClr val="bg1"/>
                </a:solidFill>
              </a:rPr>
              <a:t>مشكلات نفسيه </a:t>
            </a:r>
            <a:endParaRPr lang="en-US" sz="3200" dirty="0" smtClean="0">
              <a:solidFill>
                <a:schemeClr val="bg1"/>
              </a:solidFill>
            </a:endParaRP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43D7-70EC-49EB-BD3B-3059B47CBA11}" type="slidenum">
              <a:rPr lang="ar-SA" smtClean="0"/>
              <a:pPr/>
              <a:t>6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 smtClean="0">
                <a:solidFill>
                  <a:schemeClr val="bg1"/>
                </a:solidFill>
              </a:rPr>
              <a:t>5-8</a:t>
            </a:r>
            <a:r>
              <a:rPr lang="ar-SA" b="0" dirty="0" smtClean="0">
                <a:solidFill>
                  <a:schemeClr val="bg1"/>
                </a:solidFill>
              </a:rPr>
              <a:t> حقائق عن السمنه </a:t>
            </a:r>
            <a:r>
              <a:rPr lang="ar-SA" b="0" dirty="0" err="1" smtClean="0">
                <a:solidFill>
                  <a:schemeClr val="bg1"/>
                </a:solidFill>
              </a:rPr>
              <a:t>جديره</a:t>
            </a:r>
            <a:r>
              <a:rPr lang="ar-SA" b="0" dirty="0" smtClean="0">
                <a:solidFill>
                  <a:schemeClr val="bg1"/>
                </a:solidFill>
              </a:rPr>
              <a:t> </a:t>
            </a:r>
            <a:r>
              <a:rPr lang="ar-SA" b="0" dirty="0" err="1" smtClean="0">
                <a:solidFill>
                  <a:schemeClr val="bg1"/>
                </a:solidFill>
              </a:rPr>
              <a:t>بالمعرفه</a:t>
            </a:r>
            <a:r>
              <a:rPr lang="ar-SA" b="0" dirty="0" smtClean="0">
                <a:solidFill>
                  <a:schemeClr val="bg1"/>
                </a:solidFill>
              </a:rPr>
              <a:t> </a:t>
            </a:r>
            <a:r>
              <a:rPr lang="ar-SA" b="0" dirty="0" err="1" smtClean="0">
                <a:solidFill>
                  <a:schemeClr val="bg1"/>
                </a:solidFill>
              </a:rPr>
              <a:t>:</a:t>
            </a:r>
            <a:r>
              <a:rPr lang="en-US" b="0" dirty="0" smtClean="0">
                <a:solidFill>
                  <a:schemeClr val="bg1"/>
                </a:solidFill>
              </a:rPr>
              <a:t/>
            </a:r>
            <a:br>
              <a:rPr lang="en-US" b="0" dirty="0" smtClean="0">
                <a:solidFill>
                  <a:schemeClr val="bg1"/>
                </a:solidFill>
              </a:rPr>
            </a:br>
            <a:endParaRPr lang="ar-SA" b="0" dirty="0">
              <a:solidFill>
                <a:schemeClr val="bg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ar-SA" dirty="0" smtClean="0">
                <a:solidFill>
                  <a:schemeClr val="bg1"/>
                </a:solidFill>
              </a:rPr>
              <a:t>  </a:t>
            </a:r>
            <a:r>
              <a:rPr lang="ar-SA" sz="2300" b="1" dirty="0" smtClean="0">
                <a:solidFill>
                  <a:schemeClr val="bg1"/>
                </a:solidFill>
              </a:rPr>
              <a:t>يولد الانسان في جسمه 30 بليون خليه من خلايا </a:t>
            </a:r>
            <a:r>
              <a:rPr lang="ar-SA" sz="2300" b="1" dirty="0" err="1" smtClean="0">
                <a:solidFill>
                  <a:schemeClr val="bg1"/>
                </a:solidFill>
              </a:rPr>
              <a:t>السمنه </a:t>
            </a:r>
            <a:r>
              <a:rPr lang="ar-SA" sz="2300" b="1" dirty="0" smtClean="0">
                <a:solidFill>
                  <a:schemeClr val="bg1"/>
                </a:solidFill>
              </a:rPr>
              <a:t>, </a:t>
            </a:r>
            <a:r>
              <a:rPr lang="ar-SA" sz="2300" b="1" dirty="0" err="1" smtClean="0">
                <a:solidFill>
                  <a:schemeClr val="bg1"/>
                </a:solidFill>
              </a:rPr>
              <a:t>واذا</a:t>
            </a:r>
            <a:r>
              <a:rPr lang="ar-SA" sz="2300" b="1" dirty="0" smtClean="0">
                <a:solidFill>
                  <a:schemeClr val="bg1"/>
                </a:solidFill>
              </a:rPr>
              <a:t> تمت تغذيه الطفل اكثر من </a:t>
            </a:r>
            <a:r>
              <a:rPr lang="ar-SA" sz="2300" b="1" dirty="0" err="1" smtClean="0">
                <a:solidFill>
                  <a:schemeClr val="bg1"/>
                </a:solidFill>
              </a:rPr>
              <a:t>حاجته </a:t>
            </a:r>
            <a:r>
              <a:rPr lang="ar-SA" sz="2300" b="1" dirty="0" smtClean="0">
                <a:solidFill>
                  <a:schemeClr val="bg1"/>
                </a:solidFill>
              </a:rPr>
              <a:t>, فإن العدد سوف يزداد ربما الى 100 بليون خليه سمنه </a:t>
            </a:r>
            <a:endParaRPr lang="en-US" sz="2300" b="1" dirty="0" smtClean="0">
              <a:solidFill>
                <a:schemeClr val="bg1"/>
              </a:solidFill>
            </a:endParaRPr>
          </a:p>
          <a:p>
            <a:r>
              <a:rPr lang="ar-SA" sz="2300" b="1" dirty="0" smtClean="0">
                <a:solidFill>
                  <a:schemeClr val="bg1"/>
                </a:solidFill>
              </a:rPr>
              <a:t>ويمكن </a:t>
            </a:r>
            <a:r>
              <a:rPr lang="ar-SA" sz="2300" b="1" dirty="0" err="1" smtClean="0">
                <a:solidFill>
                  <a:schemeClr val="bg1"/>
                </a:solidFill>
              </a:rPr>
              <a:t>زياده</a:t>
            </a:r>
            <a:r>
              <a:rPr lang="ar-SA" sz="2300" b="1" dirty="0" smtClean="0">
                <a:solidFill>
                  <a:schemeClr val="bg1"/>
                </a:solidFill>
              </a:rPr>
              <a:t> عدد الخلايا السمنه في المراحل العمريه </a:t>
            </a:r>
            <a:r>
              <a:rPr lang="ar-SA" sz="2300" b="1" dirty="0" err="1" smtClean="0">
                <a:solidFill>
                  <a:schemeClr val="bg1"/>
                </a:solidFill>
              </a:rPr>
              <a:t>الاتيه</a:t>
            </a:r>
            <a:r>
              <a:rPr lang="ar-SA" sz="2300" b="1" dirty="0" smtClean="0">
                <a:solidFill>
                  <a:schemeClr val="bg1"/>
                </a:solidFill>
              </a:rPr>
              <a:t> </a:t>
            </a:r>
            <a:r>
              <a:rPr lang="ar-SA" sz="2300" b="1" dirty="0" err="1" smtClean="0">
                <a:solidFill>
                  <a:schemeClr val="bg1"/>
                </a:solidFill>
              </a:rPr>
              <a:t>:</a:t>
            </a:r>
            <a:endParaRPr lang="en-US" sz="2300" b="1" dirty="0" smtClean="0">
              <a:solidFill>
                <a:schemeClr val="bg1"/>
              </a:solidFill>
            </a:endParaRPr>
          </a:p>
          <a:p>
            <a:pPr lvl="0"/>
            <a:r>
              <a:rPr lang="ar-SA" sz="2300" b="1" dirty="0" smtClean="0">
                <a:solidFill>
                  <a:schemeClr val="bg1"/>
                </a:solidFill>
              </a:rPr>
              <a:t>مابين 12-18 </a:t>
            </a:r>
            <a:r>
              <a:rPr lang="ar-SA" sz="2300" b="1" dirty="0" err="1" smtClean="0">
                <a:solidFill>
                  <a:schemeClr val="bg1"/>
                </a:solidFill>
              </a:rPr>
              <a:t>شهرا .</a:t>
            </a:r>
            <a:endParaRPr lang="en-US" sz="2300" b="1" dirty="0" smtClean="0">
              <a:solidFill>
                <a:schemeClr val="bg1"/>
              </a:solidFill>
            </a:endParaRPr>
          </a:p>
          <a:p>
            <a:pPr lvl="0"/>
            <a:r>
              <a:rPr lang="ar-SA" sz="2300" b="1" dirty="0" smtClean="0">
                <a:solidFill>
                  <a:schemeClr val="bg1"/>
                </a:solidFill>
              </a:rPr>
              <a:t>مابين 12 الى 16 شهرا </a:t>
            </a:r>
            <a:endParaRPr lang="en-US" sz="2300" b="1" dirty="0" smtClean="0">
              <a:solidFill>
                <a:schemeClr val="bg1"/>
              </a:solidFill>
            </a:endParaRPr>
          </a:p>
          <a:p>
            <a:pPr lvl="0"/>
            <a:r>
              <a:rPr lang="ar-SA" sz="2300" b="1" dirty="0" smtClean="0">
                <a:solidFill>
                  <a:schemeClr val="bg1"/>
                </a:solidFill>
              </a:rPr>
              <a:t>في اثناء مده الحمل </a:t>
            </a:r>
          </a:p>
          <a:p>
            <a:r>
              <a:rPr lang="ar-SA" sz="2300" b="1" dirty="0" smtClean="0">
                <a:solidFill>
                  <a:schemeClr val="bg1"/>
                </a:solidFill>
              </a:rPr>
              <a:t>80% من الاطفال السمان يستمرون على حالهم الى </a:t>
            </a:r>
            <a:r>
              <a:rPr lang="ar-SA" sz="2300" b="1" dirty="0" err="1" smtClean="0">
                <a:solidFill>
                  <a:schemeClr val="bg1"/>
                </a:solidFill>
              </a:rPr>
              <a:t>نهايه</a:t>
            </a:r>
            <a:r>
              <a:rPr lang="ar-SA" sz="2300" b="1" dirty="0" smtClean="0">
                <a:solidFill>
                  <a:schemeClr val="bg1"/>
                </a:solidFill>
              </a:rPr>
              <a:t> عمرهم ونظرا لتفاقم مشكله السمنه في </a:t>
            </a:r>
            <a:r>
              <a:rPr lang="ar-SA" sz="2300" b="1" dirty="0" err="1" smtClean="0">
                <a:solidFill>
                  <a:schemeClr val="bg1"/>
                </a:solidFill>
              </a:rPr>
              <a:t>امريكه</a:t>
            </a:r>
            <a:r>
              <a:rPr lang="ar-SA" sz="2300" b="1" dirty="0" smtClean="0">
                <a:solidFill>
                  <a:schemeClr val="bg1"/>
                </a:solidFill>
              </a:rPr>
              <a:t> فان التكلفه بلغت 100 بليون دولار بسبب السمنه وعلاجها </a:t>
            </a:r>
            <a:r>
              <a:rPr lang="ar-SA" sz="2300" b="1" dirty="0" err="1" smtClean="0">
                <a:solidFill>
                  <a:schemeClr val="bg1"/>
                </a:solidFill>
              </a:rPr>
              <a:t>بالاسلوب</a:t>
            </a:r>
            <a:r>
              <a:rPr lang="ar-SA" sz="2300" b="1" dirty="0" smtClean="0">
                <a:solidFill>
                  <a:schemeClr val="bg1"/>
                </a:solidFill>
              </a:rPr>
              <a:t> العلمي الصحيح لان نقصان الوزن الخاطئ والسريع يؤدي الى نقص في خلايا الجسم </a:t>
            </a:r>
            <a:r>
              <a:rPr lang="ar-SA" sz="2300" b="1" dirty="0" err="1" smtClean="0">
                <a:solidFill>
                  <a:schemeClr val="bg1"/>
                </a:solidFill>
              </a:rPr>
              <a:t>الحيويه</a:t>
            </a:r>
            <a:r>
              <a:rPr lang="ar-SA" sz="2300" b="1" dirty="0" smtClean="0">
                <a:solidFill>
                  <a:schemeClr val="bg1"/>
                </a:solidFill>
              </a:rPr>
              <a:t> اكثر من خلايا السمنه ولكن البرنامج الذي يعتمد على الرياضه والحميه فإنه يؤدي الى نقص في حجم خلايا السمنه </a:t>
            </a:r>
            <a:r>
              <a:rPr lang="ar-SA" sz="2300" b="1" dirty="0" err="1" smtClean="0">
                <a:solidFill>
                  <a:schemeClr val="bg1"/>
                </a:solidFill>
              </a:rPr>
              <a:t>بالدرجه</a:t>
            </a:r>
            <a:r>
              <a:rPr lang="ar-SA" sz="2300" b="1" dirty="0" smtClean="0">
                <a:solidFill>
                  <a:schemeClr val="bg1"/>
                </a:solidFill>
              </a:rPr>
              <a:t> الاولى </a:t>
            </a:r>
            <a:endParaRPr lang="en-US" sz="2300" b="1" dirty="0" smtClean="0">
              <a:solidFill>
                <a:schemeClr val="bg1"/>
              </a:solidFill>
            </a:endParaRPr>
          </a:p>
          <a:p>
            <a:r>
              <a:rPr lang="ar-SA" sz="2300" b="1" dirty="0" smtClean="0">
                <a:solidFill>
                  <a:schemeClr val="bg1"/>
                </a:solidFill>
              </a:rPr>
              <a:t>نسبه الشحم في جسم الرياضيين تتراوح ما بين 5-12% عند الرجال , و10-20% عند النساء اما غير الرياضيين فالنسبه تتراوح مابين 15-20 % عند الرجال , و 20-25% عند النساء </a:t>
            </a:r>
            <a:endParaRPr lang="en-US" sz="2300" b="1" dirty="0" smtClean="0">
              <a:solidFill>
                <a:schemeClr val="bg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43D7-70EC-49EB-BD3B-3059B47CBA11}" type="slidenum">
              <a:rPr lang="ar-SA" smtClean="0"/>
              <a:pPr/>
              <a:t>7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                        </a:t>
            </a:r>
            <a:r>
              <a:rPr lang="ar-SA" dirty="0" smtClean="0">
                <a:solidFill>
                  <a:schemeClr val="bg1"/>
                </a:solidFill>
              </a:rPr>
              <a:t>اسباب السمنه : </a:t>
            </a:r>
            <a:r>
              <a:rPr lang="en-US" b="0" dirty="0" smtClean="0">
                <a:solidFill>
                  <a:schemeClr val="bg1"/>
                </a:solidFill>
              </a:rPr>
              <a:t/>
            </a:r>
            <a:br>
              <a:rPr lang="en-US" b="0" dirty="0" smtClean="0">
                <a:solidFill>
                  <a:schemeClr val="bg1"/>
                </a:solidFill>
              </a:rPr>
            </a:br>
            <a:endParaRPr lang="ar-SA" b="0" dirty="0">
              <a:solidFill>
                <a:schemeClr val="bg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b="1" dirty="0" smtClean="0">
                <a:solidFill>
                  <a:schemeClr val="bg1"/>
                </a:solidFill>
              </a:rPr>
              <a:t>هناك اسباب </a:t>
            </a:r>
            <a:r>
              <a:rPr lang="ar-SA" b="1" dirty="0" err="1" smtClean="0">
                <a:solidFill>
                  <a:schemeClr val="bg1"/>
                </a:solidFill>
              </a:rPr>
              <a:t>كثيره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للسمنه</a:t>
            </a:r>
            <a:endParaRPr lang="en-US" b="1" dirty="0" smtClean="0">
              <a:solidFill>
                <a:schemeClr val="bg1"/>
              </a:solidFill>
            </a:endParaRPr>
          </a:p>
          <a:p>
            <a:pPr lvl="0"/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الوراثه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endParaRPr lang="en-US" b="1" dirty="0" smtClean="0">
              <a:solidFill>
                <a:schemeClr val="bg1"/>
              </a:solidFill>
            </a:endParaRPr>
          </a:p>
          <a:p>
            <a:pPr lvl="0"/>
            <a:r>
              <a:rPr lang="ar-SA" b="1" dirty="0" smtClean="0">
                <a:solidFill>
                  <a:schemeClr val="bg1"/>
                </a:solidFill>
              </a:rPr>
              <a:t> توفير الطعام </a:t>
            </a:r>
            <a:endParaRPr lang="en-US" b="1" dirty="0" smtClean="0">
              <a:solidFill>
                <a:schemeClr val="bg1"/>
              </a:solidFill>
            </a:endParaRPr>
          </a:p>
          <a:p>
            <a:pPr lvl="0"/>
            <a:r>
              <a:rPr lang="ar-SA" b="1" dirty="0" smtClean="0">
                <a:solidFill>
                  <a:schemeClr val="bg1"/>
                </a:solidFill>
              </a:rPr>
              <a:t> العمر </a:t>
            </a:r>
            <a:endParaRPr lang="en-US" b="1" dirty="0" smtClean="0">
              <a:solidFill>
                <a:schemeClr val="bg1"/>
              </a:solidFill>
            </a:endParaRPr>
          </a:p>
          <a:p>
            <a:pPr lvl="0"/>
            <a:r>
              <a:rPr lang="ar-SA" b="1" dirty="0" smtClean="0">
                <a:solidFill>
                  <a:schemeClr val="bg1"/>
                </a:solidFill>
              </a:rPr>
              <a:t>نوع الجنس </a:t>
            </a:r>
            <a:endParaRPr lang="en-US" b="1" dirty="0" smtClean="0">
              <a:solidFill>
                <a:schemeClr val="bg1"/>
              </a:solidFill>
            </a:endParaRPr>
          </a:p>
          <a:p>
            <a:pPr lvl="0"/>
            <a:r>
              <a:rPr lang="ar-JO" b="1" dirty="0">
                <a:solidFill>
                  <a:schemeClr val="bg1"/>
                </a:solidFill>
              </a:rPr>
              <a:t> </a:t>
            </a:r>
            <a:r>
              <a:rPr lang="ar-JO" b="1" dirty="0" smtClean="0">
                <a:solidFill>
                  <a:schemeClr val="bg1"/>
                </a:solidFill>
              </a:rPr>
              <a:t>قلة </a:t>
            </a:r>
            <a:r>
              <a:rPr lang="ar-SA" b="1" dirty="0" smtClean="0">
                <a:solidFill>
                  <a:schemeClr val="bg1"/>
                </a:solidFill>
              </a:rPr>
              <a:t>النشاط البدني </a:t>
            </a:r>
          </a:p>
          <a:p>
            <a:pPr lvl="0"/>
            <a:r>
              <a:rPr lang="ar-SA" b="1" dirty="0" smtClean="0">
                <a:solidFill>
                  <a:schemeClr val="bg1"/>
                </a:solidFill>
              </a:rPr>
              <a:t>تناول </a:t>
            </a:r>
            <a:r>
              <a:rPr lang="ar-SA" b="1" dirty="0" err="1" smtClean="0">
                <a:solidFill>
                  <a:schemeClr val="bg1"/>
                </a:solidFill>
              </a:rPr>
              <a:t>الادويه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endParaRPr lang="en-US" b="1" dirty="0" smtClean="0">
              <a:solidFill>
                <a:schemeClr val="bg1"/>
              </a:solidFill>
            </a:endParaRPr>
          </a:p>
          <a:p>
            <a:pPr lvl="0"/>
            <a:r>
              <a:rPr lang="ar-SA" b="1" dirty="0" smtClean="0">
                <a:solidFill>
                  <a:schemeClr val="bg1"/>
                </a:solidFill>
              </a:rPr>
              <a:t>حالات مرضيه </a:t>
            </a:r>
            <a:endParaRPr lang="en-US" b="1" dirty="0" smtClean="0">
              <a:solidFill>
                <a:schemeClr val="bg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43D7-70EC-49EB-BD3B-3059B47CBA11}" type="slidenum">
              <a:rPr lang="ar-SA" smtClean="0"/>
              <a:pPr/>
              <a:t>8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 smtClean="0">
                <a:solidFill>
                  <a:schemeClr val="bg1"/>
                </a:solidFill>
              </a:rPr>
              <a:t>7-8</a:t>
            </a:r>
            <a:r>
              <a:rPr lang="ar-SA" b="0" dirty="0" smtClean="0">
                <a:solidFill>
                  <a:schemeClr val="bg1"/>
                </a:solidFill>
              </a:rPr>
              <a:t> اضرار </a:t>
            </a:r>
            <a:r>
              <a:rPr lang="ar-SA" b="0" dirty="0" err="1" smtClean="0">
                <a:solidFill>
                  <a:schemeClr val="bg1"/>
                </a:solidFill>
              </a:rPr>
              <a:t>السمنه :</a:t>
            </a:r>
            <a:r>
              <a:rPr lang="en-US" b="0" dirty="0" smtClean="0">
                <a:solidFill>
                  <a:schemeClr val="bg1"/>
                </a:solidFill>
              </a:rPr>
              <a:t/>
            </a:r>
            <a:br>
              <a:rPr lang="en-US" b="0" dirty="0" smtClean="0">
                <a:solidFill>
                  <a:schemeClr val="bg1"/>
                </a:solidFill>
              </a:rPr>
            </a:br>
            <a:endParaRPr lang="ar-SA" b="0" dirty="0">
              <a:solidFill>
                <a:schemeClr val="bg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900608" y="1196752"/>
            <a:ext cx="8229600" cy="4709160"/>
          </a:xfrm>
        </p:spPr>
        <p:txBody>
          <a:bodyPr>
            <a:normAutofit lnSpcReduction="10000"/>
          </a:bodyPr>
          <a:lstStyle/>
          <a:p>
            <a:endParaRPr lang="ar-SA" dirty="0" smtClean="0">
              <a:solidFill>
                <a:schemeClr val="bg1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قد ينتج عن السمنه امراض كثير </a:t>
            </a:r>
            <a:r>
              <a:rPr lang="ar-SA" b="1" dirty="0" err="1" smtClean="0">
                <a:solidFill>
                  <a:schemeClr val="bg1"/>
                </a:solidFill>
              </a:rPr>
              <a:t>ومنها :</a:t>
            </a:r>
            <a:endParaRPr lang="en-US" b="1" dirty="0" smtClean="0">
              <a:solidFill>
                <a:schemeClr val="bg1"/>
              </a:solidFill>
            </a:endParaRPr>
          </a:p>
          <a:p>
            <a:pPr lvl="0"/>
            <a:r>
              <a:rPr lang="ar-SA" b="1" dirty="0" smtClean="0">
                <a:solidFill>
                  <a:schemeClr val="bg1"/>
                </a:solidFill>
              </a:rPr>
              <a:t>السكر </a:t>
            </a:r>
            <a:endParaRPr lang="en-US" b="1" dirty="0" smtClean="0">
              <a:solidFill>
                <a:schemeClr val="bg1"/>
              </a:solidFill>
            </a:endParaRPr>
          </a:p>
          <a:p>
            <a:pPr lvl="0"/>
            <a:r>
              <a:rPr lang="ar-SA" b="1" dirty="0" smtClean="0">
                <a:solidFill>
                  <a:schemeClr val="bg1"/>
                </a:solidFill>
              </a:rPr>
              <a:t>ارتفاع ضغط الدم</a:t>
            </a:r>
            <a:endParaRPr lang="en-US" b="1" dirty="0" smtClean="0">
              <a:solidFill>
                <a:schemeClr val="bg1"/>
              </a:solidFill>
            </a:endParaRPr>
          </a:p>
          <a:p>
            <a:pPr lvl="0"/>
            <a:r>
              <a:rPr lang="ar-SA" b="1" dirty="0" smtClean="0">
                <a:solidFill>
                  <a:schemeClr val="bg1"/>
                </a:solidFill>
              </a:rPr>
              <a:t>بعض انواع السرطان</a:t>
            </a:r>
            <a:endParaRPr lang="en-US" b="1" dirty="0" smtClean="0">
              <a:solidFill>
                <a:schemeClr val="bg1"/>
              </a:solidFill>
            </a:endParaRPr>
          </a:p>
          <a:p>
            <a:pPr lvl="0"/>
            <a:r>
              <a:rPr lang="ar-SA" b="1" dirty="0" smtClean="0">
                <a:solidFill>
                  <a:schemeClr val="bg1"/>
                </a:solidFill>
              </a:rPr>
              <a:t> امراض القلب</a:t>
            </a:r>
            <a:endParaRPr lang="en-US" b="1" dirty="0" smtClean="0">
              <a:solidFill>
                <a:schemeClr val="bg1"/>
              </a:solidFill>
            </a:endParaRPr>
          </a:p>
          <a:p>
            <a:pPr lvl="0"/>
            <a:r>
              <a:rPr lang="ar-SA" b="1" dirty="0" smtClean="0">
                <a:solidFill>
                  <a:schemeClr val="bg1"/>
                </a:solidFill>
              </a:rPr>
              <a:t> ارتفاع نسبه الدهون في الدم </a:t>
            </a:r>
            <a:endParaRPr lang="en-US" b="1" dirty="0" smtClean="0">
              <a:solidFill>
                <a:schemeClr val="bg1"/>
              </a:solidFill>
            </a:endParaRPr>
          </a:p>
          <a:p>
            <a:pPr lvl="0"/>
            <a:r>
              <a:rPr lang="ar-SA" b="1" dirty="0" smtClean="0">
                <a:solidFill>
                  <a:schemeClr val="bg1"/>
                </a:solidFill>
              </a:rPr>
              <a:t>مشكلات الجهاز التنفسي </a:t>
            </a:r>
            <a:endParaRPr lang="en-US" b="1" dirty="0" smtClean="0">
              <a:solidFill>
                <a:schemeClr val="bg1"/>
              </a:solidFill>
            </a:endParaRPr>
          </a:p>
          <a:p>
            <a:pPr lvl="0"/>
            <a:r>
              <a:rPr lang="ar-SA" b="1" dirty="0" err="1" smtClean="0">
                <a:solidFill>
                  <a:schemeClr val="bg1"/>
                </a:solidFill>
              </a:rPr>
              <a:t>صعوبه</a:t>
            </a:r>
            <a:r>
              <a:rPr lang="ar-SA" b="1" dirty="0" smtClean="0">
                <a:solidFill>
                  <a:schemeClr val="bg1"/>
                </a:solidFill>
              </a:rPr>
              <a:t> النوم </a:t>
            </a:r>
            <a:endParaRPr lang="en-US" b="1" dirty="0" smtClean="0">
              <a:solidFill>
                <a:schemeClr val="bg1"/>
              </a:solidFill>
            </a:endParaRPr>
          </a:p>
          <a:p>
            <a:pPr lvl="0"/>
            <a:r>
              <a:rPr lang="ar-SA" b="1" dirty="0" smtClean="0">
                <a:solidFill>
                  <a:schemeClr val="bg1"/>
                </a:solidFill>
              </a:rPr>
              <a:t>مشكلات نفسيه </a:t>
            </a:r>
            <a:endParaRPr lang="en-US" b="1" dirty="0" smtClean="0">
              <a:solidFill>
                <a:schemeClr val="bg1"/>
              </a:solidFill>
            </a:endParaRPr>
          </a:p>
          <a:p>
            <a:pPr lvl="0"/>
            <a:r>
              <a:rPr lang="ar-SA" b="1" dirty="0" smtClean="0">
                <a:solidFill>
                  <a:schemeClr val="bg1"/>
                </a:solidFill>
              </a:rPr>
              <a:t>مشكلات العظام والمفاصل</a:t>
            </a:r>
            <a:endParaRPr lang="en-US" b="1" dirty="0" smtClean="0">
              <a:solidFill>
                <a:schemeClr val="bg1"/>
              </a:solidFill>
            </a:endParaRP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43D7-70EC-49EB-BD3B-3059B47CBA11}" type="slidenum">
              <a:rPr lang="ar-SA" smtClean="0"/>
              <a:pPr/>
              <a:t>9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 smtClean="0">
                <a:solidFill>
                  <a:schemeClr val="bg1"/>
                </a:solidFill>
              </a:rPr>
              <a:t>8-8 </a:t>
            </a:r>
            <a:r>
              <a:rPr lang="ar-SA" b="0" dirty="0" smtClean="0">
                <a:solidFill>
                  <a:schemeClr val="bg1"/>
                </a:solidFill>
              </a:rPr>
              <a:t> الاسلوب الصحي لتخفيف </a:t>
            </a:r>
            <a:r>
              <a:rPr lang="ar-SA" b="0" dirty="0" err="1" smtClean="0">
                <a:solidFill>
                  <a:schemeClr val="bg1"/>
                </a:solidFill>
              </a:rPr>
              <a:t>الوزن :</a:t>
            </a:r>
            <a:r>
              <a:rPr lang="ar-SA" b="0" dirty="0" smtClean="0">
                <a:solidFill>
                  <a:schemeClr val="bg1"/>
                </a:solidFill>
              </a:rPr>
              <a:t> </a:t>
            </a:r>
            <a:r>
              <a:rPr lang="en-US" b="0" dirty="0" smtClean="0">
                <a:solidFill>
                  <a:schemeClr val="bg1"/>
                </a:solidFill>
              </a:rPr>
              <a:t/>
            </a:r>
            <a:br>
              <a:rPr lang="en-US" b="0" dirty="0" smtClean="0">
                <a:solidFill>
                  <a:schemeClr val="bg1"/>
                </a:solidFill>
              </a:rPr>
            </a:br>
            <a:endParaRPr lang="ar-SA" b="0" dirty="0">
              <a:solidFill>
                <a:schemeClr val="bg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55446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ar-SA" b="1" dirty="0" smtClean="0">
                <a:solidFill>
                  <a:schemeClr val="bg1"/>
                </a:solidFill>
              </a:rPr>
              <a:t>الاسلوب </a:t>
            </a:r>
            <a:r>
              <a:rPr lang="ar-SA" b="1" dirty="0" smtClean="0">
                <a:solidFill>
                  <a:schemeClr val="bg1"/>
                </a:solidFill>
              </a:rPr>
              <a:t>المثالي هو : تخفيف كميه الطعام , وزياده النشاط البدني , وفيما يأتي النقاط المهمه </a:t>
            </a:r>
            <a:endParaRPr lang="ar-JO" b="1" dirty="0" smtClean="0">
              <a:solidFill>
                <a:schemeClr val="bg1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تناول كل شيئ ترغب فيه ولكن بكميه معتدله </a:t>
            </a:r>
            <a:endParaRPr lang="en-US" b="1" dirty="0" smtClean="0">
              <a:solidFill>
                <a:schemeClr val="bg1"/>
              </a:solidFill>
            </a:endParaRPr>
          </a:p>
          <a:p>
            <a:pPr lvl="0"/>
            <a:r>
              <a:rPr lang="ar-SA" b="1" dirty="0" smtClean="0">
                <a:solidFill>
                  <a:schemeClr val="bg1"/>
                </a:solidFill>
              </a:rPr>
              <a:t>قًلل من نسبه تناول الدهون </a:t>
            </a:r>
            <a:endParaRPr lang="en-US" b="1" dirty="0" smtClean="0">
              <a:solidFill>
                <a:schemeClr val="bg1"/>
              </a:solidFill>
            </a:endParaRPr>
          </a:p>
          <a:p>
            <a:pPr lvl="0"/>
            <a:r>
              <a:rPr lang="ar-SA" b="1" dirty="0" smtClean="0">
                <a:solidFill>
                  <a:schemeClr val="bg1"/>
                </a:solidFill>
              </a:rPr>
              <a:t>مارس أي نوع من الرياضه </a:t>
            </a:r>
            <a:r>
              <a:rPr lang="ar-SA" b="1" dirty="0" err="1" smtClean="0">
                <a:solidFill>
                  <a:schemeClr val="bg1"/>
                </a:solidFill>
              </a:rPr>
              <a:t>مثل </a:t>
            </a:r>
            <a:r>
              <a:rPr lang="ar-SA" b="1" dirty="0" smtClean="0">
                <a:solidFill>
                  <a:schemeClr val="bg1"/>
                </a:solidFill>
              </a:rPr>
              <a:t>: المشي او </a:t>
            </a:r>
            <a:r>
              <a:rPr lang="ar-SA" b="1" dirty="0" err="1" smtClean="0">
                <a:solidFill>
                  <a:schemeClr val="bg1"/>
                </a:solidFill>
              </a:rPr>
              <a:t>الدراجه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الثابته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.</a:t>
            </a:r>
            <a:endParaRPr lang="en-US" b="1" dirty="0" smtClean="0">
              <a:solidFill>
                <a:schemeClr val="bg1"/>
              </a:solidFill>
            </a:endParaRPr>
          </a:p>
          <a:p>
            <a:pPr lvl="0"/>
            <a:r>
              <a:rPr lang="ar-SA" b="1" dirty="0" smtClean="0">
                <a:solidFill>
                  <a:schemeClr val="bg1"/>
                </a:solidFill>
              </a:rPr>
              <a:t>الرياضه تحفز الجسم على افراز </a:t>
            </a:r>
            <a:r>
              <a:rPr lang="ar-SA" b="1" dirty="0" err="1" smtClean="0">
                <a:solidFill>
                  <a:schemeClr val="bg1"/>
                </a:solidFill>
              </a:rPr>
              <a:t>ماده </a:t>
            </a:r>
            <a:r>
              <a:rPr lang="ar-SA" b="1" dirty="0" smtClean="0">
                <a:solidFill>
                  <a:schemeClr val="bg1"/>
                </a:solidFill>
              </a:rPr>
              <a:t>( </a:t>
            </a:r>
            <a:r>
              <a:rPr lang="ar-SA" b="1" dirty="0" err="1" smtClean="0">
                <a:solidFill>
                  <a:schemeClr val="bg1"/>
                </a:solidFill>
              </a:rPr>
              <a:t>إندورفين</a:t>
            </a:r>
            <a:r>
              <a:rPr lang="ar-SA" b="1" dirty="0" smtClean="0">
                <a:solidFill>
                  <a:schemeClr val="bg1"/>
                </a:solidFill>
              </a:rPr>
              <a:t>) التي تؤدي الى الانتعاش والشعور </a:t>
            </a:r>
            <a:r>
              <a:rPr lang="ar-SA" b="1" dirty="0" err="1" smtClean="0">
                <a:solidFill>
                  <a:schemeClr val="bg1"/>
                </a:solidFill>
              </a:rPr>
              <a:t>بالراحه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endParaRPr lang="en-US" b="1" dirty="0" smtClean="0">
              <a:solidFill>
                <a:schemeClr val="bg1"/>
              </a:solidFill>
            </a:endParaRPr>
          </a:p>
          <a:p>
            <a:pPr lvl="0"/>
            <a:r>
              <a:rPr lang="ar-SA" b="1" dirty="0" smtClean="0">
                <a:solidFill>
                  <a:schemeClr val="bg1"/>
                </a:solidFill>
              </a:rPr>
              <a:t>الرياضه تحفز الجسم على الاستمرار في حرق السعرات </a:t>
            </a:r>
            <a:r>
              <a:rPr lang="ar-SA" b="1" dirty="0" err="1" smtClean="0">
                <a:solidFill>
                  <a:schemeClr val="bg1"/>
                </a:solidFill>
              </a:rPr>
              <a:t>الحراريه</a:t>
            </a:r>
            <a:r>
              <a:rPr lang="ar-SA" b="1" dirty="0" smtClean="0">
                <a:solidFill>
                  <a:schemeClr val="bg1"/>
                </a:solidFill>
              </a:rPr>
              <a:t> لمده </a:t>
            </a:r>
            <a:r>
              <a:rPr lang="ar-SA" b="1" dirty="0" err="1" smtClean="0">
                <a:solidFill>
                  <a:schemeClr val="bg1"/>
                </a:solidFill>
              </a:rPr>
              <a:t>إضافيه</a:t>
            </a:r>
            <a:r>
              <a:rPr lang="ar-SA" b="1" dirty="0" smtClean="0">
                <a:solidFill>
                  <a:schemeClr val="bg1"/>
                </a:solidFill>
              </a:rPr>
              <a:t> بعد الانتهاء من التمارين </a:t>
            </a:r>
            <a:r>
              <a:rPr lang="ar-SA" b="1" dirty="0" err="1" smtClean="0">
                <a:solidFill>
                  <a:schemeClr val="bg1"/>
                </a:solidFill>
              </a:rPr>
              <a:t>الرياضيه .</a:t>
            </a:r>
            <a:endParaRPr lang="en-US" b="1" dirty="0" smtClean="0">
              <a:solidFill>
                <a:schemeClr val="bg1"/>
              </a:solidFill>
            </a:endParaRPr>
          </a:p>
          <a:p>
            <a:pPr lvl="0"/>
            <a:r>
              <a:rPr lang="ar-SA" b="1" dirty="0" smtClean="0">
                <a:solidFill>
                  <a:schemeClr val="bg1"/>
                </a:solidFill>
              </a:rPr>
              <a:t>الحافز العصبي الذي ترسله المعده الى المخ بأنها </a:t>
            </a:r>
            <a:r>
              <a:rPr lang="ar-SA" b="1" dirty="0" err="1" smtClean="0">
                <a:solidFill>
                  <a:schemeClr val="bg1"/>
                </a:solidFill>
              </a:rPr>
              <a:t>ممتلئه</a:t>
            </a:r>
            <a:r>
              <a:rPr lang="ar-SA" b="1" dirty="0" smtClean="0">
                <a:solidFill>
                  <a:schemeClr val="bg1"/>
                </a:solidFill>
              </a:rPr>
              <a:t> يحتاج الى 20 دقيقه </a:t>
            </a:r>
            <a:endParaRPr lang="en-US" b="1" dirty="0" smtClean="0">
              <a:solidFill>
                <a:schemeClr val="bg1"/>
              </a:solidFill>
            </a:endParaRPr>
          </a:p>
          <a:p>
            <a:pPr lvl="0"/>
            <a:r>
              <a:rPr lang="ar-SA" b="1" dirty="0" smtClean="0">
                <a:solidFill>
                  <a:schemeClr val="bg1"/>
                </a:solidFill>
              </a:rPr>
              <a:t>الاكل البطيء </a:t>
            </a:r>
            <a:endParaRPr lang="en-US" b="1" dirty="0" smtClean="0">
              <a:solidFill>
                <a:schemeClr val="bg1"/>
              </a:solidFill>
            </a:endParaRPr>
          </a:p>
          <a:p>
            <a:pPr lvl="0"/>
            <a:r>
              <a:rPr lang="ar-SA" b="1" dirty="0" smtClean="0">
                <a:solidFill>
                  <a:schemeClr val="bg1"/>
                </a:solidFill>
              </a:rPr>
              <a:t>تناول </a:t>
            </a:r>
            <a:r>
              <a:rPr lang="ar-SA" b="1" dirty="0" err="1" smtClean="0">
                <a:solidFill>
                  <a:schemeClr val="bg1"/>
                </a:solidFill>
              </a:rPr>
              <a:t>الاغذيه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الغنيه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بالالياف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مثل </a:t>
            </a:r>
            <a:r>
              <a:rPr lang="ar-SA" b="1" dirty="0" smtClean="0">
                <a:solidFill>
                  <a:schemeClr val="bg1"/>
                </a:solidFill>
              </a:rPr>
              <a:t>: </a:t>
            </a:r>
            <a:r>
              <a:rPr lang="ar-SA" b="1" dirty="0" err="1" smtClean="0">
                <a:solidFill>
                  <a:schemeClr val="bg1"/>
                </a:solidFill>
              </a:rPr>
              <a:t>الخضراوت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لانها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صحيه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endParaRPr lang="en-US" b="1" dirty="0" smtClean="0">
              <a:solidFill>
                <a:schemeClr val="bg1"/>
              </a:solidFill>
            </a:endParaRPr>
          </a:p>
          <a:p>
            <a:pPr lvl="0"/>
            <a:r>
              <a:rPr lang="ar-SA" b="1" dirty="0" err="1" smtClean="0">
                <a:solidFill>
                  <a:schemeClr val="bg1"/>
                </a:solidFill>
              </a:rPr>
              <a:t>الشوربه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والسلطه</a:t>
            </a:r>
            <a:r>
              <a:rPr lang="ar-SA" b="1" dirty="0" smtClean="0">
                <a:solidFill>
                  <a:schemeClr val="bg1"/>
                </a:solidFill>
              </a:rPr>
              <a:t> تساعد على امتلاء المعده قبل تناول </a:t>
            </a:r>
            <a:r>
              <a:rPr lang="ar-SA" b="1" dirty="0" err="1" smtClean="0">
                <a:solidFill>
                  <a:schemeClr val="bg1"/>
                </a:solidFill>
              </a:rPr>
              <a:t>الوجبه</a:t>
            </a:r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err="1" smtClean="0">
                <a:solidFill>
                  <a:schemeClr val="bg1"/>
                </a:solidFill>
              </a:rPr>
              <a:t>.</a:t>
            </a:r>
            <a:endParaRPr lang="en-US" b="1" dirty="0" smtClean="0">
              <a:solidFill>
                <a:schemeClr val="bg1"/>
              </a:solidFill>
            </a:endParaRPr>
          </a:p>
          <a:p>
            <a:pPr lvl="0"/>
            <a:r>
              <a:rPr lang="ar-SA" b="1" dirty="0" smtClean="0">
                <a:solidFill>
                  <a:schemeClr val="bg1"/>
                </a:solidFill>
              </a:rPr>
              <a:t>تناول خمس او ست وجبات صغيره يومياً بدلاً من وجبه واحده كبيره 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ar-SA" b="1" dirty="0" smtClean="0">
                <a:solidFill>
                  <a:schemeClr val="bg1"/>
                </a:solidFill>
              </a:rPr>
              <a:t>كل مره تشعر بالجوع تناول بعض الخضروات او الفواكه </a:t>
            </a:r>
            <a:r>
              <a:rPr lang="ar-SA" b="1" dirty="0" err="1" smtClean="0">
                <a:solidFill>
                  <a:schemeClr val="bg1"/>
                </a:solidFill>
              </a:rPr>
              <a:t>مثل </a:t>
            </a:r>
            <a:r>
              <a:rPr lang="ar-SA" b="1" dirty="0" smtClean="0">
                <a:solidFill>
                  <a:schemeClr val="bg1"/>
                </a:solidFill>
              </a:rPr>
              <a:t>: </a:t>
            </a:r>
            <a:r>
              <a:rPr lang="ar-SA" b="1" dirty="0" err="1" smtClean="0">
                <a:solidFill>
                  <a:schemeClr val="bg1"/>
                </a:solidFill>
              </a:rPr>
              <a:t>الخس</a:t>
            </a:r>
            <a:r>
              <a:rPr lang="ar-SA" b="1" dirty="0" smtClean="0">
                <a:solidFill>
                  <a:schemeClr val="bg1"/>
                </a:solidFill>
              </a:rPr>
              <a:t> او التفاح </a:t>
            </a:r>
            <a:endParaRPr lang="ar-SA" b="1" dirty="0">
              <a:solidFill>
                <a:schemeClr val="bg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43D7-70EC-49EB-BD3B-3059B47CBA11}" type="slidenum">
              <a:rPr lang="ar-SA" smtClean="0"/>
              <a:pPr/>
              <a:t>10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JO" b="0" dirty="0" smtClean="0">
                <a:solidFill>
                  <a:schemeClr val="bg1"/>
                </a:solidFill>
              </a:rPr>
              <a:t>الطاقة الداخلة للجسم والطاقة المصروفة </a:t>
            </a:r>
            <a:endParaRPr lang="ar-SA" b="0" dirty="0">
              <a:solidFill>
                <a:schemeClr val="bg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70916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ar-SA" dirty="0" smtClean="0">
              <a:solidFill>
                <a:schemeClr val="bg1"/>
              </a:solidFill>
            </a:endParaRPr>
          </a:p>
          <a:p>
            <a:r>
              <a:rPr lang="ar-JO" sz="2400" dirty="0" smtClean="0">
                <a:solidFill>
                  <a:schemeClr val="bg1"/>
                </a:solidFill>
              </a:rPr>
              <a:t>يتحول الغذاء الذي يتناوله الانسان الى طاقة يصرفها الجسم بثلاث طرق رئيسة </a:t>
            </a:r>
            <a:r>
              <a:rPr lang="ar-JO" sz="2400" b="1" dirty="0" smtClean="0">
                <a:solidFill>
                  <a:schemeClr val="bg1"/>
                </a:solidFill>
              </a:rPr>
              <a:t>وتسمى الطاقة المصروفة </a:t>
            </a:r>
            <a:r>
              <a:rPr lang="ar-JO" sz="2400" dirty="0" smtClean="0">
                <a:solidFill>
                  <a:schemeClr val="bg1"/>
                </a:solidFill>
              </a:rPr>
              <a:t>:</a:t>
            </a:r>
          </a:p>
          <a:p>
            <a:r>
              <a:rPr lang="ar-JO" sz="2400" dirty="0" smtClean="0">
                <a:solidFill>
                  <a:schemeClr val="bg1"/>
                </a:solidFill>
              </a:rPr>
              <a:t>1- عملية هضم الطعام </a:t>
            </a:r>
          </a:p>
          <a:p>
            <a:r>
              <a:rPr lang="ar-JO" sz="2400" dirty="0" smtClean="0">
                <a:solidFill>
                  <a:schemeClr val="bg1"/>
                </a:solidFill>
              </a:rPr>
              <a:t>2- عملية الايض  </a:t>
            </a:r>
          </a:p>
          <a:p>
            <a:r>
              <a:rPr lang="ar-JO" sz="2400" dirty="0" smtClean="0">
                <a:solidFill>
                  <a:schemeClr val="bg1"/>
                </a:solidFill>
              </a:rPr>
              <a:t>3-  كل عمل حركي يقوم به الانسان</a:t>
            </a:r>
          </a:p>
          <a:p>
            <a:r>
              <a:rPr lang="ar-JO" sz="2400" b="1" dirty="0" smtClean="0">
                <a:solidFill>
                  <a:schemeClr val="bg1"/>
                </a:solidFill>
              </a:rPr>
              <a:t>الطاقة الداخلة لجسم الانسان</a:t>
            </a:r>
          </a:p>
          <a:p>
            <a:r>
              <a:rPr lang="ar-JO" sz="2400" smtClean="0">
                <a:solidFill>
                  <a:schemeClr val="bg1"/>
                </a:solidFill>
              </a:rPr>
              <a:t>تدخل الجسم عن طريق الغذاء الذي يتناوله الشخص </a:t>
            </a:r>
            <a:endParaRPr lang="ar-SA" sz="2400" dirty="0" smtClean="0">
              <a:solidFill>
                <a:schemeClr val="bg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143D7-70EC-49EB-BD3B-3059B47CBA11}" type="slidenum">
              <a:rPr lang="ar-SA" smtClean="0"/>
              <a:pPr/>
              <a:t>11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4126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أيون">
  <a:themeElements>
    <a:clrScheme name="أيون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أيون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أيون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191</TotalTime>
  <Words>774</Words>
  <Application>Microsoft Office PowerPoint</Application>
  <PresentationFormat>عرض على الشاشة (3:4)‏</PresentationFormat>
  <Paragraphs>102</Paragraphs>
  <Slides>11</Slides>
  <Notes>2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8" baseType="lpstr">
      <vt:lpstr>Arial</vt:lpstr>
      <vt:lpstr>Calibri</vt:lpstr>
      <vt:lpstr>Century Gothic</vt:lpstr>
      <vt:lpstr>DecoType Naskh Extensions</vt:lpstr>
      <vt:lpstr>Times New Roman</vt:lpstr>
      <vt:lpstr>Wingdings 3</vt:lpstr>
      <vt:lpstr>أيون</vt:lpstr>
      <vt:lpstr>السمنه وزياده الوزن</vt:lpstr>
      <vt:lpstr>1-8الحميه الغذائيه : </vt:lpstr>
      <vt:lpstr>2-8  الادعاءات التجاريه على منتجات تخفيف الوزن : </vt:lpstr>
      <vt:lpstr>و- حلق الاذن :</vt:lpstr>
      <vt:lpstr>3-8  نقصان الوزن السريع :  </vt:lpstr>
      <vt:lpstr>4-8  مشكلات تخفيف الوزن السريع :  </vt:lpstr>
      <vt:lpstr>5-8 حقائق عن السمنه جديره بالمعرفه : </vt:lpstr>
      <vt:lpstr>                        اسباب السمنه :  </vt:lpstr>
      <vt:lpstr>7-8 اضرار السمنه : </vt:lpstr>
      <vt:lpstr>8-8  الاسلوب الصحي لتخفيف الوزن :  </vt:lpstr>
      <vt:lpstr>الطاقة الداخلة للجسم والطاقة المصروفة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السمنه وزياده الوزن</dc:title>
  <dc:creator>Acer</dc:creator>
  <cp:lastModifiedBy>rusa</cp:lastModifiedBy>
  <cp:revision>23</cp:revision>
  <cp:lastPrinted>2014-05-12T22:51:28Z</cp:lastPrinted>
  <dcterms:created xsi:type="dcterms:W3CDTF">2014-05-08T21:43:32Z</dcterms:created>
  <dcterms:modified xsi:type="dcterms:W3CDTF">2014-05-12T23:17:41Z</dcterms:modified>
</cp:coreProperties>
</file>