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9" r:id="rId1"/>
  </p:sldMasterIdLst>
  <p:notesMasterIdLst>
    <p:notesMasterId r:id="rId34"/>
  </p:notesMasterIdLst>
  <p:sldIdLst>
    <p:sldId id="268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99" r:id="rId33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 autoAdjust="0"/>
    <p:restoredTop sz="94658" autoAdjust="0"/>
  </p:normalViewPr>
  <p:slideViewPr>
    <p:cSldViewPr>
      <p:cViewPr>
        <p:scale>
          <a:sx n="73" d="100"/>
          <a:sy n="73" d="100"/>
        </p:scale>
        <p:origin x="-1482" y="-4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EBFB8E6-FD15-4106-AC21-BE0571FD9100}" type="datetimeFigureOut">
              <a:rPr lang="en-US"/>
              <a:pPr>
                <a:defRPr/>
              </a:pPr>
              <a:t>4/26/2014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A654008-0484-4FEF-A5F3-3BD46D8292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08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2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 dirty="0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715E7-6072-4AF8-84E8-A08B907D39CA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2951634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A63D6-AC02-4673-98E8-7D25270705C7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3805885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91CCB-A526-40BB-B1FC-7179C1143AD8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0973187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DC53DB-C595-42EA-AFAB-44A8FE7DE564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4890787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95DD22-ADDC-43E7-82BC-1023BE6BDC71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463511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AF987F-7005-4CA9-935E-56B741078B32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2411624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2FE41-502C-4BF6-9857-BDE7FEA74B90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7486824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06B3E2-09B1-4442-9832-43B8D286A2AB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713801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4D1E3B-48D6-42E3-8146-427710A2333C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2605223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3C909F-13BF-4067-94C8-2512A0CFC22A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340007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AE495-746A-408B-A040-CA09835AF938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4340571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altLang="en-US" smtClean="0"/>
              <a:t>Microsoft Access 2010</a:t>
            </a:r>
            <a:endParaRPr lang="en-US" altLang="en-US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B4AF7C7-BF34-4FCC-AA74-3F3DF45AE2EB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3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3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3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3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3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3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4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5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6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6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6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  <p:sp>
          <p:nvSpPr>
            <p:cNvPr id="106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JO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3998" r:id="rId3"/>
    <p:sldLayoutId id="2147483999" r:id="rId4"/>
    <p:sldLayoutId id="2147484000" r:id="rId5"/>
    <p:sldLayoutId id="2147484001" r:id="rId6"/>
    <p:sldLayoutId id="2147484008" r:id="rId7"/>
    <p:sldLayoutId id="2147484002" r:id="rId8"/>
    <p:sldLayoutId id="2147484003" r:id="rId9"/>
    <p:sldLayoutId id="2147484004" r:id="rId10"/>
    <p:sldLayoutId id="2147484005" r:id="rId11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  <a:cs typeface="+mn-cs"/>
        </a:defRPr>
      </a:lvl2pPr>
      <a:lvl3pPr marL="987425" indent="-293688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  <a:cs typeface="+mn-cs"/>
        </a:defRPr>
      </a:lvl3pPr>
      <a:lvl4pPr marL="1281113" indent="-292100" algn="r" rtl="1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1598613" indent="-315913" algn="r" rtl="1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055813" indent="-315913" algn="r" rtl="1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13013" indent="-315913" algn="r" rtl="1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2970213" indent="-315913" algn="r" rtl="1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427413" indent="-315913" algn="r" rtl="1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عنوان 1"/>
          <p:cNvSpPr>
            <a:spLocks noGrp="1"/>
          </p:cNvSpPr>
          <p:nvPr>
            <p:ph type="ctrTitle"/>
          </p:nvPr>
        </p:nvSpPr>
        <p:spPr>
          <a:xfrm>
            <a:off x="304800" y="3048000"/>
            <a:ext cx="6781800" cy="990600"/>
          </a:xfrm>
        </p:spPr>
        <p:txBody>
          <a:bodyPr/>
          <a:lstStyle/>
          <a:p>
            <a:r>
              <a:rPr lang="ar-SA" altLang="ar-SA" dirty="0" smtClean="0">
                <a:solidFill>
                  <a:schemeClr val="accent1">
                    <a:lumMod val="50000"/>
                  </a:schemeClr>
                </a:solidFill>
              </a:rPr>
              <a:t>التقارير</a:t>
            </a:r>
          </a:p>
        </p:txBody>
      </p:sp>
      <p:sp>
        <p:nvSpPr>
          <p:cNvPr id="3075" name="عنوان فرعي 2"/>
          <p:cNvSpPr>
            <a:spLocks noGrp="1"/>
          </p:cNvSpPr>
          <p:nvPr>
            <p:ph type="subTitle" idx="1"/>
          </p:nvPr>
        </p:nvSpPr>
        <p:spPr>
          <a:xfrm>
            <a:off x="849313" y="4344988"/>
            <a:ext cx="6248400" cy="1522412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ar-SA" altLang="ar-SA" dirty="0" smtClean="0"/>
              <a:t>م. </a:t>
            </a:r>
            <a:r>
              <a:rPr lang="ar-SA" altLang="ar-SA" dirty="0" smtClean="0"/>
              <a:t>أماني بن </a:t>
            </a:r>
            <a:r>
              <a:rPr lang="ar-SA" altLang="ar-SA" dirty="0" err="1" smtClean="0"/>
              <a:t>شفلوت</a:t>
            </a:r>
            <a:endParaRPr lang="ar-SA" altLang="ar-SA" dirty="0" smtClean="0"/>
          </a:p>
        </p:txBody>
      </p:sp>
      <p:sp>
        <p:nvSpPr>
          <p:cNvPr id="4" name="عنوان 4"/>
          <p:cNvSpPr txBox="1">
            <a:spLocks/>
          </p:cNvSpPr>
          <p:nvPr/>
        </p:nvSpPr>
        <p:spPr bwMode="auto">
          <a:xfrm>
            <a:off x="315913" y="466725"/>
            <a:ext cx="67818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ar-SA" sz="48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قواعد البيانات</a:t>
            </a:r>
            <a:r>
              <a:rPr lang="en-US" sz="48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Databases </a:t>
            </a:r>
            <a:br>
              <a:rPr lang="en-US" sz="48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ar-SA" sz="48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Microsoft Access 2010</a:t>
            </a:r>
            <a:endParaRPr lang="en-US" sz="48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5880321-CACA-4F62-8F22-FE80F3B48C3B}" type="slidenum">
              <a:rPr lang="ar-SA" altLang="en-US" sz="1000" smtClean="0"/>
              <a:pPr/>
              <a:t>1</a:t>
            </a:fld>
            <a:endParaRPr lang="en-US" altLang="en-US" sz="100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altLang="ar-SA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الأهداف</a:t>
            </a:r>
            <a:endParaRPr lang="en-US" altLang="ar-SA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fontAlgn="auto" hangingPunct="1">
              <a:spcAft>
                <a:spcPts val="0"/>
              </a:spcAft>
              <a:buClr>
                <a:srgbClr val="002060"/>
              </a:buClr>
              <a:buSzTx/>
              <a:buFont typeface="Wingdings" pitchFamily="2" charset="2"/>
              <a:buChar char="§"/>
            </a:pPr>
            <a:r>
              <a:rPr lang="ar-SA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تعريف التقارير.</a:t>
            </a:r>
            <a:r>
              <a:rPr lang="en-US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ar-SA" kern="1200" dirty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 eaLnBrk="1" fontAlgn="auto" hangingPunct="1">
              <a:spcAft>
                <a:spcPts val="0"/>
              </a:spcAft>
              <a:buClr>
                <a:srgbClr val="002060"/>
              </a:buClr>
              <a:buSzTx/>
              <a:buFont typeface="Wingdings" pitchFamily="2" charset="2"/>
              <a:buChar char="§"/>
            </a:pPr>
            <a:r>
              <a:rPr lang="ar-SA" kern="1200" dirty="0" smtClean="0">
                <a:solidFill>
                  <a:prstClr val="black"/>
                </a:solidFill>
                <a:latin typeface="Calibri"/>
              </a:rPr>
              <a:t>انشاء تقرير بسيط , انشاء تقرير باستخدام معالج التقارير.</a:t>
            </a:r>
          </a:p>
          <a:p>
            <a:pPr lvl="0" eaLnBrk="1" fontAlgn="auto" hangingPunct="1">
              <a:spcAft>
                <a:spcPts val="0"/>
              </a:spcAft>
              <a:buClr>
                <a:srgbClr val="002060"/>
              </a:buClr>
              <a:buSzTx/>
              <a:buFont typeface="Wingdings" pitchFamily="2" charset="2"/>
              <a:buChar char="§"/>
            </a:pPr>
            <a:r>
              <a:rPr lang="ar-SA" kern="1200" dirty="0" smtClean="0">
                <a:solidFill>
                  <a:prstClr val="black"/>
                </a:solidFill>
                <a:latin typeface="Calibri"/>
              </a:rPr>
              <a:t>طرق عرض التقرير.</a:t>
            </a:r>
          </a:p>
          <a:p>
            <a:pPr lvl="0" eaLnBrk="1" fontAlgn="auto" hangingPunct="1">
              <a:spcAft>
                <a:spcPts val="0"/>
              </a:spcAft>
              <a:buClr>
                <a:srgbClr val="002060"/>
              </a:buClr>
              <a:buSzTx/>
              <a:buFont typeface="Wingdings" pitchFamily="2" charset="2"/>
              <a:buChar char="§"/>
            </a:pPr>
            <a:r>
              <a:rPr lang="ar-SA" kern="1200" dirty="0" smtClean="0">
                <a:solidFill>
                  <a:prstClr val="black"/>
                </a:solidFill>
                <a:latin typeface="Calibri"/>
              </a:rPr>
              <a:t>تعديل عنوان التقرير, تعديل عرض الاعمدة في التقرير.</a:t>
            </a:r>
          </a:p>
          <a:p>
            <a:pPr lvl="0" eaLnBrk="1" fontAlgn="auto" hangingPunct="1">
              <a:spcAft>
                <a:spcPts val="0"/>
              </a:spcAft>
              <a:buClr>
                <a:srgbClr val="002060"/>
              </a:buClr>
              <a:buSzTx/>
              <a:buFont typeface="Wingdings" pitchFamily="2" charset="2"/>
              <a:buChar char="§"/>
            </a:pPr>
            <a:r>
              <a:rPr lang="ar-SA" kern="1200" dirty="0" smtClean="0">
                <a:solidFill>
                  <a:prstClr val="black"/>
                </a:solidFill>
                <a:latin typeface="Calibri"/>
              </a:rPr>
              <a:t>اضافة شعار الى التقرير, تنسيق التقرير تلقائيا.</a:t>
            </a:r>
          </a:p>
          <a:p>
            <a:pPr lvl="0" eaLnBrk="1" fontAlgn="auto" hangingPunct="1">
              <a:spcAft>
                <a:spcPts val="0"/>
              </a:spcAft>
              <a:buClr>
                <a:srgbClr val="002060"/>
              </a:buClr>
              <a:buSzTx/>
              <a:buFont typeface="Wingdings" pitchFamily="2" charset="2"/>
              <a:buChar char="§"/>
            </a:pPr>
            <a:r>
              <a:rPr lang="ar-SA" kern="1200" dirty="0" smtClean="0">
                <a:solidFill>
                  <a:prstClr val="black"/>
                </a:solidFill>
                <a:latin typeface="Calibri"/>
              </a:rPr>
              <a:t>تعديل اسماء الحقول في التقرير, ادراج وتنسيق التاريخ والوقت.</a:t>
            </a:r>
          </a:p>
          <a:p>
            <a:pPr lvl="0" eaLnBrk="1" fontAlgn="auto" hangingPunct="1">
              <a:spcAft>
                <a:spcPts val="0"/>
              </a:spcAft>
              <a:buClr>
                <a:srgbClr val="002060"/>
              </a:buClr>
              <a:buSzTx/>
              <a:buFont typeface="Wingdings" pitchFamily="2" charset="2"/>
              <a:buChar char="§"/>
            </a:pPr>
            <a:r>
              <a:rPr lang="ar-SA" kern="1200" dirty="0" smtClean="0">
                <a:solidFill>
                  <a:prstClr val="black"/>
                </a:solidFill>
                <a:latin typeface="Calibri"/>
              </a:rPr>
              <a:t>اضافة حقول للتقرير, تغيير حجم التقرير </a:t>
            </a:r>
            <a:r>
              <a:rPr lang="ar-SA" kern="1200" dirty="0" err="1" smtClean="0">
                <a:solidFill>
                  <a:prstClr val="black"/>
                </a:solidFill>
                <a:latin typeface="Calibri"/>
              </a:rPr>
              <a:t>للطباعه</a:t>
            </a:r>
            <a:r>
              <a:rPr lang="ar-SA" kern="1200" dirty="0" smtClean="0">
                <a:solidFill>
                  <a:prstClr val="black"/>
                </a:solidFill>
                <a:latin typeface="Calibri"/>
              </a:rPr>
              <a:t>.</a:t>
            </a:r>
            <a:endParaRPr lang="en-US" kern="1200" dirty="0">
              <a:solidFill>
                <a:prstClr val="black"/>
              </a:solidFill>
              <a:latin typeface="Calibri"/>
            </a:endParaRPr>
          </a:p>
          <a:p>
            <a:pPr lvl="0" eaLnBrk="1" fontAlgn="auto" hangingPunct="1">
              <a:spcAft>
                <a:spcPts val="0"/>
              </a:spcAft>
              <a:buClr>
                <a:srgbClr val="002060"/>
              </a:buClr>
              <a:buSzTx/>
              <a:buFont typeface="Wingdings" pitchFamily="2" charset="2"/>
              <a:buChar char="§"/>
            </a:pPr>
            <a:endParaRPr lang="en-US" sz="3200" kern="1200" dirty="0">
              <a:solidFill>
                <a:prstClr val="black"/>
              </a:solidFill>
              <a:latin typeface="Calibri"/>
            </a:endParaRPr>
          </a:p>
          <a:p>
            <a:pPr marL="0" indent="0">
              <a:buNone/>
            </a:pPr>
            <a:endParaRPr lang="en-US" altLang="ar-SA" dirty="0" smtClean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B53DB653-77AA-4B01-B6D5-4D132A948F4A}" type="slidenum">
              <a:rPr lang="ar-SA" altLang="en-US" sz="1000" smtClean="0"/>
              <a:pPr/>
              <a:t>2</a:t>
            </a:fld>
            <a:endParaRPr lang="en-US" altLang="en-US" sz="100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التقارير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Reports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يستخدم التقرير لعرض معلومات قاعدة البيانات في معاينة قبل الطباعة وعلى الورق المطبوع فقط.</a:t>
            </a:r>
          </a:p>
          <a:p>
            <a:r>
              <a:rPr lang="ar-SA" b="1" u="sng" dirty="0" err="1" smtClean="0">
                <a:solidFill>
                  <a:srgbClr val="FF0000"/>
                </a:solidFill>
              </a:rPr>
              <a:t>لايمكن</a:t>
            </a:r>
            <a:r>
              <a:rPr lang="ar-SA" b="1" u="sng" dirty="0" smtClean="0">
                <a:solidFill>
                  <a:srgbClr val="FF0000"/>
                </a:solidFill>
              </a:rPr>
              <a:t> التعديل على البيانات او اضافه بيانات الية</a:t>
            </a:r>
            <a:r>
              <a:rPr lang="ar-SA" dirty="0" smtClean="0"/>
              <a:t>.</a:t>
            </a:r>
          </a:p>
          <a:p>
            <a:r>
              <a:rPr lang="ar-SA" dirty="0" smtClean="0"/>
              <a:t>تتشابه </a:t>
            </a:r>
            <a:r>
              <a:rPr lang="ar-SA" dirty="0" smtClean="0"/>
              <a:t>التقارير والنماذج في كثير من الاوامر مثل التنسيق </a:t>
            </a:r>
            <a:r>
              <a:rPr lang="ar-SA" dirty="0" err="1" smtClean="0"/>
              <a:t>الحقول,اضافة</a:t>
            </a:r>
            <a:r>
              <a:rPr lang="ar-SA" dirty="0" smtClean="0"/>
              <a:t> الانماط </a:t>
            </a:r>
            <a:r>
              <a:rPr lang="ar-SA" dirty="0" err="1" smtClean="0"/>
              <a:t>الجاهزة,ترتيب</a:t>
            </a:r>
            <a:r>
              <a:rPr lang="ar-SA" dirty="0" smtClean="0"/>
              <a:t> </a:t>
            </a:r>
            <a:r>
              <a:rPr lang="ar-SA" dirty="0" err="1" smtClean="0"/>
              <a:t>وتغييرحجم</a:t>
            </a:r>
            <a:r>
              <a:rPr lang="ar-SA" dirty="0" smtClean="0"/>
              <a:t> عناصر </a:t>
            </a:r>
            <a:r>
              <a:rPr lang="ar-SA" dirty="0" err="1" smtClean="0"/>
              <a:t>التحكم,ادراج</a:t>
            </a:r>
            <a:r>
              <a:rPr lang="ar-SA" dirty="0" smtClean="0"/>
              <a:t> الصور والوقت والتاريخ ومقاطع التقرير.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480168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انشاء تقرير بسيط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من جزء التنقل , انقر الجدول او الاستعلام الذي تريد ان تنشى </a:t>
            </a:r>
            <a:r>
              <a:rPr lang="ar-SA" dirty="0" smtClean="0"/>
              <a:t>له.</a:t>
            </a:r>
            <a:endParaRPr lang="ar-SA" dirty="0" smtClean="0"/>
          </a:p>
          <a:p>
            <a:r>
              <a:rPr lang="ar-SA" dirty="0" smtClean="0"/>
              <a:t>من تبويب انشاء </a:t>
            </a:r>
            <a:r>
              <a:rPr lang="en-US" dirty="0" smtClean="0"/>
              <a:t>Create</a:t>
            </a:r>
            <a:r>
              <a:rPr lang="ar-SA" dirty="0" smtClean="0"/>
              <a:t> ومن مجموعة تقارير</a:t>
            </a:r>
            <a:r>
              <a:rPr lang="en-US" dirty="0" smtClean="0"/>
              <a:t>Report</a:t>
            </a:r>
            <a:r>
              <a:rPr lang="ar-SA" dirty="0" smtClean="0"/>
              <a:t> انقر فوق تقرير </a:t>
            </a:r>
            <a:r>
              <a:rPr lang="en-US" dirty="0" smtClean="0"/>
              <a:t>Report</a:t>
            </a:r>
            <a:r>
              <a:rPr lang="ar-SA" dirty="0" smtClean="0"/>
              <a:t>.</a:t>
            </a:r>
          </a:p>
          <a:p>
            <a:r>
              <a:rPr lang="ar-SA" dirty="0" smtClean="0"/>
              <a:t>فيظهر التقرير في طريقه عرض التخطيط </a:t>
            </a:r>
            <a:r>
              <a:rPr lang="en-US" dirty="0" smtClean="0"/>
              <a:t>Layout View</a:t>
            </a:r>
            <a:r>
              <a:rPr lang="ar-SA" dirty="0" smtClean="0"/>
              <a:t> والذي يمكنك من </a:t>
            </a:r>
            <a:r>
              <a:rPr lang="ar-SA" dirty="0" err="1" smtClean="0"/>
              <a:t>خلالة</a:t>
            </a:r>
            <a:r>
              <a:rPr lang="ar-SA" dirty="0" smtClean="0"/>
              <a:t> اعادة ترتيب ومحاذاة وتنسيق الحقول.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732428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ar-SA" dirty="0" smtClean="0"/>
              <a:t>كما يظهر ادوات تخطيط التقرير مع ثلاث علامات تبويب :</a:t>
            </a:r>
          </a:p>
          <a:p>
            <a:pPr marL="0" indent="0">
              <a:buNone/>
            </a:pPr>
            <a:r>
              <a:rPr lang="ar-SA" dirty="0" smtClean="0"/>
              <a:t>- تصميم </a:t>
            </a:r>
            <a:r>
              <a:rPr lang="en-US" dirty="0" smtClean="0"/>
              <a:t>Design</a:t>
            </a:r>
            <a:endParaRPr lang="ar-SA" dirty="0" smtClean="0"/>
          </a:p>
          <a:p>
            <a:pPr marL="0" indent="0">
              <a:buNone/>
            </a:pPr>
            <a:r>
              <a:rPr lang="ar-SA" dirty="0" smtClean="0"/>
              <a:t>- تنسيق</a:t>
            </a:r>
            <a:r>
              <a:rPr lang="en-US" dirty="0" smtClean="0"/>
              <a:t>Format</a:t>
            </a:r>
            <a:r>
              <a:rPr lang="ar-SA" dirty="0"/>
              <a:t> </a:t>
            </a:r>
            <a:endParaRPr lang="ar-SA" dirty="0" smtClean="0"/>
          </a:p>
          <a:p>
            <a:pPr>
              <a:buFontTx/>
              <a:buChar char="-"/>
            </a:pPr>
            <a:r>
              <a:rPr lang="ar-SA" dirty="0" smtClean="0"/>
              <a:t>ترتيب</a:t>
            </a:r>
            <a:r>
              <a:rPr lang="en-US" dirty="0" smtClean="0"/>
              <a:t>  Arrange</a:t>
            </a:r>
            <a:endParaRPr lang="ar-SA" dirty="0" smtClean="0"/>
          </a:p>
          <a:p>
            <a:pPr>
              <a:buFontTx/>
              <a:buChar char="-"/>
            </a:pPr>
            <a:r>
              <a:rPr lang="ar-SA" dirty="0" smtClean="0"/>
              <a:t>اعداد الصفحة </a:t>
            </a:r>
            <a:r>
              <a:rPr lang="en-US" dirty="0" smtClean="0"/>
              <a:t>Page Setup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148172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381000"/>
            <a:ext cx="8392090" cy="4267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8" name="Oval 7"/>
          <p:cNvSpPr/>
          <p:nvPr/>
        </p:nvSpPr>
        <p:spPr>
          <a:xfrm>
            <a:off x="1066800" y="1981200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1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295400" y="685800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2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038600" y="1219200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3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5105400" y="390525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4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819400" y="390525"/>
            <a:ext cx="2057400" cy="3048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907004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انشاء تقرير باستخدام معالج التقارير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ar-SA" dirty="0" smtClean="0"/>
              <a:t>يقوم معالج التقارير بطرح اسئلة ثم ينشى بعد ذلك تقريرا استنادا على اجابتك.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انتقل الى تبويب انشاء </a:t>
            </a:r>
            <a:r>
              <a:rPr lang="en-US" dirty="0" smtClean="0"/>
              <a:t>Create</a:t>
            </a:r>
            <a:r>
              <a:rPr lang="ar-SA" dirty="0" smtClean="0"/>
              <a:t> ومن مجموعة تقارير </a:t>
            </a:r>
            <a:r>
              <a:rPr lang="en-US" dirty="0" smtClean="0"/>
              <a:t>Report</a:t>
            </a:r>
            <a:r>
              <a:rPr lang="ar-SA" dirty="0" smtClean="0"/>
              <a:t> انقر فوق معالج التقارير </a:t>
            </a:r>
            <a:r>
              <a:rPr lang="en-US" dirty="0" smtClean="0"/>
              <a:t>Report Wizard</a:t>
            </a:r>
            <a:r>
              <a:rPr lang="ar-SA" dirty="0" smtClean="0"/>
              <a:t> فيظهر مربع حوار معالج التقارير.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اختر الجدول او الاستعلام المصدر لبيانات التقرير من مربع حوار معالج التقرير.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انقر نقرا مزدوجا فوق الحقول في مربع الحقول المتاحة </a:t>
            </a:r>
            <a:r>
              <a:rPr lang="en-US" dirty="0" smtClean="0"/>
              <a:t>Available fields</a:t>
            </a:r>
            <a:r>
              <a:rPr lang="ar-SA" dirty="0" smtClean="0"/>
              <a:t> لنقلة الى مربع الحقول المحددة </a:t>
            </a:r>
            <a:r>
              <a:rPr lang="en-US" dirty="0" smtClean="0"/>
              <a:t>Selected Fields </a:t>
            </a:r>
            <a:r>
              <a:rPr lang="ar-SA" dirty="0" smtClean="0"/>
              <a:t> ثم انقر زر التالي </a:t>
            </a:r>
            <a:r>
              <a:rPr lang="en-US" dirty="0" smtClean="0"/>
              <a:t>Next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7163141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411662"/>
          </a:xfrm>
        </p:spPr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ar-SA" dirty="0" smtClean="0"/>
              <a:t>انقر فوق الحقل الذي </a:t>
            </a:r>
            <a:r>
              <a:rPr lang="ar-SA" dirty="0" smtClean="0"/>
              <a:t>تريد </a:t>
            </a:r>
            <a:r>
              <a:rPr lang="ar-SA" dirty="0" smtClean="0"/>
              <a:t>ان يتم تجميع حقول التقرير بناء علية</a:t>
            </a:r>
            <a:r>
              <a:rPr lang="en-US" dirty="0" smtClean="0"/>
              <a:t> </a:t>
            </a:r>
            <a:r>
              <a:rPr lang="ar-SA" dirty="0" smtClean="0"/>
              <a:t>ثم انقر زر التالي</a:t>
            </a:r>
            <a:r>
              <a:rPr lang="en-US" dirty="0" smtClean="0"/>
              <a:t> </a:t>
            </a:r>
            <a:r>
              <a:rPr lang="ar-SA" dirty="0" smtClean="0"/>
              <a:t>.</a:t>
            </a:r>
            <a:r>
              <a:rPr lang="en-US" dirty="0" smtClean="0"/>
              <a:t> Next</a:t>
            </a:r>
            <a:r>
              <a:rPr lang="ar-SA" dirty="0" smtClean="0"/>
              <a:t> 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ar-SA" dirty="0" smtClean="0"/>
              <a:t>يظهر مربع حوار والذي يساعدك على فرز الحقول سواء ترتيبا تصاعديا او تنازليا انقر زر التالي </a:t>
            </a:r>
            <a:r>
              <a:rPr lang="en-US" dirty="0" smtClean="0"/>
              <a:t>Next</a:t>
            </a:r>
            <a:r>
              <a:rPr lang="ar-SA" dirty="0" smtClean="0"/>
              <a:t>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ar-SA" dirty="0" smtClean="0"/>
              <a:t>حدد النمط الذي </a:t>
            </a:r>
            <a:r>
              <a:rPr lang="ar-SA" dirty="0" smtClean="0"/>
              <a:t>تريده </a:t>
            </a:r>
            <a:r>
              <a:rPr lang="ar-SA" dirty="0" err="1" smtClean="0"/>
              <a:t>لتقريرك,وحدد</a:t>
            </a:r>
            <a:r>
              <a:rPr lang="ar-SA" dirty="0" smtClean="0"/>
              <a:t> نمط الصفحة هل </a:t>
            </a:r>
            <a:r>
              <a:rPr lang="ar-SA" dirty="0" smtClean="0"/>
              <a:t>تريدها </a:t>
            </a:r>
            <a:r>
              <a:rPr lang="ar-SA" dirty="0" smtClean="0"/>
              <a:t>افقية </a:t>
            </a:r>
            <a:r>
              <a:rPr lang="en-US" dirty="0" smtClean="0"/>
              <a:t>Landscape</a:t>
            </a:r>
            <a:r>
              <a:rPr lang="ar-SA" dirty="0" smtClean="0"/>
              <a:t>, </a:t>
            </a:r>
            <a:r>
              <a:rPr lang="ar-SA" dirty="0" smtClean="0"/>
              <a:t>او عمودية </a:t>
            </a:r>
            <a:r>
              <a:rPr lang="en-US" dirty="0" smtClean="0"/>
              <a:t>Portrait</a:t>
            </a:r>
            <a:r>
              <a:rPr lang="ar-SA" dirty="0" smtClean="0"/>
              <a:t> 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ar-SA" dirty="0" smtClean="0"/>
              <a:t>يظهر مربع الحوار الذي يسالك عن الاسم الذي </a:t>
            </a:r>
            <a:r>
              <a:rPr lang="ar-SA" dirty="0" smtClean="0"/>
              <a:t>تريده </a:t>
            </a:r>
            <a:r>
              <a:rPr lang="ar-SA" dirty="0" smtClean="0"/>
              <a:t>للتقرير </a:t>
            </a:r>
            <a:r>
              <a:rPr lang="ar-SA" smtClean="0"/>
              <a:t>الذي </a:t>
            </a:r>
            <a:r>
              <a:rPr lang="ar-SA" smtClean="0"/>
              <a:t>انشاته </a:t>
            </a:r>
            <a:r>
              <a:rPr lang="ar-SA" dirty="0" smtClean="0"/>
              <a:t>انقر انهاء </a:t>
            </a:r>
            <a:r>
              <a:rPr lang="en-US" dirty="0" smtClean="0"/>
              <a:t>Finish</a:t>
            </a:r>
            <a:r>
              <a:rPr lang="ar-SA" dirty="0" smtClean="0"/>
              <a:t>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ar-SA" dirty="0" smtClean="0"/>
              <a:t>فيظهر التقرير في طريقة معاينة قبل </a:t>
            </a:r>
            <a:r>
              <a:rPr lang="ar-SA" dirty="0" err="1" smtClean="0"/>
              <a:t>الطباعه</a:t>
            </a:r>
            <a:r>
              <a:rPr lang="ar-SA" dirty="0" smtClean="0"/>
              <a:t> </a:t>
            </a:r>
            <a:r>
              <a:rPr lang="en-US" dirty="0" smtClean="0"/>
              <a:t>Print Preview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2061143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33400"/>
            <a:ext cx="8001000" cy="4789771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9</a:t>
            </a:fld>
            <a:endParaRPr lang="en-US" altLang="en-US"/>
          </a:p>
        </p:txBody>
      </p:sp>
      <p:sp>
        <p:nvSpPr>
          <p:cNvPr id="7" name="Oval 6"/>
          <p:cNvSpPr/>
          <p:nvPr/>
        </p:nvSpPr>
        <p:spPr>
          <a:xfrm>
            <a:off x="7543800" y="695325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1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353175" y="2819400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2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810375" y="3581400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3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14800" y="3124200"/>
            <a:ext cx="2743200" cy="3048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4191000" y="3581400"/>
            <a:ext cx="1676400" cy="12192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7010400" y="4800600"/>
            <a:ext cx="838200" cy="381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1143000" y="533400"/>
            <a:ext cx="762000" cy="2286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5943600" y="3657600"/>
            <a:ext cx="304800" cy="228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6581775" y="733425"/>
            <a:ext cx="962025" cy="2286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770411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457200"/>
            <a:ext cx="6858000" cy="457541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6" name="Oval 5"/>
          <p:cNvSpPr/>
          <p:nvPr/>
        </p:nvSpPr>
        <p:spPr>
          <a:xfrm>
            <a:off x="5867400" y="2362200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4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419600" y="1066800"/>
            <a:ext cx="27432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5715000" y="4572000"/>
            <a:ext cx="1143000" cy="4572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622776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5" y="152400"/>
            <a:ext cx="4763165" cy="344853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11</a:t>
            </a:fld>
            <a:endParaRPr lang="en-US" altLang="en-US"/>
          </a:p>
        </p:txBody>
      </p:sp>
      <p:sp>
        <p:nvSpPr>
          <p:cNvPr id="6" name="Oval 5"/>
          <p:cNvSpPr/>
          <p:nvPr/>
        </p:nvSpPr>
        <p:spPr>
          <a:xfrm>
            <a:off x="2971800" y="1143000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5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124200" y="3276600"/>
            <a:ext cx="762000" cy="228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261" y="1609476"/>
            <a:ext cx="4753639" cy="3562847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7620000" y="2895600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6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467600" y="4800600"/>
            <a:ext cx="762000" cy="228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386541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381000"/>
            <a:ext cx="6324600" cy="4191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12</a:t>
            </a:fld>
            <a:endParaRPr lang="en-US" altLang="en-US"/>
          </a:p>
        </p:txBody>
      </p:sp>
      <p:sp>
        <p:nvSpPr>
          <p:cNvPr id="6" name="Oval 5"/>
          <p:cNvSpPr/>
          <p:nvPr/>
        </p:nvSpPr>
        <p:spPr>
          <a:xfrm>
            <a:off x="5257800" y="1143000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7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705600" y="4191000"/>
            <a:ext cx="1066800" cy="3048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140965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68" y="917269"/>
            <a:ext cx="7802064" cy="437258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13</a:t>
            </a:fld>
            <a:endParaRPr lang="en-US" altLang="en-US"/>
          </a:p>
        </p:txBody>
      </p:sp>
      <p:sp>
        <p:nvSpPr>
          <p:cNvPr id="6" name="Oval 5"/>
          <p:cNvSpPr/>
          <p:nvPr/>
        </p:nvSpPr>
        <p:spPr>
          <a:xfrm>
            <a:off x="5257800" y="1143000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8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814840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طرق عرض التقرير: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Clr>
                <a:srgbClr val="C00000"/>
              </a:buClr>
              <a:buSzPct val="80000"/>
              <a:buFont typeface="+mj-lt"/>
              <a:buAutoNum type="arabicPeriod"/>
            </a:pPr>
            <a:r>
              <a:rPr lang="ar-SA" dirty="0" smtClean="0"/>
              <a:t>طريقة عرض التخطيط </a:t>
            </a:r>
            <a:r>
              <a:rPr lang="en-US" dirty="0" smtClean="0"/>
              <a:t>Layout View</a:t>
            </a:r>
            <a:r>
              <a:rPr lang="ar-SA" dirty="0" smtClean="0"/>
              <a:t>:تمكنك هذه الطريقة.</a:t>
            </a:r>
          </a:p>
          <a:p>
            <a:pPr>
              <a:buBlip>
                <a:blip r:embed="rId2"/>
              </a:buBlip>
            </a:pPr>
            <a:r>
              <a:rPr lang="ar-SA" dirty="0" smtClean="0"/>
              <a:t>مشاهدة البيانات اثناء اجراء تغييرات على التصميم.</a:t>
            </a:r>
          </a:p>
          <a:p>
            <a:pPr>
              <a:buBlip>
                <a:blip r:embed="rId2"/>
              </a:buBlip>
            </a:pPr>
            <a:r>
              <a:rPr lang="ar-SA" dirty="0" smtClean="0"/>
              <a:t>التحكم في حجم (حقول)التقرير</a:t>
            </a:r>
            <a:r>
              <a:rPr lang="en-US" dirty="0" smtClean="0"/>
              <a:t>”</a:t>
            </a:r>
            <a:r>
              <a:rPr lang="ar-SA" dirty="0" smtClean="0"/>
              <a:t> </a:t>
            </a:r>
            <a:r>
              <a:rPr lang="ar-SA" dirty="0" err="1" smtClean="0"/>
              <a:t>حذف,اضافة</a:t>
            </a:r>
            <a:r>
              <a:rPr lang="ar-SA" dirty="0" smtClean="0"/>
              <a:t> عناصر التحكم</a:t>
            </a:r>
            <a:r>
              <a:rPr lang="en-US" dirty="0" smtClean="0"/>
              <a:t>”</a:t>
            </a:r>
            <a:endParaRPr lang="ar-SA" dirty="0" smtClean="0"/>
          </a:p>
          <a:p>
            <a:pPr>
              <a:buBlip>
                <a:blip r:embed="rId2"/>
              </a:buBlip>
            </a:pPr>
            <a:r>
              <a:rPr lang="ar-SA" dirty="0" smtClean="0"/>
              <a:t>تنسيق وتحسين مظهر التقرير والتعديل على هوامش </a:t>
            </a:r>
            <a:r>
              <a:rPr lang="ar-SA" dirty="0" err="1" smtClean="0"/>
              <a:t>التقريربالاضافة</a:t>
            </a:r>
            <a:r>
              <a:rPr lang="ar-SA" dirty="0" smtClean="0"/>
              <a:t> الى تغيير </a:t>
            </a:r>
            <a:r>
              <a:rPr lang="ar-SA" dirty="0" err="1" smtClean="0"/>
              <a:t>اتجاة</a:t>
            </a:r>
            <a:r>
              <a:rPr lang="ar-SA" dirty="0" smtClean="0"/>
              <a:t> صفحة </a:t>
            </a:r>
            <a:r>
              <a:rPr lang="ar-SA" dirty="0" err="1" smtClean="0"/>
              <a:t>الطباعه</a:t>
            </a:r>
            <a:r>
              <a:rPr lang="ar-SA" dirty="0" smtClean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013522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>
                <a:solidFill>
                  <a:schemeClr val="accent1">
                    <a:lumMod val="50000"/>
                  </a:schemeClr>
                </a:solidFill>
              </a:rPr>
              <a:t>طرق عرض التقرير: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Clr>
                <a:srgbClr val="C00000"/>
              </a:buClr>
              <a:buSzPct val="80000"/>
              <a:buFont typeface="+mj-lt"/>
              <a:buAutoNum type="arabicPeriod" startAt="2"/>
            </a:pPr>
            <a:r>
              <a:rPr lang="ar-SA" dirty="0" smtClean="0"/>
              <a:t>طريقة عرض التقرير</a:t>
            </a:r>
            <a:r>
              <a:rPr lang="en-US" dirty="0" smtClean="0"/>
              <a:t> Report View</a:t>
            </a:r>
            <a:r>
              <a:rPr lang="ar-SA" dirty="0" smtClean="0"/>
              <a:t>: والتي تمكنك من مشاهدة البيانات وفرزها وتصفيتها.</a:t>
            </a:r>
          </a:p>
          <a:p>
            <a:pPr marL="514350" indent="-514350">
              <a:buClr>
                <a:srgbClr val="C00000"/>
              </a:buClr>
              <a:buSzPct val="80000"/>
              <a:buFont typeface="+mj-lt"/>
              <a:buAutoNum type="arabicPeriod" startAt="2"/>
            </a:pPr>
            <a:r>
              <a:rPr lang="ar-SA" dirty="0" smtClean="0"/>
              <a:t>طريقة عرض تصميم التقرير </a:t>
            </a:r>
            <a:r>
              <a:rPr lang="en-US" dirty="0" smtClean="0"/>
              <a:t>Design View</a:t>
            </a:r>
            <a:r>
              <a:rPr lang="ar-SA" dirty="0" smtClean="0"/>
              <a:t>: تمكنك من التحكم اكثر في بنية التقرير </a:t>
            </a:r>
          </a:p>
          <a:p>
            <a:pPr>
              <a:buClr>
                <a:srgbClr val="C00000"/>
              </a:buClr>
              <a:buSzPct val="80000"/>
              <a:buBlip>
                <a:blip r:embed="rId2"/>
              </a:buBlip>
            </a:pPr>
            <a:r>
              <a:rPr lang="ar-SA" dirty="0" smtClean="0"/>
              <a:t>يمكنك اضافة مجموعه من عناصر التحكم الى التقرير</a:t>
            </a:r>
          </a:p>
          <a:p>
            <a:pPr>
              <a:buClr>
                <a:srgbClr val="C00000"/>
              </a:buClr>
              <a:buSzPct val="80000"/>
              <a:buBlip>
                <a:blip r:embed="rId2"/>
              </a:buBlip>
            </a:pPr>
            <a:r>
              <a:rPr lang="ar-SA" dirty="0"/>
              <a:t> </a:t>
            </a:r>
            <a:r>
              <a:rPr lang="ar-SA" dirty="0" smtClean="0"/>
              <a:t>  مثل:( </a:t>
            </a:r>
            <a:r>
              <a:rPr lang="ar-SA" dirty="0" err="1" smtClean="0"/>
              <a:t>التسميات,الصور,الخطوط,المستطيلات</a:t>
            </a:r>
            <a:r>
              <a:rPr lang="ar-SA" dirty="0" smtClean="0"/>
              <a:t>)</a:t>
            </a:r>
          </a:p>
          <a:p>
            <a:pPr>
              <a:buClr>
                <a:srgbClr val="C00000"/>
              </a:buClr>
              <a:buSzPct val="80000"/>
              <a:buBlip>
                <a:blip r:embed="rId2"/>
              </a:buBlip>
            </a:pPr>
            <a:r>
              <a:rPr lang="ar-SA" dirty="0" smtClean="0"/>
              <a:t>تغيير حجم مقاطع التقرير.</a:t>
            </a:r>
          </a:p>
          <a:p>
            <a:pPr>
              <a:buClr>
                <a:srgbClr val="C00000"/>
              </a:buClr>
              <a:buSzPct val="80000"/>
              <a:buBlip>
                <a:blip r:embed="rId2"/>
              </a:buBlip>
            </a:pPr>
            <a:r>
              <a:rPr lang="ar-SA" dirty="0"/>
              <a:t> </a:t>
            </a:r>
            <a:r>
              <a:rPr lang="ar-SA" dirty="0" smtClean="0"/>
              <a:t> مثل: منطقة راس التقرير.</a:t>
            </a:r>
          </a:p>
          <a:p>
            <a:pPr marL="0" indent="0">
              <a:buClr>
                <a:srgbClr val="C00000"/>
              </a:buClr>
              <a:buSzPct val="8000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1580918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>
                <a:solidFill>
                  <a:schemeClr val="accent1">
                    <a:lumMod val="50000"/>
                  </a:schemeClr>
                </a:solidFill>
              </a:rPr>
              <a:t>طرق عرض التقرير: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Clr>
                <a:srgbClr val="C00000"/>
              </a:buClr>
              <a:buSzPct val="82000"/>
              <a:buFont typeface="+mj-lt"/>
              <a:buAutoNum type="arabicPeriod" startAt="4"/>
            </a:pPr>
            <a:r>
              <a:rPr lang="ar-SA" dirty="0" smtClean="0"/>
              <a:t>طريقة معاينة قبل </a:t>
            </a:r>
            <a:r>
              <a:rPr lang="ar-SA" dirty="0" err="1" smtClean="0"/>
              <a:t>الطباعه</a:t>
            </a:r>
            <a:r>
              <a:rPr lang="ar-SA" dirty="0" smtClean="0"/>
              <a:t> </a:t>
            </a:r>
            <a:r>
              <a:rPr lang="en-US" dirty="0" smtClean="0"/>
              <a:t>Print Preview</a:t>
            </a:r>
            <a:r>
              <a:rPr lang="ar-SA" dirty="0" smtClean="0"/>
              <a:t>:</a:t>
            </a:r>
          </a:p>
          <a:p>
            <a:pPr marL="0" indent="0">
              <a:buClr>
                <a:srgbClr val="C00000"/>
              </a:buClr>
              <a:buSzPct val="82000"/>
              <a:buNone/>
            </a:pPr>
            <a:r>
              <a:rPr lang="ar-SA" dirty="0"/>
              <a:t> </a:t>
            </a:r>
            <a:r>
              <a:rPr lang="ar-SA" dirty="0" smtClean="0"/>
              <a:t>هي الجزء الذي يبين المظهر النهائي الذي سيبدو علية التقرير عند </a:t>
            </a:r>
            <a:r>
              <a:rPr lang="ar-SA" dirty="0" err="1" smtClean="0"/>
              <a:t>طباعتة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6585786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التنقل بين طرق عرض التقرير: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من تبويب الصفحة الرئيسية </a:t>
            </a:r>
            <a:r>
              <a:rPr lang="en-US" dirty="0" smtClean="0"/>
              <a:t>Home </a:t>
            </a:r>
            <a:r>
              <a:rPr lang="ar-SA" dirty="0" smtClean="0"/>
              <a:t>       مجموعة </a:t>
            </a:r>
            <a:r>
              <a:rPr lang="en-US" dirty="0" smtClean="0"/>
              <a:t>Views </a:t>
            </a:r>
            <a:r>
              <a:rPr lang="ar-SA" dirty="0" smtClean="0"/>
              <a:t>        انقر السهم اسفل </a:t>
            </a:r>
            <a:r>
              <a:rPr lang="en-US" dirty="0" smtClean="0"/>
              <a:t>View</a:t>
            </a:r>
            <a:r>
              <a:rPr lang="ar-SA" dirty="0" smtClean="0"/>
              <a:t>       انقر فوق طريقة العرض الذي تريد.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17</a:t>
            </a:fld>
            <a:endParaRPr lang="en-US" altLang="en-US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091543" y="2050869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8305800" y="2438400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4800600" y="2438400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2971800"/>
            <a:ext cx="3124200" cy="3276600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3962400" y="3124200"/>
            <a:ext cx="990600" cy="3048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2743200" y="3429000"/>
            <a:ext cx="1148443" cy="762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715158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تعديل عنوان النموذج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عند انشاء التقرير يقوم </a:t>
            </a:r>
            <a:r>
              <a:rPr lang="en-US" dirty="0" smtClean="0">
                <a:solidFill>
                  <a:srgbClr val="FF0000"/>
                </a:solidFill>
              </a:rPr>
              <a:t>access</a:t>
            </a:r>
            <a:r>
              <a:rPr lang="ar-SA" dirty="0" smtClean="0">
                <a:solidFill>
                  <a:srgbClr val="FF0000"/>
                </a:solidFill>
              </a:rPr>
              <a:t> تلقائيا </a:t>
            </a:r>
            <a:r>
              <a:rPr lang="ar-SA" dirty="0" err="1" smtClean="0">
                <a:solidFill>
                  <a:srgbClr val="FF0000"/>
                </a:solidFill>
              </a:rPr>
              <a:t>باضافة</a:t>
            </a:r>
            <a:r>
              <a:rPr lang="ar-SA" dirty="0" smtClean="0">
                <a:solidFill>
                  <a:srgbClr val="FF0000"/>
                </a:solidFill>
              </a:rPr>
              <a:t> اسم الجدول الذي اعتمد علية في انشاء التقرير كعنوان في اعلى التقرير.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انتقل الى طريقة عرض التخطيط</a:t>
            </a:r>
            <a:r>
              <a:rPr lang="en-US" dirty="0"/>
              <a:t> </a:t>
            </a:r>
            <a:r>
              <a:rPr lang="en-US" dirty="0" smtClean="0"/>
              <a:t>Layout View </a:t>
            </a:r>
            <a:r>
              <a:rPr lang="ar-SA" dirty="0" smtClean="0"/>
              <a:t> , انقر نقرا مزدوجا فوق عنوان التقرير فيتم </a:t>
            </a:r>
            <a:r>
              <a:rPr lang="ar-SA" dirty="0" err="1" smtClean="0"/>
              <a:t>تظليلة</a:t>
            </a:r>
            <a:r>
              <a:rPr lang="ar-SA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ادخل العنوان الجديد ثم اضغط مفتاح </a:t>
            </a:r>
            <a:r>
              <a:rPr lang="en-US" dirty="0" smtClean="0"/>
              <a:t>Enter 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6034725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28600"/>
            <a:ext cx="7678222" cy="287695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19</a:t>
            </a:fld>
            <a:endParaRPr lang="en-US" altLang="en-US"/>
          </a:p>
        </p:txBody>
      </p:sp>
      <p:sp>
        <p:nvSpPr>
          <p:cNvPr id="6" name="Rounded Rectangle 5"/>
          <p:cNvSpPr/>
          <p:nvPr/>
        </p:nvSpPr>
        <p:spPr>
          <a:xfrm>
            <a:off x="228600" y="609600"/>
            <a:ext cx="1371600" cy="6096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429000"/>
            <a:ext cx="7582959" cy="27816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219200" y="3810000"/>
            <a:ext cx="1828800" cy="6096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200400" y="3962400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2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828800" y="609600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1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334518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تعديل عرض الاعمدة في التقرير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للتحكم في زيادة او تقليل عرض العمود ليتلاءم مع البيانات الموجودة </a:t>
            </a:r>
            <a:r>
              <a:rPr lang="ar-SA" dirty="0" err="1" smtClean="0">
                <a:solidFill>
                  <a:srgbClr val="FF0000"/>
                </a:solidFill>
              </a:rPr>
              <a:t>فية</a:t>
            </a:r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اتبع </a:t>
            </a:r>
            <a:r>
              <a:rPr lang="ar-SA" dirty="0" err="1" smtClean="0">
                <a:solidFill>
                  <a:srgbClr val="FF0000"/>
                </a:solidFill>
              </a:rPr>
              <a:t>مايلي</a:t>
            </a:r>
            <a:r>
              <a:rPr lang="ar-SA" dirty="0" smtClean="0">
                <a:solidFill>
                  <a:srgbClr val="FF0000"/>
                </a:solidFill>
              </a:rPr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انتقل الى طريقة عرض التخطيط </a:t>
            </a:r>
            <a:r>
              <a:rPr lang="en-US" dirty="0" smtClean="0"/>
              <a:t>Layout View</a:t>
            </a:r>
            <a:r>
              <a:rPr lang="en-US" dirty="0"/>
              <a:t> </a:t>
            </a:r>
            <a:r>
              <a:rPr lang="ar-SA" dirty="0" smtClean="0"/>
              <a:t> انقر اسم الحقل الذي تريد تعديل عرض </a:t>
            </a:r>
            <a:r>
              <a:rPr lang="ar-SA" dirty="0" err="1" smtClean="0"/>
              <a:t>عمودة</a:t>
            </a:r>
            <a:r>
              <a:rPr lang="ar-SA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err="1" smtClean="0"/>
              <a:t>وجة</a:t>
            </a:r>
            <a:r>
              <a:rPr lang="ar-SA" dirty="0" smtClean="0"/>
              <a:t> المؤشر الى الخط المنقط الموجود في الجانب الايمن للعمود المحدد. فيتغير شكل المؤشر الى سهم افقي , انقر واسحب لليمين لزيادة عرض العمود ولليسار لتقليل عرض العمود.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1706802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21</a:t>
            </a:fld>
            <a:endParaRPr lang="en-US" alt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90600"/>
            <a:ext cx="8153399" cy="5105399"/>
          </a:xfrm>
        </p:spPr>
      </p:pic>
      <p:sp>
        <p:nvSpPr>
          <p:cNvPr id="8" name="Left-Right Arrow 7"/>
          <p:cNvSpPr/>
          <p:nvPr/>
        </p:nvSpPr>
        <p:spPr>
          <a:xfrm>
            <a:off x="2362200" y="2590800"/>
            <a:ext cx="609600" cy="198119"/>
          </a:xfrm>
          <a:prstGeom prst="left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114019"/>
      </p:ext>
    </p:extLst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اضافة شعار الى التقرير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عند انشاء التقرير يتم اضافة شكل الى جانب العنوان في اعلى التقرير. </a:t>
            </a:r>
            <a:r>
              <a:rPr lang="ar-SA" dirty="0" err="1" smtClean="0">
                <a:solidFill>
                  <a:srgbClr val="FF0000"/>
                </a:solidFill>
              </a:rPr>
              <a:t>لاضافة</a:t>
            </a:r>
            <a:r>
              <a:rPr lang="ar-SA" dirty="0" smtClean="0">
                <a:solidFill>
                  <a:srgbClr val="FF0000"/>
                </a:solidFill>
              </a:rPr>
              <a:t> صورة او شعار الى التقرير اتبع </a:t>
            </a:r>
            <a:r>
              <a:rPr lang="ar-SA" dirty="0" err="1" smtClean="0">
                <a:solidFill>
                  <a:srgbClr val="FF0000"/>
                </a:solidFill>
              </a:rPr>
              <a:t>مايلي</a:t>
            </a:r>
            <a:r>
              <a:rPr lang="ar-SA" dirty="0" smtClean="0">
                <a:solidFill>
                  <a:srgbClr val="FF0000"/>
                </a:solidFill>
              </a:rPr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انتقل الى طريقة عرض التخطيط </a:t>
            </a:r>
            <a:r>
              <a:rPr lang="en-US" dirty="0" smtClean="0"/>
              <a:t>Layout View</a:t>
            </a:r>
            <a:r>
              <a:rPr lang="ar-SA" dirty="0" smtClean="0"/>
              <a:t> انتقل الى تبويب تصميم </a:t>
            </a:r>
            <a:r>
              <a:rPr lang="en-US" dirty="0" smtClean="0"/>
              <a:t>Design</a:t>
            </a:r>
            <a:r>
              <a:rPr lang="ar-SA" dirty="0" smtClean="0"/>
              <a:t> ومن مجموعة راس/تذييل </a:t>
            </a:r>
            <a:r>
              <a:rPr lang="en-US" dirty="0" smtClean="0"/>
              <a:t>Header/Footer</a:t>
            </a:r>
            <a:r>
              <a:rPr lang="ar-SA" dirty="0" smtClean="0"/>
              <a:t> انقر فوق شعار </a:t>
            </a:r>
            <a:r>
              <a:rPr lang="en-US" dirty="0" smtClean="0"/>
              <a:t>Logo</a:t>
            </a:r>
            <a:r>
              <a:rPr lang="ar-SA" dirty="0" smtClean="0"/>
              <a:t> .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فيظهر مربع حوار ادراج صورة</a:t>
            </a:r>
            <a:r>
              <a:rPr lang="en-US" dirty="0" smtClean="0"/>
              <a:t> insert picture </a:t>
            </a:r>
            <a:r>
              <a:rPr lang="ar-SA" dirty="0" smtClean="0"/>
              <a:t> , حدد الصورة التي تريد.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فيتم اضافة الصورة او الشعار الى اعلى التقرير.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2631954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"/>
            <a:ext cx="6244543" cy="514032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23</a:t>
            </a:fld>
            <a:endParaRPr lang="en-US" altLang="en-US"/>
          </a:p>
        </p:txBody>
      </p:sp>
      <p:sp>
        <p:nvSpPr>
          <p:cNvPr id="6" name="Oval 5"/>
          <p:cNvSpPr/>
          <p:nvPr/>
        </p:nvSpPr>
        <p:spPr>
          <a:xfrm>
            <a:off x="3276600" y="5829300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2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04800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1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5410200"/>
            <a:ext cx="5943600" cy="114300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5562600" y="3505200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2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3294017" y="5829300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3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62200" y="5715000"/>
            <a:ext cx="914400" cy="685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616109"/>
      </p:ext>
    </p:extLst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تنسيق التقرير تلقائيا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يوفر </a:t>
            </a:r>
            <a:r>
              <a:rPr lang="en-US" dirty="0" smtClean="0">
                <a:solidFill>
                  <a:srgbClr val="FF0000"/>
                </a:solidFill>
              </a:rPr>
              <a:t>access2010</a:t>
            </a:r>
            <a:r>
              <a:rPr lang="ar-SA" dirty="0" smtClean="0">
                <a:solidFill>
                  <a:srgbClr val="FF0000"/>
                </a:solidFill>
              </a:rPr>
              <a:t> مجموعه من انماط التنسيقات الجاهزة والتي يمكنك تطبيقها على التقرير.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انتقل الى طريقة عرض التخطيط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Layout View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من ادوات تخطيط التقرير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Report Layout Tools</a:t>
            </a: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ومن تبويب تصميم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Design</a:t>
            </a: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ومن مجموعه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Themes</a:t>
            </a: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انقر فوق التنسيق الذي تريد.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1317695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8600"/>
            <a:ext cx="8077200" cy="594359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25</a:t>
            </a:fld>
            <a:endParaRPr lang="en-US" altLang="en-US"/>
          </a:p>
        </p:txBody>
      </p:sp>
      <p:sp>
        <p:nvSpPr>
          <p:cNvPr id="6" name="Oval 5"/>
          <p:cNvSpPr/>
          <p:nvPr/>
        </p:nvSpPr>
        <p:spPr>
          <a:xfrm>
            <a:off x="6248400" y="2667000"/>
            <a:ext cx="6096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1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219200" y="657497"/>
            <a:ext cx="6096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2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334000" y="304800"/>
            <a:ext cx="1066800" cy="50509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989700"/>
      </p:ext>
    </p:extLst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تعديل اسماء الحقول في التقرير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لتعديل اسماء الحقول في التقرير اتبع </a:t>
            </a:r>
            <a:r>
              <a:rPr lang="ar-SA" dirty="0" err="1" smtClean="0">
                <a:solidFill>
                  <a:srgbClr val="FF0000"/>
                </a:solidFill>
              </a:rPr>
              <a:t>مايلي</a:t>
            </a:r>
            <a:r>
              <a:rPr lang="ar-SA" dirty="0" smtClean="0">
                <a:solidFill>
                  <a:srgbClr val="FF0000"/>
                </a:solidFill>
              </a:rPr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انتقل الى طريقة عرض التخطيط </a:t>
            </a:r>
            <a:r>
              <a:rPr lang="en-US" dirty="0" smtClean="0"/>
              <a:t>Layout View</a:t>
            </a:r>
            <a:r>
              <a:rPr lang="ar-SA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انقر عنوان الحقل الذي تريد </a:t>
            </a:r>
            <a:r>
              <a:rPr lang="ar-SA" dirty="0" err="1" smtClean="0"/>
              <a:t>تعديلة.قم</a:t>
            </a:r>
            <a:r>
              <a:rPr lang="ar-SA" dirty="0" smtClean="0"/>
              <a:t> </a:t>
            </a:r>
            <a:r>
              <a:rPr lang="ar-SA" dirty="0" err="1" smtClean="0"/>
              <a:t>باعادة</a:t>
            </a:r>
            <a:r>
              <a:rPr lang="ar-SA" dirty="0" smtClean="0"/>
              <a:t> النقر مرة اخرى فيظهر المؤشر ضمن المربع.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احذف الاسم الموجود ثم ادخل الاسم الجديد عند الانتهاء اضغط </a:t>
            </a:r>
            <a:r>
              <a:rPr lang="en-US" dirty="0" smtClean="0"/>
              <a:t>Enter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556206"/>
      </p:ext>
    </p:extLst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543800" cy="1295400"/>
          </a:xfrm>
        </p:spPr>
        <p:txBody>
          <a:bodyPr/>
          <a:lstStyle/>
          <a:p>
            <a:pPr algn="r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ادراج وتنسيق التاريخ والوقت:</a:t>
            </a:r>
            <a:b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411662"/>
          </a:xfrm>
        </p:spPr>
        <p:txBody>
          <a:bodyPr/>
          <a:lstStyle/>
          <a:p>
            <a:r>
              <a:rPr lang="ar-SA" dirty="0" err="1" smtClean="0">
                <a:solidFill>
                  <a:srgbClr val="FF0000"/>
                </a:solidFill>
              </a:rPr>
              <a:t>لادراج</a:t>
            </a:r>
            <a:r>
              <a:rPr lang="ar-SA" dirty="0" smtClean="0">
                <a:solidFill>
                  <a:srgbClr val="FF0000"/>
                </a:solidFill>
              </a:rPr>
              <a:t> التاريخ والوقت الحاليين الى التقرير اتبع </a:t>
            </a:r>
            <a:r>
              <a:rPr lang="ar-SA" dirty="0" err="1" smtClean="0">
                <a:solidFill>
                  <a:srgbClr val="FF0000"/>
                </a:solidFill>
              </a:rPr>
              <a:t>مايلي</a:t>
            </a:r>
            <a:r>
              <a:rPr lang="ar-SA" dirty="0" smtClean="0">
                <a:solidFill>
                  <a:srgbClr val="FF0000"/>
                </a:solidFill>
              </a:rPr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انتقل الى طريقة عرض التخطيط </a:t>
            </a:r>
            <a:r>
              <a:rPr lang="en-US" dirty="0" smtClean="0"/>
              <a:t>Layout View</a:t>
            </a:r>
            <a:r>
              <a:rPr lang="ar-SA" dirty="0" smtClean="0"/>
              <a:t> من تبويب تصميم </a:t>
            </a:r>
            <a:r>
              <a:rPr lang="en-US" dirty="0" smtClean="0"/>
              <a:t>Design</a:t>
            </a:r>
            <a:r>
              <a:rPr lang="ar-SA" dirty="0" smtClean="0"/>
              <a:t> ومن مجموعة راس/تذييل </a:t>
            </a:r>
            <a:r>
              <a:rPr lang="en-US" dirty="0" smtClean="0"/>
              <a:t>Header/Footer</a:t>
            </a:r>
            <a:r>
              <a:rPr lang="ar-SA" dirty="0" smtClean="0"/>
              <a:t> انقر فوق التاريخ والوقت</a:t>
            </a:r>
            <a:r>
              <a:rPr lang="en-US" dirty="0" smtClean="0"/>
              <a:t>           </a:t>
            </a:r>
            <a:r>
              <a:rPr lang="ar-SA" dirty="0" smtClean="0"/>
              <a:t> </a:t>
            </a:r>
            <a:r>
              <a:rPr lang="en-US" dirty="0" smtClean="0"/>
              <a:t> Date and Time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فيظهر مربع حوار التاريخ والوقت </a:t>
            </a:r>
            <a:r>
              <a:rPr lang="en-US" dirty="0" smtClean="0"/>
              <a:t>Date and Time</a:t>
            </a:r>
            <a:r>
              <a:rPr lang="ar-SA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حدد نمط التاريخ والوقت الذي تريد.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قم </a:t>
            </a:r>
            <a:r>
              <a:rPr lang="ar-SA" dirty="0" err="1" smtClean="0"/>
              <a:t>بازالة</a:t>
            </a:r>
            <a:r>
              <a:rPr lang="ar-SA" dirty="0" smtClean="0"/>
              <a:t> خانة تضمين الوقت </a:t>
            </a:r>
            <a:r>
              <a:rPr lang="en-US" dirty="0" smtClean="0"/>
              <a:t>Include Time</a:t>
            </a:r>
            <a:r>
              <a:rPr lang="ar-SA" dirty="0" smtClean="0"/>
              <a:t> اذا لم ترغب في اظهار الوقت.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انقر موافق فيتم اضافه الوقت والتاريخ الى راس التقرير.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2745194"/>
      </p:ext>
    </p:extLst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28</a:t>
            </a:fld>
            <a:endParaRPr lang="en-US" altLang="en-US"/>
          </a:p>
        </p:txBody>
      </p:sp>
      <p:sp>
        <p:nvSpPr>
          <p:cNvPr id="6" name="Oval 5"/>
          <p:cNvSpPr/>
          <p:nvPr/>
        </p:nvSpPr>
        <p:spPr>
          <a:xfrm>
            <a:off x="6248400" y="2667000"/>
            <a:ext cx="6096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1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"/>
            <a:ext cx="8381999" cy="6400800"/>
          </a:xfrm>
        </p:spPr>
      </p:pic>
      <p:sp>
        <p:nvSpPr>
          <p:cNvPr id="9" name="Oval 8"/>
          <p:cNvSpPr/>
          <p:nvPr/>
        </p:nvSpPr>
        <p:spPr>
          <a:xfrm>
            <a:off x="4800600" y="1981200"/>
            <a:ext cx="6096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2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8534400" y="1447800"/>
            <a:ext cx="6096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1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648200" y="2397034"/>
            <a:ext cx="6096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3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495800" y="3429000"/>
            <a:ext cx="6096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4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495800" y="5410200"/>
            <a:ext cx="1219200" cy="381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1920696"/>
            <a:ext cx="1219370" cy="628738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7467600" y="2397034"/>
            <a:ext cx="6096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5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959765"/>
      </p:ext>
    </p:extLst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اضافة حقول للتقرير: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ar-SA" dirty="0" smtClean="0"/>
              <a:t>من تبويب تصميم </a:t>
            </a:r>
            <a:r>
              <a:rPr lang="en-US" dirty="0" smtClean="0"/>
              <a:t>Design</a:t>
            </a:r>
            <a:r>
              <a:rPr lang="ar-SA" dirty="0" smtClean="0"/>
              <a:t> ومن مجموعة ادوات </a:t>
            </a:r>
            <a:r>
              <a:rPr lang="en-US" dirty="0" smtClean="0"/>
              <a:t>Tools</a:t>
            </a:r>
            <a:r>
              <a:rPr lang="ar-SA" dirty="0" smtClean="0"/>
              <a:t> ,انقر فوق اضافة حقول موجودة </a:t>
            </a:r>
            <a:r>
              <a:rPr lang="en-US" dirty="0" smtClean="0"/>
              <a:t>Add Existing Fields</a:t>
            </a:r>
            <a:r>
              <a:rPr lang="ar-SA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فتظهر قائمة بالجداول والحقول المتاحة في قاعدة البيانات.</a:t>
            </a:r>
          </a:p>
          <a:p>
            <a:pPr marL="0" indent="0">
              <a:buNone/>
            </a:pPr>
            <a:r>
              <a:rPr lang="ar-SA" dirty="0" smtClean="0"/>
              <a:t>    انقر نقرا مزدوجا فوق الحقل الذي تريد </a:t>
            </a:r>
            <a:r>
              <a:rPr lang="ar-SA" dirty="0" err="1" smtClean="0"/>
              <a:t>اضافتة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1743238"/>
      </p:ext>
    </p:extLst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8600"/>
            <a:ext cx="8382000" cy="5791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30</a:t>
            </a:fld>
            <a:endParaRPr lang="en-US" altLang="en-US"/>
          </a:p>
        </p:txBody>
      </p:sp>
      <p:sp>
        <p:nvSpPr>
          <p:cNvPr id="6" name="Oval 5"/>
          <p:cNvSpPr/>
          <p:nvPr/>
        </p:nvSpPr>
        <p:spPr>
          <a:xfrm>
            <a:off x="6858000" y="838200"/>
            <a:ext cx="6096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1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6233160" y="3688080"/>
            <a:ext cx="6096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2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047571"/>
      </p:ext>
    </p:extLst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تغيير حجم التقرير </a:t>
            </a:r>
            <a:r>
              <a:rPr lang="ar-SA" dirty="0" err="1" smtClean="0">
                <a:solidFill>
                  <a:schemeClr val="accent1">
                    <a:lumMod val="50000"/>
                  </a:schemeClr>
                </a:solidFill>
              </a:rPr>
              <a:t>للطباعه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لاحظ ظهور خطوط منقطة في </a:t>
            </a:r>
            <a:r>
              <a:rPr lang="ar-SA" dirty="0" err="1" smtClean="0"/>
              <a:t>التقرير,تشير</a:t>
            </a:r>
            <a:r>
              <a:rPr lang="ar-SA" dirty="0" smtClean="0"/>
              <a:t> </a:t>
            </a:r>
            <a:r>
              <a:rPr lang="ar-SA" dirty="0" err="1" smtClean="0"/>
              <a:t>هذة</a:t>
            </a:r>
            <a:r>
              <a:rPr lang="ar-SA" dirty="0" smtClean="0"/>
              <a:t> الخطوط الى الهوامش واي </a:t>
            </a:r>
            <a:r>
              <a:rPr lang="ar-SA" u="sng" dirty="0" smtClean="0">
                <a:solidFill>
                  <a:srgbClr val="FF0000"/>
                </a:solidFill>
              </a:rPr>
              <a:t>حقل يقع خارج هذا الخط فانة سيظهر على الصفحة الثانية عند </a:t>
            </a:r>
            <a:r>
              <a:rPr lang="ar-SA" u="sng" dirty="0" err="1" smtClean="0">
                <a:solidFill>
                  <a:srgbClr val="FF0000"/>
                </a:solidFill>
              </a:rPr>
              <a:t>الطباعه</a:t>
            </a:r>
            <a:r>
              <a:rPr lang="ar-SA" u="sng" dirty="0" smtClean="0">
                <a:solidFill>
                  <a:srgbClr val="FF0000"/>
                </a:solidFill>
              </a:rPr>
              <a:t>, لذا ينصح بتعديل عرض الاعمدة </a:t>
            </a:r>
            <a:r>
              <a:rPr lang="ar-SA" dirty="0" smtClean="0"/>
              <a:t>حتى يكون جميع الحقول ضمن الاطار المنقط مع ملاحظة ان </a:t>
            </a:r>
            <a:r>
              <a:rPr lang="ar-SA" dirty="0" err="1" smtClean="0"/>
              <a:t>هذة</a:t>
            </a:r>
            <a:r>
              <a:rPr lang="ar-SA" dirty="0" smtClean="0"/>
              <a:t> الخطوط لا تظهر عند </a:t>
            </a:r>
            <a:r>
              <a:rPr lang="ar-SA" dirty="0" err="1" smtClean="0"/>
              <a:t>الطباعه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8366582"/>
      </p:ext>
    </p:extLst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التطبيق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انشئي تقرير مع مراعاة الامور التالية:</a:t>
            </a:r>
          </a:p>
          <a:p>
            <a:pPr>
              <a:buFont typeface="Wingdings" pitchFamily="2" charset="2"/>
              <a:buChar char="ü"/>
            </a:pPr>
            <a:r>
              <a:rPr lang="ar-SA" dirty="0"/>
              <a:t> </a:t>
            </a:r>
            <a:r>
              <a:rPr lang="ar-SA" dirty="0" smtClean="0"/>
              <a:t> اظهار جميع الحقول</a:t>
            </a:r>
          </a:p>
          <a:p>
            <a:pPr>
              <a:buFont typeface="Wingdings" pitchFamily="2" charset="2"/>
              <a:buChar char="ü"/>
            </a:pPr>
            <a:r>
              <a:rPr lang="ar-SA" dirty="0" smtClean="0"/>
              <a:t>ادراج التاريخ والوقت في اعلى الصفحة.</a:t>
            </a:r>
          </a:p>
          <a:p>
            <a:pPr>
              <a:buFont typeface="Wingdings" pitchFamily="2" charset="2"/>
              <a:buChar char="ü"/>
            </a:pPr>
            <a:r>
              <a:rPr lang="ar-SA" dirty="0" smtClean="0"/>
              <a:t>اضافة شعار التقرير.</a:t>
            </a:r>
          </a:p>
          <a:p>
            <a:pPr>
              <a:buFont typeface="Wingdings" pitchFamily="2" charset="2"/>
              <a:buChar char="ü"/>
            </a:pPr>
            <a:r>
              <a:rPr lang="ar-SA" dirty="0" smtClean="0"/>
              <a:t>تنسيق التقرير بما يناسبك.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A63D6-AC02-4673-98E8-7D25270705C7}" type="slidenum">
              <a:rPr lang="ar-SA" altLang="en-US" smtClean="0"/>
              <a:pPr>
                <a:defRPr/>
              </a:pPr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2500350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2952</TotalTime>
  <Words>1015</Words>
  <Application>Microsoft Office PowerPoint</Application>
  <PresentationFormat>On-screen Show (4:3)</PresentationFormat>
  <Paragraphs>152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Network</vt:lpstr>
      <vt:lpstr>التقارير</vt:lpstr>
      <vt:lpstr>الأهداف</vt:lpstr>
      <vt:lpstr>التقارير Reports</vt:lpstr>
      <vt:lpstr>انشاء تقرير بسيط</vt:lpstr>
      <vt:lpstr>PowerPoint Presentation</vt:lpstr>
      <vt:lpstr>PowerPoint Presentation</vt:lpstr>
      <vt:lpstr>انشاء تقرير باستخدام معالج التقارير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طرق عرض التقرير:</vt:lpstr>
      <vt:lpstr>طرق عرض التقرير:</vt:lpstr>
      <vt:lpstr>طرق عرض التقرير:</vt:lpstr>
      <vt:lpstr>التنقل بين طرق عرض التقرير:</vt:lpstr>
      <vt:lpstr>تعديل عنوان النموذج</vt:lpstr>
      <vt:lpstr>PowerPoint Presentation</vt:lpstr>
      <vt:lpstr>تعديل عرض الاعمدة في التقرير</vt:lpstr>
      <vt:lpstr>PowerPoint Presentation</vt:lpstr>
      <vt:lpstr>اضافة شعار الى التقرير</vt:lpstr>
      <vt:lpstr>PowerPoint Presentation</vt:lpstr>
      <vt:lpstr>تنسيق التقرير تلقائيا</vt:lpstr>
      <vt:lpstr>PowerPoint Presentation</vt:lpstr>
      <vt:lpstr>تعديل اسماء الحقول في التقرير</vt:lpstr>
      <vt:lpstr>ادراج وتنسيق التاريخ والوقت: </vt:lpstr>
      <vt:lpstr>PowerPoint Presentation</vt:lpstr>
      <vt:lpstr>اضافة حقول للتقرير:</vt:lpstr>
      <vt:lpstr>PowerPoint Presentation</vt:lpstr>
      <vt:lpstr>تغيير حجم التقرير للطباعه</vt:lpstr>
      <vt:lpstr>التطبيق</vt:lpstr>
    </vt:vector>
  </TitlesOfParts>
  <Company>BEST FORUM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الرحيم</dc:title>
  <dc:creator>Free User</dc:creator>
  <cp:lastModifiedBy>DELL</cp:lastModifiedBy>
  <cp:revision>356</cp:revision>
  <dcterms:created xsi:type="dcterms:W3CDTF">2011-02-26T15:22:43Z</dcterms:created>
  <dcterms:modified xsi:type="dcterms:W3CDTF">2014-04-26T19:47:50Z</dcterms:modified>
</cp:coreProperties>
</file>