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5"/>
  </p:notesMasterIdLst>
  <p:sldIdLst>
    <p:sldId id="256" r:id="rId2"/>
    <p:sldId id="277" r:id="rId3"/>
    <p:sldId id="263" r:id="rId4"/>
    <p:sldId id="275" r:id="rId5"/>
    <p:sldId id="265" r:id="rId6"/>
    <p:sldId id="257" r:id="rId7"/>
    <p:sldId id="258" r:id="rId8"/>
    <p:sldId id="281" r:id="rId9"/>
    <p:sldId id="267" r:id="rId10"/>
    <p:sldId id="268" r:id="rId11"/>
    <p:sldId id="269" r:id="rId12"/>
    <p:sldId id="270" r:id="rId13"/>
    <p:sldId id="271" r:id="rId14"/>
    <p:sldId id="272" r:id="rId15"/>
    <p:sldId id="273" r:id="rId16"/>
    <p:sldId id="264" r:id="rId17"/>
    <p:sldId id="259" r:id="rId18"/>
    <p:sldId id="276" r:id="rId19"/>
    <p:sldId id="261" r:id="rId20"/>
    <p:sldId id="278" r:id="rId21"/>
    <p:sldId id="262" r:id="rId22"/>
    <p:sldId id="279" r:id="rId23"/>
    <p:sldId id="280"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70" d="100"/>
          <a:sy n="70" d="100"/>
        </p:scale>
        <p:origin x="-1164" y="-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477C245-4111-4051-A98D-A750FA18166A}" type="datetimeFigureOut">
              <a:rPr lang="ar-SA" smtClean="0"/>
              <a:pPr/>
              <a:t>13/07/1435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A663895-1A8F-471F-B8E7-DACAF6E0D529}" type="slidenum">
              <a:rPr lang="ar-SA" smtClean="0"/>
              <a:pPr/>
              <a:t>‹#›</a:t>
            </a:fld>
            <a:endParaRPr lang="ar-SA"/>
          </a:p>
        </p:txBody>
      </p:sp>
    </p:spTree>
    <p:extLst>
      <p:ext uri="{BB962C8B-B14F-4D97-AF65-F5344CB8AC3E}">
        <p14:creationId xmlns:p14="http://schemas.microsoft.com/office/powerpoint/2010/main" xmlns="" val="12076665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3A663895-1A8F-471F-B8E7-DACAF6E0D529}" type="slidenum">
              <a:rPr lang="ar-SA" smtClean="0"/>
              <a:pPr/>
              <a:t>7</a:t>
            </a:fld>
            <a:endParaRPr lang="ar-SA"/>
          </a:p>
        </p:txBody>
      </p:sp>
    </p:spTree>
    <p:extLst>
      <p:ext uri="{BB962C8B-B14F-4D97-AF65-F5344CB8AC3E}">
        <p14:creationId xmlns:p14="http://schemas.microsoft.com/office/powerpoint/2010/main" xmlns="" val="2789013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426EA3-E663-44F9-B38B-06AA9457C7B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B6B1F9-EB78-48F7-A0D0-3261C236A3AD}" type="datetimeFigureOut">
              <a:rPr lang="ar-SA" smtClean="0"/>
              <a:pPr/>
              <a:t>13/07/1435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3426EA3-E663-44F9-B38B-06AA9457C7B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العامل النحوي </a:t>
            </a:r>
            <a:endParaRPr lang="ar-SA" dirty="0"/>
          </a:p>
        </p:txBody>
      </p:sp>
      <p:sp>
        <p:nvSpPr>
          <p:cNvPr id="3" name="عنوان فرعي 2"/>
          <p:cNvSpPr>
            <a:spLocks noGrp="1"/>
          </p:cNvSpPr>
          <p:nvPr>
            <p:ph type="subTitle" idx="1"/>
          </p:nvPr>
        </p:nvSpPr>
        <p:spPr/>
        <p:txBody>
          <a:bodyPr/>
          <a:lstStyle/>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251520" y="1556792"/>
            <a:ext cx="8229600" cy="4525963"/>
          </a:xfrm>
        </p:spPr>
        <p:txBody>
          <a:bodyPr>
            <a:normAutofit fontScale="92500" lnSpcReduction="10000"/>
          </a:bodyPr>
          <a:lstStyle/>
          <a:p>
            <a:r>
              <a:rPr lang="ar-SA" dirty="0"/>
              <a:t/>
            </a:r>
            <a:br>
              <a:rPr lang="ar-SA" dirty="0"/>
            </a:br>
            <a:r>
              <a:rPr lang="ar-SA" dirty="0"/>
              <a:t>منشأ نظرية العامل:</a:t>
            </a:r>
            <a:br>
              <a:rPr lang="ar-SA" dirty="0"/>
            </a:br>
            <a:r>
              <a:rPr lang="ar-SA" dirty="0"/>
              <a:t>ظاهرة الاعراب من ابرز واهم الظواهر في اللغة العربية والتي هي تغير اواخر الكلمات بتغير العوامل لذا فقد بحث العلماء العرب في هذا الميدان منذ نشأة النحو واكتماله على يد الخليل حيث يتقدم موضوع العامل الموضوعات في كتاب سيبويه مثل باب مجاري اواخر الكلم من العربية وتتضح فيه فكرة العامل.</a:t>
            </a:r>
            <a:br>
              <a:rPr lang="ar-SA" dirty="0"/>
            </a:br>
            <a:r>
              <a:rPr lang="ar-SA" dirty="0" smtClean="0"/>
              <a:t>ولعلَّ نظرية </a:t>
            </a:r>
            <a:r>
              <a:rPr lang="ar-SA" dirty="0"/>
              <a:t>العامل نشأت بعد ان اكتمل </a:t>
            </a:r>
            <a:r>
              <a:rPr lang="ar-SA" dirty="0" smtClean="0"/>
              <a:t>النحو </a:t>
            </a:r>
            <a:r>
              <a:rPr lang="ar-SA" dirty="0"/>
              <a:t>لم تنشأ نظرية العامل قبل </a:t>
            </a:r>
            <a:r>
              <a:rPr lang="ar-SA" dirty="0" smtClean="0"/>
              <a:t>الخليل</a:t>
            </a:r>
            <a:r>
              <a:rPr lang="ar-SA" dirty="0"/>
              <a:t/>
            </a:r>
            <a:br>
              <a:rPr lang="ar-SA" dirty="0"/>
            </a:br>
            <a:endParaRPr lang="ar-SA" dirty="0"/>
          </a:p>
        </p:txBody>
      </p:sp>
    </p:spTree>
    <p:extLst>
      <p:ext uri="{BB962C8B-B14F-4D97-AF65-F5344CB8AC3E}">
        <p14:creationId xmlns:p14="http://schemas.microsoft.com/office/powerpoint/2010/main" xmlns="" val="3902947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r>
              <a:rPr lang="ar-SA" dirty="0" smtClean="0"/>
              <a:t>تعريف العامل </a:t>
            </a:r>
          </a:p>
          <a:p>
            <a:pPr lvl="1"/>
            <a:r>
              <a:rPr lang="ar-SA" dirty="0" smtClean="0"/>
              <a:t>ما أوجب كون آخر الكلمة على وجه مخصوص من الإعراب من رفع  ،أو نصب ،أو جر، أو جزم</a:t>
            </a:r>
          </a:p>
          <a:p>
            <a:pPr lvl="1"/>
            <a:r>
              <a:rPr lang="ar-SA" dirty="0" smtClean="0"/>
              <a:t>حكم العامل : أن يكون قبل المعمول فيه وأن يكون مقدما على المعمول قال أبو البقاء العكبري : ( العامل مع المعمول كالعلة العقلية مع المعلول والعلة لا يفصل بينها وبين معلولها كذلك إلّا في مواضع وقد ثبت على خلاف هذا الأصل لدليل راجح </a:t>
            </a:r>
          </a:p>
          <a:p>
            <a:pPr lvl="1"/>
            <a:r>
              <a:rPr lang="ar-SA" dirty="0"/>
              <a:t> </a:t>
            </a:r>
            <a:r>
              <a:rPr lang="ar-SA" dirty="0" smtClean="0"/>
              <a:t>أما الصبان فقد ذهب إلى أنَّ العامل إذا كان غير متصرف  لا يجوز تقديم معموله عليه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a:t>العمل : أصل في الأفعال فرع في الأسماء والحروف </a:t>
            </a:r>
          </a:p>
          <a:p>
            <a:r>
              <a:rPr lang="ar-SA" dirty="0"/>
              <a:t>- عوامل الأسماء لا تعمل في الأفعال وإلّا لبطل </a:t>
            </a:r>
            <a:r>
              <a:rPr lang="ar-SA" dirty="0" smtClean="0"/>
              <a:t>الاختصاص </a:t>
            </a:r>
            <a:r>
              <a:rPr lang="ar-SA" dirty="0"/>
              <a:t>بالموجب للعمل </a:t>
            </a:r>
            <a:endParaRPr lang="ar-SA" dirty="0" smtClean="0"/>
          </a:p>
          <a:p>
            <a:r>
              <a:rPr lang="ar-SA" dirty="0"/>
              <a:t/>
            </a:r>
            <a:br>
              <a:rPr lang="ar-SA" dirty="0"/>
            </a:br>
            <a:endParaRPr lang="ar-SA" dirty="0"/>
          </a:p>
          <a:p>
            <a:endParaRPr lang="ar-SA" dirty="0"/>
          </a:p>
        </p:txBody>
      </p:sp>
    </p:spTree>
    <p:extLst>
      <p:ext uri="{BB962C8B-B14F-4D97-AF65-F5344CB8AC3E}">
        <p14:creationId xmlns:p14="http://schemas.microsoft.com/office/powerpoint/2010/main" xmlns="" val="2030679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lnSpcReduction="10000"/>
          </a:bodyPr>
          <a:lstStyle/>
          <a:p>
            <a:pPr marL="0" indent="0">
              <a:buNone/>
            </a:pPr>
            <a:r>
              <a:rPr lang="ar-SA" dirty="0" smtClean="0"/>
              <a:t> </a:t>
            </a:r>
            <a:r>
              <a:rPr lang="ar-SA" u="sng" dirty="0" smtClean="0"/>
              <a:t>يتفق أصحاب التعريفات على </a:t>
            </a:r>
            <a:r>
              <a:rPr lang="ar-SA" dirty="0" smtClean="0"/>
              <a:t>: </a:t>
            </a:r>
          </a:p>
          <a:p>
            <a:pPr marL="0" indent="0">
              <a:buNone/>
            </a:pPr>
            <a:r>
              <a:rPr lang="ar-SA" dirty="0"/>
              <a:t> </a:t>
            </a:r>
            <a:r>
              <a:rPr lang="ar-SA" dirty="0" smtClean="0"/>
              <a:t>1 – العامل هو الموجب للإعراب .</a:t>
            </a:r>
          </a:p>
          <a:p>
            <a:pPr marL="0" indent="0">
              <a:buNone/>
            </a:pPr>
            <a:r>
              <a:rPr lang="ar-SA" dirty="0" smtClean="0"/>
              <a:t>2 – العامل لفظي ومعنوي</a:t>
            </a:r>
          </a:p>
          <a:p>
            <a:pPr marL="0" indent="0">
              <a:buNone/>
            </a:pPr>
            <a:r>
              <a:rPr lang="ar-SA" dirty="0"/>
              <a:t> </a:t>
            </a:r>
            <a:r>
              <a:rPr lang="ar-SA" dirty="0" smtClean="0"/>
              <a:t>3- موضعه آخر الكلمة وعلاماته ( الرفع – النصب –  الجر -الجزم )</a:t>
            </a:r>
          </a:p>
          <a:p>
            <a:pPr marL="0" indent="0">
              <a:buNone/>
            </a:pPr>
            <a:r>
              <a:rPr lang="ar-SA" dirty="0" smtClean="0"/>
              <a:t>4 – لا يؤثر العامل أثرين في محل واحد </a:t>
            </a:r>
          </a:p>
          <a:p>
            <a:pPr marL="0" indent="0">
              <a:buNone/>
            </a:pPr>
            <a:r>
              <a:rPr lang="ar-SA" dirty="0" smtClean="0"/>
              <a:t>5 لا يجتمع عاملان على معمول واحد </a:t>
            </a:r>
          </a:p>
          <a:p>
            <a:pPr marL="0" indent="0">
              <a:buNone/>
            </a:pPr>
            <a:r>
              <a:rPr lang="ar-SA" dirty="0" smtClean="0"/>
              <a:t>6 – يجوز أن يكون للعامل أكثر من معمول واحد </a:t>
            </a:r>
            <a:endParaRPr lang="ar-SA" dirty="0"/>
          </a:p>
        </p:txBody>
      </p:sp>
    </p:spTree>
    <p:extLst>
      <p:ext uri="{BB962C8B-B14F-4D97-AF65-F5344CB8AC3E}">
        <p14:creationId xmlns:p14="http://schemas.microsoft.com/office/powerpoint/2010/main" xmlns="" val="2732442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أركان نظرية العامل</a:t>
            </a:r>
            <a:endParaRPr lang="ar-SA" dirty="0"/>
          </a:p>
        </p:txBody>
      </p:sp>
      <p:sp>
        <p:nvSpPr>
          <p:cNvPr id="3" name="عنصر نائب للمحتوى 2"/>
          <p:cNvSpPr>
            <a:spLocks noGrp="1"/>
          </p:cNvSpPr>
          <p:nvPr>
            <p:ph idx="1"/>
          </p:nvPr>
        </p:nvSpPr>
        <p:spPr/>
        <p:txBody>
          <a:bodyPr>
            <a:normAutofit lnSpcReduction="10000"/>
          </a:bodyPr>
          <a:lstStyle/>
          <a:p>
            <a:pPr>
              <a:buNone/>
            </a:pPr>
            <a:r>
              <a:rPr lang="ar-SA" dirty="0" smtClean="0"/>
              <a:t>من </a:t>
            </a:r>
            <a:r>
              <a:rPr lang="ar-SA" dirty="0"/>
              <a:t>خلال </a:t>
            </a:r>
            <a:r>
              <a:rPr lang="ar-SA" dirty="0" smtClean="0"/>
              <a:t>استقراء </a:t>
            </a:r>
            <a:r>
              <a:rPr lang="ar-SA" dirty="0"/>
              <a:t>طبيعة البحث في العمل والعامل يمكن استخلاص اركان نظرية العامل على </a:t>
            </a:r>
            <a:r>
              <a:rPr lang="ar-SA" dirty="0" smtClean="0"/>
              <a:t>الوجه </a:t>
            </a:r>
            <a:r>
              <a:rPr lang="ar-SA" dirty="0"/>
              <a:t>التالي</a:t>
            </a:r>
            <a:r>
              <a:rPr lang="en-US" dirty="0"/>
              <a:t>:</a:t>
            </a:r>
            <a:br>
              <a:rPr lang="en-US" dirty="0"/>
            </a:br>
            <a:r>
              <a:rPr lang="ar-SA" dirty="0" smtClean="0"/>
              <a:t>أ - </a:t>
            </a:r>
            <a:r>
              <a:rPr lang="en-US" dirty="0" smtClean="0"/>
              <a:t> </a:t>
            </a:r>
            <a:r>
              <a:rPr lang="ar-SA" dirty="0"/>
              <a:t>العامل</a:t>
            </a:r>
            <a:r>
              <a:rPr lang="en-US" dirty="0"/>
              <a:t/>
            </a:r>
            <a:br>
              <a:rPr lang="en-US" dirty="0"/>
            </a:br>
            <a:r>
              <a:rPr lang="ar-SA" dirty="0" smtClean="0"/>
              <a:t>ب </a:t>
            </a:r>
            <a:r>
              <a:rPr lang="en-US" dirty="0" smtClean="0"/>
              <a:t>- </a:t>
            </a:r>
            <a:r>
              <a:rPr lang="ar-SA" dirty="0"/>
              <a:t>مقتضى العامل</a:t>
            </a:r>
            <a:r>
              <a:rPr lang="en-US" dirty="0"/>
              <a:t/>
            </a:r>
            <a:br>
              <a:rPr lang="en-US" dirty="0"/>
            </a:br>
            <a:r>
              <a:rPr lang="ar-SA" dirty="0" smtClean="0"/>
              <a:t>ج </a:t>
            </a:r>
            <a:r>
              <a:rPr lang="en-US" dirty="0" smtClean="0"/>
              <a:t>- </a:t>
            </a:r>
            <a:r>
              <a:rPr lang="ar-SA" dirty="0"/>
              <a:t>اثر العامل والاعراب</a:t>
            </a:r>
            <a:r>
              <a:rPr lang="en-US" dirty="0"/>
              <a:t/>
            </a:r>
            <a:br>
              <a:rPr lang="en-US" dirty="0"/>
            </a:br>
            <a:r>
              <a:rPr lang="ar-SA" dirty="0" smtClean="0"/>
              <a:t>فالإعراب </a:t>
            </a:r>
            <a:r>
              <a:rPr lang="ar-SA" dirty="0"/>
              <a:t>هو </a:t>
            </a:r>
            <a:r>
              <a:rPr lang="ar-SA" dirty="0" smtClean="0"/>
              <a:t> أثر ظاهري يجلبه العامل وهو ما جيء </a:t>
            </a:r>
            <a:r>
              <a:rPr lang="ar-SA" dirty="0"/>
              <a:t>به لبيان مقتضى العامل اي مطلوبة فالعامل كجاء </a:t>
            </a:r>
            <a:r>
              <a:rPr lang="ar-SA" dirty="0" smtClean="0"/>
              <a:t>ورأى </a:t>
            </a:r>
            <a:r>
              <a:rPr lang="ar-SA" dirty="0"/>
              <a:t>والباء </a:t>
            </a:r>
            <a:r>
              <a:rPr lang="ar-SA" dirty="0" smtClean="0"/>
              <a:t>ولمقتضى </a:t>
            </a:r>
            <a:r>
              <a:rPr lang="ar-SA" dirty="0"/>
              <a:t>الفاعلية </a:t>
            </a:r>
            <a:r>
              <a:rPr lang="ar-SA" dirty="0" err="1"/>
              <a:t>والمفعوليه</a:t>
            </a:r>
            <a:r>
              <a:rPr lang="ar-SA" dirty="0"/>
              <a:t> والاضافة العامة لما في الحرف </a:t>
            </a:r>
            <a:r>
              <a:rPr lang="ar-SA" dirty="0" smtClean="0"/>
              <a:t>والإعراب </a:t>
            </a:r>
            <a:r>
              <a:rPr lang="ar-SA" dirty="0"/>
              <a:t>الذي يبين هذا المقتضى الرفع والنصب والجر</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العامل</a:t>
            </a:r>
            <a:endParaRPr lang="ar-SA" dirty="0"/>
          </a:p>
        </p:txBody>
      </p:sp>
      <p:sp>
        <p:nvSpPr>
          <p:cNvPr id="3" name="عنصر نائب للمحتوى 2"/>
          <p:cNvSpPr>
            <a:spLocks noGrp="1"/>
          </p:cNvSpPr>
          <p:nvPr>
            <p:ph idx="1"/>
          </p:nvPr>
        </p:nvSpPr>
        <p:spPr/>
        <p:txBody>
          <a:bodyPr>
            <a:normAutofit fontScale="92500" lnSpcReduction="10000"/>
          </a:bodyPr>
          <a:lstStyle/>
          <a:p>
            <a:pPr marL="0" indent="0">
              <a:buNone/>
            </a:pPr>
            <a:r>
              <a:rPr lang="ar-SA" dirty="0" smtClean="0"/>
              <a:t>أقسام </a:t>
            </a:r>
            <a:r>
              <a:rPr lang="ar-SA" dirty="0"/>
              <a:t>العامل</a:t>
            </a:r>
            <a:r>
              <a:rPr lang="en-US" dirty="0" smtClean="0"/>
              <a:t>:</a:t>
            </a:r>
            <a:endParaRPr lang="ar-SA" dirty="0" smtClean="0"/>
          </a:p>
          <a:p>
            <a:pPr marL="0" indent="0">
              <a:buNone/>
            </a:pPr>
            <a:r>
              <a:rPr lang="ar-SA" dirty="0" smtClean="0"/>
              <a:t>ينقسم العامل إلى قسمين </a:t>
            </a:r>
          </a:p>
          <a:p>
            <a:pPr marL="0" indent="0">
              <a:buNone/>
            </a:pPr>
            <a:r>
              <a:rPr lang="ar-SA" dirty="0"/>
              <a:t> </a:t>
            </a:r>
            <a:r>
              <a:rPr lang="ar-SA" dirty="0" smtClean="0"/>
              <a:t>أ – لفظي </a:t>
            </a:r>
          </a:p>
          <a:p>
            <a:pPr marL="0" indent="0">
              <a:buNone/>
            </a:pPr>
            <a:r>
              <a:rPr lang="ar-SA" dirty="0"/>
              <a:t> </a:t>
            </a:r>
            <a:r>
              <a:rPr lang="ar-SA" dirty="0" smtClean="0"/>
              <a:t>ب- سماعي</a:t>
            </a:r>
            <a:r>
              <a:rPr lang="en-US" dirty="0"/>
              <a:t/>
            </a:r>
            <a:br>
              <a:rPr lang="en-US" dirty="0"/>
            </a:br>
            <a:r>
              <a:rPr lang="ar-SA" dirty="0" smtClean="0"/>
              <a:t>العوامل </a:t>
            </a:r>
            <a:r>
              <a:rPr lang="ar-SA" dirty="0"/>
              <a:t>اللفظية</a:t>
            </a:r>
            <a:r>
              <a:rPr lang="ar-SA" dirty="0" smtClean="0"/>
              <a:t>:</a:t>
            </a:r>
          </a:p>
          <a:p>
            <a:pPr marL="0" indent="0">
              <a:buNone/>
            </a:pPr>
            <a:r>
              <a:rPr lang="ar-SA" dirty="0" smtClean="0"/>
              <a:t>وهذه </a:t>
            </a:r>
            <a:r>
              <a:rPr lang="ar-SA" dirty="0"/>
              <a:t>تنقسم الى قسمين</a:t>
            </a:r>
            <a:r>
              <a:rPr lang="ar-SA" dirty="0" smtClean="0"/>
              <a:t>:</a:t>
            </a:r>
          </a:p>
          <a:p>
            <a:pPr marL="0" indent="0">
              <a:buNone/>
            </a:pPr>
            <a:r>
              <a:rPr lang="ar-SA" dirty="0" smtClean="0"/>
              <a:t>سماعية </a:t>
            </a:r>
          </a:p>
          <a:p>
            <a:pPr marL="0" indent="0">
              <a:buNone/>
            </a:pPr>
            <a:r>
              <a:rPr lang="ar-SA" dirty="0" smtClean="0"/>
              <a:t>وقياسيه</a:t>
            </a:r>
            <a:r>
              <a:rPr lang="en-US" dirty="0"/>
              <a:t>.</a:t>
            </a:r>
            <a:br>
              <a:rPr lang="en-US" dirty="0"/>
            </a:b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السماعية </a:t>
            </a:r>
          </a:p>
          <a:p>
            <a:r>
              <a:rPr lang="ar-SA" dirty="0"/>
              <a:t>ما سمعت عن العرب ولا يقاس عليها مثل حروف الجر والحروف </a:t>
            </a:r>
            <a:r>
              <a:rPr lang="ar-SA" dirty="0" smtClean="0"/>
              <a:t>المشبهة </a:t>
            </a:r>
            <a:r>
              <a:rPr lang="ar-SA" dirty="0"/>
              <a:t>وغيرها من العوامل.</a:t>
            </a:r>
            <a:br>
              <a:rPr lang="ar-SA" dirty="0"/>
            </a:br>
            <a:endParaRPr lang="ar-SA" dirty="0"/>
          </a:p>
          <a:p>
            <a:endParaRPr lang="ar-SA" dirty="0"/>
          </a:p>
        </p:txBody>
      </p:sp>
    </p:spTree>
    <p:extLst>
      <p:ext uri="{BB962C8B-B14F-4D97-AF65-F5344CB8AC3E}">
        <p14:creationId xmlns:p14="http://schemas.microsoft.com/office/powerpoint/2010/main" xmlns="" val="415290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اقسام العوامل اللفظية : </a:t>
            </a:r>
          </a:p>
          <a:p>
            <a:r>
              <a:rPr lang="ar-SA" dirty="0"/>
              <a:t> </a:t>
            </a:r>
            <a:r>
              <a:rPr lang="ar-SA" dirty="0" smtClean="0"/>
              <a:t>أ – سماعية </a:t>
            </a:r>
          </a:p>
          <a:p>
            <a:r>
              <a:rPr lang="ar-SA" dirty="0"/>
              <a:t> </a:t>
            </a:r>
            <a:r>
              <a:rPr lang="ar-SA" dirty="0" smtClean="0"/>
              <a:t>ب- لفظية </a:t>
            </a:r>
          </a:p>
          <a:p>
            <a:r>
              <a:rPr lang="ar-SA" dirty="0"/>
              <a:t> </a:t>
            </a:r>
            <a:r>
              <a:rPr lang="ar-SA" dirty="0" smtClean="0"/>
              <a:t>السماعية : </a:t>
            </a:r>
          </a:p>
          <a:p>
            <a:r>
              <a:rPr lang="ar-SA" dirty="0"/>
              <a:t> </a:t>
            </a:r>
            <a:r>
              <a:rPr lang="ar-SA" dirty="0" smtClean="0"/>
              <a:t>أحد وتسعون عاملا</a:t>
            </a:r>
          </a:p>
          <a:p>
            <a:r>
              <a:rPr lang="ar-SA" dirty="0"/>
              <a:t> </a:t>
            </a:r>
            <a:r>
              <a:rPr lang="ar-SA" dirty="0" smtClean="0"/>
              <a:t>القياسية سبعة عوامل </a:t>
            </a:r>
            <a:endParaRPr lang="ar-SA" dirty="0"/>
          </a:p>
        </p:txBody>
      </p:sp>
    </p:spTree>
    <p:extLst>
      <p:ext uri="{BB962C8B-B14F-4D97-AF65-F5344CB8AC3E}">
        <p14:creationId xmlns:p14="http://schemas.microsoft.com/office/powerpoint/2010/main" xmlns="" val="435872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السماعية : </a:t>
            </a:r>
          </a:p>
          <a:p>
            <a:r>
              <a:rPr lang="ar-SA" dirty="0"/>
              <a:t> </a:t>
            </a:r>
            <a:r>
              <a:rPr lang="ar-SA" dirty="0" smtClean="0"/>
              <a:t> ثلاثة عشر نوعا  </a:t>
            </a:r>
          </a:p>
          <a:p>
            <a:r>
              <a:rPr lang="ar-SA" dirty="0"/>
              <a:t> </a:t>
            </a:r>
            <a:r>
              <a:rPr lang="ar-SA" dirty="0" smtClean="0"/>
              <a:t>أ – سبعة عشر تجر الاسم الواحد  حروف الجر .</a:t>
            </a:r>
          </a:p>
          <a:p>
            <a:r>
              <a:rPr lang="ar-SA" dirty="0" smtClean="0"/>
              <a:t>2 – الحروف المشبهة بالفعل تنصب الاسم وترفع الخبر </a:t>
            </a:r>
          </a:p>
          <a:p>
            <a:r>
              <a:rPr lang="ar-SA" dirty="0"/>
              <a:t> </a:t>
            </a:r>
            <a:r>
              <a:rPr lang="ar-SA" dirty="0" smtClean="0"/>
              <a:t>وهي سبعة (إنَّ – أنَّ -لكن –كأنّ- ليت – لعل –ما لا – المشبهتان بـ (ليس) </a:t>
            </a:r>
          </a:p>
          <a:p>
            <a:r>
              <a:rPr lang="ar-SA" dirty="0" smtClean="0"/>
              <a:t>3 – حروف تنصب الاسم المفرد </a:t>
            </a:r>
          </a:p>
          <a:p>
            <a:r>
              <a:rPr lang="ar-SA" dirty="0"/>
              <a:t> </a:t>
            </a:r>
            <a:r>
              <a:rPr lang="ar-SA" dirty="0" smtClean="0"/>
              <a:t>الواو – يا –هيا  -أيا – الهمزة – إلاّ - أي</a:t>
            </a:r>
            <a:endParaRPr lang="ar-SA" dirty="0"/>
          </a:p>
        </p:txBody>
      </p:sp>
    </p:spTree>
    <p:extLst>
      <p:ext uri="{BB962C8B-B14F-4D97-AF65-F5344CB8AC3E}">
        <p14:creationId xmlns:p14="http://schemas.microsoft.com/office/powerpoint/2010/main" xmlns="" val="1521409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buNone/>
            </a:pPr>
            <a:r>
              <a:rPr lang="ar-SA" dirty="0" smtClean="0"/>
              <a:t>4 – حروف تنصب الفعل المضارع وهي أربعة </a:t>
            </a:r>
          </a:p>
          <a:p>
            <a:pPr marL="0" indent="0">
              <a:buNone/>
            </a:pPr>
            <a:r>
              <a:rPr lang="ar-SA" dirty="0"/>
              <a:t> </a:t>
            </a:r>
            <a:r>
              <a:rPr lang="ar-SA" dirty="0" smtClean="0"/>
              <a:t> إنْ – لن – إذن – كي </a:t>
            </a:r>
          </a:p>
          <a:p>
            <a:pPr marL="0" indent="0">
              <a:buNone/>
            </a:pPr>
            <a:r>
              <a:rPr lang="ar-SA" dirty="0" smtClean="0"/>
              <a:t>5 – حروف تجزم الفعل المضارع  وهي خمسة </a:t>
            </a:r>
          </a:p>
          <a:p>
            <a:pPr marL="0" indent="0">
              <a:buNone/>
            </a:pPr>
            <a:r>
              <a:rPr lang="ar-SA" dirty="0"/>
              <a:t> </a:t>
            </a:r>
            <a:r>
              <a:rPr lang="ar-SA" dirty="0" smtClean="0"/>
              <a:t>أنْ – لم – لمَّا – لام الأمر – لا الناهية </a:t>
            </a:r>
          </a:p>
          <a:p>
            <a:pPr marL="0" indent="0">
              <a:buNone/>
            </a:pPr>
            <a:r>
              <a:rPr lang="ar-SA" dirty="0" smtClean="0"/>
              <a:t>6 – أسماء تجزم الأفعال على معنى (إن) يعنى للشرط والجزم </a:t>
            </a:r>
          </a:p>
          <a:p>
            <a:pPr marL="0" indent="0">
              <a:buNone/>
            </a:pPr>
            <a:r>
              <a:rPr lang="ar-SA" dirty="0"/>
              <a:t> </a:t>
            </a:r>
            <a:r>
              <a:rPr lang="ar-SA" dirty="0" smtClean="0"/>
              <a:t> وهي تسعة </a:t>
            </a:r>
          </a:p>
          <a:p>
            <a:pPr marL="0" indent="0">
              <a:buNone/>
            </a:pPr>
            <a:r>
              <a:rPr lang="ar-SA" dirty="0" smtClean="0"/>
              <a:t>أي – مَنْ – ما – مهما – أين – أنّى – حيثما - إذما - متى</a:t>
            </a:r>
            <a:endParaRPr lang="ar-SA" dirty="0"/>
          </a:p>
        </p:txBody>
      </p:sp>
    </p:spTree>
    <p:extLst>
      <p:ext uri="{BB962C8B-B14F-4D97-AF65-F5344CB8AC3E}">
        <p14:creationId xmlns:p14="http://schemas.microsoft.com/office/powerpoint/2010/main" xmlns="" val="911284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اسماء تنصب على التمييز – اسماء نكرات  وهي أربعة اسماء</a:t>
            </a:r>
          </a:p>
          <a:p>
            <a:r>
              <a:rPr lang="ar-SA" dirty="0"/>
              <a:t> </a:t>
            </a:r>
            <a:r>
              <a:rPr lang="ar-SA" dirty="0" smtClean="0"/>
              <a:t>عشرة إذا ركبت مع احد أو اثنين إلى تسعة </a:t>
            </a:r>
          </a:p>
          <a:p>
            <a:r>
              <a:rPr lang="ar-SA" dirty="0"/>
              <a:t> </a:t>
            </a:r>
            <a:r>
              <a:rPr lang="ar-SA" dirty="0" smtClean="0"/>
              <a:t>كم الاستفهامية – كم الخبرية – كأين ، كذا </a:t>
            </a:r>
          </a:p>
          <a:p>
            <a:r>
              <a:rPr lang="ar-SA" dirty="0" smtClean="0"/>
              <a:t>7 – اسماء الأفعال بعضها ينصب وبعضها يرفع </a:t>
            </a:r>
          </a:p>
          <a:p>
            <a:r>
              <a:rPr lang="ar-SA" dirty="0"/>
              <a:t> </a:t>
            </a:r>
            <a:r>
              <a:rPr lang="ar-SA" dirty="0" smtClean="0"/>
              <a:t>الناصبة ست كلمات </a:t>
            </a:r>
          </a:p>
          <a:p>
            <a:r>
              <a:rPr lang="ar-SA" dirty="0"/>
              <a:t> </a:t>
            </a:r>
            <a:r>
              <a:rPr lang="ar-SA" dirty="0" smtClean="0"/>
              <a:t>رويد – بّلَه – دونك –عليك – ها - </a:t>
            </a:r>
            <a:r>
              <a:rPr lang="ar-SA" dirty="0" err="1" smtClean="0"/>
              <a:t>حيَّهل</a:t>
            </a:r>
            <a:endParaRPr lang="ar-SA" dirty="0" smtClean="0"/>
          </a:p>
          <a:p>
            <a:r>
              <a:rPr lang="ar-SA" dirty="0" smtClean="0"/>
              <a:t>الرافعة </a:t>
            </a:r>
          </a:p>
          <a:p>
            <a:r>
              <a:rPr lang="ar-SA" dirty="0"/>
              <a:t> </a:t>
            </a:r>
            <a:r>
              <a:rPr lang="ar-SA" dirty="0" smtClean="0"/>
              <a:t>  هيهات – شتَّان  - سرعان</a:t>
            </a:r>
            <a:endParaRPr lang="ar-SA" dirty="0"/>
          </a:p>
        </p:txBody>
      </p:sp>
    </p:spTree>
    <p:extLst>
      <p:ext uri="{BB962C8B-B14F-4D97-AF65-F5344CB8AC3E}">
        <p14:creationId xmlns:p14="http://schemas.microsoft.com/office/powerpoint/2010/main" xmlns="" val="1955025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الأفعال الناقصة ترفع الاسم وتنصب الخبر </a:t>
            </a:r>
          </a:p>
          <a:p>
            <a:r>
              <a:rPr lang="ar-SA" dirty="0"/>
              <a:t> </a:t>
            </a:r>
            <a:r>
              <a:rPr lang="ar-SA" dirty="0" smtClean="0"/>
              <a:t> وهي ثلاثة عشر فعلا كان وأخواتها </a:t>
            </a:r>
          </a:p>
          <a:p>
            <a:r>
              <a:rPr lang="ar-SA" dirty="0" smtClean="0"/>
              <a:t>كان بعن (الاستمرار، الحدث ، الانتقال – الماضي تأتي زائدة </a:t>
            </a:r>
          </a:p>
          <a:p>
            <a:r>
              <a:rPr lang="ar-SA" dirty="0" smtClean="0"/>
              <a:t>صار – أصبح –أمسى – ظلَّ- بات – ما زال –ما برح ما فتئ –ما انفك – ما دام  ليس </a:t>
            </a:r>
          </a:p>
          <a:p>
            <a:r>
              <a:rPr lang="ar-SA" dirty="0" smtClean="0"/>
              <a:t>9 أفعال المقاربة  ترفع اسما واحدا ( عسى – كرب – أوشك </a:t>
            </a:r>
          </a:p>
          <a:p>
            <a:r>
              <a:rPr lang="ar-SA" dirty="0"/>
              <a:t> </a:t>
            </a:r>
            <a:r>
              <a:rPr lang="ar-SA" dirty="0" smtClean="0"/>
              <a:t>كاد </a:t>
            </a:r>
            <a:endParaRPr lang="ar-SA" dirty="0"/>
          </a:p>
        </p:txBody>
      </p:sp>
    </p:spTree>
    <p:extLst>
      <p:ext uri="{BB962C8B-B14F-4D97-AF65-F5344CB8AC3E}">
        <p14:creationId xmlns:p14="http://schemas.microsoft.com/office/powerpoint/2010/main" xmlns="" val="829614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 أفعال المدح والذم </a:t>
            </a:r>
          </a:p>
          <a:p>
            <a:r>
              <a:rPr lang="ar-SA" dirty="0"/>
              <a:t> </a:t>
            </a:r>
            <a:r>
              <a:rPr lang="ar-SA" dirty="0" smtClean="0"/>
              <a:t> نعم – بئس – حبذا - ساء </a:t>
            </a:r>
          </a:p>
          <a:p>
            <a:r>
              <a:rPr lang="ar-SA" dirty="0"/>
              <a:t> </a:t>
            </a:r>
            <a:r>
              <a:rPr lang="ar-SA" dirty="0" smtClean="0"/>
              <a:t>11- أفعال الشك واليقين تسمى أفعال القلوب </a:t>
            </a:r>
          </a:p>
          <a:p>
            <a:r>
              <a:rPr lang="ar-SA" dirty="0"/>
              <a:t> </a:t>
            </a:r>
            <a:r>
              <a:rPr lang="ar-SA" dirty="0" smtClean="0"/>
              <a:t>علمت ، وجدت ، رأيت ، ظننت ، حسبت ، خِلت </a:t>
            </a:r>
            <a:endParaRPr lang="ar-SA" dirty="0"/>
          </a:p>
        </p:txBody>
      </p:sp>
    </p:spTree>
    <p:extLst>
      <p:ext uri="{BB962C8B-B14F-4D97-AF65-F5344CB8AC3E}">
        <p14:creationId xmlns:p14="http://schemas.microsoft.com/office/powerpoint/2010/main" xmlns="" val="3122458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العوامل القياسية</a:t>
            </a:r>
          </a:p>
          <a:p>
            <a:r>
              <a:rPr lang="ar-SA" dirty="0"/>
              <a:t> </a:t>
            </a:r>
            <a:r>
              <a:rPr lang="ar-SA" dirty="0" smtClean="0"/>
              <a:t>منها سبعة عوامل : </a:t>
            </a:r>
          </a:p>
          <a:p>
            <a:r>
              <a:rPr lang="ar-SA" dirty="0"/>
              <a:t> </a:t>
            </a:r>
            <a:r>
              <a:rPr lang="ar-SA" dirty="0" smtClean="0"/>
              <a:t>الفعل على الإطلاق – اسم الفاعل – اسم المفعول – المصدر – المضاف – الاسم التام </a:t>
            </a:r>
          </a:p>
          <a:p>
            <a:endParaRPr lang="ar-SA" dirty="0"/>
          </a:p>
        </p:txBody>
      </p:sp>
    </p:spTree>
    <p:extLst>
      <p:ext uri="{BB962C8B-B14F-4D97-AF65-F5344CB8AC3E}">
        <p14:creationId xmlns:p14="http://schemas.microsoft.com/office/powerpoint/2010/main" xmlns="" val="58210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العوامل المعنوية</a:t>
            </a:r>
            <a:endParaRPr lang="ar-SA" dirty="0"/>
          </a:p>
        </p:txBody>
      </p:sp>
      <p:sp>
        <p:nvSpPr>
          <p:cNvPr id="3" name="عنصر نائب للمحتوى 2"/>
          <p:cNvSpPr>
            <a:spLocks noGrp="1"/>
          </p:cNvSpPr>
          <p:nvPr>
            <p:ph idx="1"/>
          </p:nvPr>
        </p:nvSpPr>
        <p:spPr/>
        <p:txBody>
          <a:bodyPr/>
          <a:lstStyle/>
          <a:p>
            <a:r>
              <a:rPr lang="en-US" dirty="0" smtClean="0"/>
              <a:t> </a:t>
            </a:r>
            <a:r>
              <a:rPr lang="ar-SA" dirty="0" smtClean="0"/>
              <a:t>العوامل المعنوية</a:t>
            </a:r>
            <a:r>
              <a:rPr lang="en-US" dirty="0" smtClean="0"/>
              <a:t>: </a:t>
            </a:r>
            <a:r>
              <a:rPr lang="ar-SA" dirty="0" smtClean="0"/>
              <a:t> ما لا يكون فيه للسان حظ وإنَّما هو معنى يُعرف بالقلب </a:t>
            </a:r>
            <a:endParaRPr lang="en-US" dirty="0" smtClean="0"/>
          </a:p>
          <a:p>
            <a:r>
              <a:rPr lang="en-US" dirty="0" smtClean="0"/>
              <a:t>:</a:t>
            </a:r>
            <a:r>
              <a:rPr lang="ar-SA" dirty="0" smtClean="0"/>
              <a:t>وهي عاملان يدل عليهما معنى في الذهن وليس لفظا من الالفاظ</a:t>
            </a:r>
            <a:r>
              <a:rPr lang="en-US" dirty="0" smtClean="0"/>
              <a:t>.</a:t>
            </a:r>
            <a:br>
              <a:rPr lang="en-US" dirty="0" smtClean="0"/>
            </a:br>
            <a:r>
              <a:rPr lang="ar-SA" dirty="0" smtClean="0"/>
              <a:t>أ- العامل في المبتدأ والخبر (الابتداء)</a:t>
            </a:r>
            <a:r>
              <a:rPr lang="en-US" dirty="0" smtClean="0"/>
              <a:t/>
            </a:r>
            <a:br>
              <a:rPr lang="en-US" dirty="0" smtClean="0"/>
            </a:br>
            <a:r>
              <a:rPr lang="ar-SA" dirty="0" smtClean="0"/>
              <a:t>ب- عامل الرفع في الفعل المضارع (شبه الاسم</a:t>
            </a:r>
            <a:r>
              <a:rPr lang="en-US" dirty="0" smtClean="0"/>
              <a:t>(</a:t>
            </a:r>
            <a:br>
              <a:rPr lang="en-US" dirty="0" smtClean="0"/>
            </a:br>
            <a:r>
              <a:rPr lang="ar-SA" dirty="0" smtClean="0"/>
              <a:t>وهناك عامل معنوي ثالث قال به الكوفيون وهو النصب على الخلاف ومنه نصب الظرف في موقع</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395536" y="1628800"/>
            <a:ext cx="8229600" cy="4525963"/>
          </a:xfrm>
        </p:spPr>
        <p:txBody>
          <a:bodyPr>
            <a:normAutofit lnSpcReduction="10000"/>
          </a:bodyPr>
          <a:lstStyle/>
          <a:p>
            <a:r>
              <a:rPr lang="ar-SA" dirty="0"/>
              <a:t>على الرغم من ان الشائع لدى النحاة ان الاعراب اثر يجلبه العامل وان العوامل على نمطين لفظية ومعنوية يبين لنا محصل استقراء مباحثهم جميعا اتجاهين في تحديد العامل الحقيقي</a:t>
            </a:r>
            <a:r>
              <a:rPr lang="en-US" dirty="0"/>
              <a:t>:</a:t>
            </a:r>
            <a:br>
              <a:rPr lang="en-US" dirty="0"/>
            </a:br>
            <a:r>
              <a:rPr lang="en-US" dirty="0"/>
              <a:t>1- </a:t>
            </a:r>
            <a:r>
              <a:rPr lang="ar-SA" dirty="0"/>
              <a:t>العامل المعنوي هو العامل الحقيقي"فالعوامل اللفظية ليست مؤثرة في المعمول حقيقة وانما هي أمارات وعلاقات فإذا ثبت ان العوامل في محل الاجماع هي أمارات وعلامات فالعلامة تكون بعدم الشيء كما تكون بوجود شيء واذا ثبت هذا جاز ان يكون التعري من العوامل اللفظية عاملا</a:t>
            </a:r>
            <a:r>
              <a:rPr lang="en-US" dirty="0"/>
              <a:t>"</a:t>
            </a:r>
            <a:br>
              <a:rPr lang="en-US" dirty="0"/>
            </a:b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2- العامل الحقيقي هو </a:t>
            </a:r>
            <a:r>
              <a:rPr lang="ar-SA" dirty="0" smtClean="0"/>
              <a:t>المتكلم: وانما </a:t>
            </a:r>
            <a:r>
              <a:rPr lang="ar-SA" dirty="0"/>
              <a:t>قال النحويون :عامل لفظي وعامل معنوي ليروك ان بعض العمل </a:t>
            </a:r>
            <a:r>
              <a:rPr lang="ar-SA" dirty="0" smtClean="0"/>
              <a:t>يأتي </a:t>
            </a:r>
            <a:r>
              <a:rPr lang="ar-SA" dirty="0"/>
              <a:t>مسببا عن لفظ يصحبه </a:t>
            </a:r>
            <a:r>
              <a:rPr lang="ar-SA" dirty="0" smtClean="0"/>
              <a:t>كمررت  </a:t>
            </a:r>
            <a:r>
              <a:rPr lang="ar-SA" dirty="0"/>
              <a:t>بزيد وليت عمروا قائم</a:t>
            </a:r>
            <a:r>
              <a:rPr lang="ar-SA" dirty="0" smtClean="0"/>
              <a:t>, وبعضها </a:t>
            </a:r>
            <a:r>
              <a:rPr lang="ar-SA" dirty="0" err="1"/>
              <a:t>ياتي</a:t>
            </a:r>
            <a:r>
              <a:rPr lang="ar-SA" dirty="0"/>
              <a:t> عاريا من مصاحبة </a:t>
            </a:r>
          </a:p>
          <a:p>
            <a:endParaRPr lang="ar-SA" dirty="0"/>
          </a:p>
        </p:txBody>
      </p:sp>
    </p:spTree>
    <p:extLst>
      <p:ext uri="{BB962C8B-B14F-4D97-AF65-F5344CB8AC3E}">
        <p14:creationId xmlns:p14="http://schemas.microsoft.com/office/powerpoint/2010/main" xmlns="" val="2726268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من مشكلات نظرية العامل</a:t>
            </a:r>
            <a:r>
              <a:rPr lang="en-US" dirty="0" smtClean="0"/>
              <a:t>:</a:t>
            </a:r>
            <a:endParaRPr lang="ar-SA" dirty="0" smtClean="0"/>
          </a:p>
          <a:p>
            <a:r>
              <a:rPr lang="ar-SA" dirty="0" smtClean="0"/>
              <a:t>- </a:t>
            </a:r>
            <a:r>
              <a:rPr lang="ar-SA" dirty="0"/>
              <a:t>الاختلاف في تعيين العامل في كثير من الموضوعات النحوية سواء بين نحاة البصرة ونحاة </a:t>
            </a:r>
            <a:r>
              <a:rPr lang="ar-SA" dirty="0" smtClean="0"/>
              <a:t>الكوفة </a:t>
            </a:r>
            <a:r>
              <a:rPr lang="ar-SA" dirty="0"/>
              <a:t>او بين نحاة </a:t>
            </a:r>
            <a:r>
              <a:rPr lang="ar-SA" dirty="0" smtClean="0"/>
              <a:t>البيئة الواحدة </a:t>
            </a:r>
            <a:r>
              <a:rPr lang="ar-SA" dirty="0"/>
              <a:t>فظهرت المسائل الخلافية من امثلة المسائل </a:t>
            </a:r>
            <a:r>
              <a:rPr lang="ar-SA" dirty="0" smtClean="0"/>
              <a:t>الخلافية:</a:t>
            </a:r>
            <a:r>
              <a:rPr lang="ar-SA" dirty="0"/>
              <a:t/>
            </a:r>
            <a:br>
              <a:rPr lang="ar-SA" dirty="0"/>
            </a:br>
            <a:r>
              <a:rPr lang="en-US" dirty="0" smtClean="0"/>
              <a:t>- 1 </a:t>
            </a:r>
            <a:r>
              <a:rPr lang="ar-SA" dirty="0" smtClean="0"/>
              <a:t> اختلافهم في عامل الفاعل ذهب قوم إلى إنه ارتفع بإحداثه الفعل، وذهب خلف الأحمر إلى أنَّ العامل في الفاعل معنى الفاعلية ، وذهب قوم إنه ارتفع الإسناد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1-انهم </a:t>
            </a:r>
            <a:r>
              <a:rPr lang="ar-SA" dirty="0"/>
              <a:t>اختلفوا في اعراب الاسم الواقع بعد </a:t>
            </a:r>
            <a:r>
              <a:rPr lang="ar-SA" dirty="0" smtClean="0"/>
              <a:t>(مذ ومنذ) :</a:t>
            </a:r>
          </a:p>
          <a:p>
            <a:r>
              <a:rPr lang="ar-SA" dirty="0" smtClean="0"/>
              <a:t>فقد </a:t>
            </a:r>
            <a:r>
              <a:rPr lang="ar-SA" dirty="0"/>
              <a:t>ذهب الكوفيون الى ان </a:t>
            </a:r>
            <a:r>
              <a:rPr lang="ar-SA" dirty="0" smtClean="0"/>
              <a:t>(مذ </a:t>
            </a:r>
            <a:r>
              <a:rPr lang="ar-SA" dirty="0"/>
              <a:t>منذ </a:t>
            </a:r>
            <a:r>
              <a:rPr lang="ar-SA" dirty="0" smtClean="0"/>
              <a:t>)اذا </a:t>
            </a:r>
            <a:r>
              <a:rPr lang="ar-SA" dirty="0"/>
              <a:t>ارتفع الاسم بعدها ارتفع بتقدير فغل محذوف </a:t>
            </a:r>
            <a:r>
              <a:rPr lang="ar-SA" dirty="0" smtClean="0"/>
              <a:t>,</a:t>
            </a:r>
          </a:p>
          <a:p>
            <a:r>
              <a:rPr lang="ar-SA" dirty="0" smtClean="0"/>
              <a:t> </a:t>
            </a:r>
            <a:r>
              <a:rPr lang="ar-SA" dirty="0"/>
              <a:t>وذهب ابو زكريا الفراء الى انه يرتفع بتقدير </a:t>
            </a:r>
            <a:r>
              <a:rPr lang="ar-SA" dirty="0" smtClean="0"/>
              <a:t>مبتدأ </a:t>
            </a:r>
            <a:r>
              <a:rPr lang="ar-SA" dirty="0"/>
              <a:t>محذوف , وذهب البصريون الى انهما يكونان اسمين </a:t>
            </a:r>
            <a:r>
              <a:rPr lang="ar-SA" dirty="0" smtClean="0"/>
              <a:t>مبتدأين </a:t>
            </a:r>
            <a:r>
              <a:rPr lang="ar-SA" dirty="0"/>
              <a:t>ويرتفع </a:t>
            </a:r>
            <a:r>
              <a:rPr lang="ar-SA" dirty="0" smtClean="0"/>
              <a:t>ما بعدهما لا نه </a:t>
            </a:r>
            <a:r>
              <a:rPr lang="ar-SA" dirty="0"/>
              <a:t>خبر عنهما ويكونان حرفين جارين فيكون </a:t>
            </a:r>
            <a:r>
              <a:rPr lang="ar-SA" dirty="0" smtClean="0"/>
              <a:t>ما بعدهما </a:t>
            </a:r>
            <a:r>
              <a:rPr lang="ar-SA" dirty="0"/>
              <a:t>مجرورا </a:t>
            </a:r>
          </a:p>
        </p:txBody>
      </p:sp>
    </p:spTree>
    <p:extLst>
      <p:ext uri="{BB962C8B-B14F-4D97-AF65-F5344CB8AC3E}">
        <p14:creationId xmlns:p14="http://schemas.microsoft.com/office/powerpoint/2010/main" xmlns="" val="4151323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a:t>ومن </a:t>
            </a:r>
            <a:r>
              <a:rPr lang="ar-SA" dirty="0" smtClean="0"/>
              <a:t>خلافهم </a:t>
            </a:r>
            <a:r>
              <a:rPr lang="ar-SA" dirty="0"/>
              <a:t>في </a:t>
            </a:r>
            <a:r>
              <a:rPr lang="ar-SA" dirty="0" smtClean="0"/>
              <a:t>رافع المبتدأ </a:t>
            </a:r>
            <a:r>
              <a:rPr lang="ar-SA" dirty="0"/>
              <a:t>ورافع الخبر</a:t>
            </a:r>
            <a:r>
              <a:rPr lang="ar-SA" dirty="0" smtClean="0"/>
              <a:t>:</a:t>
            </a:r>
          </a:p>
          <a:p>
            <a:r>
              <a:rPr lang="ar-SA" dirty="0" smtClean="0"/>
              <a:t>ذهب </a:t>
            </a:r>
            <a:r>
              <a:rPr lang="ar-SA" dirty="0"/>
              <a:t>الكوفيون الى ان </a:t>
            </a:r>
            <a:r>
              <a:rPr lang="ar-SA" dirty="0" smtClean="0"/>
              <a:t>المبتدأ </a:t>
            </a:r>
            <a:r>
              <a:rPr lang="ar-SA" dirty="0"/>
              <a:t>يرفع الخبر والخبر يرفع </a:t>
            </a:r>
            <a:r>
              <a:rPr lang="ar-SA" dirty="0" smtClean="0"/>
              <a:t>المبتدأ </a:t>
            </a:r>
            <a:r>
              <a:rPr lang="ar-SA" dirty="0"/>
              <a:t>فكلاهما يترافعان وذلك نحو زيد اخوك </a:t>
            </a:r>
            <a:r>
              <a:rPr lang="ar-SA" dirty="0" smtClean="0"/>
              <a:t>وعمر غلامك,</a:t>
            </a:r>
          </a:p>
          <a:p>
            <a:r>
              <a:rPr lang="ar-SA" dirty="0" smtClean="0"/>
              <a:t>وذهب </a:t>
            </a:r>
            <a:r>
              <a:rPr lang="ar-SA" dirty="0"/>
              <a:t>البصريون الى ان </a:t>
            </a:r>
            <a:r>
              <a:rPr lang="ar-SA" dirty="0" smtClean="0"/>
              <a:t>المبتدأ </a:t>
            </a:r>
            <a:r>
              <a:rPr lang="ar-SA" dirty="0"/>
              <a:t>يرفع بالابتداء </a:t>
            </a:r>
            <a:endParaRPr lang="ar-SA" dirty="0" smtClean="0"/>
          </a:p>
          <a:p>
            <a:r>
              <a:rPr lang="ar-SA" dirty="0" smtClean="0"/>
              <a:t>واما </a:t>
            </a:r>
            <a:r>
              <a:rPr lang="ar-SA" dirty="0"/>
              <a:t>الخبر فقد اختلفوا فيه فذهب قوم الى انه </a:t>
            </a:r>
            <a:r>
              <a:rPr lang="ar-SA" dirty="0" smtClean="0"/>
              <a:t>يرفع </a:t>
            </a:r>
            <a:r>
              <a:rPr lang="ar-SA" dirty="0"/>
              <a:t>بالابتداء وحده </a:t>
            </a:r>
            <a:endParaRPr lang="ar-SA" dirty="0" smtClean="0"/>
          </a:p>
          <a:p>
            <a:r>
              <a:rPr lang="ar-SA" dirty="0" smtClean="0"/>
              <a:t>وذهب </a:t>
            </a:r>
            <a:r>
              <a:rPr lang="ar-SA" dirty="0"/>
              <a:t>اخرون الى انه يرتفع بالابتداء </a:t>
            </a:r>
            <a:r>
              <a:rPr lang="ar-SA" dirty="0" smtClean="0"/>
              <a:t>والمبتدأ </a:t>
            </a:r>
            <a:r>
              <a:rPr lang="ar-SA" dirty="0"/>
              <a:t>معا </a:t>
            </a:r>
            <a:endParaRPr lang="ar-SA" dirty="0" smtClean="0"/>
          </a:p>
          <a:p>
            <a:r>
              <a:rPr lang="ar-SA" dirty="0" smtClean="0"/>
              <a:t>وذهب </a:t>
            </a:r>
            <a:r>
              <a:rPr lang="ar-SA" dirty="0"/>
              <a:t>اخرون الى انه يرتفع </a:t>
            </a:r>
            <a:r>
              <a:rPr lang="ar-SA" dirty="0" smtClean="0"/>
              <a:t>بالمبتدأ والمبتدأ </a:t>
            </a:r>
            <a:r>
              <a:rPr lang="ar-SA" dirty="0"/>
              <a:t>يرتفع بالابتداء</a:t>
            </a:r>
            <a:r>
              <a:rPr lang="en-US" dirty="0"/>
              <a:t>.</a:t>
            </a:r>
            <a:br>
              <a:rPr lang="en-US" dirty="0"/>
            </a:b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ar-SA" dirty="0" smtClean="0"/>
              <a:t>ومحصل القول في هذه المسألة أّنّ للمبتدأ رافعين أحدهما </a:t>
            </a:r>
          </a:p>
          <a:p>
            <a:r>
              <a:rPr lang="ar-SA" dirty="0"/>
              <a:t> </a:t>
            </a:r>
            <a:r>
              <a:rPr lang="ar-SA" dirty="0" smtClean="0"/>
              <a:t>أحدهما لفظي وهو الخبر ، وثانيهما معنوي وهو المبتدأ </a:t>
            </a:r>
          </a:p>
          <a:p>
            <a:r>
              <a:rPr lang="ar-SA" dirty="0" smtClean="0"/>
              <a:t>وإنَّ للخبر ثلاثة عوامل : أحدهما لفظي وهو المبتدأ </a:t>
            </a:r>
          </a:p>
          <a:p>
            <a:r>
              <a:rPr lang="ar-SA" dirty="0"/>
              <a:t> </a:t>
            </a:r>
            <a:r>
              <a:rPr lang="ar-SA" dirty="0" smtClean="0"/>
              <a:t>وثانيهما معنوي وهو الابتداء </a:t>
            </a:r>
          </a:p>
          <a:p>
            <a:r>
              <a:rPr lang="ar-SA" dirty="0"/>
              <a:t> </a:t>
            </a:r>
            <a:r>
              <a:rPr lang="ar-SA" dirty="0" smtClean="0"/>
              <a:t>وثالثهما يتكون من عاملين لفظي ومعنوي هما الابتداء والمبتدأ معا </a:t>
            </a:r>
            <a:endParaRPr lang="ar-SA" dirty="0"/>
          </a:p>
        </p:txBody>
      </p:sp>
    </p:spTree>
    <p:extLst>
      <p:ext uri="{BB962C8B-B14F-4D97-AF65-F5344CB8AC3E}">
        <p14:creationId xmlns:p14="http://schemas.microsoft.com/office/powerpoint/2010/main" xmlns="" val="3769663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وذهب الكوفيون في ناصب المفعول خمسة مذاهب: </a:t>
            </a:r>
          </a:p>
          <a:p>
            <a:r>
              <a:rPr lang="ar-SA" dirty="0" smtClean="0"/>
              <a:t>- أن العامل في المفعول النصب الفعل والفاعل جميعا  نحو </a:t>
            </a:r>
          </a:p>
          <a:p>
            <a:r>
              <a:rPr lang="ar-SA" dirty="0"/>
              <a:t> </a:t>
            </a:r>
            <a:r>
              <a:rPr lang="ar-SA" dirty="0" smtClean="0"/>
              <a:t>  صربَ زيد عمراً </a:t>
            </a:r>
          </a:p>
          <a:p>
            <a:r>
              <a:rPr lang="ar-SA" dirty="0"/>
              <a:t> </a:t>
            </a:r>
            <a:r>
              <a:rPr lang="ar-SA" dirty="0" smtClean="0"/>
              <a:t>- ذهب بعضهم إلى أن العامل هو الفاعل ونص هشام بن معاوية إذا قلت ( ظننتُ زيداً قائماٌ) تنصب زيداً بالتاء وقائما بظنَّ </a:t>
            </a:r>
          </a:p>
          <a:p>
            <a:r>
              <a:rPr lang="ar-SA" dirty="0"/>
              <a:t> </a:t>
            </a:r>
            <a:r>
              <a:rPr lang="ar-SA" dirty="0" smtClean="0"/>
              <a:t>- وذهب خلف الأحمر من الكوفيين إلى أن العامل في المفعول معنى المفعولية والعامل في الفاعل معنى الفاعلية </a:t>
            </a:r>
          </a:p>
          <a:p>
            <a:r>
              <a:rPr lang="ar-SA" dirty="0" smtClean="0"/>
              <a:t>- وذهب البصريون إلى أنَّ الفعل وحده عمل في الفاعل والمفعول جميعا</a:t>
            </a:r>
            <a:endParaRPr lang="ar-SA" dirty="0"/>
          </a:p>
        </p:txBody>
      </p:sp>
    </p:spTree>
    <p:extLst>
      <p:ext uri="{BB962C8B-B14F-4D97-AF65-F5344CB8AC3E}">
        <p14:creationId xmlns:p14="http://schemas.microsoft.com/office/powerpoint/2010/main" xmlns="" val="309112046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939</Words>
  <Application>Microsoft Office PowerPoint</Application>
  <PresentationFormat>عرض على الشاشة (3:4)‏</PresentationFormat>
  <Paragraphs>97</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سمة Office</vt:lpstr>
      <vt:lpstr>العامل النحوي </vt:lpstr>
      <vt:lpstr>الشريحة 2</vt:lpstr>
      <vt:lpstr>الشريحة 3</vt:lpstr>
      <vt:lpstr>الشريحة 4</vt:lpstr>
      <vt:lpstr>الشريحة 5</vt:lpstr>
      <vt:lpstr>أركان نظرية العامل</vt:lpstr>
      <vt:lpstr>أقسام العامل</vt:lpstr>
      <vt:lpstr>الشريحة 8</vt:lpstr>
      <vt:lpstr>الشريحة 9</vt:lpstr>
      <vt:lpstr>الشريحة 10</vt:lpstr>
      <vt:lpstr>الشريحة 11</vt:lpstr>
      <vt:lpstr>الشريحة 12</vt:lpstr>
      <vt:lpstr>الشريحة 13</vt:lpstr>
      <vt:lpstr>الشريحة 14</vt:lpstr>
      <vt:lpstr>الشريحة 15</vt:lpstr>
      <vt:lpstr>العوامل المعنوية</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العمل النحوي </dc:title>
  <dc:creator>dell</dc:creator>
  <cp:lastModifiedBy>win xp</cp:lastModifiedBy>
  <cp:revision>29</cp:revision>
  <dcterms:created xsi:type="dcterms:W3CDTF">2014-02-12T18:54:53Z</dcterms:created>
  <dcterms:modified xsi:type="dcterms:W3CDTF">2014-05-12T13:27:03Z</dcterms:modified>
</cp:coreProperties>
</file>