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20"/>
  </p:notesMasterIdLst>
  <p:sldIdLst>
    <p:sldId id="256" r:id="rId2"/>
    <p:sldId id="257" r:id="rId3"/>
    <p:sldId id="258" r:id="rId4"/>
    <p:sldId id="259" r:id="rId5"/>
    <p:sldId id="260" r:id="rId6"/>
    <p:sldId id="261" r:id="rId7"/>
    <p:sldId id="262" r:id="rId8"/>
    <p:sldId id="267" r:id="rId9"/>
    <p:sldId id="263" r:id="rId10"/>
    <p:sldId id="264" r:id="rId11"/>
    <p:sldId id="265" r:id="rId12"/>
    <p:sldId id="268" r:id="rId13"/>
    <p:sldId id="266" r:id="rId14"/>
    <p:sldId id="269" r:id="rId15"/>
    <p:sldId id="270" r:id="rId16"/>
    <p:sldId id="271" r:id="rId17"/>
    <p:sldId id="272" r:id="rId18"/>
    <p:sldId id="273" r:id="rId19"/>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84380"/>
    <p:restoredTop sz="94660"/>
  </p:normalViewPr>
  <p:slideViewPr>
    <p:cSldViewPr>
      <p:cViewPr varScale="1">
        <p:scale>
          <a:sx n="74" d="100"/>
          <a:sy n="74" d="100"/>
        </p:scale>
        <p:origin x="-1044" y="-90"/>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A1FAEAB9-CA10-45AC-90D4-4897576001E4}" type="datetimeFigureOut">
              <a:rPr lang="ar-SA" smtClean="0"/>
              <a:pPr/>
              <a:t>13/07/1435</a:t>
            </a:fld>
            <a:endParaRPr lang="ar-SA"/>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16BC9128-A28D-4164-A2B2-66D0C82B030A}" type="slidenum">
              <a:rPr lang="ar-SA" smtClean="0"/>
              <a:pPr/>
              <a:t>‹#›</a:t>
            </a:fld>
            <a:endParaRPr lang="ar-SA"/>
          </a:p>
        </p:txBody>
      </p:sp>
    </p:spTree>
    <p:extLst>
      <p:ext uri="{BB962C8B-B14F-4D97-AF65-F5344CB8AC3E}">
        <p14:creationId xmlns:p14="http://schemas.microsoft.com/office/powerpoint/2010/main" xmlns="" val="4100972516"/>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dirty="0"/>
          </a:p>
        </p:txBody>
      </p:sp>
      <p:sp>
        <p:nvSpPr>
          <p:cNvPr id="4" name="عنصر نائب لرقم الشريحة 3"/>
          <p:cNvSpPr>
            <a:spLocks noGrp="1"/>
          </p:cNvSpPr>
          <p:nvPr>
            <p:ph type="sldNum" sz="quarter" idx="10"/>
          </p:nvPr>
        </p:nvSpPr>
        <p:spPr/>
        <p:txBody>
          <a:bodyPr/>
          <a:lstStyle/>
          <a:p>
            <a:fld id="{16BC9128-A28D-4164-A2B2-66D0C82B030A}" type="slidenum">
              <a:rPr lang="ar-SA" smtClean="0"/>
              <a:pPr/>
              <a:t>12</a:t>
            </a:fld>
            <a:endParaRPr lang="ar-SA"/>
          </a:p>
        </p:txBody>
      </p:sp>
    </p:spTree>
    <p:extLst>
      <p:ext uri="{BB962C8B-B14F-4D97-AF65-F5344CB8AC3E}">
        <p14:creationId xmlns:p14="http://schemas.microsoft.com/office/powerpoint/2010/main" xmlns="" val="15757581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430AE6D6-89C7-4245-9487-045BB2A12FB2}" type="datetimeFigureOut">
              <a:rPr lang="ar-SA" smtClean="0"/>
              <a:pPr/>
              <a:t>13/07/1435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4CE65944-4C86-4BDE-89A5-24216BE4FAA4}" type="slidenum">
              <a:rPr lang="ar-SA" smtClean="0"/>
              <a:pPr/>
              <a:t>‹#›</a:t>
            </a:fld>
            <a:endParaRPr lang="ar-SA"/>
          </a:p>
        </p:txBody>
      </p:sp>
    </p:spTree>
    <p:extLst>
      <p:ext uri="{BB962C8B-B14F-4D97-AF65-F5344CB8AC3E}">
        <p14:creationId xmlns:p14="http://schemas.microsoft.com/office/powerpoint/2010/main" xmlns="" val="35961062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430AE6D6-89C7-4245-9487-045BB2A12FB2}" type="datetimeFigureOut">
              <a:rPr lang="ar-SA" smtClean="0"/>
              <a:pPr/>
              <a:t>13/07/1435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4CE65944-4C86-4BDE-89A5-24216BE4FAA4}" type="slidenum">
              <a:rPr lang="ar-SA" smtClean="0"/>
              <a:pPr/>
              <a:t>‹#›</a:t>
            </a:fld>
            <a:endParaRPr lang="ar-SA"/>
          </a:p>
        </p:txBody>
      </p:sp>
    </p:spTree>
    <p:extLst>
      <p:ext uri="{BB962C8B-B14F-4D97-AF65-F5344CB8AC3E}">
        <p14:creationId xmlns:p14="http://schemas.microsoft.com/office/powerpoint/2010/main" xmlns="" val="29021336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430AE6D6-89C7-4245-9487-045BB2A12FB2}" type="datetimeFigureOut">
              <a:rPr lang="ar-SA" smtClean="0"/>
              <a:pPr/>
              <a:t>13/07/1435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4CE65944-4C86-4BDE-89A5-24216BE4FAA4}" type="slidenum">
              <a:rPr lang="ar-SA" smtClean="0"/>
              <a:pPr/>
              <a:t>‹#›</a:t>
            </a:fld>
            <a:endParaRPr lang="ar-SA"/>
          </a:p>
        </p:txBody>
      </p:sp>
    </p:spTree>
    <p:extLst>
      <p:ext uri="{BB962C8B-B14F-4D97-AF65-F5344CB8AC3E}">
        <p14:creationId xmlns:p14="http://schemas.microsoft.com/office/powerpoint/2010/main" xmlns="" val="2063114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430AE6D6-89C7-4245-9487-045BB2A12FB2}" type="datetimeFigureOut">
              <a:rPr lang="ar-SA" smtClean="0"/>
              <a:pPr/>
              <a:t>13/07/1435</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4CE65944-4C86-4BDE-89A5-24216BE4FAA4}" type="slidenum">
              <a:rPr lang="ar-SA" smtClean="0"/>
              <a:pPr/>
              <a:t>‹#›</a:t>
            </a:fld>
            <a:endParaRPr lang="ar-SA"/>
          </a:p>
        </p:txBody>
      </p:sp>
    </p:spTree>
    <p:extLst>
      <p:ext uri="{BB962C8B-B14F-4D97-AF65-F5344CB8AC3E}">
        <p14:creationId xmlns:p14="http://schemas.microsoft.com/office/powerpoint/2010/main" xmlns="" val="30156107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430AE6D6-89C7-4245-9487-045BB2A12FB2}" type="datetimeFigureOut">
              <a:rPr lang="ar-SA" smtClean="0"/>
              <a:pPr/>
              <a:t>13/07/1435</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4CE65944-4C86-4BDE-89A5-24216BE4FAA4}" type="slidenum">
              <a:rPr lang="ar-SA" smtClean="0"/>
              <a:pPr/>
              <a:t>‹#›</a:t>
            </a:fld>
            <a:endParaRPr lang="ar-SA"/>
          </a:p>
        </p:txBody>
      </p:sp>
    </p:spTree>
    <p:extLst>
      <p:ext uri="{BB962C8B-B14F-4D97-AF65-F5344CB8AC3E}">
        <p14:creationId xmlns:p14="http://schemas.microsoft.com/office/powerpoint/2010/main" xmlns="" val="1887993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430AE6D6-89C7-4245-9487-045BB2A12FB2}" type="datetimeFigureOut">
              <a:rPr lang="ar-SA" smtClean="0"/>
              <a:pPr/>
              <a:t>13/07/1435</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4CE65944-4C86-4BDE-89A5-24216BE4FAA4}" type="slidenum">
              <a:rPr lang="ar-SA" smtClean="0"/>
              <a:pPr/>
              <a:t>‹#›</a:t>
            </a:fld>
            <a:endParaRPr lang="ar-SA"/>
          </a:p>
        </p:txBody>
      </p:sp>
    </p:spTree>
    <p:extLst>
      <p:ext uri="{BB962C8B-B14F-4D97-AF65-F5344CB8AC3E}">
        <p14:creationId xmlns:p14="http://schemas.microsoft.com/office/powerpoint/2010/main" xmlns="" val="42783028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430AE6D6-89C7-4245-9487-045BB2A12FB2}" type="datetimeFigureOut">
              <a:rPr lang="ar-SA" smtClean="0"/>
              <a:pPr/>
              <a:t>13/07/1435</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4CE65944-4C86-4BDE-89A5-24216BE4FAA4}" type="slidenum">
              <a:rPr lang="ar-SA" smtClean="0"/>
              <a:pPr/>
              <a:t>‹#›</a:t>
            </a:fld>
            <a:endParaRPr lang="ar-SA"/>
          </a:p>
        </p:txBody>
      </p:sp>
    </p:spTree>
    <p:extLst>
      <p:ext uri="{BB962C8B-B14F-4D97-AF65-F5344CB8AC3E}">
        <p14:creationId xmlns:p14="http://schemas.microsoft.com/office/powerpoint/2010/main" xmlns="" val="32939794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430AE6D6-89C7-4245-9487-045BB2A12FB2}" type="datetimeFigureOut">
              <a:rPr lang="ar-SA" smtClean="0"/>
              <a:pPr/>
              <a:t>13/07/1435</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4CE65944-4C86-4BDE-89A5-24216BE4FAA4}" type="slidenum">
              <a:rPr lang="ar-SA" smtClean="0"/>
              <a:pPr/>
              <a:t>‹#›</a:t>
            </a:fld>
            <a:endParaRPr lang="ar-SA"/>
          </a:p>
        </p:txBody>
      </p:sp>
    </p:spTree>
    <p:extLst>
      <p:ext uri="{BB962C8B-B14F-4D97-AF65-F5344CB8AC3E}">
        <p14:creationId xmlns:p14="http://schemas.microsoft.com/office/powerpoint/2010/main" xmlns="" val="1554633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430AE6D6-89C7-4245-9487-045BB2A12FB2}" type="datetimeFigureOut">
              <a:rPr lang="ar-SA" smtClean="0"/>
              <a:pPr/>
              <a:t>13/07/1435</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4CE65944-4C86-4BDE-89A5-24216BE4FAA4}" type="slidenum">
              <a:rPr lang="ar-SA" smtClean="0"/>
              <a:pPr/>
              <a:t>‹#›</a:t>
            </a:fld>
            <a:endParaRPr lang="ar-SA"/>
          </a:p>
        </p:txBody>
      </p:sp>
    </p:spTree>
    <p:extLst>
      <p:ext uri="{BB962C8B-B14F-4D97-AF65-F5344CB8AC3E}">
        <p14:creationId xmlns:p14="http://schemas.microsoft.com/office/powerpoint/2010/main" xmlns="" val="28159098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430AE6D6-89C7-4245-9487-045BB2A12FB2}" type="datetimeFigureOut">
              <a:rPr lang="ar-SA" smtClean="0"/>
              <a:pPr/>
              <a:t>13/07/1435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4CE65944-4C86-4BDE-89A5-24216BE4FAA4}" type="slidenum">
              <a:rPr lang="ar-SA" smtClean="0"/>
              <a:pPr/>
              <a:t>‹#›</a:t>
            </a:fld>
            <a:endParaRPr lang="ar-SA"/>
          </a:p>
        </p:txBody>
      </p:sp>
    </p:spTree>
    <p:extLst>
      <p:ext uri="{BB962C8B-B14F-4D97-AF65-F5344CB8AC3E}">
        <p14:creationId xmlns:p14="http://schemas.microsoft.com/office/powerpoint/2010/main" xmlns="" val="34464242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430AE6D6-89C7-4245-9487-045BB2A12FB2}" type="datetimeFigureOut">
              <a:rPr lang="ar-SA" smtClean="0"/>
              <a:pPr/>
              <a:t>13/07/1435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4CE65944-4C86-4BDE-89A5-24216BE4FAA4}" type="slidenum">
              <a:rPr lang="ar-SA" smtClean="0"/>
              <a:pPr/>
              <a:t>‹#›</a:t>
            </a:fld>
            <a:endParaRPr lang="ar-SA"/>
          </a:p>
        </p:txBody>
      </p:sp>
    </p:spTree>
    <p:extLst>
      <p:ext uri="{BB962C8B-B14F-4D97-AF65-F5344CB8AC3E}">
        <p14:creationId xmlns:p14="http://schemas.microsoft.com/office/powerpoint/2010/main" xmlns="" val="24729739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430AE6D6-89C7-4245-9487-045BB2A12FB2}" type="datetimeFigureOut">
              <a:rPr lang="ar-SA" smtClean="0"/>
              <a:pPr/>
              <a:t>13/07/1435</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4CE65944-4C86-4BDE-89A5-24216BE4FAA4}" type="slidenum">
              <a:rPr lang="ar-SA" smtClean="0"/>
              <a:pPr/>
              <a:t>‹#›</a:t>
            </a:fld>
            <a:endParaRPr lang="ar-SA"/>
          </a:p>
        </p:txBody>
      </p:sp>
    </p:spTree>
    <p:extLst>
      <p:ext uri="{BB962C8B-B14F-4D97-AF65-F5344CB8AC3E}">
        <p14:creationId xmlns:p14="http://schemas.microsoft.com/office/powerpoint/2010/main" xmlns="" val="360232272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r>
              <a:rPr lang="ar-SA" dirty="0" smtClean="0"/>
              <a:t>اللهجات </a:t>
            </a:r>
            <a:endParaRPr lang="ar-SA" dirty="0"/>
          </a:p>
        </p:txBody>
      </p:sp>
      <p:sp>
        <p:nvSpPr>
          <p:cNvPr id="3" name="عنوان فرعي 2"/>
          <p:cNvSpPr>
            <a:spLocks noGrp="1"/>
          </p:cNvSpPr>
          <p:nvPr>
            <p:ph type="subTitle" idx="1"/>
          </p:nvPr>
        </p:nvSpPr>
        <p:spPr/>
        <p:txBody>
          <a:bodyPr/>
          <a:lstStyle/>
          <a:p>
            <a:endParaRPr lang="ar-SA" dirty="0"/>
          </a:p>
        </p:txBody>
      </p:sp>
    </p:spTree>
    <p:extLst>
      <p:ext uri="{BB962C8B-B14F-4D97-AF65-F5344CB8AC3E}">
        <p14:creationId xmlns:p14="http://schemas.microsoft.com/office/powerpoint/2010/main" xmlns="" val="12215451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اللهجات علم يقوم بدراسة الظواهر والعوامل المختلفة </a:t>
            </a:r>
            <a:r>
              <a:rPr lang="ar-SA" dirty="0" err="1" smtClean="0"/>
              <a:t>التى</a:t>
            </a:r>
            <a:r>
              <a:rPr lang="ar-SA" dirty="0" smtClean="0"/>
              <a:t> تربط بإحداث صور مختلفة من الكلام في لغة من اللغات </a:t>
            </a:r>
          </a:p>
          <a:p>
            <a:pPr lvl="2"/>
            <a:r>
              <a:rPr lang="ar-SA" b="1" u="sng" dirty="0" smtClean="0">
                <a:solidFill>
                  <a:srgbClr val="00B0F0"/>
                </a:solidFill>
              </a:rPr>
              <a:t>موضوعه </a:t>
            </a:r>
          </a:p>
          <a:p>
            <a:r>
              <a:rPr lang="ar-SA" dirty="0"/>
              <a:t> </a:t>
            </a:r>
            <a:r>
              <a:rPr lang="ar-SA" dirty="0" smtClean="0"/>
              <a:t>هو علم يتناول الظواهر اللغوية المختلفة </a:t>
            </a:r>
            <a:r>
              <a:rPr lang="ar-SA" dirty="0" err="1" smtClean="0"/>
              <a:t>التى</a:t>
            </a:r>
            <a:r>
              <a:rPr lang="ar-SA" dirty="0" smtClean="0"/>
              <a:t> تحدث في لغة من اللغات بسبب اختلاف اللهجات ، أو </a:t>
            </a:r>
            <a:r>
              <a:rPr lang="ar-SA" dirty="0" err="1" smtClean="0"/>
              <a:t>التى</a:t>
            </a:r>
            <a:r>
              <a:rPr lang="ar-SA" dirty="0" smtClean="0"/>
              <a:t>  يكون اختلاف اللهجات سببا رئيسيا فيها ويتناول  الإبدال – الإدغام ، الهمز ، التسهيل ، قضايا المشترك ، والتضاد والترادف</a:t>
            </a:r>
            <a:endParaRPr lang="ar-SA" dirty="0"/>
          </a:p>
        </p:txBody>
      </p:sp>
    </p:spTree>
    <p:extLst>
      <p:ext uri="{BB962C8B-B14F-4D97-AF65-F5344CB8AC3E}">
        <p14:creationId xmlns:p14="http://schemas.microsoft.com/office/powerpoint/2010/main" xmlns="" val="1850072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sp>
        <p:nvSpPr>
          <p:cNvPr id="3" name="عنصر نائب للمحتوى 2"/>
          <p:cNvSpPr>
            <a:spLocks noGrp="1"/>
          </p:cNvSpPr>
          <p:nvPr>
            <p:ph idx="1"/>
          </p:nvPr>
        </p:nvSpPr>
        <p:spPr/>
        <p:txBody>
          <a:bodyPr/>
          <a:lstStyle/>
          <a:p>
            <a:r>
              <a:rPr lang="ar-SA" dirty="0" smtClean="0"/>
              <a:t>وعلم اللهجات يتناول : </a:t>
            </a:r>
          </a:p>
          <a:p>
            <a:r>
              <a:rPr lang="ar-SA" dirty="0"/>
              <a:t> </a:t>
            </a:r>
            <a:r>
              <a:rPr lang="ar-SA" dirty="0" smtClean="0"/>
              <a:t> اسباب انقسام لغة إلى عدة لهجات متعلقة بها .</a:t>
            </a:r>
          </a:p>
          <a:p>
            <a:r>
              <a:rPr lang="ar-SA" dirty="0" smtClean="0"/>
              <a:t>العلاقة الى تربط اللهجة بلأم وبين ما يتفرع منها ، والعلاقة بين اللهجات  الخصائص </a:t>
            </a:r>
            <a:r>
              <a:rPr lang="ar-SA" dirty="0" err="1" smtClean="0"/>
              <a:t>التى</a:t>
            </a:r>
            <a:r>
              <a:rPr lang="ar-SA" dirty="0" smtClean="0"/>
              <a:t> ترتبط  بكل لهجة في مستويات التحليل اللغوي ( الأصوات – التراكيب – الصراع بين اللهجات المختلفة – القوة والضعف – الانتشار الانحسار </a:t>
            </a:r>
          </a:p>
          <a:p>
            <a:r>
              <a:rPr lang="ar-SA" dirty="0"/>
              <a:t> </a:t>
            </a:r>
            <a:r>
              <a:rPr lang="ar-SA" dirty="0" smtClean="0"/>
              <a:t>- تطور اللهجة إلى لغة من اللغات </a:t>
            </a:r>
          </a:p>
          <a:p>
            <a:endParaRPr lang="ar-SA" dirty="0"/>
          </a:p>
        </p:txBody>
      </p:sp>
    </p:spTree>
    <p:extLst>
      <p:ext uri="{BB962C8B-B14F-4D97-AF65-F5344CB8AC3E}">
        <p14:creationId xmlns:p14="http://schemas.microsoft.com/office/powerpoint/2010/main" xmlns="" val="18234538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أهمية علم اللهجات </a:t>
            </a:r>
          </a:p>
          <a:p>
            <a:r>
              <a:rPr lang="ar-SA" dirty="0" smtClean="0"/>
              <a:t>- يبين مراحل تطور اللغة وبيان معالم كل مرحلة في تاريخها  من الأصوات – المفردات والتراكيب ويؤدى ذلك إلى فهم اللغات  والدفاع عنها </a:t>
            </a:r>
          </a:p>
          <a:p>
            <a:r>
              <a:rPr lang="ar-SA" dirty="0"/>
              <a:t> </a:t>
            </a:r>
            <a:r>
              <a:rPr lang="ar-SA" dirty="0" smtClean="0"/>
              <a:t>اللهجات العربية ذات صلة وثيقة بالقرآن الكريم وقراءاته وبدراستها يمكن ارجاعها إلى مصادرها وجذورها وبذلك تقدم خدمة جليلة لطالب العربية</a:t>
            </a:r>
          </a:p>
          <a:p>
            <a:r>
              <a:rPr lang="ar-SA" dirty="0" smtClean="0"/>
              <a:t>تعد اللهجات مصدرا من مصادر التفسير اللغوي  </a:t>
            </a:r>
            <a:endParaRPr lang="ar-SA" dirty="0"/>
          </a:p>
        </p:txBody>
      </p:sp>
    </p:spTree>
    <p:extLst>
      <p:ext uri="{BB962C8B-B14F-4D97-AF65-F5344CB8AC3E}">
        <p14:creationId xmlns:p14="http://schemas.microsoft.com/office/powerpoint/2010/main" xmlns="" val="4669742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 دراستها يعين على إعداد معجم تاريخي  يعد أصلا من الأصول الدلالات التاريخية  </a:t>
            </a:r>
          </a:p>
          <a:p>
            <a:r>
              <a:rPr lang="ar-SA" dirty="0"/>
              <a:t> </a:t>
            </a:r>
            <a:r>
              <a:rPr lang="ar-SA" dirty="0" smtClean="0"/>
              <a:t>دراسة اللهجات بصورة مستمرة ومتواصلة يربط بعضها ببعض ويعين على معرفة الضوابط </a:t>
            </a:r>
            <a:r>
              <a:rPr lang="ar-SA" dirty="0" err="1" smtClean="0"/>
              <a:t>التى</a:t>
            </a:r>
            <a:r>
              <a:rPr lang="ar-SA" dirty="0" smtClean="0"/>
              <a:t> سارت عليها العربية ، تطورها والعوامل </a:t>
            </a:r>
            <a:r>
              <a:rPr lang="ar-SA" dirty="0" err="1" smtClean="0"/>
              <a:t>التى</a:t>
            </a:r>
            <a:r>
              <a:rPr lang="ar-SA" dirty="0" smtClean="0"/>
              <a:t> أثرت عليا عبر الحقب المختلفة </a:t>
            </a:r>
          </a:p>
          <a:p>
            <a:r>
              <a:rPr lang="ar-SA" dirty="0" smtClean="0"/>
              <a:t>تسهم في أيجاد العلاقة بين القبائل </a:t>
            </a:r>
            <a:r>
              <a:rPr lang="ar-SA" dirty="0" err="1" smtClean="0"/>
              <a:t>التى</a:t>
            </a:r>
            <a:r>
              <a:rPr lang="ar-SA" dirty="0" smtClean="0"/>
              <a:t> تفرقت في المناطق المختلفة </a:t>
            </a:r>
            <a:endParaRPr lang="ar-SA" dirty="0"/>
          </a:p>
        </p:txBody>
      </p:sp>
    </p:spTree>
    <p:extLst>
      <p:ext uri="{BB962C8B-B14F-4D97-AF65-F5344CB8AC3E}">
        <p14:creationId xmlns:p14="http://schemas.microsoft.com/office/powerpoint/2010/main" xmlns="" val="36185706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تبين الصلة القوية بين الصلة القوية والمستمرة بين اللهجات القديمة والحديثة مثال كسر أحرف المضارعة  في (نِشرب ) وتخفيف الهمز وتسهيله (ريَّس) (رئيس)</a:t>
            </a:r>
          </a:p>
          <a:p>
            <a:r>
              <a:rPr lang="ar-SA" dirty="0"/>
              <a:t> </a:t>
            </a:r>
            <a:r>
              <a:rPr lang="ar-SA" b="1" u="sng" dirty="0" smtClean="0"/>
              <a:t>صعوبة دراسة اللهجات </a:t>
            </a:r>
          </a:p>
          <a:p>
            <a:r>
              <a:rPr lang="ar-SA" dirty="0" smtClean="0"/>
              <a:t>تقتضى السماع والمشافهة وهذا لا يتحقق عند دراسة اللهجات القديمة </a:t>
            </a:r>
          </a:p>
          <a:p>
            <a:r>
              <a:rPr lang="ar-SA" dirty="0" smtClean="0"/>
              <a:t>لم تنسب اللهجات في كثير من الأحيان إلى أصحابها </a:t>
            </a:r>
          </a:p>
          <a:p>
            <a:r>
              <a:rPr lang="ar-SA" dirty="0" smtClean="0"/>
              <a:t>تعذر التحديد الدقيق لمناطق سكنى تلك القبائل </a:t>
            </a:r>
            <a:endParaRPr lang="ar-SA" dirty="0"/>
          </a:p>
        </p:txBody>
      </p:sp>
    </p:spTree>
    <p:extLst>
      <p:ext uri="{BB962C8B-B14F-4D97-AF65-F5344CB8AC3E}">
        <p14:creationId xmlns:p14="http://schemas.microsoft.com/office/powerpoint/2010/main" xmlns="" val="30678318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a:t>
            </a:r>
            <a:endParaRPr lang="ar-SA" dirty="0"/>
          </a:p>
        </p:txBody>
      </p:sp>
      <p:sp>
        <p:nvSpPr>
          <p:cNvPr id="3" name="عنصر نائب للمحتوى 2"/>
          <p:cNvSpPr>
            <a:spLocks noGrp="1"/>
          </p:cNvSpPr>
          <p:nvPr>
            <p:ph idx="1"/>
          </p:nvPr>
        </p:nvSpPr>
        <p:spPr/>
        <p:txBody>
          <a:bodyPr/>
          <a:lstStyle/>
          <a:p>
            <a:r>
              <a:rPr lang="ar-SA" dirty="0" smtClean="0"/>
              <a:t>التصحيف والتحريف الذى ابتليت به اللغة العربية أدى إلى طمس الكثير من معالم بعض اللهجات  </a:t>
            </a:r>
            <a:r>
              <a:rPr lang="ar-SA" dirty="0" err="1" smtClean="0"/>
              <a:t>التى</a:t>
            </a:r>
            <a:r>
              <a:rPr lang="ar-SA" dirty="0" smtClean="0"/>
              <a:t> وصلت إلينا </a:t>
            </a:r>
          </a:p>
          <a:p>
            <a:r>
              <a:rPr lang="ar-SA" dirty="0" smtClean="0"/>
              <a:t>اصطلاحات اللغويين العرب غير واضحة تماما فإنّ كلمة لفة في بعض الأحيان تعبر عدهم عن اللهجة من القبائل كما تعبر في بعض الأحيان عن عيوب النطق اللثغة </a:t>
            </a:r>
          </a:p>
          <a:p>
            <a:r>
              <a:rPr lang="ar-SA" dirty="0" smtClean="0"/>
              <a:t>عند دراسة اللهجات لابد من النظر إلى أمرين هامين هما : </a:t>
            </a:r>
          </a:p>
          <a:p>
            <a:r>
              <a:rPr lang="ar-SA" dirty="0" smtClean="0"/>
              <a:t>أ- دراسة البيئة الجغرافية لشبه الجزيرة العربية .</a:t>
            </a:r>
          </a:p>
          <a:p>
            <a:r>
              <a:rPr lang="ar-SA" dirty="0" smtClean="0"/>
              <a:t>ب – دراسة القبائل العرية ومنازلها .</a:t>
            </a:r>
            <a:endParaRPr lang="ar-SA" dirty="0"/>
          </a:p>
        </p:txBody>
      </p:sp>
    </p:spTree>
    <p:extLst>
      <p:ext uri="{BB962C8B-B14F-4D97-AF65-F5344CB8AC3E}">
        <p14:creationId xmlns:p14="http://schemas.microsoft.com/office/powerpoint/2010/main" xmlns="" val="27877202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أسباب تقسيم اللهجات</a:t>
            </a:r>
            <a:endParaRPr lang="ar-SA" dirty="0"/>
          </a:p>
        </p:txBody>
      </p:sp>
      <p:sp>
        <p:nvSpPr>
          <p:cNvPr id="3" name="عنصر نائب للمحتوى 2"/>
          <p:cNvSpPr>
            <a:spLocks noGrp="1"/>
          </p:cNvSpPr>
          <p:nvPr>
            <p:ph idx="1"/>
          </p:nvPr>
        </p:nvSpPr>
        <p:spPr/>
        <p:txBody>
          <a:bodyPr>
            <a:normAutofit fontScale="92500" lnSpcReduction="10000"/>
          </a:bodyPr>
          <a:lstStyle/>
          <a:p>
            <a:r>
              <a:rPr lang="ar-SA" dirty="0" smtClean="0"/>
              <a:t>اختلاف البيئات الجغرافية </a:t>
            </a:r>
          </a:p>
          <a:p>
            <a:r>
              <a:rPr lang="ar-SA" dirty="0"/>
              <a:t> </a:t>
            </a:r>
            <a:r>
              <a:rPr lang="ar-SA" dirty="0" smtClean="0"/>
              <a:t>البيئة الواسعة </a:t>
            </a:r>
            <a:r>
              <a:rPr lang="ar-SA" dirty="0" err="1" smtClean="0"/>
              <a:t>والتى</a:t>
            </a:r>
            <a:r>
              <a:rPr lang="ar-SA" dirty="0" smtClean="0"/>
              <a:t> تعدد فيها المظاهر الطبيعية من السهول والجبال والوديان  من مكان لآخر يؤدى إلى انعزال الجماعة والسكان ومع مضي الزمن تنشأ لهجة عن لهجة سابقة تنتمى إلى نفس اللغة فالذين يعيشون في بيئة زراعية مستقرة يتكلمون لهجة تتلف عن الذين يعيشون في بيئة صحراوية</a:t>
            </a:r>
          </a:p>
          <a:p>
            <a:r>
              <a:rPr lang="ar-SA" dirty="0" smtClean="0"/>
              <a:t>2 – الظروف الاجتماعية </a:t>
            </a:r>
          </a:p>
          <a:p>
            <a:r>
              <a:rPr lang="ar-SA" dirty="0"/>
              <a:t> </a:t>
            </a:r>
            <a:r>
              <a:rPr lang="ar-SA" dirty="0" smtClean="0"/>
              <a:t>يتوزع المجتمع إلى طبقات مختلفة لكل منها حياته الخاصة وتفكيره الخاص فالطبقة الراقية تتخذ لهجة غير الطبقة الدنيا والوسطى ، وكذلك أصحاب المهن المختلفة لهم لهجات مختلفة</a:t>
            </a:r>
            <a:endParaRPr lang="ar-SA" dirty="0"/>
          </a:p>
        </p:txBody>
      </p:sp>
    </p:spTree>
    <p:extLst>
      <p:ext uri="{BB962C8B-B14F-4D97-AF65-F5344CB8AC3E}">
        <p14:creationId xmlns:p14="http://schemas.microsoft.com/office/powerpoint/2010/main" xmlns="" val="16852500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أقسام الجزيرة العربية</a:t>
            </a:r>
            <a:endParaRPr lang="ar-SA" dirty="0"/>
          </a:p>
        </p:txBody>
      </p:sp>
      <p:sp>
        <p:nvSpPr>
          <p:cNvPr id="3" name="عنصر نائب للمحتوى 2"/>
          <p:cNvSpPr>
            <a:spLocks noGrp="1"/>
          </p:cNvSpPr>
          <p:nvPr>
            <p:ph idx="1"/>
          </p:nvPr>
        </p:nvSpPr>
        <p:spPr/>
        <p:txBody>
          <a:bodyPr>
            <a:normAutofit fontScale="92500" lnSpcReduction="20000"/>
          </a:bodyPr>
          <a:lstStyle/>
          <a:p>
            <a:r>
              <a:rPr lang="ar-SA" dirty="0" smtClean="0"/>
              <a:t>قسم الهمذاني شبه الجزيرة العربية إلى خمسة أقسام : </a:t>
            </a:r>
          </a:p>
          <a:p>
            <a:r>
              <a:rPr lang="ar-SA" dirty="0" smtClean="0"/>
              <a:t>1 – الحجاز : سمى بالحجاز لأنه يحجز بيت تهامة والعروض وبين اليمن ونجد وبين الغور والشام ، وقيل لأنه احتجز بالجبال ، أو لكثرة الحرارة فيه واحتجاز أهلها عن العدو . فيه مناطق استقرار كثيرة قصبة مكة من مدنه يثرب ، ينبع ، خيبر ، جدة ، الطائف ، الجحفة  </a:t>
            </a:r>
          </a:p>
          <a:p>
            <a:r>
              <a:rPr lang="ar-SA" dirty="0" smtClean="0"/>
              <a:t>2 – اليمن : تنتظم المنطقة الجنوبية بين تهامة حتى العروض </a:t>
            </a:r>
          </a:p>
          <a:p>
            <a:r>
              <a:rPr lang="ar-SA" dirty="0"/>
              <a:t> </a:t>
            </a:r>
            <a:r>
              <a:rPr lang="ar-SA" dirty="0" smtClean="0"/>
              <a:t>وتسميتها قيل لأن يقطن بن عامر بن فالح بن سام بن نوح خرج مع ولده فنزل اليمن فقيل تيمن يقطن فسميت اليمن </a:t>
            </a:r>
          </a:p>
          <a:p>
            <a:r>
              <a:rPr lang="ar-SA" dirty="0" smtClean="0"/>
              <a:t>وقيل سميت بذلك لأنها تقع يمين الكعبة</a:t>
            </a:r>
          </a:p>
        </p:txBody>
      </p:sp>
    </p:spTree>
    <p:extLst>
      <p:ext uri="{BB962C8B-B14F-4D97-AF65-F5344CB8AC3E}">
        <p14:creationId xmlns:p14="http://schemas.microsoft.com/office/powerpoint/2010/main" xmlns="" val="9386939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a:bodyPr>
          <a:lstStyle/>
          <a:p>
            <a:r>
              <a:rPr lang="ar-SA" dirty="0" smtClean="0"/>
              <a:t>3 – تهامة : تطلق على الساحل المحصور بين البحر وجبال سراة أو الحجاز، أرضها منخفضة قيل لها الغور والسافلة  </a:t>
            </a:r>
          </a:p>
          <a:p>
            <a:r>
              <a:rPr lang="ar-SA" dirty="0" smtClean="0"/>
              <a:t>4 – العروض : تقع إلى الجنوب من نجد .</a:t>
            </a:r>
          </a:p>
          <a:p>
            <a:r>
              <a:rPr lang="ar-SA" dirty="0" smtClean="0"/>
              <a:t>5 – نجد : يقسمونه إلى عليا ، وسفلى ، ويقال في نجد العليا النجد ، والسفلى أرض نجد قال </a:t>
            </a:r>
            <a:r>
              <a:rPr lang="ar-SA" dirty="0" err="1" smtClean="0"/>
              <a:t>الاصطخري</a:t>
            </a:r>
            <a:r>
              <a:rPr lang="ar-SA" dirty="0" smtClean="0"/>
              <a:t> : ما كان من حد اليمامة إلى قرب المدينة راجعا علي بادية البصرة حتى تمتد على البحرين إلى البحر فمن نجد ، ونجد تتوافر فيها المياه – خاصة الشمال ، معظم المنطقة صحراء وأهلها بدو ورحل</a:t>
            </a:r>
            <a:endParaRPr lang="ar-SA" dirty="0"/>
          </a:p>
        </p:txBody>
      </p:sp>
    </p:spTree>
    <p:extLst>
      <p:ext uri="{BB962C8B-B14F-4D97-AF65-F5344CB8AC3E}">
        <p14:creationId xmlns:p14="http://schemas.microsoft.com/office/powerpoint/2010/main" xmlns="" val="24763535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القبائل القحطانية</a:t>
            </a:r>
            <a:endParaRPr lang="ar-SA" dirty="0"/>
          </a:p>
        </p:txBody>
      </p:sp>
      <p:sp>
        <p:nvSpPr>
          <p:cNvPr id="3" name="عنصر نائب للمحتوى 2"/>
          <p:cNvSpPr>
            <a:spLocks noGrp="1"/>
          </p:cNvSpPr>
          <p:nvPr>
            <p:ph idx="1"/>
          </p:nvPr>
        </p:nvSpPr>
        <p:spPr/>
        <p:txBody>
          <a:bodyPr>
            <a:normAutofit lnSpcReduction="10000"/>
          </a:bodyPr>
          <a:lstStyle/>
          <a:p>
            <a:r>
              <a:rPr lang="ar-SA" dirty="0" smtClean="0"/>
              <a:t>تذكر كتب الأنساب أنَّ القحطانيين منهم أربعة قبائل بقيت أعقابهم </a:t>
            </a:r>
          </a:p>
          <a:p>
            <a:r>
              <a:rPr lang="ar-SA" dirty="0" smtClean="0"/>
              <a:t>1 – حمير تفرعت منها شيبان – قضاعة من عمائرها ( جهينة – بلى – كلب – بهراء – تنوخ – مهرة – جرهم )</a:t>
            </a:r>
          </a:p>
          <a:p>
            <a:r>
              <a:rPr lang="ar-SA" dirty="0" smtClean="0"/>
              <a:t>2 – كهلان  من عمائرها (جذام لخم – كندة – </a:t>
            </a:r>
            <a:r>
              <a:rPr lang="ar-SA" dirty="0" err="1" smtClean="0"/>
              <a:t>طئ</a:t>
            </a:r>
            <a:r>
              <a:rPr lang="ar-SA" dirty="0" smtClean="0"/>
              <a:t> –</a:t>
            </a:r>
            <a:r>
              <a:rPr lang="ar-SA" dirty="0" err="1" smtClean="0"/>
              <a:t>مذحج</a:t>
            </a:r>
            <a:r>
              <a:rPr lang="ar-SA" dirty="0" smtClean="0"/>
              <a:t> – </a:t>
            </a:r>
            <a:r>
              <a:rPr lang="ar-SA" dirty="0" err="1" smtClean="0"/>
              <a:t>الإزد</a:t>
            </a:r>
            <a:r>
              <a:rPr lang="ar-SA" dirty="0" smtClean="0"/>
              <a:t> – ومن (</a:t>
            </a:r>
            <a:r>
              <a:rPr lang="ar-SA" dirty="0" err="1" smtClean="0"/>
              <a:t>الإزد</a:t>
            </a:r>
            <a:r>
              <a:rPr lang="ar-SA" dirty="0" smtClean="0"/>
              <a:t> الأوس والخزرج) ، همدان – أنمار- خذلان – بجيلة </a:t>
            </a:r>
          </a:p>
          <a:p>
            <a:r>
              <a:rPr lang="ar-SA" dirty="0" smtClean="0"/>
              <a:t> 3 – أشقر </a:t>
            </a:r>
          </a:p>
          <a:p>
            <a:r>
              <a:rPr lang="ar-SA" dirty="0" smtClean="0"/>
              <a:t>4 عاملة  </a:t>
            </a:r>
            <a:endParaRPr lang="ar-SA" dirty="0"/>
          </a:p>
        </p:txBody>
      </p:sp>
    </p:spTree>
    <p:extLst>
      <p:ext uri="{BB962C8B-B14F-4D97-AF65-F5344CB8AC3E}">
        <p14:creationId xmlns:p14="http://schemas.microsoft.com/office/powerpoint/2010/main" xmlns="" val="32260557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fontScale="92500" lnSpcReduction="20000"/>
          </a:bodyPr>
          <a:lstStyle/>
          <a:p>
            <a:r>
              <a:rPr lang="ar-SA" dirty="0" smtClean="0"/>
              <a:t>3 – الاحتكاك البشري واختلاط الشعوب نتيجة الهجرات أو الغزو أو الجوار</a:t>
            </a:r>
          </a:p>
          <a:p>
            <a:r>
              <a:rPr lang="ar-SA" dirty="0" smtClean="0"/>
              <a:t>يعد من أهم أسباب </a:t>
            </a:r>
            <a:r>
              <a:rPr lang="ar-SA" dirty="0" err="1" smtClean="0"/>
              <a:t>التى</a:t>
            </a:r>
            <a:r>
              <a:rPr lang="ar-SA" dirty="0" smtClean="0"/>
              <a:t> تؤدى إلى تشعب اللهجات ونموها </a:t>
            </a:r>
          </a:p>
          <a:p>
            <a:r>
              <a:rPr lang="ar-SA" dirty="0" smtClean="0"/>
              <a:t>فلهجات العربية </a:t>
            </a:r>
            <a:r>
              <a:rPr lang="ar-SA" dirty="0" err="1" smtClean="0"/>
              <a:t>التى</a:t>
            </a:r>
            <a:r>
              <a:rPr lang="ar-SA" dirty="0" smtClean="0"/>
              <a:t> انتشرت في البلاد الإسلامية بعد الفتح الإسلامي أكبر دليل على ذلك ومظاهر اللهجات العامية المنتشرة حاليا خير دليل لذلك .</a:t>
            </a:r>
          </a:p>
          <a:p>
            <a:r>
              <a:rPr lang="ar-SA" dirty="0" smtClean="0"/>
              <a:t>4 – أسباب فردية </a:t>
            </a:r>
          </a:p>
          <a:p>
            <a:r>
              <a:rPr lang="ar-SA" dirty="0"/>
              <a:t> </a:t>
            </a:r>
            <a:r>
              <a:rPr lang="ar-SA" dirty="0" smtClean="0"/>
              <a:t>يظهر ذلك في الفروق </a:t>
            </a:r>
            <a:r>
              <a:rPr lang="ar-SA" dirty="0" err="1" smtClean="0"/>
              <a:t>التى</a:t>
            </a:r>
            <a:r>
              <a:rPr lang="ar-SA" dirty="0" smtClean="0"/>
              <a:t> نجدها بين الأفراد الذين يتحدثون لغة واحدة فاختلاف الأفراد في النطق يؤدى مع مرور الزمن إلى نشوء لهجات مختلفة وجديدة</a:t>
            </a:r>
            <a:endParaRPr lang="ar-SA" dirty="0"/>
          </a:p>
        </p:txBody>
      </p:sp>
    </p:spTree>
    <p:extLst>
      <p:ext uri="{BB962C8B-B14F-4D97-AF65-F5344CB8AC3E}">
        <p14:creationId xmlns:p14="http://schemas.microsoft.com/office/powerpoint/2010/main" xmlns="" val="24381360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القبائل العدنانية</a:t>
            </a:r>
            <a:endParaRPr lang="ar-SA" dirty="0"/>
          </a:p>
        </p:txBody>
      </p:sp>
      <p:sp>
        <p:nvSpPr>
          <p:cNvPr id="3" name="عنصر نائب للمحتوى 2"/>
          <p:cNvSpPr>
            <a:spLocks noGrp="1"/>
          </p:cNvSpPr>
          <p:nvPr>
            <p:ph idx="1"/>
          </p:nvPr>
        </p:nvSpPr>
        <p:spPr/>
        <p:txBody>
          <a:bodyPr/>
          <a:lstStyle/>
          <a:p>
            <a:r>
              <a:rPr lang="ar-SA" dirty="0" smtClean="0"/>
              <a:t>1 – نزار ومن بطونها مضر ومنهم تفرعت أكثر القبائل العربية وأشهر أفخاذها قيس بن عيلان والمشهر من فصائلها </a:t>
            </a:r>
          </a:p>
          <a:p>
            <a:r>
              <a:rPr lang="ar-SA" dirty="0"/>
              <a:t> </a:t>
            </a:r>
            <a:r>
              <a:rPr lang="ar-SA" dirty="0" smtClean="0"/>
              <a:t>غطفان – هوزان – سليم – عدوان </a:t>
            </a:r>
          </a:p>
          <a:p>
            <a:r>
              <a:rPr lang="ar-SA" dirty="0" smtClean="0"/>
              <a:t>2 – ربيعة ومن ربيعة أسد ووائل ، ومن وائل تغلب بن وائل ، وتغلب </a:t>
            </a:r>
          </a:p>
          <a:p>
            <a:r>
              <a:rPr lang="ar-SA" dirty="0" smtClean="0"/>
              <a:t>القبيلة الثالثة : خندق ومنها : </a:t>
            </a:r>
          </a:p>
          <a:p>
            <a:r>
              <a:rPr lang="ar-SA" dirty="0"/>
              <a:t> </a:t>
            </a:r>
            <a:r>
              <a:rPr lang="ar-SA" dirty="0" smtClean="0"/>
              <a:t>هذيل ، تميم ، كنانة ، قريش</a:t>
            </a:r>
            <a:endParaRPr lang="ar-SA" dirty="0"/>
          </a:p>
        </p:txBody>
      </p:sp>
    </p:spTree>
    <p:extLst>
      <p:ext uri="{BB962C8B-B14F-4D97-AF65-F5344CB8AC3E}">
        <p14:creationId xmlns:p14="http://schemas.microsoft.com/office/powerpoint/2010/main" xmlns="" val="24903129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العلاقة بين اللغة واللهجة</a:t>
            </a:r>
            <a:endParaRPr lang="ar-SA" dirty="0"/>
          </a:p>
        </p:txBody>
      </p:sp>
      <p:sp>
        <p:nvSpPr>
          <p:cNvPr id="3" name="عنصر نائب للمحتوى 2"/>
          <p:cNvSpPr>
            <a:spLocks noGrp="1"/>
          </p:cNvSpPr>
          <p:nvPr>
            <p:ph idx="1"/>
          </p:nvPr>
        </p:nvSpPr>
        <p:spPr/>
        <p:txBody>
          <a:bodyPr/>
          <a:lstStyle/>
          <a:p>
            <a:r>
              <a:rPr lang="ar-SA" dirty="0" smtClean="0"/>
              <a:t>قال ابن جني :  أن اللغة أصوات يعبر بها كل قوم عن أغراضهم  </a:t>
            </a:r>
            <a:r>
              <a:rPr lang="ar-SA" dirty="0" err="1" smtClean="0"/>
              <a:t>ووافقه</a:t>
            </a:r>
            <a:r>
              <a:rPr lang="ar-SA" dirty="0" smtClean="0"/>
              <a:t> على هذا التعريف مجموعة من القدماء </a:t>
            </a:r>
          </a:p>
          <a:p>
            <a:r>
              <a:rPr lang="ar-SA" dirty="0"/>
              <a:t> </a:t>
            </a:r>
            <a:r>
              <a:rPr lang="ar-SA" dirty="0" smtClean="0"/>
              <a:t>فهي وسيلة مهمة في الربط بين أفراد المجتمع والتعبير عن شئونهم المختلفة أي أنها وسيلة التواصل الحيوية بين أفراد المجتمع </a:t>
            </a:r>
          </a:p>
          <a:p>
            <a:r>
              <a:rPr lang="ar-SA" dirty="0" err="1" smtClean="0"/>
              <a:t>الهجة</a:t>
            </a:r>
            <a:r>
              <a:rPr lang="ar-SA" dirty="0" smtClean="0"/>
              <a:t> : </a:t>
            </a:r>
          </a:p>
          <a:p>
            <a:r>
              <a:rPr lang="ar-SA" dirty="0" smtClean="0"/>
              <a:t>ورد اشتقاقها بوجهين </a:t>
            </a:r>
            <a:endParaRPr lang="ar-SA" dirty="0"/>
          </a:p>
        </p:txBody>
      </p:sp>
    </p:spTree>
    <p:extLst>
      <p:ext uri="{BB962C8B-B14F-4D97-AF65-F5344CB8AC3E}">
        <p14:creationId xmlns:p14="http://schemas.microsoft.com/office/powerpoint/2010/main" xmlns="" val="6509657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اللهجة : </a:t>
            </a:r>
          </a:p>
          <a:p>
            <a:r>
              <a:rPr lang="ar-SA" dirty="0"/>
              <a:t> </a:t>
            </a:r>
            <a:r>
              <a:rPr lang="ar-SA" dirty="0" smtClean="0"/>
              <a:t>ورد اشتقاقها على وجهين </a:t>
            </a:r>
          </a:p>
          <a:p>
            <a:r>
              <a:rPr lang="ar-SA" dirty="0"/>
              <a:t> </a:t>
            </a:r>
            <a:r>
              <a:rPr lang="ar-SA" dirty="0" smtClean="0"/>
              <a:t>الوجه الأول : أنها مأخوذة من لهج الفصيل يلهج أمه : إذا تناول ضرع أمه يمتصه ولهج الفصيل بأمه يلهج إذا اعتاد رضاعها فهو فصيل لاهج </a:t>
            </a:r>
          </a:p>
          <a:p>
            <a:r>
              <a:rPr lang="ar-SA" dirty="0"/>
              <a:t> </a:t>
            </a:r>
            <a:r>
              <a:rPr lang="ar-SA" dirty="0" smtClean="0"/>
              <a:t>الوجه الثاني : أنها مشتقة من لهج بالأمر لهجا ولهج وألهج يعني أولع به واعتاده أو أغرى به فثابر عليه واللهج بالشيء الولوع به ,</a:t>
            </a:r>
            <a:endParaRPr lang="ar-SA" dirty="0"/>
          </a:p>
        </p:txBody>
      </p:sp>
    </p:spTree>
    <p:extLst>
      <p:ext uri="{BB962C8B-B14F-4D97-AF65-F5344CB8AC3E}">
        <p14:creationId xmlns:p14="http://schemas.microsoft.com/office/powerpoint/2010/main" xmlns="" val="23756439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fontScale="92500" lnSpcReduction="20000"/>
          </a:bodyPr>
          <a:lstStyle/>
          <a:p>
            <a:r>
              <a:rPr lang="ar-SA" dirty="0" smtClean="0"/>
              <a:t>وكلا انه حين يتعلم اللغة يولع بها كمن يتعلق بشيء معين ويولع به </a:t>
            </a:r>
          </a:p>
          <a:p>
            <a:r>
              <a:rPr lang="ar-SA" dirty="0"/>
              <a:t> </a:t>
            </a:r>
            <a:r>
              <a:rPr lang="ar-SA" dirty="0" smtClean="0"/>
              <a:t>فاللهجة هي لغة الإنسان الى جبل عليها </a:t>
            </a:r>
            <a:r>
              <a:rPr lang="ar-SA" dirty="0" err="1" smtClean="0"/>
              <a:t>واعتادها</a:t>
            </a:r>
            <a:r>
              <a:rPr lang="ar-SA" dirty="0" smtClean="0"/>
              <a:t> ونشأ عليها </a:t>
            </a:r>
          </a:p>
          <a:p>
            <a:r>
              <a:rPr lang="ar-SA" dirty="0" smtClean="0"/>
              <a:t>فاللهجة طريقة معينة في الاستعمال اللغوي توجد في بيئة خاصة من بين بيئات اللغة الواحدة </a:t>
            </a:r>
          </a:p>
          <a:p>
            <a:r>
              <a:rPr lang="ar-SA" dirty="0"/>
              <a:t> </a:t>
            </a:r>
            <a:r>
              <a:rPr lang="ar-SA" dirty="0" smtClean="0"/>
              <a:t>ويعرفها بعضهم بأنها : العادات الكلامية لمجموعة قليلة من مجموعة أكبر من الناس  تتكلم لغة واحدة .وهذه الطريقة أو العادة الكلامية تكون صوتية في غالب الأحيان كما في لهجات العرب </a:t>
            </a:r>
          </a:p>
          <a:p>
            <a:r>
              <a:rPr lang="ar-SA" dirty="0" smtClean="0"/>
              <a:t>وعرفها بعضهم بأنها مجموعة من الصفات اللغوية تنتمى إلى بيئة خاصة ويشترك في هذه الصفات جميع أفراد هذه البيئات</a:t>
            </a:r>
            <a:endParaRPr lang="ar-SA" dirty="0"/>
          </a:p>
        </p:txBody>
      </p:sp>
    </p:spTree>
    <p:extLst>
      <p:ext uri="{BB962C8B-B14F-4D97-AF65-F5344CB8AC3E}">
        <p14:creationId xmlns:p14="http://schemas.microsoft.com/office/powerpoint/2010/main" xmlns="" val="22468588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fontScale="92500"/>
          </a:bodyPr>
          <a:lstStyle/>
          <a:p>
            <a:r>
              <a:rPr lang="ar-SA" dirty="0" smtClean="0"/>
              <a:t>إن الغلاقة بين اللهجة واللغة فهي علاقة العام والخاص لأنَّ بيئة اللهجة هي جزء من بيئة أوسع وأشمل تضم عدد من اللهجات لكل منها خصائصها  ولكنها تشترك جميعا في مجموعة من الظواهر اللغوية </a:t>
            </a:r>
            <a:r>
              <a:rPr lang="ar-SA" dirty="0" err="1" smtClean="0"/>
              <a:t>التى</a:t>
            </a:r>
            <a:r>
              <a:rPr lang="ar-SA" dirty="0" smtClean="0"/>
              <a:t> تيسر اتصال أفراد هذه البيئات بعضهم ببعض ، وتلك البيئة الشاملة </a:t>
            </a:r>
            <a:r>
              <a:rPr lang="ar-SA" dirty="0" err="1" smtClean="0"/>
              <a:t>التى</a:t>
            </a:r>
            <a:r>
              <a:rPr lang="ar-SA" dirty="0" smtClean="0"/>
              <a:t> تتألف من عدة لهجات هي </a:t>
            </a:r>
            <a:r>
              <a:rPr lang="ar-SA" dirty="0" err="1" smtClean="0"/>
              <a:t>التى</a:t>
            </a:r>
            <a:r>
              <a:rPr lang="ar-SA" dirty="0" smtClean="0"/>
              <a:t> اصطلح على تسميتها باللغة</a:t>
            </a:r>
          </a:p>
          <a:p>
            <a:r>
              <a:rPr lang="ar-SA" dirty="0" smtClean="0"/>
              <a:t>فاللغة تشتمل عادة على عدة لهجات لكل منها ما يميزها وجميع هذه اللهجات تشترك في مجموعة من الصفت اللغوية والعادات الكلامية </a:t>
            </a:r>
            <a:r>
              <a:rPr lang="ar-SA" dirty="0" err="1" smtClean="0"/>
              <a:t>التى</a:t>
            </a:r>
            <a:r>
              <a:rPr lang="ar-SA" dirty="0" smtClean="0"/>
              <a:t> تؤلف لغة مستقلة عن غيرها من اللغات</a:t>
            </a:r>
            <a:endParaRPr lang="ar-SA" dirty="0"/>
          </a:p>
        </p:txBody>
      </p:sp>
    </p:spTree>
    <p:extLst>
      <p:ext uri="{BB962C8B-B14F-4D97-AF65-F5344CB8AC3E}">
        <p14:creationId xmlns:p14="http://schemas.microsoft.com/office/powerpoint/2010/main" xmlns="" val="9229259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fontScale="92500" lnSpcReduction="20000"/>
          </a:bodyPr>
          <a:lstStyle/>
          <a:p>
            <a:r>
              <a:rPr lang="ar-SA" dirty="0" smtClean="0"/>
              <a:t>ويجدر الإشارة إلى أن كل لغة كانت يوما ما لهجة من لهجات كثيرة للغة من اللغات ثم حدثت عوامل أدت إلى اندثار اللغة الأم وانتشار فرع من فروعها في بيئة من البيئات مكونة لها خصائصها ومميزاتها </a:t>
            </a:r>
            <a:r>
              <a:rPr lang="ar-SA" dirty="0" err="1" smtClean="0"/>
              <a:t>التى</a:t>
            </a:r>
            <a:r>
              <a:rPr lang="ar-SA" dirty="0" smtClean="0"/>
              <a:t> تنفرد بها عن أخواتها ،  وقد حدث ذلك في اللغات السامية المختلفة وكلها كانت في الأصل لهجات للأم </a:t>
            </a:r>
            <a:r>
              <a:rPr lang="ar-SA" dirty="0" err="1" smtClean="0"/>
              <a:t>التى</a:t>
            </a:r>
            <a:r>
              <a:rPr lang="ar-SA" dirty="0" smtClean="0"/>
              <a:t> ماتت واندثرت من قديم الزمان  فاللاتينية تعد أما للهجات الرومانية المختلفة الت أصبحت اندثار اللاتينية لغات لها كيانها وخصائصها وهي الإيطالية والفرنسية والإسبانية  ، وكل واحدة من هذه اللغات شملت مساحة واسعة من الأرض ، </a:t>
            </a:r>
            <a:r>
              <a:rPr lang="ar-SA" dirty="0" err="1" smtClean="0"/>
              <a:t>فا</a:t>
            </a:r>
            <a:r>
              <a:rPr lang="ar-SA" dirty="0" smtClean="0"/>
              <a:t> نقسمت بدورها إلى لهجات تماما كما حدث للغات السامية ، ومنه العربية </a:t>
            </a:r>
            <a:r>
              <a:rPr lang="ar-SA" dirty="0" err="1" smtClean="0"/>
              <a:t>التى</a:t>
            </a:r>
            <a:r>
              <a:rPr lang="ar-SA" dirty="0" smtClean="0"/>
              <a:t> انقسمت بدورها إلى لهجات في </a:t>
            </a:r>
            <a:r>
              <a:rPr lang="ar-SA" smtClean="0"/>
              <a:t>الماضي والحاضر.</a:t>
            </a:r>
            <a:endParaRPr lang="ar-SA" dirty="0"/>
          </a:p>
        </p:txBody>
      </p:sp>
    </p:spTree>
    <p:extLst>
      <p:ext uri="{BB962C8B-B14F-4D97-AF65-F5344CB8AC3E}">
        <p14:creationId xmlns:p14="http://schemas.microsoft.com/office/powerpoint/2010/main" xmlns="" val="3851536780"/>
      </p:ext>
    </p:extLst>
  </p:cSld>
  <p:clrMapOvr>
    <a:masterClrMapping/>
  </p:clrMapOvr>
</p:sld>
</file>

<file path=ppt/theme/theme1.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1567</TotalTime>
  <Words>1234</Words>
  <Application>Microsoft Office PowerPoint</Application>
  <PresentationFormat>عرض على الشاشة (3:4)‏</PresentationFormat>
  <Paragraphs>75</Paragraphs>
  <Slides>18</Slides>
  <Notes>1</Notes>
  <HiddenSlides>0</HiddenSlides>
  <MMClips>0</MMClips>
  <ScaleCrop>false</ScaleCrop>
  <HeadingPairs>
    <vt:vector size="4" baseType="variant">
      <vt:variant>
        <vt:lpstr>سمة</vt:lpstr>
      </vt:variant>
      <vt:variant>
        <vt:i4>1</vt:i4>
      </vt:variant>
      <vt:variant>
        <vt:lpstr>عناوين الشرائح</vt:lpstr>
      </vt:variant>
      <vt:variant>
        <vt:i4>18</vt:i4>
      </vt:variant>
    </vt:vector>
  </HeadingPairs>
  <TitlesOfParts>
    <vt:vector size="19" baseType="lpstr">
      <vt:lpstr>نسق Office</vt:lpstr>
      <vt:lpstr>اللهجات </vt:lpstr>
      <vt:lpstr>الشريحة 2</vt:lpstr>
      <vt:lpstr>الشريحة 3</vt:lpstr>
      <vt:lpstr>الشريحة 4</vt:lpstr>
      <vt:lpstr>الشريحة 5</vt:lpstr>
      <vt:lpstr>الشريحة 6</vt:lpstr>
      <vt:lpstr>.</vt:lpstr>
      <vt:lpstr>أسباب تقسيم اللهجات</vt:lpstr>
      <vt:lpstr>أقسام الجزيرة العربية</vt:lpstr>
      <vt:lpstr>الشريحة 10</vt:lpstr>
      <vt:lpstr>القبائل القحطانية</vt:lpstr>
      <vt:lpstr>الشريحة 12</vt:lpstr>
      <vt:lpstr>القبائل العدنانية</vt:lpstr>
      <vt:lpstr>العلاقة بين اللغة واللهجة</vt:lpstr>
      <vt:lpstr>الشريحة 15</vt:lpstr>
      <vt:lpstr>الشريحة 16</vt:lpstr>
      <vt:lpstr>الشريحة 17</vt:lpstr>
      <vt:lpstr>الشريحة 18</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user</dc:creator>
  <cp:lastModifiedBy>win xp</cp:lastModifiedBy>
  <cp:revision>24</cp:revision>
  <dcterms:created xsi:type="dcterms:W3CDTF">2014-02-20T17:02:09Z</dcterms:created>
  <dcterms:modified xsi:type="dcterms:W3CDTF">2014-05-12T13:26:51Z</dcterms:modified>
</cp:coreProperties>
</file>