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302" r:id="rId37"/>
    <p:sldId id="303" r:id="rId38"/>
    <p:sldId id="291" r:id="rId39"/>
    <p:sldId id="292" r:id="rId40"/>
    <p:sldId id="293" r:id="rId41"/>
    <p:sldId id="294" r:id="rId42"/>
    <p:sldId id="295" r:id="rId43"/>
    <p:sldId id="297" r:id="rId44"/>
    <p:sldId id="298" r:id="rId45"/>
    <p:sldId id="299" r:id="rId46"/>
    <p:sldId id="300" r:id="rId47"/>
    <p:sldId id="301" r:id="rId4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523AF00-20C1-4DF7-BD14-1FDBBD4376C2}" type="datetimeFigureOut">
              <a:rPr lang="ar-SA" smtClean="0"/>
              <a:pPr/>
              <a:t>13/07/1435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03BA51-A4EF-4DAE-9D75-096B689A0B1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605393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3BA51-A4EF-4DAE-9D75-096B689A0B1A}" type="slidenum">
              <a:rPr lang="ar-SA" smtClean="0"/>
              <a:pPr/>
              <a:t>42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141866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9A49-CDFF-49E3-AD24-65CCF8AC56BA}" type="datetimeFigureOut">
              <a:rPr lang="ar-SA" smtClean="0"/>
              <a:pPr/>
              <a:t>13/07/1435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4A5B-F034-4980-9010-97EC0D6996D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957094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9A49-CDFF-49E3-AD24-65CCF8AC56BA}" type="datetimeFigureOut">
              <a:rPr lang="ar-SA" smtClean="0"/>
              <a:pPr/>
              <a:t>13/07/1435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4A5B-F034-4980-9010-97EC0D6996D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753502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9A49-CDFF-49E3-AD24-65CCF8AC56BA}" type="datetimeFigureOut">
              <a:rPr lang="ar-SA" smtClean="0"/>
              <a:pPr/>
              <a:t>13/07/1435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4A5B-F034-4980-9010-97EC0D6996D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48719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9A49-CDFF-49E3-AD24-65CCF8AC56BA}" type="datetimeFigureOut">
              <a:rPr lang="ar-SA" smtClean="0"/>
              <a:pPr/>
              <a:t>13/07/1435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4A5B-F034-4980-9010-97EC0D6996D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461722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9A49-CDFF-49E3-AD24-65CCF8AC56BA}" type="datetimeFigureOut">
              <a:rPr lang="ar-SA" smtClean="0"/>
              <a:pPr/>
              <a:t>13/07/1435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4A5B-F034-4980-9010-97EC0D6996D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17840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9A49-CDFF-49E3-AD24-65CCF8AC56BA}" type="datetimeFigureOut">
              <a:rPr lang="ar-SA" smtClean="0"/>
              <a:pPr/>
              <a:t>13/07/1435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4A5B-F034-4980-9010-97EC0D6996D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92397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9A49-CDFF-49E3-AD24-65CCF8AC56BA}" type="datetimeFigureOut">
              <a:rPr lang="ar-SA" smtClean="0"/>
              <a:pPr/>
              <a:t>13/07/1435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4A5B-F034-4980-9010-97EC0D6996D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38159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9A49-CDFF-49E3-AD24-65CCF8AC56BA}" type="datetimeFigureOut">
              <a:rPr lang="ar-SA" smtClean="0"/>
              <a:pPr/>
              <a:t>13/07/1435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4A5B-F034-4980-9010-97EC0D6996D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043346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9A49-CDFF-49E3-AD24-65CCF8AC56BA}" type="datetimeFigureOut">
              <a:rPr lang="ar-SA" smtClean="0"/>
              <a:pPr/>
              <a:t>13/07/1435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4A5B-F034-4980-9010-97EC0D6996D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586449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9A49-CDFF-49E3-AD24-65CCF8AC56BA}" type="datetimeFigureOut">
              <a:rPr lang="ar-SA" smtClean="0"/>
              <a:pPr/>
              <a:t>13/07/1435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4A5B-F034-4980-9010-97EC0D6996D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87454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9A49-CDFF-49E3-AD24-65CCF8AC56BA}" type="datetimeFigureOut">
              <a:rPr lang="ar-SA" smtClean="0"/>
              <a:pPr/>
              <a:t>13/07/1435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4A5B-F034-4980-9010-97EC0D6996D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708017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89A49-CDFF-49E3-AD24-65CCF8AC56BA}" type="datetimeFigureOut">
              <a:rPr lang="ar-SA" smtClean="0"/>
              <a:pPr/>
              <a:t>13/07/1435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C4A5B-F034-4980-9010-97EC0D6996D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1547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ألقاب اللهجات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61230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dirty="0"/>
              <a:t>أدى الاحتكاك بين القبائل في مواسم الحج والتجارة والأسواق الأدبية المختلفة إلى خلق كيات لغوي عرف باسم اللغة العربية الفصحى ، وهي اللغة المشتركة بين أدباء هذه القبائل جميعا ينظمون بها أشعارهم وينظمون به الخطب في المحافل والمجامع </a:t>
            </a:r>
          </a:p>
          <a:p>
            <a:r>
              <a:rPr lang="ar-SA" dirty="0"/>
              <a:t> ومع هذا التمازج والاختلاط حظيت لغة قريش بسهم وافر من الفصحى ، ولم يرد أو يروى عن هذه اللهجة ما يخالف </a:t>
            </a:r>
          </a:p>
          <a:p>
            <a:r>
              <a:rPr lang="ar-SA" dirty="0"/>
              <a:t> ما نعرفه عن العربية الفصحى إلّا القليل ومن هنا لم تكن تهمز في كلامها ، وقد اختارت الفصحى ظاهرة الهمز من اللهجات النجدية كلهجة تميم وغيرها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721745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وقد جعل ابن فارس العربية الفصحى مرادفة للهجة قريش </a:t>
            </a:r>
          </a:p>
          <a:p>
            <a:r>
              <a:rPr lang="ar-SA" dirty="0"/>
              <a:t> فيقول ( أجمع علماؤنا بكلام العرب والرواة من لأشعارهم</a:t>
            </a:r>
          </a:p>
          <a:p>
            <a:r>
              <a:rPr lang="ar-SA" dirty="0"/>
              <a:t>، والعلماء بلغاتهم وأيَّامهم ومحالهم ، أنَّ قريشا أفصح العرب وأصفاهم لغة ، وذلك أنَّ َّ الله عز جلَّ ثناؤه اختارهم من جميع العرب واصطفاهم واختار منهم نبي الرحمة محمداً صلى الله عليه وسلم فجعل قريشا قطان حرمه ، وجيران بيته الحرام وولاته ، ، فكانت وفود العرب من حجاجها وغيرهم ، يفدون إلى مكة للحج ويتحاكمون إلى قريش في أمورهم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902249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/>
              <a:t>...... وكانت قريش مع فصاحتها وحسن لغتها ، ورقة ألسنتها ، إذا أتتهم الوفود من العرب تخيروا من كلامهم وأشعارهم أحسن لغاتهم ، وأصفى كلامهم ، فاجتمع ما تخيروا من تلك اللغات إلى نحائرهم وسلائقهم </a:t>
            </a:r>
            <a:r>
              <a:rPr lang="ar-SA" dirty="0" err="1"/>
              <a:t>التى</a:t>
            </a:r>
            <a:r>
              <a:rPr lang="ar-SA" dirty="0"/>
              <a:t> طبعوا عليها فصاروا بذلك أفصح العرب)</a:t>
            </a:r>
          </a:p>
          <a:p>
            <a:r>
              <a:rPr lang="ar-SA" dirty="0"/>
              <a:t>كما يروى السيوطي عن الفراء أنه قال ( كانت العرب تحضر الموسم </a:t>
            </a:r>
            <a:r>
              <a:rPr lang="ar-SA" dirty="0" err="1"/>
              <a:t>فى</a:t>
            </a:r>
            <a:r>
              <a:rPr lang="ar-SA" dirty="0"/>
              <a:t> كل عام ، وتحج البيت </a:t>
            </a:r>
            <a:r>
              <a:rPr lang="ar-SA" dirty="0" err="1"/>
              <a:t>فى</a:t>
            </a:r>
            <a:r>
              <a:rPr lang="ar-SA" dirty="0"/>
              <a:t> الجاهلية وقريش يسمعون لغات جميع العرب ، فما استحسنوه من لغاتهم تكلموا به فصاروا أفصح العرب ، وخال لغاتهم من مستبشع اللغات ومستقبح الألفاظ)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371055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وقد درج اللغويون العرب على تقليب كثير من اللهجات العربية بلقب يدور </a:t>
            </a:r>
            <a:r>
              <a:rPr lang="ar-SA" dirty="0" err="1"/>
              <a:t>فى</a:t>
            </a:r>
            <a:r>
              <a:rPr lang="ar-SA" dirty="0"/>
              <a:t> مؤلفاتهم ويحاولون شرح تلك الألقاب ونسبتها إلى القبائل العربية </a:t>
            </a:r>
            <a:r>
              <a:rPr lang="ar-SA" dirty="0" err="1"/>
              <a:t>والتى</a:t>
            </a:r>
            <a:r>
              <a:rPr lang="ar-SA" dirty="0"/>
              <a:t> كانوا يختلفون </a:t>
            </a:r>
            <a:r>
              <a:rPr lang="ar-SA" dirty="0" err="1"/>
              <a:t>فى</a:t>
            </a:r>
            <a:r>
              <a:rPr lang="ar-SA" dirty="0"/>
              <a:t> نسبتها إلى هذه القبائل </a:t>
            </a:r>
          </a:p>
          <a:p>
            <a:r>
              <a:rPr lang="ar-SA" dirty="0"/>
              <a:t> والراجح من الظن إن العرب لم تكن تعرف هذه الألقاب للهجاتها المختلفة </a:t>
            </a:r>
            <a:r>
              <a:rPr lang="ar-SA" dirty="0" err="1"/>
              <a:t>فى</a:t>
            </a:r>
            <a:r>
              <a:rPr lang="ar-SA" dirty="0"/>
              <a:t> الجاهلية ، وأن المسئول عن تلقيب كل لهجة بلقب معين هو رجل من (جَرْم) لم تذكر المصادر اسمه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391724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رواه الجاحظ في كتابه(البيان والتبيين) من أن رجلا جُرْمياّ - لم تذكر المصادر اسمه - كان في مجلس من مجالس معاوية بن سفيان ، حين قال معاوية يوما :  من أفصح الناس ؟فقال قائل : هم قوم ارتفعوا عن </a:t>
            </a:r>
            <a:r>
              <a:rPr lang="ar-SA" dirty="0" err="1"/>
              <a:t>لخلخانية</a:t>
            </a:r>
            <a:r>
              <a:rPr lang="ar-SA" dirty="0"/>
              <a:t> الفرات ، </a:t>
            </a:r>
            <a:r>
              <a:rPr lang="ar-SA" dirty="0" err="1"/>
              <a:t>وتيامنوا</a:t>
            </a:r>
            <a:r>
              <a:rPr lang="ar-SA" dirty="0"/>
              <a:t> عن كسكسة بكر ، ليس لهم غمغمة قضاعة، ولا </a:t>
            </a:r>
            <a:r>
              <a:rPr lang="ar-SA" dirty="0" err="1"/>
              <a:t>طُمْطُمانية</a:t>
            </a:r>
            <a:r>
              <a:rPr lang="ar-SA" dirty="0"/>
              <a:t> حمير . قال من هم؟ قال : قريش قال مِمن أنت ؟ قال . من جرم قال : اجلس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213683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وزادت بعض الروايات : تلتلة بهراء، و تضجع قيس ، وعجرفية ضبة ، و كشكشة هوازن ، وعجعجة قضاعة..</a:t>
            </a:r>
          </a:p>
          <a:p>
            <a:r>
              <a:rPr lang="ar-SA" dirty="0" err="1"/>
              <a:t>وغيرما</a:t>
            </a:r>
            <a:r>
              <a:rPr lang="ar-SA" dirty="0"/>
              <a:t> ذكر نحو: (</a:t>
            </a:r>
            <a:r>
              <a:rPr lang="ar-SA" dirty="0" err="1"/>
              <a:t>عنعنعة</a:t>
            </a:r>
            <a:r>
              <a:rPr lang="ar-SA" dirty="0"/>
              <a:t>) تميم ، و(</a:t>
            </a:r>
            <a:r>
              <a:rPr lang="ar-SA" dirty="0" err="1"/>
              <a:t>فحفحة</a:t>
            </a:r>
            <a:r>
              <a:rPr lang="ar-SA" dirty="0"/>
              <a:t>) هذيل ، و (</a:t>
            </a:r>
            <a:r>
              <a:rPr lang="ar-SA" dirty="0" err="1"/>
              <a:t>الوتم</a:t>
            </a:r>
            <a:r>
              <a:rPr lang="ar-SA" dirty="0"/>
              <a:t>) في اليمن ،و(استنطاق)</a:t>
            </a:r>
            <a:r>
              <a:rPr lang="ar-SA" dirty="0" err="1"/>
              <a:t>الإزد</a:t>
            </a:r>
            <a:r>
              <a:rPr lang="ar-SA" dirty="0"/>
              <a:t> ، وقيس والأنصار، وهذيل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719665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ومع اختلاف هذه الروايات </a:t>
            </a:r>
            <a:r>
              <a:rPr lang="ar-SA" dirty="0" err="1"/>
              <a:t>فى</a:t>
            </a:r>
            <a:r>
              <a:rPr lang="ar-SA" dirty="0"/>
              <a:t> عدد القبائل والألقاب  ونسبة هذه </a:t>
            </a:r>
            <a:r>
              <a:rPr lang="ar-SA" dirty="0" smtClean="0"/>
              <a:t>الألقاب </a:t>
            </a:r>
            <a:r>
              <a:rPr lang="ar-SA" dirty="0"/>
              <a:t>إلى القبائل فإنه تتفق جميعا </a:t>
            </a:r>
            <a:r>
              <a:rPr lang="ar-SA" dirty="0" err="1"/>
              <a:t>فى</a:t>
            </a:r>
            <a:r>
              <a:rPr lang="ar-SA" dirty="0"/>
              <a:t> أنَّ قريشا أفصح العرب وهي </a:t>
            </a:r>
            <a:r>
              <a:rPr lang="ar-SA" dirty="0" err="1"/>
              <a:t>التى</a:t>
            </a:r>
            <a:r>
              <a:rPr lang="ar-SA" dirty="0"/>
              <a:t> تباعدت عن الاتصاف بهذه الألقاب ولم يشذ عن هذا الإجماع إلّا المبرد  الذى قال :أن جرما قبيلة هذا الرجل هي الفصحى ولم يرد </a:t>
            </a:r>
            <a:r>
              <a:rPr lang="ar-SA" dirty="0" err="1"/>
              <a:t>فى</a:t>
            </a:r>
            <a:r>
              <a:rPr lang="ar-SA" dirty="0"/>
              <a:t> روايته ذكر لقريش مطلقا </a:t>
            </a:r>
          </a:p>
          <a:p>
            <a:r>
              <a:rPr lang="ar-SA" dirty="0"/>
              <a:t>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054237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ونلقي الضوء على بعض ألقاب اللهجات العربية ،من خلال تعريف هذه المصطلحات الدالة على صفات اللهجات، مع ضرب الأمثلة ، وذكر الناطقين بها، ودون شك هم جميعا من العرب الخلص،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176899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وليست تلك اللهجات معيبة ، وإنما يظل هناك تفاوت في الفصاحة بين أقوام الأمة العربية في أي </a:t>
            </a:r>
            <a:r>
              <a:rPr lang="ar-SA" dirty="0" smtClean="0"/>
              <a:t>زمنان و </a:t>
            </a:r>
            <a:r>
              <a:rPr lang="ar-SA" dirty="0"/>
              <a:t>مكان</a:t>
            </a:r>
            <a:r>
              <a:rPr lang="ar-SA" dirty="0" smtClean="0"/>
              <a:t>. </a:t>
            </a:r>
            <a:endParaRPr lang="ar-SA" dirty="0"/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735077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u="sng" dirty="0" err="1" smtClean="0"/>
              <a:t>الإستنطاء</a:t>
            </a:r>
            <a:r>
              <a:rPr lang="ar-SA" dirty="0" smtClean="0"/>
              <a:t>:</a:t>
            </a:r>
            <a:endParaRPr lang="ar-SA" dirty="0"/>
          </a:p>
          <a:p>
            <a:r>
              <a:rPr lang="ar-SA" dirty="0"/>
              <a:t>، وقد روي أن هذا اللقب للهجة ، سعد بن بكر، وهذيل والإزد ، وقيس ، والأنصار ، كما روي أنّه (لغة أهل اليمن)</a:t>
            </a:r>
          </a:p>
          <a:p>
            <a:r>
              <a:rPr lang="ar-SA" dirty="0"/>
              <a:t> والاستنطاق : هو، جعل العين الساكنة نونا ،إذا جاورت الطاء ، فيقولون :</a:t>
            </a:r>
          </a:p>
          <a:p>
            <a:r>
              <a:rPr lang="ar-SA" dirty="0" smtClean="0"/>
              <a:t>( </a:t>
            </a:r>
            <a:r>
              <a:rPr lang="ar-SA" dirty="0"/>
              <a:t>أنطاك ، </a:t>
            </a:r>
            <a:r>
              <a:rPr lang="ar-SA" dirty="0" err="1"/>
              <a:t>وانطاني</a:t>
            </a:r>
            <a:r>
              <a:rPr lang="ar-SA" dirty="0"/>
              <a:t> ، </a:t>
            </a:r>
            <a:r>
              <a:rPr lang="ar-SA" dirty="0" err="1"/>
              <a:t>وانطني</a:t>
            </a:r>
            <a:r>
              <a:rPr lang="ar-SA" dirty="0"/>
              <a:t> </a:t>
            </a:r>
            <a:r>
              <a:rPr lang="ar-SA" dirty="0" smtClean="0"/>
              <a:t>) </a:t>
            </a:r>
            <a:r>
              <a:rPr lang="ar-SA" dirty="0"/>
              <a:t>في : </a:t>
            </a:r>
            <a:r>
              <a:rPr lang="ar-SA" dirty="0" smtClean="0"/>
              <a:t>( </a:t>
            </a:r>
            <a:r>
              <a:rPr lang="ar-SA" dirty="0"/>
              <a:t>أعطاك ، وأعطاني ، واعطني </a:t>
            </a:r>
            <a:r>
              <a:rPr lang="ar-SA" dirty="0" smtClean="0"/>
              <a:t>) </a:t>
            </a:r>
            <a:r>
              <a:rPr lang="ar-SA" dirty="0"/>
              <a:t>. وقرء شاذا قوله تعالى : ( إنا </a:t>
            </a:r>
            <a:r>
              <a:rPr lang="ar-SA" dirty="0" err="1"/>
              <a:t>أنطيناك</a:t>
            </a:r>
            <a:r>
              <a:rPr lang="ar-SA" dirty="0"/>
              <a:t> الكوثر) </a:t>
            </a: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106040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وحديث الدعاء (لا مانع لما </a:t>
            </a:r>
            <a:r>
              <a:rPr lang="ar-SA" dirty="0" err="1"/>
              <a:t>أنطيت</a:t>
            </a:r>
            <a:r>
              <a:rPr lang="ar-SA" dirty="0"/>
              <a:t> ولا </a:t>
            </a:r>
            <a:r>
              <a:rPr lang="ar-SA" dirty="0" err="1"/>
              <a:t>منطى</a:t>
            </a:r>
            <a:r>
              <a:rPr lang="ar-SA" dirty="0"/>
              <a:t> لما منعت ) وحديث ( اليد </a:t>
            </a:r>
            <a:r>
              <a:rPr lang="ar-SA" dirty="0" err="1"/>
              <a:t>المنطية</a:t>
            </a:r>
            <a:r>
              <a:rPr lang="ar-SA" dirty="0"/>
              <a:t> خير من اليد السفلى) </a:t>
            </a:r>
          </a:p>
          <a:p>
            <a:r>
              <a:rPr lang="ar-SA" dirty="0"/>
              <a:t> ومنه قول الأعشى : </a:t>
            </a:r>
          </a:p>
          <a:p>
            <a:r>
              <a:rPr lang="ar-SA" dirty="0"/>
              <a:t>جِيَادك </a:t>
            </a:r>
            <a:r>
              <a:rPr lang="ar-SA" dirty="0" err="1"/>
              <a:t>فى</a:t>
            </a:r>
            <a:r>
              <a:rPr lang="ar-SA" dirty="0"/>
              <a:t> الغيظ </a:t>
            </a:r>
            <a:r>
              <a:rPr lang="ar-SA" dirty="0" err="1"/>
              <a:t>فى</a:t>
            </a:r>
            <a:r>
              <a:rPr lang="ar-SA" dirty="0"/>
              <a:t> نعمة ٍ     تُصان الجِلال </a:t>
            </a:r>
            <a:r>
              <a:rPr lang="ar-SA" dirty="0" err="1"/>
              <a:t>وتنطِى</a:t>
            </a:r>
            <a:r>
              <a:rPr lang="ar-SA" dirty="0"/>
              <a:t> </a:t>
            </a:r>
            <a:r>
              <a:rPr lang="ar-SA" dirty="0" err="1"/>
              <a:t>الشعيرا</a:t>
            </a:r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831153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u="sng" dirty="0" smtClean="0"/>
              <a:t>-</a:t>
            </a:r>
            <a:r>
              <a:rPr lang="ar-SA" u="sng" dirty="0"/>
              <a:t>التضجع:</a:t>
            </a:r>
          </a:p>
          <a:p>
            <a:r>
              <a:rPr lang="ar-SA" dirty="0"/>
              <a:t> ينسب هذا اللقب إلى قبيلة قيس </a:t>
            </a:r>
            <a:r>
              <a:rPr lang="ar-SA" dirty="0" err="1"/>
              <a:t>فى</a:t>
            </a:r>
            <a:r>
              <a:rPr lang="ar-SA" dirty="0"/>
              <a:t> خبر الرجل الجرمي </a:t>
            </a:r>
          </a:p>
          <a:p>
            <a:r>
              <a:rPr lang="ar-SA" dirty="0" err="1"/>
              <a:t>والتضجع</a:t>
            </a:r>
            <a:r>
              <a:rPr lang="ar-SA" dirty="0"/>
              <a:t> </a:t>
            </a:r>
            <a:r>
              <a:rPr lang="ar-SA" dirty="0" err="1"/>
              <a:t>فى</a:t>
            </a:r>
            <a:r>
              <a:rPr lang="ar-SA" dirty="0"/>
              <a:t> اللغة : مصدر تضجع </a:t>
            </a:r>
            <a:r>
              <a:rPr lang="ar-SA" dirty="0" err="1"/>
              <a:t>فى</a:t>
            </a:r>
            <a:r>
              <a:rPr lang="ar-SA" dirty="0"/>
              <a:t> الأمر إذا تقعد ولم يقم به : ولعل المراد </a:t>
            </a:r>
            <a:r>
              <a:rPr lang="ar-SA" dirty="0" err="1"/>
              <a:t>بالتضجع</a:t>
            </a:r>
            <a:r>
              <a:rPr lang="ar-SA" dirty="0"/>
              <a:t> هنا ، التباطؤ </a:t>
            </a:r>
            <a:r>
              <a:rPr lang="ar-SA" dirty="0" err="1"/>
              <a:t>والتراخى</a:t>
            </a:r>
            <a:r>
              <a:rPr lang="ar-SA" dirty="0"/>
              <a:t>  في الكلام ، </a:t>
            </a:r>
            <a:r>
              <a:rPr lang="ar-SA" dirty="0" err="1"/>
              <a:t>والتقعد</a:t>
            </a:r>
            <a:r>
              <a:rPr lang="ar-SA" dirty="0"/>
              <a:t> فيه .</a:t>
            </a:r>
          </a:p>
          <a:p>
            <a:r>
              <a:rPr lang="ar-SA" dirty="0"/>
              <a:t>وفى اللغة : الإضجاع </a:t>
            </a:r>
            <a:r>
              <a:rPr lang="ar-SA" dirty="0" err="1"/>
              <a:t>فى</a:t>
            </a:r>
            <a:r>
              <a:rPr lang="ar-SA" dirty="0"/>
              <a:t> الحركات بمعنى الإمالة فيها وهو بهذا المعنى من اصطلاحات كتب النحو والقراءات ، غير أنَّ الإمالة لا تعزى </a:t>
            </a:r>
            <a:r>
              <a:rPr lang="ar-SA" dirty="0" err="1"/>
              <a:t>فى</a:t>
            </a:r>
            <a:r>
              <a:rPr lang="ar-SA" dirty="0"/>
              <a:t> كتب اللغة إلى قيس وحدها وإنما يشاركها تميم وأسد وعامة أهل نجد 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658806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-</a:t>
            </a:r>
            <a:r>
              <a:rPr lang="ar-SA" u="sng" dirty="0"/>
              <a:t>التلتلة:</a:t>
            </a:r>
          </a:p>
          <a:p>
            <a:r>
              <a:rPr lang="ar-SA" dirty="0"/>
              <a:t> هي كسر حرف المضارع ، وقد عرفت بها قبيلة بهراء ، من ذلك قولهم : أنا إِ عْلمُ ، وأنت تِعلمُ ، ونحن نِعلمُ .</a:t>
            </a:r>
          </a:p>
          <a:p>
            <a:r>
              <a:rPr lang="ar-SA" dirty="0"/>
              <a:t> كما عزاها صاحب اللسان إلى كثير من القبائل العربية  إلى </a:t>
            </a:r>
          </a:p>
          <a:p>
            <a:r>
              <a:rPr lang="ar-SA" dirty="0"/>
              <a:t> قيس ، وتميم ، وأسد وربيعة ، وعامة العرب </a:t>
            </a:r>
          </a:p>
          <a:p>
            <a:r>
              <a:rPr lang="ar-SA" dirty="0"/>
              <a:t> أمَّا أهل الحجاز وقوم من أعجاز هوزان </a:t>
            </a:r>
            <a:r>
              <a:rPr lang="ar-SA" dirty="0" err="1"/>
              <a:t>وإزد</a:t>
            </a:r>
            <a:r>
              <a:rPr lang="ar-SA" dirty="0"/>
              <a:t> السراة وبعض  هذيل فيقولون تَعلم والقرآن عليها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713658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وقد جاءت هذه الظاهرة في رجز الحكيم بن معيَّة الربعي </a:t>
            </a:r>
          </a:p>
          <a:p>
            <a:r>
              <a:rPr lang="ar-SA" dirty="0"/>
              <a:t>         لَو قلْتَ ما في قَومها  لَمْ </a:t>
            </a:r>
            <a:r>
              <a:rPr lang="ar-SA" dirty="0" err="1"/>
              <a:t>تِيثَم</a:t>
            </a:r>
            <a:r>
              <a:rPr lang="ar-SA" dirty="0"/>
              <a:t> </a:t>
            </a:r>
          </a:p>
          <a:p>
            <a:r>
              <a:rPr lang="ar-SA" dirty="0"/>
              <a:t>          يفْضلها في حسبٍ ومِسمٍ </a:t>
            </a:r>
          </a:p>
          <a:p>
            <a:r>
              <a:rPr lang="ar-SA" dirty="0"/>
              <a:t> أي لم تأثم </a:t>
            </a:r>
            <a:r>
              <a:rPr lang="ar-SA" dirty="0" err="1"/>
              <a:t>التى</a:t>
            </a:r>
            <a:r>
              <a:rPr lang="ar-SA" dirty="0"/>
              <a:t> صارت بعد كسر حرف المضارعة (</a:t>
            </a:r>
            <a:r>
              <a:rPr lang="ar-SA" dirty="0" err="1"/>
              <a:t>تئثم</a:t>
            </a:r>
            <a:r>
              <a:rPr lang="ar-SA" dirty="0"/>
              <a:t>) </a:t>
            </a:r>
          </a:p>
          <a:p>
            <a:r>
              <a:rPr lang="ar-SA" dirty="0"/>
              <a:t> وخففت الهمزة فصارت (</a:t>
            </a:r>
            <a:r>
              <a:rPr lang="ar-SA" dirty="0" err="1"/>
              <a:t>تيثم</a:t>
            </a:r>
            <a:r>
              <a:rPr lang="ar-SA" dirty="0"/>
              <a:t>)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482989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/>
              <a:t>وقد روى ابن جني بيتا عن إعرابي من بني عقيل كسر فيه الهمزة في الفعا </a:t>
            </a:r>
            <a:r>
              <a:rPr lang="ar-SA" dirty="0" err="1"/>
              <a:t>إخاف</a:t>
            </a:r>
            <a:r>
              <a:rPr lang="ar-SA" dirty="0"/>
              <a:t>  فقال </a:t>
            </a:r>
            <a:r>
              <a:rPr lang="ar-SA" dirty="0" err="1"/>
              <a:t>وأنشدني</a:t>
            </a:r>
            <a:r>
              <a:rPr lang="ar-SA" dirty="0"/>
              <a:t> عُقلي فصيح لنفسه </a:t>
            </a:r>
          </a:p>
          <a:p>
            <a:r>
              <a:rPr lang="ar-SA" dirty="0"/>
              <a:t>  فقومي هم تميم يا </a:t>
            </a:r>
            <a:r>
              <a:rPr lang="ar-SA" dirty="0" err="1"/>
              <a:t>مُمَارى</a:t>
            </a:r>
            <a:r>
              <a:rPr lang="ar-SA" dirty="0"/>
              <a:t>      </a:t>
            </a:r>
            <a:r>
              <a:rPr lang="ar-SA" dirty="0" err="1"/>
              <a:t>وجوثة</a:t>
            </a:r>
            <a:r>
              <a:rPr lang="ar-SA" dirty="0"/>
              <a:t> ما </a:t>
            </a:r>
            <a:r>
              <a:rPr lang="ar-SA" dirty="0" err="1"/>
              <a:t>إخاف</a:t>
            </a:r>
            <a:r>
              <a:rPr lang="ar-SA" dirty="0"/>
              <a:t> لهم كِثارا</a:t>
            </a:r>
          </a:p>
          <a:p>
            <a:r>
              <a:rPr lang="ar-SA" dirty="0"/>
              <a:t> فكسر الهمزة في (</a:t>
            </a:r>
            <a:r>
              <a:rPr lang="ar-SA" dirty="0" err="1"/>
              <a:t>إخاف</a:t>
            </a:r>
            <a:r>
              <a:rPr lang="ar-SA" dirty="0"/>
              <a:t>) </a:t>
            </a:r>
          </a:p>
          <a:p>
            <a:r>
              <a:rPr lang="ar-SA" dirty="0"/>
              <a:t>كما روى ابن الأنباري بيتا للمرار كسر فيه التاء من تِعلم </a:t>
            </a:r>
          </a:p>
          <a:p>
            <a:r>
              <a:rPr lang="ar-SA" dirty="0"/>
              <a:t> في قوله </a:t>
            </a:r>
          </a:p>
          <a:p>
            <a:r>
              <a:rPr lang="ar-SA" dirty="0"/>
              <a:t> قد تِعْلمُ الخيلُ أيَّما </a:t>
            </a:r>
            <a:r>
              <a:rPr lang="ar-SA" dirty="0" err="1"/>
              <a:t>تٌطاعنها</a:t>
            </a:r>
            <a:r>
              <a:rPr lang="ar-SA" dirty="0"/>
              <a:t>     </a:t>
            </a:r>
          </a:p>
          <a:p>
            <a:r>
              <a:rPr lang="ar-SA" dirty="0"/>
              <a:t>                           من </a:t>
            </a:r>
            <a:r>
              <a:rPr lang="ar-SA" dirty="0" err="1"/>
              <a:t>أىَّ</a:t>
            </a:r>
            <a:r>
              <a:rPr lang="ar-SA" dirty="0"/>
              <a:t> شِنشِنة أنت ابن منظور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145645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وقد بقيت بعض آثار هذا القديم في العربية الفصحى نفسها إذ يكسر في الفصحى حرف المضارعة في (إخال)  بمعن أظن في كثير من النصوص </a:t>
            </a:r>
            <a:r>
              <a:rPr lang="ar-SA" dirty="0" err="1"/>
              <a:t>التى</a:t>
            </a:r>
            <a:r>
              <a:rPr lang="ar-SA" dirty="0"/>
              <a:t> وصلت إلينا </a:t>
            </a:r>
          </a:p>
          <a:p>
            <a:r>
              <a:rPr lang="ar-SA" dirty="0"/>
              <a:t> قال أو ذؤيب الهذلي </a:t>
            </a:r>
          </a:p>
          <a:p>
            <a:r>
              <a:rPr lang="ar-SA" dirty="0"/>
              <a:t>فغَبرتُ بعدهم بعَيْش ناصب     وإخال أني لا حقٌ مستتبع </a:t>
            </a:r>
          </a:p>
          <a:p>
            <a:r>
              <a:rPr lang="ar-SA" dirty="0"/>
              <a:t> وقال زهير ابن أبي سلمى</a:t>
            </a:r>
          </a:p>
          <a:p>
            <a:r>
              <a:rPr lang="ar-SA" dirty="0"/>
              <a:t>  وما أدرى وسوف  إخال أدرى   أقومٌ آل حصن أم نِساءُ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352669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u="sng" dirty="0" smtClean="0"/>
              <a:t>-</a:t>
            </a:r>
            <a:r>
              <a:rPr lang="ar-SA" u="sng" dirty="0"/>
              <a:t>الرتة:</a:t>
            </a:r>
          </a:p>
          <a:p>
            <a:r>
              <a:rPr lang="ar-SA" dirty="0" smtClean="0"/>
              <a:t>تطلق </a:t>
            </a:r>
            <a:r>
              <a:rPr lang="ar-SA" dirty="0"/>
              <a:t>الرتة بالضم العجمة في الكلام والحكلة فيه أو على أحد أمرين </a:t>
            </a:r>
          </a:p>
          <a:p>
            <a:r>
              <a:rPr lang="ar-SA" dirty="0"/>
              <a:t>أ - هي عجلة في الكلام مع قلة الأناة فيه </a:t>
            </a:r>
          </a:p>
          <a:p>
            <a:r>
              <a:rPr lang="ar-SA" dirty="0"/>
              <a:t>ب - هي عيب في النطق ،وأمراض الكلام </a:t>
            </a:r>
          </a:p>
          <a:p>
            <a:r>
              <a:rPr lang="ar-SA" dirty="0"/>
              <a:t> وهو أن  يقلب  المتكلم  اللام ياء 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195337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u="sng" dirty="0" smtClean="0"/>
              <a:t>-</a:t>
            </a:r>
            <a:r>
              <a:rPr lang="ar-SA" u="sng" dirty="0"/>
              <a:t>الشنشنة: </a:t>
            </a:r>
          </a:p>
          <a:p>
            <a:r>
              <a:rPr lang="ar-SA" dirty="0"/>
              <a:t> وردت المصادر هذا اللقب منسوبا إلى لغة أهل اليمن ورواه ابن عبد ربه لقبيلة تغلب  وهو جعل الكاف شينا مطلقا </a:t>
            </a:r>
          </a:p>
          <a:p>
            <a:r>
              <a:rPr lang="ar-SA" dirty="0"/>
              <a:t> وقد سمع بعض أهل اليمن في عرفة </a:t>
            </a:r>
            <a:r>
              <a:rPr lang="ar-SA" dirty="0" smtClean="0"/>
              <a:t>يقول:  </a:t>
            </a:r>
            <a:r>
              <a:rPr lang="ar-SA" dirty="0"/>
              <a:t>( </a:t>
            </a:r>
            <a:r>
              <a:rPr lang="ar-SA" dirty="0" err="1"/>
              <a:t>لبيش</a:t>
            </a:r>
            <a:r>
              <a:rPr lang="ar-SA" dirty="0"/>
              <a:t> اللهم </a:t>
            </a:r>
            <a:r>
              <a:rPr lang="ar-SA" dirty="0" err="1"/>
              <a:t>لبيش</a:t>
            </a:r>
            <a:r>
              <a:rPr lang="ar-SA" dirty="0"/>
              <a:t>)  أي لبيك </a:t>
            </a: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169443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u="sng" dirty="0" smtClean="0"/>
              <a:t>-</a:t>
            </a:r>
            <a:r>
              <a:rPr lang="ar-SA" u="sng" dirty="0"/>
              <a:t>الطمطمانية:</a:t>
            </a:r>
          </a:p>
          <a:p>
            <a:r>
              <a:rPr lang="ar-SA" dirty="0"/>
              <a:t>ينسب هذا اللقب إلى طي ، </a:t>
            </a:r>
            <a:r>
              <a:rPr lang="ar-SA" dirty="0" err="1"/>
              <a:t>والإ</a:t>
            </a:r>
            <a:r>
              <a:rPr lang="ar-SA" dirty="0"/>
              <a:t> </a:t>
            </a:r>
            <a:r>
              <a:rPr lang="ar-SA" dirty="0" err="1"/>
              <a:t>زد،و</a:t>
            </a:r>
            <a:r>
              <a:rPr lang="ar-SA" dirty="0"/>
              <a:t> إلى قبائل  حمير في جنوبي جزيرة العربية ، هي إبدال اللام في (ال) التعريف ميما</a:t>
            </a:r>
          </a:p>
          <a:p>
            <a:r>
              <a:rPr lang="ar-SA" dirty="0"/>
              <a:t>فهم يقولون :</a:t>
            </a:r>
          </a:p>
          <a:p>
            <a:r>
              <a:rPr lang="ar-SA" dirty="0"/>
              <a:t>( طاب </a:t>
            </a:r>
            <a:r>
              <a:rPr lang="ar-SA" dirty="0" err="1"/>
              <a:t>امهواء</a:t>
            </a:r>
            <a:r>
              <a:rPr lang="ar-SA" dirty="0"/>
              <a:t> ، وصفا </a:t>
            </a:r>
            <a:r>
              <a:rPr lang="ar-SA" dirty="0" err="1"/>
              <a:t>امجوُّ</a:t>
            </a:r>
            <a:r>
              <a:rPr lang="ar-SA" dirty="0"/>
              <a:t>) يريدون طاب الهواء ، وصفا الجو . ويرون من شواهد هذه الظاهرة فيما رواه النمر بن تولب أنَّه صلى الله عليه وسلم  نطق بهذه اللغة في قوله : </a:t>
            </a:r>
          </a:p>
          <a:p>
            <a:r>
              <a:rPr lang="ar-SA" dirty="0"/>
              <a:t>ليس من أمبر </a:t>
            </a:r>
            <a:r>
              <a:rPr lang="ar-SA" dirty="0" err="1"/>
              <a:t>أمصيام</a:t>
            </a:r>
            <a:r>
              <a:rPr lang="ar-SA" dirty="0"/>
              <a:t> في أمسفر يريد : ليس من البر الصيام في السفر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168370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dirty="0"/>
              <a:t>وقد روي عن بجير بن غنمة الطائي – احد بني بولان – قوله :</a:t>
            </a:r>
          </a:p>
          <a:p>
            <a:r>
              <a:rPr lang="ar-SA" dirty="0"/>
              <a:t>« ذاك خليلي وذو يعاتبني       يرمي ورائي </a:t>
            </a:r>
            <a:r>
              <a:rPr lang="ar-SA" dirty="0" err="1"/>
              <a:t>بامسهم</a:t>
            </a:r>
            <a:r>
              <a:rPr lang="ar-SA" dirty="0"/>
              <a:t> </a:t>
            </a:r>
            <a:r>
              <a:rPr lang="ar-SA" dirty="0" err="1"/>
              <a:t>وامسلمة</a:t>
            </a:r>
            <a:endParaRPr lang="ar-SA" dirty="0"/>
          </a:p>
          <a:p>
            <a:r>
              <a:rPr lang="ar-SA" dirty="0"/>
              <a:t>وسم الأخفش من يقول (قام </a:t>
            </a:r>
            <a:r>
              <a:rPr lang="ar-SA" dirty="0" err="1"/>
              <a:t>امرجل</a:t>
            </a:r>
            <a:r>
              <a:rPr lang="ar-SA" dirty="0"/>
              <a:t>) يريد قام الرجل </a:t>
            </a:r>
          </a:p>
          <a:p>
            <a:r>
              <a:rPr lang="ar-SA" dirty="0"/>
              <a:t> قال أبو العباس ثعلب هذه لغة </a:t>
            </a:r>
            <a:r>
              <a:rPr lang="ar-SA" dirty="0" err="1"/>
              <a:t>الأزد</a:t>
            </a:r>
            <a:r>
              <a:rPr lang="ar-SA" dirty="0"/>
              <a:t> المشهورة </a:t>
            </a:r>
          </a:p>
          <a:p>
            <a:r>
              <a:rPr lang="ar-SA" dirty="0"/>
              <a:t> كما وردت في كلام ذو الكلاع الحميري : ( عليك </a:t>
            </a:r>
            <a:r>
              <a:rPr lang="ar-SA" dirty="0" err="1"/>
              <a:t>امرأى</a:t>
            </a:r>
            <a:r>
              <a:rPr lang="ar-SA" dirty="0"/>
              <a:t> وعليك </a:t>
            </a:r>
            <a:r>
              <a:rPr lang="ar-SA" dirty="0" err="1"/>
              <a:t>امفعال</a:t>
            </a:r>
            <a:r>
              <a:rPr lang="ar-SA" dirty="0"/>
              <a:t>) أي عليك الرأي وعلينا الفعال) وقد سمع ابن دريد هذه اللجة في عصره باليمن فقال : ( وكبَّار في وزن فُعَّال وهي لغة يمانية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831190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/>
              <a:t>وقال : أهل اليمن يسمون الرجل الكبير كبَّارا ، وذو كبار رجل منهم وسمعت رجلا يقول : أم شيخ أم كبتر ضرب رأسه </a:t>
            </a:r>
            <a:r>
              <a:rPr lang="ar-SA" dirty="0" err="1"/>
              <a:t>بالعصَوْ</a:t>
            </a:r>
            <a:r>
              <a:rPr lang="ar-SA" dirty="0"/>
              <a:t> .أي بالعصا  كما سمعها الهمداني في أماكن مختلفة من الجزيرة العربية فقال : (سرو حمير وجعدة ليسوا بفصحاء وفى كلامهم </a:t>
            </a:r>
            <a:r>
              <a:rPr lang="ar-SA" dirty="0" err="1"/>
              <a:t>شئ</a:t>
            </a:r>
            <a:r>
              <a:rPr lang="ar-SA" dirty="0"/>
              <a:t> من التحمير ويجرون في الكلام ويحذفون فيقولون : يا ابن مَعَمّ، في يا ابن العم </a:t>
            </a:r>
          </a:p>
          <a:p>
            <a:r>
              <a:rPr lang="ar-SA" dirty="0"/>
              <a:t>وتستوى أل الشمسية وأل القمرية في إبدال لامها ميما ، وقيل هذه اللغة مختصة بالأسماء </a:t>
            </a:r>
            <a:r>
              <a:rPr lang="ar-SA" dirty="0" err="1"/>
              <a:t>التى</a:t>
            </a:r>
            <a:r>
              <a:rPr lang="ar-SA" dirty="0"/>
              <a:t> لا تدغم لام التعريف في أولها نحو غلام وكتاب بخلاف رجل وناس ولباس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008660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والتفسير الصوتي لهذه الظاهرة هو أنَّ اللام والميم من فصيلة واحدة وهي فصيلة الأصوات المتوسطة أو المائعة </a:t>
            </a:r>
          </a:p>
          <a:p>
            <a:r>
              <a:rPr lang="ar-SA" dirty="0"/>
              <a:t> وهي مجموعة اللام والميم ، والنون ، والراء  ) وهذه الأصوات يبدل بعضها من بعض كثيرا في اللغات السامية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7108590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u="sng" dirty="0"/>
              <a:t>العجرفية :  </a:t>
            </a:r>
            <a:endParaRPr lang="ar-SA" u="sng" dirty="0" smtClean="0"/>
          </a:p>
          <a:p>
            <a:r>
              <a:rPr lang="ar-SA" dirty="0" smtClean="0"/>
              <a:t>ورد </a:t>
            </a:r>
            <a:r>
              <a:rPr lang="ar-SA" dirty="0"/>
              <a:t>هذا اللقب في كلم ثعلب نسبه إلى ضبة ولم يتحدثوا عنه بكلمة واحدة  فيما عدا صاحب محاضرات </a:t>
            </a:r>
            <a:r>
              <a:rPr lang="ar-SA" dirty="0" err="1"/>
              <a:t>الإدباء</a:t>
            </a:r>
            <a:r>
              <a:rPr lang="ar-SA" dirty="0"/>
              <a:t> الذى عمم في شرحه بقوله (هي جفاء في الكلام...</a:t>
            </a:r>
          </a:p>
          <a:p>
            <a:r>
              <a:rPr lang="ar-SA" u="sng" dirty="0" smtClean="0"/>
              <a:t>-</a:t>
            </a:r>
            <a:r>
              <a:rPr lang="ar-SA" u="sng" dirty="0"/>
              <a:t>العجعجة </a:t>
            </a:r>
            <a:r>
              <a:rPr lang="ar-SA" dirty="0"/>
              <a:t>:</a:t>
            </a:r>
          </a:p>
          <a:p>
            <a:r>
              <a:rPr lang="ar-SA" dirty="0" smtClean="0"/>
              <a:t>وهي </a:t>
            </a:r>
            <a:r>
              <a:rPr lang="ar-SA" dirty="0"/>
              <a:t>قلب (الياء المشددة) في آخر الكلمة (جيما) ، وتنسب العجعجة إلى قبيلة قضاعة  حكى الأزهري عن أبي زيد قال : ( العجعجة في قضاعة </a:t>
            </a:r>
            <a:r>
              <a:rPr lang="ar-SA" dirty="0" err="1"/>
              <a:t>كالعنعنة</a:t>
            </a:r>
            <a:r>
              <a:rPr lang="ar-SA" dirty="0"/>
              <a:t> في تميم يحولون الياء جيما ، فيقولون :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0394597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وأنشدوا لبعضهم رجزا فقالوا: </a:t>
            </a:r>
          </a:p>
          <a:p>
            <a:r>
              <a:rPr lang="ar-SA" dirty="0"/>
              <a:t>     المطعمون اللحم </a:t>
            </a:r>
            <a:r>
              <a:rPr lang="ar-SA" dirty="0" err="1"/>
              <a:t>بالعشج</a:t>
            </a:r>
            <a:r>
              <a:rPr lang="ar-SA" dirty="0"/>
              <a:t> .</a:t>
            </a:r>
          </a:p>
          <a:p>
            <a:r>
              <a:rPr lang="ar-SA" dirty="0"/>
              <a:t>      وبالغداة كسر البـرنـــج </a:t>
            </a:r>
          </a:p>
          <a:p>
            <a:r>
              <a:rPr lang="ar-SA" dirty="0"/>
              <a:t>        يقلع بالودِّ </a:t>
            </a:r>
            <a:r>
              <a:rPr lang="ar-SA" dirty="0" err="1"/>
              <a:t>وبالصيصج</a:t>
            </a:r>
            <a:r>
              <a:rPr lang="ar-SA" dirty="0"/>
              <a:t> </a:t>
            </a:r>
          </a:p>
          <a:p>
            <a:r>
              <a:rPr lang="ar-SA" dirty="0"/>
              <a:t>وقد أرادوا بذلك: ، بالعشي ،والبرني، </a:t>
            </a:r>
            <a:r>
              <a:rPr lang="ar-SA" dirty="0" err="1"/>
              <a:t>وبالصيصحى</a:t>
            </a:r>
            <a:r>
              <a:rPr lang="ar-SA" dirty="0"/>
              <a:t> . </a:t>
            </a:r>
          </a:p>
          <a:p>
            <a:r>
              <a:rPr lang="ar-SA" dirty="0"/>
              <a:t> وقد نص على تشديد الباء السيوطي فقال ( من ذلك العجعجة في لغة قضاعة فيجعلون الياء المشددة جيما يقولون في تميميٌّ : </a:t>
            </a:r>
            <a:r>
              <a:rPr lang="ar-SA" dirty="0" err="1"/>
              <a:t>تميمج</a:t>
            </a:r>
            <a:r>
              <a:rPr lang="ar-SA" dirty="0"/>
              <a:t>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1395767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وقد ذكرت كتب اللغة أمثلة كثيرة أُبدل فيها الياء المخففة جيما  يقول ثعلب : ( أبدلت من الياء الجيم في التشديد اقرب مخرجها ولا بأس أن تجئ في الياء المخففة  مثل حجتي وأنشد : </a:t>
            </a:r>
          </a:p>
          <a:p>
            <a:r>
              <a:rPr lang="ar-SA" dirty="0"/>
              <a:t>      يا رب إن كنت قبِلتَ </a:t>
            </a:r>
            <a:r>
              <a:rPr lang="ar-SA" dirty="0" err="1"/>
              <a:t>حجَّتج</a:t>
            </a:r>
            <a:r>
              <a:rPr lang="ar-SA" dirty="0"/>
              <a:t>    </a:t>
            </a:r>
          </a:p>
          <a:p>
            <a:r>
              <a:rPr lang="ar-SA" dirty="0"/>
              <a:t>      فلا يزال يأتيك بج </a:t>
            </a:r>
          </a:p>
          <a:p>
            <a:r>
              <a:rPr lang="ar-SA" dirty="0"/>
              <a:t> أي يريد هذا الراجز : </a:t>
            </a:r>
            <a:r>
              <a:rPr lang="ar-SA" dirty="0" err="1"/>
              <a:t>حجتى</a:t>
            </a:r>
            <a:r>
              <a:rPr lang="ar-SA" dirty="0"/>
              <a:t> ، ويأتيك </a:t>
            </a:r>
            <a:r>
              <a:rPr lang="ar-SA" dirty="0" err="1"/>
              <a:t>بى</a:t>
            </a:r>
            <a:r>
              <a:rPr lang="ar-SA" dirty="0"/>
              <a:t>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9564749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/>
              <a:t>ونص البغدادي على أنَّ : (بعض بنى سعد يبدلون الياء شديدة كانت أو خفيفة جيما في الوقف </a:t>
            </a:r>
          </a:p>
          <a:p>
            <a:r>
              <a:rPr lang="ar-SA" dirty="0"/>
              <a:t> والذى يسهل إبدال الياء جيما هو اتحادهما في المخرج وهو الغار أو سقف الحنك الصلب وكونهما مجهورين أي تهتز معهما الأوتار الصوتية والفارق بينهما </a:t>
            </a:r>
          </a:p>
          <a:p>
            <a:r>
              <a:rPr lang="ar-SA" dirty="0"/>
              <a:t> هو أن الجيم من الأصوات </a:t>
            </a:r>
            <a:r>
              <a:rPr lang="ar-SA" dirty="0" err="1"/>
              <a:t>التى</a:t>
            </a:r>
            <a:r>
              <a:rPr lang="ar-SA" dirty="0"/>
              <a:t> تجمع في نطقها بين الشدة والرخاوة أي بين الانفجار والاحتكاك </a:t>
            </a:r>
          </a:p>
          <a:p>
            <a:r>
              <a:rPr lang="ar-SA" dirty="0"/>
              <a:t> أما الياء في من الأصوات المتوسطة </a:t>
            </a:r>
            <a:r>
              <a:rPr lang="ar-SA" dirty="0" err="1"/>
              <a:t>التى</a:t>
            </a:r>
            <a:r>
              <a:rPr lang="ar-SA" dirty="0"/>
              <a:t> فيها بعض الرخاوة أي بمعنى آخر تنطق بشيء من الاحتكاك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7337720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وزعم الفراء أنها لغة طي  وأنشد : </a:t>
            </a:r>
          </a:p>
          <a:p>
            <a:r>
              <a:rPr lang="ar-SA" dirty="0"/>
              <a:t>    نِعِمَّا ولدت رَضوى      لزبَّان بن كنج </a:t>
            </a:r>
          </a:p>
          <a:p>
            <a:r>
              <a:rPr lang="ar-SA" dirty="0"/>
              <a:t>  يريد ابن كندى </a:t>
            </a:r>
          </a:p>
          <a:p>
            <a:r>
              <a:rPr lang="ar-SA" dirty="0"/>
              <a:t> كما وردت في حديث ابن مسعود في قوله : ( فلمَّا وضعت رجلي على </a:t>
            </a:r>
            <a:r>
              <a:rPr lang="ar-SA" dirty="0" err="1"/>
              <a:t>مُذَمَّر</a:t>
            </a:r>
            <a:r>
              <a:rPr lang="ar-SA" dirty="0"/>
              <a:t> أبي جهل قال : أعل عنج ) أي أعل عني </a:t>
            </a: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2081687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u="sng" dirty="0" smtClean="0"/>
              <a:t>-</a:t>
            </a:r>
            <a:r>
              <a:rPr lang="ar-SA" u="sng" dirty="0"/>
              <a:t>العنعنة:</a:t>
            </a:r>
          </a:p>
          <a:p>
            <a:r>
              <a:rPr lang="ar-SA" dirty="0"/>
              <a:t>   هي قلب (الهمزة) (عينا)في أوائل الحروف ، والكلم ،وتنسب </a:t>
            </a:r>
            <a:r>
              <a:rPr lang="ar-SA" dirty="0" err="1"/>
              <a:t>العنعنة</a:t>
            </a:r>
            <a:r>
              <a:rPr lang="ar-SA" dirty="0"/>
              <a:t> إلى تميم ، وقيس ، وأسد من بين هذه القبائل جميعها ويختلف اللغويون العرب في تحديد المراد بهذا اللقب </a:t>
            </a:r>
          </a:p>
          <a:p>
            <a:r>
              <a:rPr lang="ar-SA" dirty="0"/>
              <a:t> أمّأ الفراء وثعلب فيجعلانه خاصا بالحرف أنَّ أو أنْ المفتوح الهمزة  وينص الفراء على ذلك صراحة فيقول : ( لغة قريش ومن جاورهم : أن ، تميم  وقيس ، وأسد ومن جاورهم يجعلون ألف أن إذا كاتن مفتوحة عينا  بقولون :لا أشهد عنَّك رسول الله فإذا كسروا رجعوا إلى الألف ،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9053509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/>
              <a:t>قول الشاعر ذي الرمة :</a:t>
            </a:r>
          </a:p>
          <a:p>
            <a:r>
              <a:rPr lang="ar-SA" dirty="0"/>
              <a:t>أعن ترسّمت من خرقاء منزلة </a:t>
            </a:r>
          </a:p>
          <a:p>
            <a:r>
              <a:rPr lang="ar-SA" dirty="0"/>
              <a:t>                              ماء الصبابة من عينيك مسجوم</a:t>
            </a:r>
          </a:p>
          <a:p>
            <a:r>
              <a:rPr lang="ar-SA" dirty="0"/>
              <a:t>يريد بذلك : (أأن ترسمت)) ،</a:t>
            </a:r>
          </a:p>
          <a:p>
            <a:r>
              <a:rPr lang="ar-SA" dirty="0"/>
              <a:t> وروي أيضا للشاعر جران العود قوله: </a:t>
            </a:r>
          </a:p>
          <a:p>
            <a:r>
              <a:rPr lang="ar-SA" dirty="0"/>
              <a:t>( فما ابن حتى قلت: </a:t>
            </a:r>
            <a:r>
              <a:rPr lang="ar-SA" dirty="0" err="1"/>
              <a:t>ياليت</a:t>
            </a:r>
            <a:r>
              <a:rPr lang="ar-SA" dirty="0"/>
              <a:t> عنّنا </a:t>
            </a:r>
          </a:p>
          <a:p>
            <a:r>
              <a:rPr lang="ar-SA" dirty="0"/>
              <a:t>                          تراب وعنّ الأرض بالناس تخسف) </a:t>
            </a:r>
          </a:p>
          <a:p>
            <a:r>
              <a:rPr lang="ar-SA" dirty="0"/>
              <a:t>يريد في (عنّنا ) : أننا ، وفي ( وعنّ): وأنّ 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9899777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u="sng" dirty="0"/>
              <a:t>الغمغمة : </a:t>
            </a:r>
          </a:p>
          <a:p>
            <a:r>
              <a:rPr lang="ar-SA" dirty="0"/>
              <a:t>  ينسب هذا اللقب إلى قضاعة يقول المبرد الغمغمة ( أن تسمع الصوت ولا يتبين لك تقطيع الحروف ) </a:t>
            </a:r>
          </a:p>
          <a:p>
            <a:r>
              <a:rPr lang="ar-SA" dirty="0"/>
              <a:t> ويقول الحريري ( وأما غمغمة قضاعة فصوت </a:t>
            </a:r>
            <a:r>
              <a:rPr lang="ar-SA" dirty="0" err="1"/>
              <a:t>لايفهم</a:t>
            </a:r>
            <a:r>
              <a:rPr lang="ar-SA" dirty="0"/>
              <a:t> تقطيع حروفه </a:t>
            </a:r>
          </a:p>
          <a:p>
            <a:r>
              <a:rPr lang="ar-SA" dirty="0"/>
              <a:t> ويقول ابن يعيش( والغمغمة أن لا يتبين الكلام ، وأصله أصوات الثيران عند الذعر ، وأصوات الأبطال عند القتال )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8726820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u="sng" dirty="0" smtClean="0"/>
              <a:t>-</a:t>
            </a:r>
            <a:r>
              <a:rPr lang="ar-SA" u="sng" dirty="0"/>
              <a:t>الفحفحة:</a:t>
            </a:r>
          </a:p>
          <a:p>
            <a:r>
              <a:rPr lang="ar-SA" dirty="0" smtClean="0"/>
              <a:t> هي </a:t>
            </a:r>
            <a:r>
              <a:rPr lang="ar-SA" dirty="0"/>
              <a:t>قلب حرف ( الحاء) (عينا) ، وهذا لقب ينسب إلى قبيلة هذيل باتفاق جميع اللغويين ، فيقولون في حتّى :( عتى ) ، وفي حين:( عِين ) وقد قرئ به في القرآن الكريم في قوله تعالى ( حتى حين ) يوسف : 35.</a:t>
            </a:r>
          </a:p>
          <a:p>
            <a:r>
              <a:rPr lang="ar-SA" dirty="0"/>
              <a:t>وقد روي : أن عمر بن الخطاب – رضي الله عنه – سمع رجلا من هذيل يقرأ قول الله تعالى :( حتى حين ) (عتى عِين ) فقال للهذلي : من أقرأك هذا ؟ قال الهذلي : ابن مسعود . فكتب إليه ، فقال : ( إن الله تعالى أنزل القرآن بلغة قريش ، وجعله عربيا ، فأقرئ الناس بلغة قريش ، ولا تقرئهم بلغة هذيل ، والسلام ).</a:t>
            </a: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8996125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/>
              <a:t>ا</a:t>
            </a:r>
            <a:r>
              <a:rPr lang="ar-SA" u="sng" dirty="0"/>
              <a:t>لفراتية </a:t>
            </a:r>
            <a:r>
              <a:rPr lang="ar-SA" dirty="0" smtClean="0"/>
              <a:t>:</a:t>
            </a:r>
          </a:p>
          <a:p>
            <a:r>
              <a:rPr lang="ar-SA" dirty="0" smtClean="0"/>
              <a:t> </a:t>
            </a:r>
            <a:r>
              <a:rPr lang="ar-SA" dirty="0"/>
              <a:t>ورد هذا اللقب في بعض روايات الرجل الجرمي بدلا من (رتة العراق )( </a:t>
            </a:r>
            <a:r>
              <a:rPr lang="ar-SA" dirty="0" err="1"/>
              <a:t>ولخلخانية</a:t>
            </a:r>
            <a:r>
              <a:rPr lang="ar-SA" dirty="0"/>
              <a:t> العراق) ولم يتحدث عنه سوى ابن يعيش الذى قال : ( والفراتية لغة أهل الفرات الذى هو نهر أهل الكوفة والفراتان الفرات ودجيل )</a:t>
            </a:r>
          </a:p>
          <a:p>
            <a:r>
              <a:rPr lang="ar-SA" dirty="0"/>
              <a:t> ولعل المقصود بهذا اللقب هو نفسه المقصود من : </a:t>
            </a:r>
          </a:p>
          <a:p>
            <a:r>
              <a:rPr lang="ar-SA" dirty="0"/>
              <a:t> الرتة و </a:t>
            </a:r>
            <a:r>
              <a:rPr lang="ar-SA" dirty="0" err="1"/>
              <a:t>الخلخانية</a:t>
            </a:r>
            <a:r>
              <a:rPr lang="ar-SA" dirty="0"/>
              <a:t> من السرعة في الكلام وما يترتب على ذلك من سقوط الحروف وتقصير الحركات </a:t>
            </a:r>
          </a:p>
          <a:p>
            <a:r>
              <a:rPr lang="ar-SA" dirty="0"/>
              <a:t>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6394986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u="sng" dirty="0"/>
              <a:t>القطعة </a:t>
            </a:r>
            <a:r>
              <a:rPr lang="ar-SA" dirty="0" smtClean="0"/>
              <a:t>:</a:t>
            </a:r>
          </a:p>
          <a:p>
            <a:r>
              <a:rPr lang="ar-SA" dirty="0" smtClean="0"/>
              <a:t> </a:t>
            </a:r>
            <a:r>
              <a:rPr lang="ar-SA" dirty="0"/>
              <a:t>يعزى هذا اللقب إلى قبيلة </a:t>
            </a:r>
            <a:r>
              <a:rPr lang="ar-SA" dirty="0" err="1"/>
              <a:t>طيء</a:t>
            </a:r>
            <a:r>
              <a:rPr lang="ar-SA" dirty="0"/>
              <a:t> وهو عبارة عن قطع اللفظ قبل تمامه قال الخليل بن أحمد الفراهيدي </a:t>
            </a:r>
          </a:p>
          <a:p>
            <a:r>
              <a:rPr lang="ar-SA" dirty="0"/>
              <a:t>( والقطعة في </a:t>
            </a:r>
            <a:r>
              <a:rPr lang="ar-SA" dirty="0" err="1"/>
              <a:t>طيىء</a:t>
            </a:r>
            <a:r>
              <a:rPr lang="ar-SA" dirty="0"/>
              <a:t> كالنعنعة في تميم وهي أن يقول : </a:t>
            </a:r>
          </a:p>
          <a:p>
            <a:r>
              <a:rPr lang="ar-SA" dirty="0"/>
              <a:t>    يا أبا </a:t>
            </a:r>
            <a:r>
              <a:rPr lang="ar-SA" dirty="0" err="1"/>
              <a:t>الحكا</a:t>
            </a:r>
            <a:r>
              <a:rPr lang="ar-SA" dirty="0"/>
              <a:t> ، وهو يريد يا أبا الحكم فيقطع كلامه عن بقية إبانة الكلمة ) </a:t>
            </a:r>
          </a:p>
          <a:p>
            <a:r>
              <a:rPr lang="ar-SA" dirty="0"/>
              <a:t> والقطعة على هذا النوع من ترخيم الكلام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1727299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/>
              <a:t>- </a:t>
            </a:r>
            <a:r>
              <a:rPr lang="ar-SA" u="sng" dirty="0"/>
              <a:t>الكشكشة:</a:t>
            </a:r>
            <a:r>
              <a:rPr lang="ar-SA" dirty="0"/>
              <a:t> </a:t>
            </a:r>
            <a:endParaRPr lang="ar-SA" dirty="0" smtClean="0"/>
          </a:p>
          <a:p>
            <a:r>
              <a:rPr lang="ar-SA" dirty="0" smtClean="0"/>
              <a:t>يعزى </a:t>
            </a:r>
            <a:r>
              <a:rPr lang="ar-SA" dirty="0"/>
              <a:t>هذا اللقب إلى ربيعة ومضر كما يعزى إلى بكر وبنى عمرو بن تميم وناس من أسد والكشكشة في بني ( سعد ) كما قال الجوهري أو في (ربيعة ) كما قال الليث: إبدال الشين من كاف الخطاب المؤنث خاصة كـ(</a:t>
            </a:r>
            <a:r>
              <a:rPr lang="ar-SA" dirty="0" err="1"/>
              <a:t>عليش</a:t>
            </a:r>
            <a:r>
              <a:rPr lang="ar-SA" dirty="0"/>
              <a:t> ، ومنشِ ، وبشِ ). في مقابل : عليكِ ، ومنكِ ، وبكِ ، وأنشدوا من قول مجنون ليلى:</a:t>
            </a:r>
          </a:p>
          <a:p>
            <a:r>
              <a:rPr lang="ar-SA" dirty="0" err="1"/>
              <a:t>فعيناش</a:t>
            </a:r>
            <a:r>
              <a:rPr lang="ar-SA" dirty="0"/>
              <a:t> عيناها ولونش لونها </a:t>
            </a:r>
          </a:p>
          <a:p>
            <a:r>
              <a:rPr lang="ar-SA" dirty="0"/>
              <a:t>                      ولكن عظم الساق منش دقيق</a:t>
            </a:r>
          </a:p>
          <a:p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xmlns="" val="9614234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/>
              <a:t>هي  عبارة عن إبدال كاف المؤنثة في الوقف سينا أو الحقها شينا وقد ذكر سيبويه هذين المذهبين من مذاهب العرب في الكشكشة فقال ( فأما ناس كثير من تميم وناس من أسد فإنهم يجعلون مكان الكاف للمؤنث الشين وذلك أنهم أرادوا البين في الوقف ، لا نها ساكنة في الوقف فأرادوا أن يفصلوا بين المذكر والمؤنث وأرادوا التحقيق والتوكيد في الفصل لانهم إذا فصلوا بين المذكر والمؤنث </a:t>
            </a:r>
            <a:r>
              <a:rPr lang="ar-SA" dirty="0" smtClean="0"/>
              <a:t>بحرف </a:t>
            </a:r>
            <a:r>
              <a:rPr lang="ar-SA" dirty="0"/>
              <a:t>كان أقوى من أن يفصلوا </a:t>
            </a:r>
            <a:r>
              <a:rPr lang="ar-SA" dirty="0" smtClean="0"/>
              <a:t>بحركة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9003445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وذلك قولك : إنش ذاهبة ، وما لش يريدون : إنك ومالك .... وقوم يلحقون الشين ليبينوا بها الكسرة في الوقف كما أبدلوا مكانها للبيان وذلك قولهم : </a:t>
            </a:r>
            <a:r>
              <a:rPr lang="ar-SA" dirty="0" err="1"/>
              <a:t>أعطيتكِش</a:t>
            </a:r>
            <a:r>
              <a:rPr lang="ar-SA" dirty="0"/>
              <a:t> </a:t>
            </a:r>
            <a:r>
              <a:rPr lang="ar-SA" dirty="0" err="1"/>
              <a:t>وأكرمُكِش</a:t>
            </a:r>
            <a:r>
              <a:rPr lang="ar-SA" dirty="0"/>
              <a:t> ، فإذا وصلوها </a:t>
            </a:r>
            <a:r>
              <a:rPr lang="ar-SA" dirty="0" err="1"/>
              <a:t>تركوهاويفهم</a:t>
            </a:r>
            <a:r>
              <a:rPr lang="ar-SA" dirty="0"/>
              <a:t> من كلام سيبويه أن الكشكشة خاصة بكاف المؤنث في الوقف  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2725574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، </a:t>
            </a:r>
            <a:r>
              <a:rPr lang="ar-SA" dirty="0"/>
              <a:t>وقد أورد بعض اللغويون بعض الشواهد على إبدال كاف المؤنث شينا في الوقف منها قول رؤبة :</a:t>
            </a:r>
          </a:p>
          <a:p>
            <a:r>
              <a:rPr lang="ar-SA" dirty="0"/>
              <a:t>               تضحك منَّى إن رأتني أحترِشْ</a:t>
            </a:r>
          </a:p>
          <a:p>
            <a:r>
              <a:rPr lang="ar-SA" dirty="0"/>
              <a:t>             ولو حرشت لكشفت عن حِرشْ</a:t>
            </a:r>
          </a:p>
          <a:p>
            <a:r>
              <a:rPr lang="ar-SA" dirty="0"/>
              <a:t>             عن واسع يغرق فيه </a:t>
            </a:r>
            <a:r>
              <a:rPr lang="ar-SA" dirty="0" err="1"/>
              <a:t>القنفرش</a:t>
            </a:r>
            <a:endParaRPr lang="ar-SA" dirty="0"/>
          </a:p>
          <a:p>
            <a:r>
              <a:rPr lang="ar-SA" dirty="0"/>
              <a:t>    أي عن حرك فخول كاف المخاطبة شينا في الوقف </a:t>
            </a:r>
            <a:r>
              <a:rPr lang="ar-SA" dirty="0" smtClean="0"/>
              <a:t>لا نه </a:t>
            </a:r>
            <a:r>
              <a:rPr lang="ar-SA" dirty="0"/>
              <a:t>في القافية </a:t>
            </a: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5649002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/>
              <a:t>كما أورد المبرد قولهم للمرأة : ( جعل الله البركة في </a:t>
            </a:r>
            <a:r>
              <a:rPr lang="ar-SA" dirty="0" err="1"/>
              <a:t>دارش</a:t>
            </a:r>
            <a:r>
              <a:rPr lang="ar-SA" dirty="0"/>
              <a:t>) </a:t>
            </a:r>
          </a:p>
          <a:p>
            <a:r>
              <a:rPr lang="ar-SA" dirty="0"/>
              <a:t> وقولهم : ( ويحك مالش) </a:t>
            </a:r>
          </a:p>
          <a:p>
            <a:r>
              <a:rPr lang="ar-SA" dirty="0"/>
              <a:t> فقد ظهرت كافان للمؤنث أحداهما في ويحك في الوصل وقد بقيت كافها ، والأخرى في مالك وقد قلبت شبنا وقد ذكر المبرد ذلك صراحة فقال : </a:t>
            </a:r>
            <a:r>
              <a:rPr lang="ar-SA" dirty="0" err="1"/>
              <a:t>والتى</a:t>
            </a:r>
            <a:r>
              <a:rPr lang="ar-SA" dirty="0"/>
              <a:t> يدرجونها يدعونها كافا </a:t>
            </a:r>
            <a:r>
              <a:rPr lang="ar-SA" dirty="0" err="1"/>
              <a:t>والتى</a:t>
            </a:r>
            <a:r>
              <a:rPr lang="ar-SA" dirty="0"/>
              <a:t> يقفون عليها يبدلونها شينا </a:t>
            </a:r>
          </a:p>
          <a:p>
            <a:r>
              <a:rPr lang="ar-SA" dirty="0"/>
              <a:t> غير أنَّ هناك شواهد كثيرة على قلب كاف المؤنث شينا في الوصل قول مجنون ليلى </a:t>
            </a:r>
          </a:p>
          <a:p>
            <a:r>
              <a:rPr lang="ar-SA" dirty="0"/>
              <a:t> </a:t>
            </a:r>
            <a:r>
              <a:rPr lang="ar-SA" dirty="0" err="1"/>
              <a:t>فعيناشِ</a:t>
            </a:r>
            <a:r>
              <a:rPr lang="ar-SA" dirty="0"/>
              <a:t> عينها </a:t>
            </a:r>
            <a:r>
              <a:rPr lang="ar-SA" dirty="0" err="1"/>
              <a:t>وجيدشِ</a:t>
            </a:r>
            <a:r>
              <a:rPr lang="ar-SA" dirty="0"/>
              <a:t> جيدها     ولكن عظم الساق منشِ دقيق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2752304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ومن شواهد القلب في الوصل قراءة من قرأ </a:t>
            </a:r>
          </a:p>
          <a:p>
            <a:r>
              <a:rPr lang="ar-SA" dirty="0"/>
              <a:t>      ( قد جعل </a:t>
            </a:r>
            <a:r>
              <a:rPr lang="ar-SA" dirty="0" err="1"/>
              <a:t>ربش</a:t>
            </a:r>
            <a:r>
              <a:rPr lang="ar-SA" dirty="0"/>
              <a:t> تحتش سريا ) لقوله تعالى (قد جعل ربك تحتك سريا) </a:t>
            </a:r>
          </a:p>
          <a:p>
            <a:r>
              <a:rPr lang="ar-SA" dirty="0"/>
              <a:t> كذلك قراءة من قرأ (إن الله </a:t>
            </a:r>
            <a:r>
              <a:rPr lang="ar-SA" dirty="0" err="1"/>
              <a:t>اصطفاش</a:t>
            </a:r>
            <a:r>
              <a:rPr lang="ar-SA" dirty="0"/>
              <a:t> </a:t>
            </a:r>
            <a:r>
              <a:rPr lang="ar-SA" dirty="0" err="1"/>
              <a:t>وطهرش</a:t>
            </a:r>
            <a:r>
              <a:rPr lang="ar-SA" dirty="0"/>
              <a:t>) </a:t>
            </a:r>
            <a:r>
              <a:rPr lang="ar-SA" dirty="0" err="1"/>
              <a:t>لفوله</a:t>
            </a:r>
            <a:r>
              <a:rPr lang="ar-SA" dirty="0"/>
              <a:t> تعالى</a:t>
            </a:r>
          </a:p>
          <a:p>
            <a:r>
              <a:rPr lang="ar-SA" dirty="0"/>
              <a:t>    إن الله اصطفاك وطهرك)</a:t>
            </a:r>
          </a:p>
          <a:p>
            <a:r>
              <a:rPr lang="ar-SA" dirty="0"/>
              <a:t> كما روي أن إعرابية نادت جارية فقالت </a:t>
            </a:r>
            <a:r>
              <a:rPr lang="ar-SA" dirty="0" smtClean="0"/>
              <a:t>: </a:t>
            </a:r>
            <a:r>
              <a:rPr lang="ar-SA" dirty="0"/>
              <a:t>تعالى إلى </a:t>
            </a:r>
            <a:r>
              <a:rPr lang="ar-SA" dirty="0" err="1"/>
              <a:t>مولاش</a:t>
            </a:r>
            <a:r>
              <a:rPr lang="ar-SA" dirty="0"/>
              <a:t> </a:t>
            </a:r>
            <a:r>
              <a:rPr lang="ar-SA" dirty="0" err="1"/>
              <a:t>يناديش</a:t>
            </a:r>
            <a:r>
              <a:rPr lang="ar-SA" dirty="0"/>
              <a:t>)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1226663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/>
              <a:t>بل رووا بعض الشواهد </a:t>
            </a:r>
            <a:r>
              <a:rPr lang="ar-SA" dirty="0" err="1"/>
              <a:t>التى</a:t>
            </a:r>
            <a:r>
              <a:rPr lang="ar-SA" dirty="0"/>
              <a:t> نرى فيها ظاهرة الكشكشة بقلب الكاف شينا في غير كاف المؤنث   </a:t>
            </a:r>
          </a:p>
          <a:p>
            <a:r>
              <a:rPr lang="ar-SA" dirty="0"/>
              <a:t>               عليَّ فيما أبتغى </a:t>
            </a:r>
            <a:r>
              <a:rPr lang="ar-SA" dirty="0" err="1"/>
              <a:t>أبغيش</a:t>
            </a:r>
            <a:endParaRPr lang="ar-SA" dirty="0"/>
          </a:p>
          <a:p>
            <a:r>
              <a:rPr lang="ar-SA" dirty="0"/>
              <a:t>               بيضاء تُرضيني ولا </a:t>
            </a:r>
            <a:r>
              <a:rPr lang="ar-SA" dirty="0" err="1"/>
              <a:t>ترضش</a:t>
            </a:r>
            <a:r>
              <a:rPr lang="ar-SA" dirty="0"/>
              <a:t> </a:t>
            </a:r>
          </a:p>
          <a:p>
            <a:r>
              <a:rPr lang="ar-SA" dirty="0"/>
              <a:t>               وتطبى ودَّ بنى أبيش</a:t>
            </a:r>
          </a:p>
          <a:p>
            <a:r>
              <a:rPr lang="ar-SA" dirty="0"/>
              <a:t>                إذا دنوت جعلت </a:t>
            </a:r>
            <a:r>
              <a:rPr lang="ar-SA" dirty="0" err="1"/>
              <a:t>تدنيش</a:t>
            </a:r>
            <a:r>
              <a:rPr lang="ar-SA" dirty="0"/>
              <a:t> </a:t>
            </a:r>
          </a:p>
          <a:p>
            <a:r>
              <a:rPr lang="ar-SA" dirty="0"/>
              <a:t>                 وإن </a:t>
            </a:r>
            <a:r>
              <a:rPr lang="ar-SA" dirty="0" err="1"/>
              <a:t>نأيت</a:t>
            </a:r>
            <a:r>
              <a:rPr lang="ar-SA" dirty="0"/>
              <a:t> جعلت </a:t>
            </a:r>
            <a:r>
              <a:rPr lang="ar-SA" dirty="0" err="1"/>
              <a:t>تدنيش</a:t>
            </a:r>
            <a:r>
              <a:rPr lang="ar-SA" dirty="0"/>
              <a:t> </a:t>
            </a:r>
          </a:p>
          <a:p>
            <a:r>
              <a:rPr lang="ar-SA" dirty="0"/>
              <a:t>                  وإن تكلمت حنتْ في فيش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9411515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</a:t>
            </a:r>
            <a:r>
              <a:rPr lang="ar-SA" u="sng" dirty="0" err="1" smtClean="0"/>
              <a:t>لكسكسة</a:t>
            </a:r>
            <a:r>
              <a:rPr lang="ar-SA" dirty="0" smtClean="0"/>
              <a:t> </a:t>
            </a:r>
            <a:r>
              <a:rPr lang="ar-SA" dirty="0"/>
              <a:t>: </a:t>
            </a:r>
            <a:endParaRPr lang="ar-SA" dirty="0" smtClean="0"/>
          </a:p>
          <a:p>
            <a:r>
              <a:rPr lang="ar-SA" dirty="0" smtClean="0"/>
              <a:t>هي </a:t>
            </a:r>
            <a:r>
              <a:rPr lang="ar-SA" dirty="0"/>
              <a:t>إضافة حرف ( السين) بعد (كاف المخاطبة) وهي في لهجة ( ربيعة ، ومضر، وبكر، وهوازن ).</a:t>
            </a:r>
          </a:p>
          <a:p>
            <a:r>
              <a:rPr lang="ar-SA" dirty="0"/>
              <a:t>فيقولون : السلام « </a:t>
            </a:r>
            <a:r>
              <a:rPr lang="ar-SA" dirty="0" err="1"/>
              <a:t>عليكس</a:t>
            </a:r>
            <a:r>
              <a:rPr lang="ar-SA" dirty="0"/>
              <a:t> » ومررت « بِكِـس </a:t>
            </a: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8840322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err="1"/>
              <a:t>ا</a:t>
            </a:r>
            <a:r>
              <a:rPr lang="ar-SA" u="sng" dirty="0" err="1"/>
              <a:t>للخلخانية</a:t>
            </a:r>
            <a:r>
              <a:rPr lang="ar-SA" dirty="0"/>
              <a:t> : </a:t>
            </a:r>
            <a:endParaRPr lang="ar-SA" dirty="0" smtClean="0"/>
          </a:p>
          <a:p>
            <a:r>
              <a:rPr lang="ar-SA" dirty="0"/>
              <a:t>ه</a:t>
            </a:r>
            <a:r>
              <a:rPr lang="ar-SA" dirty="0" smtClean="0"/>
              <a:t>ذا </a:t>
            </a:r>
            <a:r>
              <a:rPr lang="ar-SA" dirty="0"/>
              <a:t>اللقب لم يعرق القدماء معناه على وجه التحديد فأطلقوا معناه إطلاقا وقالوا هو : هو الكنة في الكلام والعجمة  </a:t>
            </a:r>
          </a:p>
          <a:p>
            <a:r>
              <a:rPr lang="ar-SA" dirty="0"/>
              <a:t> والذى اطلق التفسير فيما يبدو هو أبو عبيد القاسم بن سلام الهروي المتوفى 224هـ  يقول : (سمعت محمد بن الحسن بإسناد لا أحفظه عن رجل سمَّاه أو كناه – أحسبه أبا الرباب قال : كنا بموضع كذا وكذا فأتانا رجل افيه </a:t>
            </a:r>
            <a:r>
              <a:rPr lang="ar-SA" dirty="0" err="1"/>
              <a:t>لخلخانية</a:t>
            </a:r>
            <a:r>
              <a:rPr lang="ar-SA" dirty="0"/>
              <a:t> </a:t>
            </a:r>
          </a:p>
          <a:p>
            <a:r>
              <a:rPr lang="ar-SA" dirty="0"/>
              <a:t> قال أبو عبيد : </a:t>
            </a:r>
            <a:r>
              <a:rPr lang="ar-SA" dirty="0" err="1"/>
              <a:t>الخلخانية</a:t>
            </a:r>
            <a:r>
              <a:rPr lang="ar-SA" dirty="0"/>
              <a:t> العجمة  ، يقال رجل لخلخاني وامرأة </a:t>
            </a:r>
            <a:r>
              <a:rPr lang="ar-SA" dirty="0" err="1"/>
              <a:t>لخلخانية</a:t>
            </a:r>
            <a:r>
              <a:rPr lang="ar-SA" dirty="0"/>
              <a:t> إذا كانا لا يفصحان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7630793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/>
              <a:t>قال البعيث </a:t>
            </a:r>
          </a:p>
          <a:p>
            <a:r>
              <a:rPr lang="ar-SA" dirty="0"/>
              <a:t> سيتركها إن سلَّم الل جارها    بنو </a:t>
            </a:r>
            <a:r>
              <a:rPr lang="ar-SA" dirty="0" err="1"/>
              <a:t>اللَّلخلخانيات</a:t>
            </a:r>
            <a:r>
              <a:rPr lang="ar-SA" dirty="0"/>
              <a:t> وهي </a:t>
            </a:r>
            <a:r>
              <a:rPr lang="ar-SA" dirty="0" err="1"/>
              <a:t>رتوع</a:t>
            </a:r>
            <a:r>
              <a:rPr lang="ar-SA" dirty="0"/>
              <a:t> </a:t>
            </a:r>
          </a:p>
          <a:p>
            <a:r>
              <a:rPr lang="ar-SA" dirty="0"/>
              <a:t>  أراد بنو العجميات </a:t>
            </a:r>
          </a:p>
          <a:p>
            <a:r>
              <a:rPr lang="ar-SA" dirty="0"/>
              <a:t> قال ابن سيدة بعد إن ذكر تفسير </a:t>
            </a:r>
            <a:r>
              <a:rPr lang="ar-SA" dirty="0" err="1"/>
              <a:t>إبى</a:t>
            </a:r>
            <a:r>
              <a:rPr lang="ar-SA" dirty="0"/>
              <a:t> عبيدة : ( </a:t>
            </a:r>
            <a:r>
              <a:rPr lang="ar-SA" dirty="0" err="1"/>
              <a:t>والتختخة</a:t>
            </a:r>
            <a:r>
              <a:rPr lang="ar-SA" dirty="0"/>
              <a:t> اللكنة ، ورجل </a:t>
            </a:r>
            <a:r>
              <a:rPr lang="ar-SA" dirty="0" err="1"/>
              <a:t>تختخاني</a:t>
            </a:r>
            <a:r>
              <a:rPr lang="ar-SA" dirty="0"/>
              <a:t> ، وهو نحو : </a:t>
            </a:r>
            <a:r>
              <a:rPr lang="ar-SA" dirty="0" err="1"/>
              <a:t>اللخلخاني</a:t>
            </a:r>
            <a:r>
              <a:rPr lang="ar-SA" dirty="0"/>
              <a:t> ، إلَّا إنَّ </a:t>
            </a:r>
            <a:r>
              <a:rPr lang="ar-SA" dirty="0" err="1"/>
              <a:t>الخلخاني</a:t>
            </a:r>
            <a:r>
              <a:rPr lang="ar-SA" dirty="0"/>
              <a:t> الحضري </a:t>
            </a:r>
            <a:r>
              <a:rPr lang="ar-SA" dirty="0" err="1"/>
              <a:t>المتجوهر</a:t>
            </a:r>
            <a:r>
              <a:rPr lang="ar-SA" dirty="0"/>
              <a:t> المتشبه بالإعراب في كلامهم </a:t>
            </a:r>
          </a:p>
          <a:p>
            <a:r>
              <a:rPr lang="ar-SA" dirty="0"/>
              <a:t> وبالكنة في الكلام والعجمة فسر أبن الأثير : (قوم ارتفعوا عن </a:t>
            </a:r>
            <a:r>
              <a:rPr lang="ar-SA" dirty="0" err="1"/>
              <a:t>لخلخانية</a:t>
            </a:r>
            <a:r>
              <a:rPr lang="ar-SA" dirty="0"/>
              <a:t> العراق) في حديث معوية السابق  ثم قال : ( وقيل هو منسوب إلى </a:t>
            </a:r>
            <a:r>
              <a:rPr lang="ar-SA" dirty="0" err="1"/>
              <a:t>لخلخان</a:t>
            </a:r>
            <a:r>
              <a:rPr lang="ar-SA" dirty="0"/>
              <a:t> وهي قبيلة ، وقيل موضع</a:t>
            </a:r>
          </a:p>
        </p:txBody>
      </p:sp>
    </p:spTree>
    <p:extLst>
      <p:ext uri="{BB962C8B-B14F-4D97-AF65-F5344CB8AC3E}">
        <p14:creationId xmlns:p14="http://schemas.microsoft.com/office/powerpoint/2010/main" xmlns="" val="35578566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وأول من وضع </a:t>
            </a:r>
            <a:r>
              <a:rPr lang="ar-SA" dirty="0" err="1"/>
              <a:t>للخلخانية</a:t>
            </a:r>
            <a:r>
              <a:rPr lang="ar-SA" dirty="0"/>
              <a:t> تفسيرا محددا هو أبو منصور الثعالبي فقال ( </a:t>
            </a:r>
            <a:r>
              <a:rPr lang="ar-SA" dirty="0" err="1"/>
              <a:t>اللخلخانية</a:t>
            </a:r>
            <a:r>
              <a:rPr lang="ar-SA" dirty="0"/>
              <a:t> تعرض في لغات أعراب الشحر (ساحل ابحر ) وعمان كقولهم :</a:t>
            </a:r>
          </a:p>
          <a:p>
            <a:r>
              <a:rPr lang="ar-SA" dirty="0"/>
              <a:t>     مشا الله كان ، يريدون ما شاء الله كان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586254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/>
              <a:t>ا</a:t>
            </a:r>
            <a:r>
              <a:rPr lang="ar-SA" u="sng" dirty="0" err="1"/>
              <a:t>لوتم</a:t>
            </a:r>
            <a:r>
              <a:rPr lang="ar-SA" dirty="0"/>
              <a:t> : </a:t>
            </a:r>
          </a:p>
          <a:p>
            <a:r>
              <a:rPr lang="ar-SA" dirty="0"/>
              <a:t>هو قلب السين تاء ، و يعزى هذا اللقب إلى اليمن ، فيقولون</a:t>
            </a:r>
          </a:p>
          <a:p>
            <a:r>
              <a:rPr lang="ar-SA" dirty="0"/>
              <a:t>شواهد ذلك  ما قاله الفراء قول علباء بن أرقم :</a:t>
            </a:r>
          </a:p>
          <a:p>
            <a:r>
              <a:rPr lang="ar-SA" dirty="0"/>
              <a:t>                   يا قبح الله بني </a:t>
            </a:r>
            <a:r>
              <a:rPr lang="ar-SA" dirty="0" err="1"/>
              <a:t>السعلات</a:t>
            </a:r>
            <a:r>
              <a:rPr lang="ar-SA" dirty="0"/>
              <a:t> </a:t>
            </a:r>
          </a:p>
          <a:p>
            <a:r>
              <a:rPr lang="ar-SA" dirty="0"/>
              <a:t>                  عمرو بن يربوع شـرار </a:t>
            </a:r>
            <a:r>
              <a:rPr lang="ar-SA" dirty="0" err="1"/>
              <a:t>النات</a:t>
            </a:r>
            <a:endParaRPr lang="ar-SA" dirty="0"/>
          </a:p>
          <a:p>
            <a:r>
              <a:rPr lang="ar-SA" dirty="0"/>
              <a:t>                     </a:t>
            </a:r>
            <a:r>
              <a:rPr lang="ar-SA" dirty="0" err="1"/>
              <a:t>ليسو</a:t>
            </a:r>
            <a:r>
              <a:rPr lang="ar-SA" dirty="0"/>
              <a:t> أعفاء ولا أكيات </a:t>
            </a:r>
          </a:p>
          <a:p>
            <a:r>
              <a:rPr lang="ar-SA" dirty="0"/>
              <a:t>يريد بالنت : الناس ، وبالأكيات : الأكياس  </a:t>
            </a: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2959417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b="1" u="sng" dirty="0"/>
              <a:t>الوكم </a:t>
            </a:r>
            <a:r>
              <a:rPr lang="ar-SA" dirty="0"/>
              <a:t>: يعزى هذا اللقب إلى ربيعة وقوم من كلب وناس من بكر بن وائل وهو عبارة عن كسر الكاف من ضمير المخاطبين المتصل : (كم) إذا سبق بكسرة أو ياء فيقولون : </a:t>
            </a:r>
          </a:p>
          <a:p>
            <a:r>
              <a:rPr lang="ar-SA" dirty="0"/>
              <a:t>     بكم في : بكم  و عليكم في عليكم </a:t>
            </a:r>
          </a:p>
          <a:p>
            <a:r>
              <a:rPr lang="ar-SA" dirty="0"/>
              <a:t>ا</a:t>
            </a:r>
            <a:r>
              <a:rPr lang="ar-SA" b="1" u="sng" dirty="0"/>
              <a:t>لوهم </a:t>
            </a:r>
            <a:r>
              <a:rPr lang="ar-SA" dirty="0"/>
              <a:t>: يعزى هذا اللقب إلى بنى كلب وهو عبارة عن كسر الهاء من ضمير الغائبين المتصل : (هم) مطلقا فيقولون : </a:t>
            </a:r>
          </a:p>
          <a:p>
            <a:r>
              <a:rPr lang="ar-SA" dirty="0"/>
              <a:t> (منهم) و (عنهم) و(بينهم) في : (منهم) و(عنهم) (بينهم) </a:t>
            </a:r>
          </a:p>
          <a:p>
            <a:r>
              <a:rPr lang="ar-SA" dirty="0"/>
              <a:t> واللغة الفصحى تبقى الحركة الأصلية لهذا الضمير وهي الضم ، إلَّا إذا وقع بعد كسرة قصيرة أو طويلة فتقول : (بصاحبهم) و(قاضيهم) و (عليهم)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002713336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2941</Words>
  <Application>Microsoft Office PowerPoint</Application>
  <PresentationFormat>عرض على الشاشة (3:4)‏</PresentationFormat>
  <Paragraphs>178</Paragraphs>
  <Slides>47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47</vt:i4>
      </vt:variant>
    </vt:vector>
  </HeadingPairs>
  <TitlesOfParts>
    <vt:vector size="48" baseType="lpstr">
      <vt:lpstr>نسق Office</vt:lpstr>
      <vt:lpstr>ألقاب اللهجات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  <vt:lpstr>الشريحة 35</vt:lpstr>
      <vt:lpstr>الشريحة 36</vt:lpstr>
      <vt:lpstr>الشريحة 37</vt:lpstr>
      <vt:lpstr>الشريحة 38</vt:lpstr>
      <vt:lpstr>الشريحة 39</vt:lpstr>
      <vt:lpstr>الشريحة 40</vt:lpstr>
      <vt:lpstr>الشريحة 41</vt:lpstr>
      <vt:lpstr>الشريحة 42</vt:lpstr>
      <vt:lpstr>الشريحة 43</vt:lpstr>
      <vt:lpstr>الشريحة 44</vt:lpstr>
      <vt:lpstr>الشريحة 45</vt:lpstr>
      <vt:lpstr>الشريحة 46</vt:lpstr>
      <vt:lpstr>الشريحة 47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ألقاب اللهجات المعتمدة</dc:title>
  <dc:creator>user</dc:creator>
  <cp:lastModifiedBy>win xp</cp:lastModifiedBy>
  <cp:revision>9</cp:revision>
  <dcterms:created xsi:type="dcterms:W3CDTF">2014-03-14T04:09:02Z</dcterms:created>
  <dcterms:modified xsi:type="dcterms:W3CDTF">2014-05-12T13:27:26Z</dcterms:modified>
</cp:coreProperties>
</file>