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86" r:id="rId3"/>
    <p:sldId id="287" r:id="rId4"/>
    <p:sldId id="257" r:id="rId5"/>
    <p:sldId id="284" r:id="rId6"/>
    <p:sldId id="285" r:id="rId7"/>
    <p:sldId id="283" r:id="rId8"/>
    <p:sldId id="275" r:id="rId9"/>
    <p:sldId id="276" r:id="rId10"/>
    <p:sldId id="277" r:id="rId11"/>
    <p:sldId id="278" r:id="rId12"/>
    <p:sldId id="279" r:id="rId13"/>
    <p:sldId id="258" r:id="rId14"/>
    <p:sldId id="259" r:id="rId15"/>
    <p:sldId id="272" r:id="rId16"/>
    <p:sldId id="260" r:id="rId17"/>
    <p:sldId id="261" r:id="rId18"/>
    <p:sldId id="262" r:id="rId19"/>
    <p:sldId id="263" r:id="rId20"/>
    <p:sldId id="264" r:id="rId21"/>
    <p:sldId id="274" r:id="rId22"/>
    <p:sldId id="265" r:id="rId23"/>
    <p:sldId id="266" r:id="rId24"/>
    <p:sldId id="267" r:id="rId25"/>
    <p:sldId id="268" r:id="rId26"/>
    <p:sldId id="269" r:id="rId27"/>
    <p:sldId id="270" r:id="rId28"/>
    <p:sldId id="280" r:id="rId29"/>
    <p:sldId id="271" r:id="rId30"/>
    <p:sldId id="273" r:id="rId31"/>
    <p:sldId id="281" r:id="rId32"/>
    <p:sldId id="282" r:id="rId3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74" d="100"/>
          <a:sy n="74" d="100"/>
        </p:scale>
        <p:origin x="-1044" y="-9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500F9DEA-3DB3-42F0-8F0E-EDBB1A91A57B}" type="datetimeFigureOut">
              <a:rPr lang="ar-SA" smtClean="0"/>
              <a:pPr/>
              <a:t>13/07/1435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4DC4229-7404-4FF9-B075-4769D05B7B41}" type="slidenum">
              <a:rPr lang="ar-SA" smtClean="0"/>
              <a:pPr/>
              <a:t>‹#›</a:t>
            </a:fld>
            <a:endParaRPr lang="ar-SA"/>
          </a:p>
        </p:txBody>
      </p:sp>
    </p:spTree>
    <p:extLst>
      <p:ext uri="{BB962C8B-B14F-4D97-AF65-F5344CB8AC3E}">
        <p14:creationId xmlns:p14="http://schemas.microsoft.com/office/powerpoint/2010/main" xmlns="" val="28941335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500F9DEA-3DB3-42F0-8F0E-EDBB1A91A57B}" type="datetimeFigureOut">
              <a:rPr lang="ar-SA" smtClean="0"/>
              <a:pPr/>
              <a:t>13/07/1435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4DC4229-7404-4FF9-B075-4769D05B7B41}" type="slidenum">
              <a:rPr lang="ar-SA" smtClean="0"/>
              <a:pPr/>
              <a:t>‹#›</a:t>
            </a:fld>
            <a:endParaRPr lang="ar-SA"/>
          </a:p>
        </p:txBody>
      </p:sp>
    </p:spTree>
    <p:extLst>
      <p:ext uri="{BB962C8B-B14F-4D97-AF65-F5344CB8AC3E}">
        <p14:creationId xmlns:p14="http://schemas.microsoft.com/office/powerpoint/2010/main" xmlns="" val="2446928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500F9DEA-3DB3-42F0-8F0E-EDBB1A91A57B}" type="datetimeFigureOut">
              <a:rPr lang="ar-SA" smtClean="0"/>
              <a:pPr/>
              <a:t>13/07/1435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4DC4229-7404-4FF9-B075-4769D05B7B41}" type="slidenum">
              <a:rPr lang="ar-SA" smtClean="0"/>
              <a:pPr/>
              <a:t>‹#›</a:t>
            </a:fld>
            <a:endParaRPr lang="ar-SA"/>
          </a:p>
        </p:txBody>
      </p:sp>
    </p:spTree>
    <p:extLst>
      <p:ext uri="{BB962C8B-B14F-4D97-AF65-F5344CB8AC3E}">
        <p14:creationId xmlns:p14="http://schemas.microsoft.com/office/powerpoint/2010/main" xmlns="" val="2660765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500F9DEA-3DB3-42F0-8F0E-EDBB1A91A57B}" type="datetimeFigureOut">
              <a:rPr lang="ar-SA" smtClean="0"/>
              <a:pPr/>
              <a:t>13/07/1435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4DC4229-7404-4FF9-B075-4769D05B7B41}" type="slidenum">
              <a:rPr lang="ar-SA" smtClean="0"/>
              <a:pPr/>
              <a:t>‹#›</a:t>
            </a:fld>
            <a:endParaRPr lang="ar-SA"/>
          </a:p>
        </p:txBody>
      </p:sp>
    </p:spTree>
    <p:extLst>
      <p:ext uri="{BB962C8B-B14F-4D97-AF65-F5344CB8AC3E}">
        <p14:creationId xmlns:p14="http://schemas.microsoft.com/office/powerpoint/2010/main" xmlns="" val="3343004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500F9DEA-3DB3-42F0-8F0E-EDBB1A91A57B}" type="datetimeFigureOut">
              <a:rPr lang="ar-SA" smtClean="0"/>
              <a:pPr/>
              <a:t>13/07/1435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84DC4229-7404-4FF9-B075-4769D05B7B41}" type="slidenum">
              <a:rPr lang="ar-SA" smtClean="0"/>
              <a:pPr/>
              <a:t>‹#›</a:t>
            </a:fld>
            <a:endParaRPr lang="ar-SA"/>
          </a:p>
        </p:txBody>
      </p:sp>
    </p:spTree>
    <p:extLst>
      <p:ext uri="{BB962C8B-B14F-4D97-AF65-F5344CB8AC3E}">
        <p14:creationId xmlns:p14="http://schemas.microsoft.com/office/powerpoint/2010/main" xmlns="" val="32548670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500F9DEA-3DB3-42F0-8F0E-EDBB1A91A57B}" type="datetimeFigureOut">
              <a:rPr lang="ar-SA" smtClean="0"/>
              <a:pPr/>
              <a:t>13/07/1435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84DC4229-7404-4FF9-B075-4769D05B7B41}" type="slidenum">
              <a:rPr lang="ar-SA" smtClean="0"/>
              <a:pPr/>
              <a:t>‹#›</a:t>
            </a:fld>
            <a:endParaRPr lang="ar-SA"/>
          </a:p>
        </p:txBody>
      </p:sp>
    </p:spTree>
    <p:extLst>
      <p:ext uri="{BB962C8B-B14F-4D97-AF65-F5344CB8AC3E}">
        <p14:creationId xmlns:p14="http://schemas.microsoft.com/office/powerpoint/2010/main" xmlns="" val="2232565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500F9DEA-3DB3-42F0-8F0E-EDBB1A91A57B}" type="datetimeFigureOut">
              <a:rPr lang="ar-SA" smtClean="0"/>
              <a:pPr/>
              <a:t>13/07/1435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84DC4229-7404-4FF9-B075-4769D05B7B41}" type="slidenum">
              <a:rPr lang="ar-SA" smtClean="0"/>
              <a:pPr/>
              <a:t>‹#›</a:t>
            </a:fld>
            <a:endParaRPr lang="ar-SA"/>
          </a:p>
        </p:txBody>
      </p:sp>
    </p:spTree>
    <p:extLst>
      <p:ext uri="{BB962C8B-B14F-4D97-AF65-F5344CB8AC3E}">
        <p14:creationId xmlns:p14="http://schemas.microsoft.com/office/powerpoint/2010/main" xmlns="" val="1195603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500F9DEA-3DB3-42F0-8F0E-EDBB1A91A57B}" type="datetimeFigureOut">
              <a:rPr lang="ar-SA" smtClean="0"/>
              <a:pPr/>
              <a:t>13/07/1435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4DC4229-7404-4FF9-B075-4769D05B7B41}" type="slidenum">
              <a:rPr lang="ar-SA" smtClean="0"/>
              <a:pPr/>
              <a:t>‹#›</a:t>
            </a:fld>
            <a:endParaRPr lang="ar-SA"/>
          </a:p>
        </p:txBody>
      </p:sp>
    </p:spTree>
    <p:extLst>
      <p:ext uri="{BB962C8B-B14F-4D97-AF65-F5344CB8AC3E}">
        <p14:creationId xmlns:p14="http://schemas.microsoft.com/office/powerpoint/2010/main" xmlns="" val="3579073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500F9DEA-3DB3-42F0-8F0E-EDBB1A91A57B}" type="datetimeFigureOut">
              <a:rPr lang="ar-SA" smtClean="0"/>
              <a:pPr/>
              <a:t>13/07/1435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4DC4229-7404-4FF9-B075-4769D05B7B41}" type="slidenum">
              <a:rPr lang="ar-SA" smtClean="0"/>
              <a:pPr/>
              <a:t>‹#›</a:t>
            </a:fld>
            <a:endParaRPr lang="ar-SA"/>
          </a:p>
        </p:txBody>
      </p:sp>
    </p:spTree>
    <p:extLst>
      <p:ext uri="{BB962C8B-B14F-4D97-AF65-F5344CB8AC3E}">
        <p14:creationId xmlns:p14="http://schemas.microsoft.com/office/powerpoint/2010/main" xmlns="" val="3349572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500F9DEA-3DB3-42F0-8F0E-EDBB1A91A57B}" type="datetimeFigureOut">
              <a:rPr lang="ar-SA" smtClean="0"/>
              <a:pPr/>
              <a:t>13/07/1435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4DC4229-7404-4FF9-B075-4769D05B7B41}" type="slidenum">
              <a:rPr lang="ar-SA" smtClean="0"/>
              <a:pPr/>
              <a:t>‹#›</a:t>
            </a:fld>
            <a:endParaRPr lang="ar-SA"/>
          </a:p>
        </p:txBody>
      </p:sp>
    </p:spTree>
    <p:extLst>
      <p:ext uri="{BB962C8B-B14F-4D97-AF65-F5344CB8AC3E}">
        <p14:creationId xmlns:p14="http://schemas.microsoft.com/office/powerpoint/2010/main" xmlns="" val="34293414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500F9DEA-3DB3-42F0-8F0E-EDBB1A91A57B}" type="datetimeFigureOut">
              <a:rPr lang="ar-SA" smtClean="0"/>
              <a:pPr/>
              <a:t>13/07/1435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4DC4229-7404-4FF9-B075-4769D05B7B41}" type="slidenum">
              <a:rPr lang="ar-SA" smtClean="0"/>
              <a:pPr/>
              <a:t>‹#›</a:t>
            </a:fld>
            <a:endParaRPr lang="ar-SA"/>
          </a:p>
        </p:txBody>
      </p:sp>
    </p:spTree>
    <p:extLst>
      <p:ext uri="{BB962C8B-B14F-4D97-AF65-F5344CB8AC3E}">
        <p14:creationId xmlns:p14="http://schemas.microsoft.com/office/powerpoint/2010/main" xmlns="" val="2687137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00F9DEA-3DB3-42F0-8F0E-EDBB1A91A57B}" type="datetimeFigureOut">
              <a:rPr lang="ar-SA" smtClean="0"/>
              <a:pPr/>
              <a:t>13/07/1435</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4DC4229-7404-4FF9-B075-4769D05B7B41}" type="slidenum">
              <a:rPr lang="ar-SA" smtClean="0"/>
              <a:pPr/>
              <a:t>‹#›</a:t>
            </a:fld>
            <a:endParaRPr lang="ar-SA"/>
          </a:p>
        </p:txBody>
      </p:sp>
    </p:spTree>
    <p:extLst>
      <p:ext uri="{BB962C8B-B14F-4D97-AF65-F5344CB8AC3E}">
        <p14:creationId xmlns:p14="http://schemas.microsoft.com/office/powerpoint/2010/main" xmlns="" val="662760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dirty="0" smtClean="0"/>
              <a:t>علامات الإعراب الأصلية والفرعية </a:t>
            </a:r>
            <a:endParaRPr lang="ar-SA" dirty="0"/>
          </a:p>
        </p:txBody>
      </p:sp>
      <p:sp>
        <p:nvSpPr>
          <p:cNvPr id="3" name="عنوان فرعي 2"/>
          <p:cNvSpPr>
            <a:spLocks noGrp="1"/>
          </p:cNvSpPr>
          <p:nvPr>
            <p:ph type="subTitle" idx="1"/>
          </p:nvPr>
        </p:nvSpPr>
        <p:spPr/>
        <p:txBody>
          <a:bodyPr/>
          <a:lstStyle/>
          <a:p>
            <a:endParaRPr lang="ar-SA"/>
          </a:p>
        </p:txBody>
      </p:sp>
    </p:spTree>
    <p:extLst>
      <p:ext uri="{BB962C8B-B14F-4D97-AF65-F5344CB8AC3E}">
        <p14:creationId xmlns:p14="http://schemas.microsoft.com/office/powerpoint/2010/main" xmlns="" val="29362351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r>
              <a:rPr lang="ar-SA" dirty="0" smtClean="0"/>
              <a:t>للإعراب خمسة أوجه : </a:t>
            </a:r>
          </a:p>
          <a:p>
            <a:r>
              <a:rPr lang="ar-SA" dirty="0"/>
              <a:t> </a:t>
            </a:r>
            <a:r>
              <a:rPr lang="ar-SA" dirty="0" smtClean="0"/>
              <a:t>1 – أنه منقول من الإعراب الذى هو البيان ومنه قوله صلى الله عليه وسلم ( والثيِّب يعرب عنها لسانها ) أي يبين والمعنى على هذا إنّ الإعراب يبين معنى الكلمة كما يبين معنى الكلمة كما يبيَّن عمَّا في نفسه </a:t>
            </a:r>
          </a:p>
          <a:p>
            <a:r>
              <a:rPr lang="ar-SA" dirty="0" smtClean="0"/>
              <a:t>2 – أنه مشتق من </a:t>
            </a:r>
            <a:r>
              <a:rPr lang="ar-SA" dirty="0" err="1" smtClean="0"/>
              <a:t>من</a:t>
            </a:r>
            <a:r>
              <a:rPr lang="ar-SA" dirty="0" smtClean="0"/>
              <a:t> قولهم : عَرِبت معدة الفصيل إذا فسدت </a:t>
            </a:r>
          </a:p>
          <a:p>
            <a:r>
              <a:rPr lang="ar-SA" dirty="0"/>
              <a:t> </a:t>
            </a:r>
            <a:r>
              <a:rPr lang="ar-SA" dirty="0" smtClean="0"/>
              <a:t>وأعربتها أي أصلحتها والهمزة للسلب مكا تقول أشكيتُ الرجلُ إذا أزلت شكايته ، والمعنى على هذا : أنّ الإعراب أزال عن الكلام التباس معانيه </a:t>
            </a:r>
            <a:endParaRPr lang="ar-SA" dirty="0"/>
          </a:p>
        </p:txBody>
      </p:sp>
    </p:spTree>
    <p:extLst>
      <p:ext uri="{BB962C8B-B14F-4D97-AF65-F5344CB8AC3E}">
        <p14:creationId xmlns:p14="http://schemas.microsoft.com/office/powerpoint/2010/main" xmlns="" val="4089968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20000"/>
          </a:bodyPr>
          <a:lstStyle/>
          <a:p>
            <a:r>
              <a:rPr lang="ar-SA" dirty="0" smtClean="0"/>
              <a:t>3 – أنه مشتق من ذلك فالهمزة للتعدية لا للسلب والمعنى على هذا الأساس أن الكلام كان فاسدا لالتباس المعاني فلمَّا </a:t>
            </a:r>
            <a:r>
              <a:rPr lang="ar-SA" dirty="0" err="1" smtClean="0"/>
              <a:t>إعرب</a:t>
            </a:r>
            <a:r>
              <a:rPr lang="ar-SA" dirty="0" smtClean="0"/>
              <a:t> فسد بالتغيير الذى لحقه وظاهر هذا التغيير فساد وإن كان صلاحا في المعنى </a:t>
            </a:r>
          </a:p>
          <a:p>
            <a:r>
              <a:rPr lang="ar-SA" dirty="0" smtClean="0"/>
              <a:t>4 – أنه منقول من التحبب ومنه (امرأة عروب )إذا </a:t>
            </a:r>
            <a:r>
              <a:rPr lang="ar-SA" dirty="0"/>
              <a:t>تحببت لزوجها المعنى على هذا : أنَّ المتكلم بالإعراب يتحبب إلى </a:t>
            </a:r>
            <a:r>
              <a:rPr lang="ar-SA" dirty="0" smtClean="0"/>
              <a:t>السامع </a:t>
            </a:r>
          </a:p>
          <a:p>
            <a:r>
              <a:rPr lang="ar-SA" dirty="0" smtClean="0"/>
              <a:t>5 – أنه منقول من إعراب الرجل إذا تكلم بالعربية لأنّ المتكلم بغير الإعراب غير المتكلم بالعربية لأن اللغة الفاسدة ليست من العربية والمعنى على هذا أن المتكلم بالإعراب موافق للغة العربية</a:t>
            </a:r>
            <a:endParaRPr lang="ar-SA" dirty="0"/>
          </a:p>
        </p:txBody>
      </p:sp>
    </p:spTree>
    <p:extLst>
      <p:ext uri="{BB962C8B-B14F-4D97-AF65-F5344CB8AC3E}">
        <p14:creationId xmlns:p14="http://schemas.microsoft.com/office/powerpoint/2010/main" xmlns="" val="4136113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علامات الأعراب الأصلية</a:t>
            </a:r>
            <a:endParaRPr lang="ar-SA" dirty="0"/>
          </a:p>
        </p:txBody>
      </p:sp>
      <p:sp>
        <p:nvSpPr>
          <p:cNvPr id="3" name="عنصر نائب للمحتوى 2"/>
          <p:cNvSpPr>
            <a:spLocks noGrp="1"/>
          </p:cNvSpPr>
          <p:nvPr>
            <p:ph idx="1"/>
          </p:nvPr>
        </p:nvSpPr>
        <p:spPr/>
        <p:txBody>
          <a:bodyPr>
            <a:normAutofit/>
          </a:bodyPr>
          <a:lstStyle/>
          <a:p>
            <a:r>
              <a:rPr lang="ar-SA" dirty="0" smtClean="0"/>
              <a:t> الإعراب </a:t>
            </a:r>
          </a:p>
          <a:p>
            <a:r>
              <a:rPr lang="ar-SA" dirty="0" smtClean="0"/>
              <a:t>تعريفه : هو ما يلحق الاسم والفعل بعد تسليم بنائهما ونضد حروفهما  أو أن يتعاقب آخر الكلمة حركات ثلاثة : ضم وفتح وكسر أو حركتان منهما فقط أو حركتان وسكون باختلاف العوامل فإذا زال العامل زالت الحركة </a:t>
            </a:r>
          </a:p>
          <a:p>
            <a:r>
              <a:rPr lang="ar-SA" dirty="0"/>
              <a:t> </a:t>
            </a:r>
            <a:r>
              <a:rPr lang="ar-SA" dirty="0" smtClean="0"/>
              <a:t>وعرفه بعضهم بأنه دال على المعاني وإنه حركة داخلة على الكلام بعد كما بنائه ـــــ هو العلامة </a:t>
            </a:r>
            <a:r>
              <a:rPr lang="ar-SA" dirty="0" err="1" smtClean="0"/>
              <a:t>التى</a:t>
            </a:r>
            <a:r>
              <a:rPr lang="ar-SA" dirty="0" smtClean="0"/>
              <a:t> تقع </a:t>
            </a:r>
            <a:r>
              <a:rPr lang="ar-SA" dirty="0" err="1" smtClean="0"/>
              <a:t>فى</a:t>
            </a:r>
            <a:r>
              <a:rPr lang="ar-SA" dirty="0" smtClean="0"/>
              <a:t> آخر الكلمة  بسبب اختلاف موقعها وتحدد موقعها من الجملة  ، </a:t>
            </a:r>
            <a:endParaRPr lang="ar-SA" dirty="0"/>
          </a:p>
        </p:txBody>
      </p:sp>
    </p:spTree>
    <p:extLst>
      <p:ext uri="{BB962C8B-B14F-4D97-AF65-F5344CB8AC3E}">
        <p14:creationId xmlns:p14="http://schemas.microsoft.com/office/powerpoint/2010/main" xmlns="" val="7957083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الإعراب يعني الإبانة عن المعاني وبالألفاظ وهو الفارق بين المعاني المتكافئة في اللفظ وبه يعرف الخبر الذى هو أصل الكلام ولولاه  ما ميز فاعل من المفعولية ولا مضاف من منعوت ولا تعجب من استفهام ولا صدر من مصدر ولا نعت من منعوت ، وبذلك به تمييز المعاني ويوقَف على أغراض المتكلمين </a:t>
            </a:r>
          </a:p>
          <a:p>
            <a:r>
              <a:rPr lang="ar-SA" dirty="0"/>
              <a:t> </a:t>
            </a:r>
            <a:r>
              <a:rPr lang="ar-SA" dirty="0" smtClean="0"/>
              <a:t>وهو يقع في أواخر الكلمة لأنّ أولها بناء ووسطها حشو وآخرها حرف </a:t>
            </a:r>
            <a:endParaRPr lang="ar-SA" dirty="0"/>
          </a:p>
        </p:txBody>
      </p:sp>
    </p:spTree>
    <p:extLst>
      <p:ext uri="{BB962C8B-B14F-4D97-AF65-F5344CB8AC3E}">
        <p14:creationId xmlns:p14="http://schemas.microsoft.com/office/powerpoint/2010/main" xmlns="" val="2980604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والأعراب أثر ظاهر أو مقدر يجلبه العامل في أخر الكلمة </a:t>
            </a:r>
            <a:endParaRPr lang="ar-SA" dirty="0"/>
          </a:p>
        </p:txBody>
      </p:sp>
    </p:spTree>
    <p:extLst>
      <p:ext uri="{BB962C8B-B14F-4D97-AF65-F5344CB8AC3E}">
        <p14:creationId xmlns:p14="http://schemas.microsoft.com/office/powerpoint/2010/main" xmlns="" val="965443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أقسام الإعراب وأنواعه </a:t>
            </a:r>
            <a:endParaRPr lang="ar-SA" dirty="0"/>
          </a:p>
        </p:txBody>
      </p:sp>
      <p:sp>
        <p:nvSpPr>
          <p:cNvPr id="3" name="عنصر نائب للمحتوى 2"/>
          <p:cNvSpPr>
            <a:spLocks noGrp="1"/>
          </p:cNvSpPr>
          <p:nvPr>
            <p:ph idx="1"/>
          </p:nvPr>
        </p:nvSpPr>
        <p:spPr/>
        <p:txBody>
          <a:bodyPr/>
          <a:lstStyle/>
          <a:p>
            <a:r>
              <a:rPr lang="ar-SA" dirty="0" smtClean="0"/>
              <a:t>لفظي وتقديري وانواعه أربعة </a:t>
            </a:r>
            <a:endParaRPr lang="ar-SA" dirty="0"/>
          </a:p>
          <a:p>
            <a:r>
              <a:rPr lang="ar-SA" dirty="0"/>
              <a:t>  1- </a:t>
            </a:r>
            <a:r>
              <a:rPr lang="ar-SA" dirty="0" smtClean="0"/>
              <a:t>رفع بحركة أو حرف</a:t>
            </a:r>
          </a:p>
          <a:p>
            <a:r>
              <a:rPr lang="ar-SA" dirty="0" smtClean="0"/>
              <a:t> 2- نصب بحركة أو حذف أو حرف</a:t>
            </a:r>
          </a:p>
          <a:p>
            <a:r>
              <a:rPr lang="ar-SA" dirty="0" smtClean="0"/>
              <a:t> 3- الجر </a:t>
            </a:r>
            <a:r>
              <a:rPr lang="ar-SA" dirty="0"/>
              <a:t>، </a:t>
            </a:r>
            <a:r>
              <a:rPr lang="ar-SA" dirty="0" smtClean="0"/>
              <a:t>بحركة أو حرف </a:t>
            </a:r>
          </a:p>
          <a:p>
            <a:r>
              <a:rPr lang="ar-SA" dirty="0" smtClean="0"/>
              <a:t>  4 - الجزم </a:t>
            </a:r>
            <a:r>
              <a:rPr lang="ar-SA" dirty="0"/>
              <a:t>، </a:t>
            </a:r>
            <a:r>
              <a:rPr lang="ar-SA" dirty="0" smtClean="0"/>
              <a:t>بسكون  أو حذف</a:t>
            </a:r>
            <a:endParaRPr lang="ar-SA" dirty="0"/>
          </a:p>
          <a:p>
            <a:endParaRPr lang="ar-SA" dirty="0"/>
          </a:p>
        </p:txBody>
      </p:sp>
    </p:spTree>
    <p:extLst>
      <p:ext uri="{BB962C8B-B14F-4D97-AF65-F5344CB8AC3E}">
        <p14:creationId xmlns:p14="http://schemas.microsoft.com/office/powerpoint/2010/main" xmlns="" val="27045720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20000"/>
          </a:bodyPr>
          <a:lstStyle/>
          <a:p>
            <a:r>
              <a:rPr lang="ar-SA" dirty="0" smtClean="0"/>
              <a:t>مواضع الرفع بالضمة أربعة :</a:t>
            </a:r>
          </a:p>
          <a:p>
            <a:r>
              <a:rPr lang="ar-SA" dirty="0"/>
              <a:t> </a:t>
            </a:r>
            <a:r>
              <a:rPr lang="ar-SA" dirty="0" smtClean="0"/>
              <a:t>1 – الاسم المفرد (ليس مثنى ولا جمعا ) وهو </a:t>
            </a:r>
            <a:r>
              <a:rPr lang="ar-SA" dirty="0" err="1" smtClean="0"/>
              <a:t>مادل</a:t>
            </a:r>
            <a:r>
              <a:rPr lang="ar-SA" dirty="0" smtClean="0"/>
              <a:t> على وادد أو واحدة تقول : </a:t>
            </a:r>
          </a:p>
          <a:p>
            <a:r>
              <a:rPr lang="ar-SA" dirty="0"/>
              <a:t> </a:t>
            </a:r>
            <a:r>
              <a:rPr lang="ar-SA" dirty="0" smtClean="0"/>
              <a:t>محمد رسولٌ كريمٌ ،عائشة زوجةٌ صالحةٌ </a:t>
            </a:r>
          </a:p>
          <a:p>
            <a:r>
              <a:rPr lang="ar-SA" dirty="0"/>
              <a:t>2</a:t>
            </a:r>
            <a:r>
              <a:rPr lang="ar-SA" dirty="0" smtClean="0"/>
              <a:t>– جمع التكسير : وهو ما دل على ثلاثة أو أكثر مع تغيير يحدث في بنية مفرده بزيادة أو نقص أو تغيير  مثال : علم جمع علوم  ، رجل جمعه رجال </a:t>
            </a:r>
          </a:p>
          <a:p>
            <a:r>
              <a:rPr lang="ar-SA" dirty="0" smtClean="0"/>
              <a:t>3 – جمع المؤنث السالم : وهو </a:t>
            </a:r>
            <a:r>
              <a:rPr lang="ar-SA" dirty="0" err="1" smtClean="0"/>
              <a:t>مادل</a:t>
            </a:r>
            <a:r>
              <a:rPr lang="ar-SA" dirty="0" smtClean="0"/>
              <a:t> على ثلاثة فأكثر مع سلامة بناء المفرد بزيادة ألف وتاء في آخره مثاله </a:t>
            </a:r>
          </a:p>
          <a:p>
            <a:r>
              <a:rPr lang="ar-SA" dirty="0"/>
              <a:t> </a:t>
            </a:r>
            <a:r>
              <a:rPr lang="ar-SA" dirty="0" smtClean="0"/>
              <a:t>تفوقت الطالبات</a:t>
            </a:r>
            <a:endParaRPr lang="ar-SA" dirty="0"/>
          </a:p>
        </p:txBody>
      </p:sp>
    </p:spTree>
    <p:extLst>
      <p:ext uri="{BB962C8B-B14F-4D97-AF65-F5344CB8AC3E}">
        <p14:creationId xmlns:p14="http://schemas.microsoft.com/office/powerpoint/2010/main" xmlns="" val="25725291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10000"/>
          </a:bodyPr>
          <a:lstStyle/>
          <a:p>
            <a:r>
              <a:rPr lang="ar-SA" dirty="0" smtClean="0"/>
              <a:t>4 – الفعل المضارع : يحترمُ </a:t>
            </a:r>
            <a:r>
              <a:rPr lang="ar-SA" dirty="0" err="1" smtClean="0"/>
              <a:t>التاسُ</a:t>
            </a:r>
            <a:r>
              <a:rPr lang="ar-SA" dirty="0" smtClean="0"/>
              <a:t> المهذب </a:t>
            </a:r>
          </a:p>
          <a:p>
            <a:r>
              <a:rPr lang="ar-SA" dirty="0" smtClean="0"/>
              <a:t>مواضع النصب ثلاثة </a:t>
            </a:r>
          </a:p>
          <a:p>
            <a:r>
              <a:rPr lang="ar-SA" dirty="0"/>
              <a:t> </a:t>
            </a:r>
            <a:r>
              <a:rPr lang="ar-SA" dirty="0" smtClean="0"/>
              <a:t>الاسم المفرد : إنَّ الله غفور رحيم </a:t>
            </a:r>
          </a:p>
          <a:p>
            <a:r>
              <a:rPr lang="ar-SA" dirty="0" smtClean="0"/>
              <a:t>2 – جمع التكسير : أحب النجومَ الزاهرة </a:t>
            </a:r>
          </a:p>
          <a:p>
            <a:r>
              <a:rPr lang="ar-SA" dirty="0" smtClean="0"/>
              <a:t>3 – الفعل المضارع : لن يضيعَ الله أجر من أحسن عملا 3 – مواضع الجر بالكسرة ثلاثة </a:t>
            </a:r>
          </a:p>
          <a:p>
            <a:r>
              <a:rPr lang="ar-SA" dirty="0"/>
              <a:t> </a:t>
            </a:r>
            <a:r>
              <a:rPr lang="ar-SA" dirty="0" smtClean="0"/>
              <a:t>1 – الاسم المفرد : صليتُ في بيت الله الحرام </a:t>
            </a:r>
          </a:p>
          <a:p>
            <a:r>
              <a:rPr lang="ar-SA" dirty="0" smtClean="0"/>
              <a:t>2 – جمع التكسير : فرض الله في الأموال زكاة الفقراء</a:t>
            </a:r>
          </a:p>
          <a:p>
            <a:r>
              <a:rPr lang="ar-SA" dirty="0" smtClean="0"/>
              <a:t>3 – جمع المؤنث السالم : تنمو الحيتان فو المحيطاتِ </a:t>
            </a:r>
            <a:endParaRPr lang="ar-SA" dirty="0"/>
          </a:p>
        </p:txBody>
      </p:sp>
    </p:spTree>
    <p:extLst>
      <p:ext uri="{BB962C8B-B14F-4D97-AF65-F5344CB8AC3E}">
        <p14:creationId xmlns:p14="http://schemas.microsoft.com/office/powerpoint/2010/main" xmlns="" val="36212200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موضع الجزم بالسكون : </a:t>
            </a:r>
          </a:p>
          <a:p>
            <a:r>
              <a:rPr lang="ar-SA" dirty="0"/>
              <a:t> </a:t>
            </a:r>
            <a:r>
              <a:rPr lang="ar-SA" dirty="0" smtClean="0"/>
              <a:t>هو الفعل المضارع صحيح الآخر </a:t>
            </a:r>
          </a:p>
          <a:p>
            <a:r>
              <a:rPr lang="ar-SA" dirty="0"/>
              <a:t> </a:t>
            </a:r>
            <a:r>
              <a:rPr lang="ar-SA" dirty="0" smtClean="0"/>
              <a:t>  متى يحضرْ الضيف أكرمه ، من يزرعْ الخيرَ يحصده </a:t>
            </a:r>
            <a:endParaRPr lang="ar-SA" dirty="0"/>
          </a:p>
        </p:txBody>
      </p:sp>
    </p:spTree>
    <p:extLst>
      <p:ext uri="{BB962C8B-B14F-4D97-AF65-F5344CB8AC3E}">
        <p14:creationId xmlns:p14="http://schemas.microsoft.com/office/powerpoint/2010/main" xmlns="" val="11802169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علامات الإعراب الفرعية </a:t>
            </a:r>
            <a:endParaRPr lang="ar-SA" dirty="0"/>
          </a:p>
        </p:txBody>
      </p:sp>
      <p:sp>
        <p:nvSpPr>
          <p:cNvPr id="3" name="عنصر نائب للمحتوى 2"/>
          <p:cNvSpPr>
            <a:spLocks noGrp="1"/>
          </p:cNvSpPr>
          <p:nvPr>
            <p:ph idx="1"/>
          </p:nvPr>
        </p:nvSpPr>
        <p:spPr/>
        <p:txBody>
          <a:bodyPr/>
          <a:lstStyle/>
          <a:p>
            <a:r>
              <a:rPr lang="ar-SA" dirty="0" smtClean="0"/>
              <a:t>ينوب عن العلامات الأصلية عشر علامات فرعية في سبع مواضع </a:t>
            </a:r>
          </a:p>
          <a:p>
            <a:r>
              <a:rPr lang="ar-SA" dirty="0"/>
              <a:t> </a:t>
            </a:r>
            <a:r>
              <a:rPr lang="ar-SA" dirty="0" smtClean="0"/>
              <a:t>وقد ينوب حرف عن حركة أصلية أو حركة إعرابية ، </a:t>
            </a:r>
          </a:p>
          <a:p>
            <a:r>
              <a:rPr lang="ar-SA" dirty="0" smtClean="0"/>
              <a:t>أو ينوب حذف الحرف عن السكون كحذف حرف العلة أو حذف النون </a:t>
            </a:r>
            <a:endParaRPr lang="ar-SA" dirty="0"/>
          </a:p>
        </p:txBody>
      </p:sp>
    </p:spTree>
    <p:extLst>
      <p:ext uri="{BB962C8B-B14F-4D97-AF65-F5344CB8AC3E}">
        <p14:creationId xmlns:p14="http://schemas.microsoft.com/office/powerpoint/2010/main" xmlns="" val="27902924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10000"/>
          </a:bodyPr>
          <a:lstStyle/>
          <a:p>
            <a:r>
              <a:rPr lang="ar-SA" dirty="0" smtClean="0"/>
              <a:t>المواضع </a:t>
            </a:r>
            <a:r>
              <a:rPr lang="ar-SA" dirty="0" err="1" smtClean="0"/>
              <a:t>التى</a:t>
            </a:r>
            <a:r>
              <a:rPr lang="ar-SA" dirty="0" smtClean="0"/>
              <a:t> ينوب فيها العلامة الفرعية عن العلامة الأصلية سبعة : </a:t>
            </a:r>
          </a:p>
          <a:p>
            <a:r>
              <a:rPr lang="ar-SA" dirty="0" smtClean="0"/>
              <a:t>1 - الأسماء الستة </a:t>
            </a:r>
          </a:p>
          <a:p>
            <a:r>
              <a:rPr lang="ar-SA" dirty="0" smtClean="0"/>
              <a:t>2 – المثنى</a:t>
            </a:r>
          </a:p>
          <a:p>
            <a:r>
              <a:rPr lang="ar-SA" dirty="0" smtClean="0"/>
              <a:t>3 – جمع المذكر السالم – وما يلحق به </a:t>
            </a:r>
          </a:p>
          <a:p>
            <a:r>
              <a:rPr lang="ar-SA" dirty="0" smtClean="0"/>
              <a:t>4 – جمع المؤنث السالم – وما يلحق به </a:t>
            </a:r>
          </a:p>
          <a:p>
            <a:r>
              <a:rPr lang="ar-SA" dirty="0" smtClean="0"/>
              <a:t>5 – الاسم الممنوع من الصرف </a:t>
            </a:r>
          </a:p>
          <a:p>
            <a:r>
              <a:rPr lang="ar-SA" dirty="0" smtClean="0"/>
              <a:t>6 للأفعال الخمسة </a:t>
            </a:r>
          </a:p>
          <a:p>
            <a:r>
              <a:rPr lang="ar-SA" dirty="0" smtClean="0"/>
              <a:t>7 – الفعل المضارع المعتل الآخر</a:t>
            </a:r>
            <a:endParaRPr lang="ar-SA" dirty="0"/>
          </a:p>
        </p:txBody>
      </p:sp>
    </p:spTree>
    <p:extLst>
      <p:ext uri="{BB962C8B-B14F-4D97-AF65-F5344CB8AC3E}">
        <p14:creationId xmlns:p14="http://schemas.microsoft.com/office/powerpoint/2010/main" xmlns="" val="12740997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1)ــ العامل :وهو الذى يجلب العلامة وهو الفعل</a:t>
            </a:r>
          </a:p>
          <a:p>
            <a:r>
              <a:rPr lang="ar-SA" dirty="0" smtClean="0"/>
              <a:t>(2)معمول : الكلمة </a:t>
            </a:r>
            <a:r>
              <a:rPr lang="ar-SA" dirty="0" err="1" smtClean="0"/>
              <a:t>التى</a:t>
            </a:r>
            <a:r>
              <a:rPr lang="ar-SA" dirty="0" smtClean="0"/>
              <a:t> تقع </a:t>
            </a:r>
            <a:r>
              <a:rPr lang="ar-SA" dirty="0" err="1" smtClean="0"/>
              <a:t>فى</a:t>
            </a:r>
            <a:r>
              <a:rPr lang="ar-SA" dirty="0" smtClean="0"/>
              <a:t> آخرها العلامة </a:t>
            </a:r>
          </a:p>
          <a:p>
            <a:r>
              <a:rPr lang="ar-SA" dirty="0" smtClean="0"/>
              <a:t>(3)موقع : وهو الذى يحدد معنى الكلمة مثل الفعلية والمفعولية </a:t>
            </a:r>
          </a:p>
          <a:p>
            <a:r>
              <a:rPr lang="ar-SA" dirty="0" smtClean="0"/>
              <a:t>(4)علامة :وهي ترمز الى كل موقع على ما تعرفه </a:t>
            </a:r>
            <a:r>
              <a:rPr lang="ar-SA" dirty="0" err="1" smtClean="0"/>
              <a:t>فى</a:t>
            </a:r>
            <a:endParaRPr lang="ar-SA" dirty="0" smtClean="0"/>
          </a:p>
          <a:p>
            <a:endParaRPr lang="ar-SA" dirty="0"/>
          </a:p>
        </p:txBody>
      </p:sp>
    </p:spTree>
    <p:extLst>
      <p:ext uri="{BB962C8B-B14F-4D97-AF65-F5344CB8AC3E}">
        <p14:creationId xmlns:p14="http://schemas.microsoft.com/office/powerpoint/2010/main" xmlns="" val="36064619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r>
              <a:rPr lang="ar-SA" sz="3600" dirty="0" smtClean="0"/>
              <a:t>1)المثنى :-   </a:t>
            </a:r>
          </a:p>
          <a:p>
            <a:r>
              <a:rPr lang="ar-SA" sz="3600" dirty="0" smtClean="0"/>
              <a:t>يرفع بالألف  نيابة عن الضمة ــــ جاء الولدان </a:t>
            </a:r>
          </a:p>
          <a:p>
            <a:r>
              <a:rPr lang="ar-SA" sz="3600" dirty="0" smtClean="0"/>
              <a:t> ينصب  نيابة عن الفتحة ــ رأيت الولدين ـــ  </a:t>
            </a:r>
          </a:p>
          <a:p>
            <a:r>
              <a:rPr lang="ar-SA" sz="3600" dirty="0" smtClean="0"/>
              <a:t> يجر بالياء نيابة عن الكسرة مررت بالولدين بالطالبين </a:t>
            </a:r>
          </a:p>
          <a:p>
            <a:r>
              <a:rPr lang="ar-SA" sz="3600" dirty="0" smtClean="0"/>
              <a:t>يلحق بالمثنى كل من : كلا – </a:t>
            </a:r>
            <a:r>
              <a:rPr lang="ar-SA" sz="3600" dirty="0" err="1" smtClean="0"/>
              <a:t>كاتا</a:t>
            </a:r>
            <a:r>
              <a:rPr lang="ar-SA" sz="3600" dirty="0" smtClean="0"/>
              <a:t> – اثنان – اثنتان ثنتان</a:t>
            </a:r>
          </a:p>
          <a:p>
            <a:endParaRPr lang="ar-SA" sz="3600" dirty="0"/>
          </a:p>
        </p:txBody>
      </p:sp>
    </p:spTree>
    <p:extLst>
      <p:ext uri="{BB962C8B-B14F-4D97-AF65-F5344CB8AC3E}">
        <p14:creationId xmlns:p14="http://schemas.microsoft.com/office/powerpoint/2010/main" xmlns="" val="27795443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a:t>جمع المذكر السالم </a:t>
            </a:r>
          </a:p>
          <a:p>
            <a:r>
              <a:rPr lang="ar-SA" dirty="0"/>
              <a:t>يرفع بالواو  ، ينصب ويجر بالياء</a:t>
            </a:r>
          </a:p>
          <a:p>
            <a:r>
              <a:rPr lang="ar-SA" dirty="0"/>
              <a:t>جاء المجدون ـــ رأيت المجدين ـ مررت بالمجدين  نجحَ المجتهدون –شكرتُ المجتهدين - باركتُ </a:t>
            </a:r>
          </a:p>
        </p:txBody>
      </p:sp>
    </p:spTree>
    <p:extLst>
      <p:ext uri="{BB962C8B-B14F-4D97-AF65-F5344CB8AC3E}">
        <p14:creationId xmlns:p14="http://schemas.microsoft.com/office/powerpoint/2010/main" xmlns="" val="10762784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جمع المذكر السالم مصطلح يطلق على الجمع بشروط : ـ</a:t>
            </a:r>
          </a:p>
          <a:p>
            <a:r>
              <a:rPr lang="ar-SA" dirty="0" smtClean="0"/>
              <a:t>(1) أنْ يكون له مفرد </a:t>
            </a:r>
          </a:p>
          <a:p>
            <a:r>
              <a:rPr lang="ar-SA" dirty="0" smtClean="0"/>
              <a:t>(2) أنْ يكون المفرد مذ كرا </a:t>
            </a:r>
          </a:p>
          <a:p>
            <a:r>
              <a:rPr lang="ar-SA" dirty="0" smtClean="0"/>
              <a:t>(3)أنْ يدل على عاقل </a:t>
            </a:r>
          </a:p>
          <a:p>
            <a:r>
              <a:rPr lang="ar-SA" dirty="0" smtClean="0"/>
              <a:t>(4) أن يسلم هذا المفرد عند الجمع </a:t>
            </a:r>
          </a:p>
          <a:p>
            <a:r>
              <a:rPr lang="ar-SA" dirty="0" smtClean="0"/>
              <a:t>محمد ــــــ محمدون ،مدرس ــــــ مدرسون </a:t>
            </a:r>
          </a:p>
          <a:p>
            <a:endParaRPr lang="ar-SA" dirty="0"/>
          </a:p>
        </p:txBody>
      </p:sp>
    </p:spTree>
    <p:extLst>
      <p:ext uri="{BB962C8B-B14F-4D97-AF65-F5344CB8AC3E}">
        <p14:creationId xmlns:p14="http://schemas.microsoft.com/office/powerpoint/2010/main" xmlns="" val="13537153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جمع المذكر السالم مصطلح يطلق على الجمع بشروط : ـ</a:t>
            </a:r>
          </a:p>
          <a:p>
            <a:r>
              <a:rPr lang="ar-SA" dirty="0" smtClean="0"/>
              <a:t>(1) أنْ يكون له مفرد </a:t>
            </a:r>
          </a:p>
          <a:p>
            <a:r>
              <a:rPr lang="ar-SA" dirty="0" smtClean="0"/>
              <a:t>(2) أنْ يكون المفرد مذ كرا </a:t>
            </a:r>
          </a:p>
          <a:p>
            <a:r>
              <a:rPr lang="ar-SA" dirty="0" smtClean="0"/>
              <a:t>(3)أنْ يدل على عاقل </a:t>
            </a:r>
          </a:p>
          <a:p>
            <a:r>
              <a:rPr lang="ar-SA" dirty="0" smtClean="0"/>
              <a:t>(4) أن يسلم هذا المفرد عند الجمع </a:t>
            </a:r>
          </a:p>
          <a:p>
            <a:r>
              <a:rPr lang="ar-SA" dirty="0" smtClean="0"/>
              <a:t>محمد ــــــ محمدون ،مدرس ــــــ مدرسون </a:t>
            </a:r>
          </a:p>
          <a:p>
            <a:endParaRPr lang="ar-SA" dirty="0"/>
          </a:p>
        </p:txBody>
      </p:sp>
    </p:spTree>
    <p:extLst>
      <p:ext uri="{BB962C8B-B14F-4D97-AF65-F5344CB8AC3E}">
        <p14:creationId xmlns:p14="http://schemas.microsoft.com/office/powerpoint/2010/main" xmlns="" val="17207606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جمع المذكر السالم</a:t>
            </a:r>
            <a:endParaRPr lang="ar-SA" dirty="0"/>
          </a:p>
        </p:txBody>
      </p:sp>
      <p:sp>
        <p:nvSpPr>
          <p:cNvPr id="3" name="عنصر نائب للمحتوى 2"/>
          <p:cNvSpPr>
            <a:spLocks noGrp="1"/>
          </p:cNvSpPr>
          <p:nvPr>
            <p:ph idx="1"/>
          </p:nvPr>
        </p:nvSpPr>
        <p:spPr/>
        <p:txBody>
          <a:bodyPr/>
          <a:lstStyle/>
          <a:p>
            <a:r>
              <a:rPr lang="ar-SA" dirty="0" smtClean="0"/>
              <a:t>يرفع بالواو نيابة عن الضمة  : جاء المجدون</a:t>
            </a:r>
          </a:p>
          <a:p>
            <a:r>
              <a:rPr lang="ar-SA" dirty="0" smtClean="0"/>
              <a:t>  </a:t>
            </a:r>
            <a:r>
              <a:rPr lang="ar-SA" dirty="0"/>
              <a:t>، ينصب </a:t>
            </a:r>
            <a:r>
              <a:rPr lang="ar-SA" dirty="0" smtClean="0"/>
              <a:t> بالياء نيابة عن الفتحة  : رأيت المجدين </a:t>
            </a:r>
          </a:p>
          <a:p>
            <a:r>
              <a:rPr lang="ar-SA" dirty="0"/>
              <a:t> </a:t>
            </a:r>
            <a:r>
              <a:rPr lang="ar-SA" dirty="0" smtClean="0"/>
              <a:t>ويجر بالياء نيابة عن الكسرة ، إنَّ للمتقين مفازا</a:t>
            </a:r>
            <a:endParaRPr lang="ar-SA" dirty="0"/>
          </a:p>
        </p:txBody>
      </p:sp>
    </p:spTree>
    <p:extLst>
      <p:ext uri="{BB962C8B-B14F-4D97-AF65-F5344CB8AC3E}">
        <p14:creationId xmlns:p14="http://schemas.microsoft.com/office/powerpoint/2010/main" xmlns="" val="27136675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إذا فقد الاسم شرطا من الشروط السابقة وجمع مع </a:t>
            </a:r>
            <a:r>
              <a:rPr lang="ar-SA" dirty="0" err="1" smtClean="0"/>
              <a:t>ذالك</a:t>
            </a:r>
            <a:r>
              <a:rPr lang="ar-SA" dirty="0" smtClean="0"/>
              <a:t>  </a:t>
            </a:r>
          </a:p>
          <a:p>
            <a:r>
              <a:rPr lang="ar-SA" dirty="0" smtClean="0"/>
              <a:t>جمع مذكر سالم يسمى (ملحقاً بجمع المذكر السالم ) </a:t>
            </a:r>
          </a:p>
          <a:p>
            <a:r>
              <a:rPr lang="ar-SA" dirty="0" smtClean="0"/>
              <a:t>ـ عالم جمعها ـــــــــــــ عالمون (الحمد لله رب العالمين ) </a:t>
            </a:r>
          </a:p>
          <a:p>
            <a:r>
              <a:rPr lang="ar-SA" dirty="0" smtClean="0"/>
              <a:t>ملحقة بجمع المذكر السالم تدل على العاقل</a:t>
            </a:r>
          </a:p>
          <a:p>
            <a:endParaRPr lang="ar-SA" dirty="0" smtClean="0"/>
          </a:p>
          <a:p>
            <a:endParaRPr lang="ar-SA" dirty="0" smtClean="0"/>
          </a:p>
          <a:p>
            <a:endParaRPr lang="ar-SA" dirty="0"/>
          </a:p>
        </p:txBody>
      </p:sp>
    </p:spTree>
    <p:extLst>
      <p:ext uri="{BB962C8B-B14F-4D97-AF65-F5344CB8AC3E}">
        <p14:creationId xmlns:p14="http://schemas.microsoft.com/office/powerpoint/2010/main" xmlns="" val="18961565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أُولو(إنما يتذكر أولو ألباب ) ليس له مفرد  </a:t>
            </a:r>
          </a:p>
          <a:p>
            <a:r>
              <a:rPr lang="ar-SA" dirty="0" smtClean="0"/>
              <a:t>(3)ألفاظ العقود :عشرون ــ ثلاثون ـ أربعون ........تسعون </a:t>
            </a:r>
          </a:p>
          <a:p>
            <a:r>
              <a:rPr lang="ar-SA" dirty="0" smtClean="0"/>
              <a:t>(4) سنة ـ تجمع على سنون (ولتعلموا عدد السين والحساب) </a:t>
            </a:r>
          </a:p>
          <a:p>
            <a:r>
              <a:rPr lang="ar-SA" dirty="0" smtClean="0"/>
              <a:t>فهي تدل على مؤنث غير عاقل“</a:t>
            </a:r>
          </a:p>
          <a:p>
            <a:r>
              <a:rPr lang="ar-SA" dirty="0" smtClean="0"/>
              <a:t>تحذف النون عند الإضافة تقول مسلمو أوربا لا يجدون مساجد كافية يؤدون فيها شعائرهم</a:t>
            </a:r>
          </a:p>
          <a:p>
            <a:endParaRPr lang="ar-SA" dirty="0"/>
          </a:p>
        </p:txBody>
      </p:sp>
    </p:spTree>
    <p:extLst>
      <p:ext uri="{BB962C8B-B14F-4D97-AF65-F5344CB8AC3E}">
        <p14:creationId xmlns:p14="http://schemas.microsoft.com/office/powerpoint/2010/main" xmlns="" val="11251280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جمع المؤنث السالم</a:t>
            </a:r>
            <a:endParaRPr lang="ar-SA" dirty="0"/>
          </a:p>
        </p:txBody>
      </p:sp>
      <p:sp>
        <p:nvSpPr>
          <p:cNvPr id="3" name="عنصر نائب للمحتوى 2"/>
          <p:cNvSpPr>
            <a:spLocks noGrp="1"/>
          </p:cNvSpPr>
          <p:nvPr>
            <p:ph idx="1"/>
          </p:nvPr>
        </p:nvSpPr>
        <p:spPr/>
        <p:txBody>
          <a:bodyPr/>
          <a:lstStyle/>
          <a:p>
            <a:r>
              <a:rPr lang="ar-SA" dirty="0" smtClean="0"/>
              <a:t>يرفع بالضمة وهي العلامة الأصلية : الفتياتُ يطعن الأمهات</a:t>
            </a:r>
          </a:p>
          <a:p>
            <a:r>
              <a:rPr lang="ar-SA" dirty="0"/>
              <a:t> </a:t>
            </a:r>
            <a:r>
              <a:rPr lang="ar-SA" dirty="0" smtClean="0"/>
              <a:t>يجر بالكسرة وهي علامة أصلية : قطف الولد ثلاث زهراتٍ ينصب بالكسرة نيابة عن الفتحة : إنَّ الحسناتِ يذهبن السيئاتِ</a:t>
            </a:r>
          </a:p>
          <a:p>
            <a:r>
              <a:rPr lang="ar-SA" dirty="0"/>
              <a:t> </a:t>
            </a:r>
            <a:r>
              <a:rPr lang="ar-SA" dirty="0" smtClean="0"/>
              <a:t>ويلحق به </a:t>
            </a:r>
          </a:p>
          <a:p>
            <a:r>
              <a:rPr lang="ar-SA" dirty="0"/>
              <a:t> </a:t>
            </a:r>
            <a:r>
              <a:rPr lang="ar-SA" dirty="0" smtClean="0"/>
              <a:t>أولات – عرفات – أذرعات – نعمات - بركات</a:t>
            </a:r>
            <a:endParaRPr lang="ar-SA" dirty="0"/>
          </a:p>
        </p:txBody>
      </p:sp>
    </p:spTree>
    <p:extLst>
      <p:ext uri="{BB962C8B-B14F-4D97-AF65-F5344CB8AC3E}">
        <p14:creationId xmlns:p14="http://schemas.microsoft.com/office/powerpoint/2010/main" xmlns="" val="42508599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الاسماء الستة هي ـ </a:t>
            </a:r>
          </a:p>
          <a:p>
            <a:r>
              <a:rPr lang="ar-SA" dirty="0" smtClean="0"/>
              <a:t>أب ،أخ، حم، فم، هن، ذو </a:t>
            </a:r>
          </a:p>
          <a:p>
            <a:r>
              <a:rPr lang="ar-SA" dirty="0" smtClean="0"/>
              <a:t>كلمة هن غير مستعملة  لذلك اشتهرت </a:t>
            </a:r>
            <a:r>
              <a:rPr lang="ar-SA" dirty="0" err="1" smtClean="0"/>
              <a:t>بالاسماء</a:t>
            </a:r>
            <a:r>
              <a:rPr lang="ar-SA" dirty="0" smtClean="0"/>
              <a:t> الخمسة </a:t>
            </a:r>
          </a:p>
          <a:p>
            <a:r>
              <a:rPr lang="ar-SA" dirty="0" smtClean="0"/>
              <a:t>شروط إعرابها ،  </a:t>
            </a:r>
          </a:p>
          <a:p>
            <a:r>
              <a:rPr lang="ar-SA" dirty="0" smtClean="0"/>
              <a:t>- أن يكون الاسم مفرداَ ،أن يكون مضافاً الى غير ياء المتكلم</a:t>
            </a:r>
          </a:p>
          <a:p>
            <a:r>
              <a:rPr lang="ar-SA" dirty="0" smtClean="0"/>
              <a:t>إذا فقدت شرطاً أعربت إعراباً عاديا </a:t>
            </a:r>
          </a:p>
          <a:p>
            <a:r>
              <a:rPr lang="ar-SA" dirty="0" smtClean="0"/>
              <a:t>جاء </a:t>
            </a:r>
            <a:r>
              <a:rPr lang="ar-SA" dirty="0" err="1" smtClean="0"/>
              <a:t>أخى</a:t>
            </a:r>
            <a:r>
              <a:rPr lang="ar-SA" dirty="0" smtClean="0"/>
              <a:t>  ، جاء أخوك  ، استشر ذوى الرأي </a:t>
            </a:r>
            <a:endParaRPr lang="ar-SA" dirty="0"/>
          </a:p>
        </p:txBody>
      </p:sp>
    </p:spTree>
    <p:extLst>
      <p:ext uri="{BB962C8B-B14F-4D97-AF65-F5344CB8AC3E}">
        <p14:creationId xmlns:p14="http://schemas.microsoft.com/office/powerpoint/2010/main" xmlns="" val="75683315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ان يكون الاسم مفردا </a:t>
            </a:r>
          </a:p>
          <a:p>
            <a:r>
              <a:rPr lang="ar-SA" dirty="0" smtClean="0"/>
              <a:t>(2)أنْ يكون مضافا إلى غير ياء المتكلم </a:t>
            </a:r>
          </a:p>
          <a:p>
            <a:r>
              <a:rPr lang="ar-SA" dirty="0" smtClean="0"/>
              <a:t>جاء أخوك  ، جاء </a:t>
            </a:r>
            <a:r>
              <a:rPr lang="ar-SA" dirty="0" err="1" smtClean="0"/>
              <a:t>ذومال</a:t>
            </a:r>
            <a:r>
              <a:rPr lang="ar-SA" dirty="0" smtClean="0"/>
              <a:t>      الرفع بالواو </a:t>
            </a:r>
          </a:p>
          <a:p>
            <a:r>
              <a:rPr lang="ar-SA" dirty="0" smtClean="0"/>
              <a:t>رأيت أخاك  ، رأيت ذا مال     النصب بالألف </a:t>
            </a:r>
          </a:p>
          <a:p>
            <a:r>
              <a:rPr lang="ar-SA" dirty="0" smtClean="0"/>
              <a:t>مررتُ بأخيك  ، مررت </a:t>
            </a:r>
            <a:r>
              <a:rPr lang="ar-SA" dirty="0" err="1" smtClean="0"/>
              <a:t>بذى</a:t>
            </a:r>
            <a:r>
              <a:rPr lang="ar-SA" dirty="0" smtClean="0"/>
              <a:t> مال     تجر بالياء</a:t>
            </a:r>
          </a:p>
          <a:p>
            <a:endParaRPr lang="ar-SA" dirty="0"/>
          </a:p>
        </p:txBody>
      </p:sp>
    </p:spTree>
    <p:extLst>
      <p:ext uri="{BB962C8B-B14F-4D97-AF65-F5344CB8AC3E}">
        <p14:creationId xmlns:p14="http://schemas.microsoft.com/office/powerpoint/2010/main" xmlns="" val="258154140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a:bodyPr>
          <a:lstStyle/>
          <a:p>
            <a:r>
              <a:rPr lang="ar-SA" dirty="0" smtClean="0"/>
              <a:t>حضرَ أبوك،   فاستقبل أباك،       ورحِّب بأبيك </a:t>
            </a:r>
          </a:p>
          <a:p>
            <a:r>
              <a:rPr lang="ar-SA" dirty="0" smtClean="0"/>
              <a:t>نبغَ أخوك ،      فكرِّمْ أخاك ،      وباركْ لأخيك </a:t>
            </a:r>
          </a:p>
          <a:p>
            <a:r>
              <a:rPr lang="ar-SA" dirty="0" smtClean="0"/>
              <a:t>حموك مثل أخيك ،      فاكرمْ حماك     وافرح بحميك </a:t>
            </a:r>
          </a:p>
          <a:p>
            <a:r>
              <a:rPr lang="ar-SA" dirty="0" err="1" smtClean="0"/>
              <a:t>فوك</a:t>
            </a:r>
            <a:r>
              <a:rPr lang="ar-SA" dirty="0" smtClean="0"/>
              <a:t> قد يُورِّطُكَ بالإساءة إلى غَيرِكَ، فأغلِقْ فاك ،واحذر من فيك </a:t>
            </a:r>
          </a:p>
          <a:p>
            <a:r>
              <a:rPr lang="ar-SA" dirty="0" smtClean="0"/>
              <a:t>ذو مالِ يُعِن ذا </a:t>
            </a:r>
            <a:r>
              <a:rPr lang="ar-SA" dirty="0" err="1" smtClean="0"/>
              <a:t>فقرِولا</a:t>
            </a:r>
            <a:r>
              <a:rPr lang="ar-SA" dirty="0" smtClean="0"/>
              <a:t> يُسئُ لذى حاجة  </a:t>
            </a:r>
          </a:p>
          <a:p>
            <a:r>
              <a:rPr lang="ar-SA" dirty="0" smtClean="0"/>
              <a:t>عند إضافتها الى ياء المتكلم تعرب بالحركات المقدرة على ما قبل الياء </a:t>
            </a:r>
          </a:p>
          <a:p>
            <a:r>
              <a:rPr lang="ar-SA" dirty="0" smtClean="0"/>
              <a:t>حضر أبي ،فاستقبلت أبي ،ورحبت بأبي</a:t>
            </a:r>
          </a:p>
          <a:p>
            <a:endParaRPr lang="ar-SA" dirty="0" smtClean="0"/>
          </a:p>
          <a:p>
            <a:endParaRPr lang="ar-SA" dirty="0"/>
          </a:p>
        </p:txBody>
      </p:sp>
    </p:spTree>
    <p:extLst>
      <p:ext uri="{BB962C8B-B14F-4D97-AF65-F5344CB8AC3E}">
        <p14:creationId xmlns:p14="http://schemas.microsoft.com/office/powerpoint/2010/main" xmlns="" val="15956612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الأفعال الخمسة</a:t>
            </a:r>
            <a:endParaRPr lang="ar-SA" dirty="0"/>
          </a:p>
        </p:txBody>
      </p:sp>
      <p:sp>
        <p:nvSpPr>
          <p:cNvPr id="3" name="عنصر نائب للمحتوى 2"/>
          <p:cNvSpPr>
            <a:spLocks noGrp="1"/>
          </p:cNvSpPr>
          <p:nvPr>
            <p:ph idx="1"/>
          </p:nvPr>
        </p:nvSpPr>
        <p:spPr/>
        <p:txBody>
          <a:bodyPr/>
          <a:lstStyle/>
          <a:p>
            <a:r>
              <a:rPr lang="ar-SA" dirty="0" smtClean="0"/>
              <a:t>الأفعال الخمسة  كل فعل مضارع أسند الى :</a:t>
            </a:r>
          </a:p>
          <a:p>
            <a:r>
              <a:rPr lang="ar-SA" dirty="0" smtClean="0"/>
              <a:t> ألف الاثنين ، أو واو الجماعة ، أولياء المخاطبة</a:t>
            </a:r>
          </a:p>
          <a:p>
            <a:r>
              <a:rPr lang="ar-SA" dirty="0" smtClean="0"/>
              <a:t>سواء أكان مبدوء  بالتاء أو الياء مثال :</a:t>
            </a:r>
          </a:p>
          <a:p>
            <a:r>
              <a:rPr lang="ar-SA" dirty="0" smtClean="0"/>
              <a:t>الصديقان يَتَعاوَنانِ </a:t>
            </a:r>
            <a:r>
              <a:rPr lang="ar-SA" dirty="0" err="1" smtClean="0"/>
              <a:t>فى</a:t>
            </a:r>
            <a:r>
              <a:rPr lang="ar-SA" dirty="0" smtClean="0"/>
              <a:t> أمورهما </a:t>
            </a:r>
          </a:p>
          <a:p>
            <a:r>
              <a:rPr lang="ar-SA" dirty="0" smtClean="0"/>
              <a:t>المؤمنون يؤمنون بالغيب ويقيمون الصلاة</a:t>
            </a:r>
          </a:p>
          <a:p>
            <a:r>
              <a:rPr lang="ar-SA" dirty="0" smtClean="0"/>
              <a:t> أنت تفعلين الخير </a:t>
            </a:r>
            <a:endParaRPr lang="ar-SA" dirty="0"/>
          </a:p>
        </p:txBody>
      </p:sp>
    </p:spTree>
    <p:extLst>
      <p:ext uri="{BB962C8B-B14F-4D97-AF65-F5344CB8AC3E}">
        <p14:creationId xmlns:p14="http://schemas.microsoft.com/office/powerpoint/2010/main" xmlns="" val="171953094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وهو خمسة لأن </a:t>
            </a:r>
          </a:p>
          <a:p>
            <a:r>
              <a:rPr lang="ar-SA" dirty="0" smtClean="0"/>
              <a:t>ألف الاثنين نوعان  ضمير يدل على :</a:t>
            </a:r>
          </a:p>
          <a:p>
            <a:r>
              <a:rPr lang="ar-SA" dirty="0" smtClean="0"/>
              <a:t>- المثنى المذكر :- الطالبان يكتبان  </a:t>
            </a:r>
          </a:p>
          <a:p>
            <a:r>
              <a:rPr lang="ar-SA" dirty="0" smtClean="0"/>
              <a:t>- المثنى المؤنث :- الطالبتان تكتبان </a:t>
            </a:r>
          </a:p>
          <a:p>
            <a:r>
              <a:rPr lang="ar-SA" dirty="0" smtClean="0"/>
              <a:t>واو الجماعة :- أنتم تكتبون ، هم يكتبون </a:t>
            </a:r>
          </a:p>
          <a:p>
            <a:r>
              <a:rPr lang="ar-SA" dirty="0" smtClean="0"/>
              <a:t>ياء المخاطبة نوع واحد :- أنت تكتبن </a:t>
            </a:r>
          </a:p>
          <a:p>
            <a:r>
              <a:rPr lang="ar-SA" dirty="0" smtClean="0"/>
              <a:t>  </a:t>
            </a:r>
            <a:endParaRPr lang="ar-SA" dirty="0"/>
          </a:p>
        </p:txBody>
      </p:sp>
    </p:spTree>
    <p:extLst>
      <p:ext uri="{BB962C8B-B14F-4D97-AF65-F5344CB8AC3E}">
        <p14:creationId xmlns:p14="http://schemas.microsoft.com/office/powerpoint/2010/main" xmlns="" val="280801708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r>
              <a:rPr lang="ar-SA" dirty="0" smtClean="0"/>
              <a:t>فهي ترفع بثبوت النون </a:t>
            </a:r>
          </a:p>
          <a:p>
            <a:r>
              <a:rPr lang="ar-SA" dirty="0" smtClean="0"/>
              <a:t> تنصب وتجزم بحذفها</a:t>
            </a:r>
          </a:p>
          <a:p>
            <a:r>
              <a:rPr lang="ar-SA" dirty="0" smtClean="0"/>
              <a:t> (فإن لم تفعلوا ولن تفعلوا فاتقوا النار التي وقودها الناس والحجارة) </a:t>
            </a:r>
          </a:p>
          <a:p>
            <a:r>
              <a:rPr lang="ar-SA" dirty="0" smtClean="0"/>
              <a:t>( ولا تهنوا ولا تحزنوا )</a:t>
            </a:r>
          </a:p>
          <a:p>
            <a:r>
              <a:rPr lang="ar-SA" dirty="0" smtClean="0"/>
              <a:t>( وإن تعدوا نعمة الله لا تحصوها ) </a:t>
            </a:r>
          </a:p>
          <a:p>
            <a:endParaRPr lang="ar-SA" dirty="0"/>
          </a:p>
        </p:txBody>
      </p:sp>
    </p:spTree>
    <p:extLst>
      <p:ext uri="{BB962C8B-B14F-4D97-AF65-F5344CB8AC3E}">
        <p14:creationId xmlns:p14="http://schemas.microsoft.com/office/powerpoint/2010/main" xmlns="" val="145087307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الاسم الممنوع من الصرف </a:t>
            </a:r>
            <a:endParaRPr lang="ar-SA" dirty="0"/>
          </a:p>
        </p:txBody>
      </p:sp>
      <p:sp>
        <p:nvSpPr>
          <p:cNvPr id="3" name="عنصر نائب للمحتوى 2"/>
          <p:cNvSpPr>
            <a:spLocks noGrp="1"/>
          </p:cNvSpPr>
          <p:nvPr>
            <p:ph idx="1"/>
          </p:nvPr>
        </p:nvSpPr>
        <p:spPr/>
        <p:txBody>
          <a:bodyPr/>
          <a:lstStyle/>
          <a:p>
            <a:r>
              <a:rPr lang="ar-SA" dirty="0" smtClean="0"/>
              <a:t>يرفع بالضمة (علامة أصلية) خديجةُ أولى المؤمنات</a:t>
            </a:r>
          </a:p>
          <a:p>
            <a:r>
              <a:rPr lang="ar-SA" dirty="0" smtClean="0"/>
              <a:t>ينصب بالفتحة (علامة أصلية) أهلك الله ثمودَ </a:t>
            </a:r>
          </a:p>
          <a:p>
            <a:r>
              <a:rPr lang="ar-SA" dirty="0"/>
              <a:t> </a:t>
            </a:r>
            <a:r>
              <a:rPr lang="ar-SA" dirty="0" smtClean="0"/>
              <a:t>ويجر بالفتحة نيابة عن الكسرة : اتخذوا من مصرَ جندا كثيفا</a:t>
            </a:r>
            <a:endParaRPr lang="ar-SA" dirty="0"/>
          </a:p>
        </p:txBody>
      </p:sp>
    </p:spTree>
    <p:extLst>
      <p:ext uri="{BB962C8B-B14F-4D97-AF65-F5344CB8AC3E}">
        <p14:creationId xmlns:p14="http://schemas.microsoft.com/office/powerpoint/2010/main" xmlns="" val="163550918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الأفعال المعتلة</a:t>
            </a:r>
            <a:endParaRPr lang="ar-SA" dirty="0"/>
          </a:p>
        </p:txBody>
      </p:sp>
      <p:sp>
        <p:nvSpPr>
          <p:cNvPr id="3" name="عنصر نائب للمحتوى 2"/>
          <p:cNvSpPr>
            <a:spLocks noGrp="1"/>
          </p:cNvSpPr>
          <p:nvPr>
            <p:ph idx="1"/>
          </p:nvPr>
        </p:nvSpPr>
        <p:spPr/>
        <p:txBody>
          <a:bodyPr>
            <a:normAutofit/>
          </a:bodyPr>
          <a:lstStyle/>
          <a:p>
            <a:r>
              <a:rPr lang="ar-SA" dirty="0" smtClean="0"/>
              <a:t>الافعال المعتلة :  وهو ما كان آخره حروفه الأصلية أحد حروف العلة ( الواو – الياء – الألف) </a:t>
            </a:r>
          </a:p>
          <a:p>
            <a:r>
              <a:rPr lang="ar-SA" dirty="0" smtClean="0"/>
              <a:t>- يرفع بالضمة وتكون علامة أصلية وتكون مقدرة على آخره  : يسعى المؤمن للخير ويرجو رحمة ربَّه – القرآن يهدي إلى صراط مستقيم </a:t>
            </a:r>
          </a:p>
          <a:p>
            <a:r>
              <a:rPr lang="ar-SA" dirty="0" smtClean="0"/>
              <a:t>إذا كان آخر حرف العلة ألفا يمنع من ظهورها التعذر </a:t>
            </a:r>
          </a:p>
          <a:p>
            <a:r>
              <a:rPr lang="ar-SA" dirty="0"/>
              <a:t> </a:t>
            </a:r>
            <a:r>
              <a:rPr lang="ar-SA" dirty="0" smtClean="0"/>
              <a:t>إذا كان </a:t>
            </a:r>
            <a:r>
              <a:rPr lang="ar-SA" dirty="0" err="1" smtClean="0"/>
              <a:t>واوا</a:t>
            </a:r>
            <a:r>
              <a:rPr lang="ar-SA" dirty="0" smtClean="0"/>
              <a:t> منع من ظهور الضمة الثقل </a:t>
            </a:r>
          </a:p>
          <a:p>
            <a:r>
              <a:rPr lang="ar-SA" dirty="0"/>
              <a:t> </a:t>
            </a:r>
          </a:p>
        </p:txBody>
      </p:sp>
    </p:spTree>
    <p:extLst>
      <p:ext uri="{BB962C8B-B14F-4D97-AF65-F5344CB8AC3E}">
        <p14:creationId xmlns:p14="http://schemas.microsoft.com/office/powerpoint/2010/main" xmlns="" val="193047695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a:t> وينصب بالفتحة علامة أصلية وتكون مقدرة على الألف للتعذر  نحو : لن يرضى الله عن المشركين </a:t>
            </a:r>
          </a:p>
          <a:p>
            <a:r>
              <a:rPr lang="ar-SA" dirty="0"/>
              <a:t> وتكون ظاهرة في المعتل الآخر بالواو أو الياء </a:t>
            </a:r>
          </a:p>
          <a:p>
            <a:r>
              <a:rPr lang="ar-SA" dirty="0"/>
              <a:t> نحو : لن يسموَ المال بصاحبه </a:t>
            </a:r>
          </a:p>
          <a:p>
            <a:r>
              <a:rPr lang="ar-SA" dirty="0"/>
              <a:t>تجزم بحذف حرف العلة (لم-لن –إذن –كي) </a:t>
            </a:r>
          </a:p>
          <a:p>
            <a:r>
              <a:rPr lang="ar-SA" dirty="0"/>
              <a:t>(ولا تمش في الأرض مرحاً)</a:t>
            </a:r>
          </a:p>
          <a:p>
            <a:endParaRPr lang="ar-SA" dirty="0"/>
          </a:p>
        </p:txBody>
      </p:sp>
    </p:spTree>
    <p:extLst>
      <p:ext uri="{BB962C8B-B14F-4D97-AF65-F5344CB8AC3E}">
        <p14:creationId xmlns:p14="http://schemas.microsoft.com/office/powerpoint/2010/main" xmlns="" val="385518070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خلاصة </a:t>
            </a:r>
            <a:endParaRPr lang="ar-SA" dirty="0"/>
          </a:p>
        </p:txBody>
      </p:sp>
      <p:sp>
        <p:nvSpPr>
          <p:cNvPr id="3" name="عنصر نائب للمحتوى 2"/>
          <p:cNvSpPr>
            <a:spLocks noGrp="1"/>
          </p:cNvSpPr>
          <p:nvPr>
            <p:ph idx="1"/>
          </p:nvPr>
        </p:nvSpPr>
        <p:spPr/>
        <p:txBody>
          <a:bodyPr>
            <a:normAutofit fontScale="85000" lnSpcReduction="10000"/>
          </a:bodyPr>
          <a:lstStyle/>
          <a:p>
            <a:r>
              <a:rPr lang="ar-SA" dirty="0" smtClean="0"/>
              <a:t>الإعراب أربعة أنواع نصب (الأسماء والأفعال)</a:t>
            </a:r>
          </a:p>
          <a:p>
            <a:r>
              <a:rPr lang="ar-SA" dirty="0"/>
              <a:t> </a:t>
            </a:r>
            <a:r>
              <a:rPr lang="ar-SA" dirty="0" smtClean="0"/>
              <a:t>الجر الأسماء فقط </a:t>
            </a:r>
          </a:p>
          <a:p>
            <a:r>
              <a:rPr lang="ar-SA" dirty="0"/>
              <a:t> </a:t>
            </a:r>
            <a:r>
              <a:rPr lang="ar-SA" dirty="0" smtClean="0"/>
              <a:t>الجزم للأفعال فقط </a:t>
            </a:r>
          </a:p>
          <a:p>
            <a:r>
              <a:rPr lang="ar-SA" dirty="0"/>
              <a:t> </a:t>
            </a:r>
            <a:r>
              <a:rPr lang="ar-SA" dirty="0" smtClean="0"/>
              <a:t>علامات الأعراب الأصلية أربع :</a:t>
            </a:r>
          </a:p>
          <a:p>
            <a:r>
              <a:rPr lang="ar-SA" dirty="0" smtClean="0"/>
              <a:t>1 – الضمة عند الرفع (الاسم المفرد وجمع المؤنث السالم وجمع التكسير والفعل المضارع </a:t>
            </a:r>
          </a:p>
          <a:p>
            <a:r>
              <a:rPr lang="ar-SA" dirty="0" smtClean="0"/>
              <a:t>2 – الفتحة عند النصب للاسم المفرد وجمع التكسير والفعل المضارع </a:t>
            </a:r>
          </a:p>
          <a:p>
            <a:r>
              <a:rPr lang="ar-SA" dirty="0" smtClean="0"/>
              <a:t>والكسرة عند الجر أو الخفض ( الاسم المفرد وجمع التكسير وجمع المؤنث السالم) </a:t>
            </a:r>
          </a:p>
          <a:p>
            <a:r>
              <a:rPr lang="ar-SA" dirty="0"/>
              <a:t> </a:t>
            </a:r>
            <a:r>
              <a:rPr lang="ar-SA" dirty="0" smtClean="0"/>
              <a:t>والسكون عند جزم الفعل المضارع صحيح الآخر</a:t>
            </a:r>
            <a:endParaRPr lang="ar-SA" dirty="0"/>
          </a:p>
        </p:txBody>
      </p:sp>
    </p:spTree>
    <p:extLst>
      <p:ext uri="{BB962C8B-B14F-4D97-AF65-F5344CB8AC3E}">
        <p14:creationId xmlns:p14="http://schemas.microsoft.com/office/powerpoint/2010/main" xmlns="" val="123258616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77500" lnSpcReduction="20000"/>
          </a:bodyPr>
          <a:lstStyle/>
          <a:p>
            <a:r>
              <a:rPr lang="ar-SA" dirty="0" smtClean="0"/>
              <a:t>علامة  الأعراب الفرعية عشرة </a:t>
            </a:r>
          </a:p>
          <a:p>
            <a:r>
              <a:rPr lang="ar-SA" dirty="0" smtClean="0"/>
              <a:t>علامات الرفع الفرعية ثلاث : الواو علامة الرفع  لـ :</a:t>
            </a:r>
          </a:p>
          <a:p>
            <a:r>
              <a:rPr lang="ar-SA" dirty="0"/>
              <a:t> </a:t>
            </a:r>
            <a:r>
              <a:rPr lang="ar-SA" dirty="0" smtClean="0"/>
              <a:t>جمع المذكر السالم الأسماء الستة </a:t>
            </a:r>
          </a:p>
          <a:p>
            <a:r>
              <a:rPr lang="ar-SA" dirty="0"/>
              <a:t> </a:t>
            </a:r>
            <a:r>
              <a:rPr lang="ar-SA" dirty="0" smtClean="0"/>
              <a:t>الألف علامة الرفع  لـ لا</a:t>
            </a:r>
          </a:p>
          <a:p>
            <a:r>
              <a:rPr lang="ar-SA" dirty="0"/>
              <a:t> </a:t>
            </a:r>
            <a:r>
              <a:rPr lang="ar-SA" dirty="0" smtClean="0"/>
              <a:t>المثنى – النون علامة الرفع الأفعال الخمسة </a:t>
            </a:r>
          </a:p>
          <a:p>
            <a:r>
              <a:rPr lang="ar-SA" dirty="0" smtClean="0"/>
              <a:t>علامة النصب الفرعية أربع </a:t>
            </a:r>
          </a:p>
          <a:p>
            <a:r>
              <a:rPr lang="ar-SA"/>
              <a:t> </a:t>
            </a:r>
            <a:r>
              <a:rPr lang="ar-SA" smtClean="0"/>
              <a:t>الياء </a:t>
            </a:r>
            <a:r>
              <a:rPr lang="ar-SA" dirty="0" smtClean="0"/>
              <a:t>في المثنى وجمع المذكر السالم ، الألف في الأسماء الخمسة ، الكسرة في جمع المؤنث السالم ، حذف النون في الأفعال الخمسة </a:t>
            </a:r>
          </a:p>
          <a:p>
            <a:r>
              <a:rPr lang="ar-SA" dirty="0"/>
              <a:t> </a:t>
            </a:r>
            <a:r>
              <a:rPr lang="ar-SA" dirty="0" smtClean="0"/>
              <a:t>علامة الجر الأصلية اثنتان : الفتحة في الممنوع من الصرف ، والياء في المثنى وجمع المذكر السالم </a:t>
            </a:r>
          </a:p>
          <a:p>
            <a:r>
              <a:rPr lang="ar-SA" dirty="0"/>
              <a:t> </a:t>
            </a:r>
            <a:r>
              <a:rPr lang="ar-SA" dirty="0" smtClean="0"/>
              <a:t>علامة الجزم الفرعية الحذف : حذف حرف العلة في الفعل المضارع المعتل الآخر ، وحذف النون في الأفعال الخمسة</a:t>
            </a:r>
            <a:endParaRPr lang="ar-SA" dirty="0"/>
          </a:p>
        </p:txBody>
      </p:sp>
    </p:spTree>
    <p:extLst>
      <p:ext uri="{BB962C8B-B14F-4D97-AF65-F5344CB8AC3E}">
        <p14:creationId xmlns:p14="http://schemas.microsoft.com/office/powerpoint/2010/main" xmlns="" val="3729109618"/>
      </p:ext>
    </p:extLst>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188</TotalTime>
  <Words>1591</Words>
  <Application>Microsoft Office PowerPoint</Application>
  <PresentationFormat>عرض على الشاشة (3:4)‏</PresentationFormat>
  <Paragraphs>164</Paragraphs>
  <Slides>32</Slides>
  <Notes>0</Notes>
  <HiddenSlides>0</HiddenSlides>
  <MMClips>0</MMClips>
  <ScaleCrop>false</ScaleCrop>
  <HeadingPairs>
    <vt:vector size="4" baseType="variant">
      <vt:variant>
        <vt:lpstr>سمة</vt:lpstr>
      </vt:variant>
      <vt:variant>
        <vt:i4>1</vt:i4>
      </vt:variant>
      <vt:variant>
        <vt:lpstr>عناوين الشرائح</vt:lpstr>
      </vt:variant>
      <vt:variant>
        <vt:i4>32</vt:i4>
      </vt:variant>
    </vt:vector>
  </HeadingPairs>
  <TitlesOfParts>
    <vt:vector size="33" baseType="lpstr">
      <vt:lpstr>نسق Office</vt:lpstr>
      <vt:lpstr>علامات الإعراب الأصلية والفرعية </vt:lpstr>
      <vt:lpstr>الشريحة 2</vt:lpstr>
      <vt:lpstr>الشريحة 3</vt:lpstr>
      <vt:lpstr>علامات الأعراب الأصلية</vt:lpstr>
      <vt:lpstr>الشريحة 5</vt:lpstr>
      <vt:lpstr>الشريحة 6</vt:lpstr>
      <vt:lpstr>أقسام الإعراب وأنواعه </vt:lpstr>
      <vt:lpstr>الشريحة 8</vt:lpstr>
      <vt:lpstr>الشريحة 9</vt:lpstr>
      <vt:lpstr>الشريحة 10</vt:lpstr>
      <vt:lpstr>علامات الإعراب الفرعية </vt:lpstr>
      <vt:lpstr>الشريحة 12</vt:lpstr>
      <vt:lpstr>الشريحة 13</vt:lpstr>
      <vt:lpstr>الشريحة 14</vt:lpstr>
      <vt:lpstr>الشريحة 15</vt:lpstr>
      <vt:lpstr>الشريحة 16</vt:lpstr>
      <vt:lpstr>الشريحة 17</vt:lpstr>
      <vt:lpstr>جمع المذكر السالم</vt:lpstr>
      <vt:lpstr>الشريحة 19</vt:lpstr>
      <vt:lpstr>الشريحة 20</vt:lpstr>
      <vt:lpstr>جمع المؤنث السالم</vt:lpstr>
      <vt:lpstr>الشريحة 22</vt:lpstr>
      <vt:lpstr>الشريحة 23</vt:lpstr>
      <vt:lpstr>الشريحة 24</vt:lpstr>
      <vt:lpstr>الأفعال الخمسة</vt:lpstr>
      <vt:lpstr>الشريحة 26</vt:lpstr>
      <vt:lpstr>الشريحة 27</vt:lpstr>
      <vt:lpstr>الاسم الممنوع من الصرف </vt:lpstr>
      <vt:lpstr>الأفعال المعتلة</vt:lpstr>
      <vt:lpstr>الشريحة 30</vt:lpstr>
      <vt:lpstr>خلاصة </vt:lpstr>
      <vt:lpstr>الشريحة 32</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علامات الإعراب الأصلية والفرعية </dc:title>
  <dc:creator>user</dc:creator>
  <cp:lastModifiedBy>win xp</cp:lastModifiedBy>
  <cp:revision>25</cp:revision>
  <dcterms:created xsi:type="dcterms:W3CDTF">2014-03-13T05:02:16Z</dcterms:created>
  <dcterms:modified xsi:type="dcterms:W3CDTF">2014-05-12T13:27:50Z</dcterms:modified>
</cp:coreProperties>
</file>