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74" r:id="rId9"/>
    <p:sldId id="263" r:id="rId10"/>
    <p:sldId id="264" r:id="rId11"/>
    <p:sldId id="278" r:id="rId12"/>
    <p:sldId id="266" r:id="rId13"/>
    <p:sldId id="275" r:id="rId14"/>
    <p:sldId id="276" r:id="rId15"/>
    <p:sldId id="267" r:id="rId16"/>
    <p:sldId id="268" r:id="rId17"/>
    <p:sldId id="269" r:id="rId18"/>
    <p:sldId id="270" r:id="rId19"/>
    <p:sldId id="271" r:id="rId20"/>
    <p:sldId id="272" r:id="rId21"/>
    <p:sldId id="273" r:id="rId22"/>
    <p:sldId id="280" r:id="rId23"/>
    <p:sldId id="281"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650B542-9111-4221-8DE1-235C8923A5A2}" type="datetimeFigureOut">
              <a:rPr lang="ar-SA" smtClean="0"/>
              <a:pPr/>
              <a:t>13/07/1435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55FB2A7-3FE9-4A82-A25C-9F8C1454EC1A}" type="slidenum">
              <a:rPr lang="ar-SA" smtClean="0"/>
              <a:pPr/>
              <a:t>‹#›</a:t>
            </a:fld>
            <a:endParaRPr lang="ar-SA"/>
          </a:p>
        </p:txBody>
      </p:sp>
    </p:spTree>
    <p:extLst>
      <p:ext uri="{BB962C8B-B14F-4D97-AF65-F5344CB8AC3E}">
        <p14:creationId xmlns:p14="http://schemas.microsoft.com/office/powerpoint/2010/main" xmlns="" val="25056192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B55FB2A7-3FE9-4A82-A25C-9F8C1454EC1A}" type="slidenum">
              <a:rPr lang="ar-SA" smtClean="0"/>
              <a:pPr/>
              <a:t>19</a:t>
            </a:fld>
            <a:endParaRPr lang="ar-SA"/>
          </a:p>
        </p:txBody>
      </p:sp>
    </p:spTree>
    <p:extLst>
      <p:ext uri="{BB962C8B-B14F-4D97-AF65-F5344CB8AC3E}">
        <p14:creationId xmlns:p14="http://schemas.microsoft.com/office/powerpoint/2010/main" xmlns="" val="4108638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5934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182207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3989943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79568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198958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3925421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4168848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2197438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3657049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2181857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448633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60BD1E5-90AA-4C74-8708-53CFC8ABB47D}" type="datetimeFigureOut">
              <a:rPr lang="ar-SA" smtClean="0"/>
              <a:pPr/>
              <a:t>13/07/1435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CEF0B67-2E66-4762-ABBE-EF5265C6BD64}" type="slidenum">
              <a:rPr lang="ar-SA" smtClean="0"/>
              <a:pPr/>
              <a:t>‹#›</a:t>
            </a:fld>
            <a:endParaRPr lang="ar-SA"/>
          </a:p>
        </p:txBody>
      </p:sp>
    </p:spTree>
    <p:extLst>
      <p:ext uri="{BB962C8B-B14F-4D97-AF65-F5344CB8AC3E}">
        <p14:creationId xmlns:p14="http://schemas.microsoft.com/office/powerpoint/2010/main" xmlns="" val="738654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mtClean="0"/>
              <a:t>الترادف </a:t>
            </a:r>
            <a:endParaRPr lang="ar-SA"/>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3223660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الترادف</a:t>
            </a:r>
            <a:endParaRPr lang="ar-SA" dirty="0"/>
          </a:p>
        </p:txBody>
      </p:sp>
      <p:sp>
        <p:nvSpPr>
          <p:cNvPr id="3" name="عنصر نائب للمحتوى 2"/>
          <p:cNvSpPr>
            <a:spLocks noGrp="1"/>
          </p:cNvSpPr>
          <p:nvPr>
            <p:ph idx="1"/>
          </p:nvPr>
        </p:nvSpPr>
        <p:spPr/>
        <p:txBody>
          <a:bodyPr>
            <a:normAutofit fontScale="92500"/>
          </a:bodyPr>
          <a:lstStyle/>
          <a:p>
            <a:r>
              <a:rPr lang="ar-SA" dirty="0"/>
              <a:t>الترادف لغة: </a:t>
            </a:r>
            <a:r>
              <a:rPr lang="ar-SA" dirty="0" smtClean="0"/>
              <a:t>التتابع</a:t>
            </a:r>
            <a:r>
              <a:rPr lang="ar-SA" dirty="0"/>
              <a:t>، وأردفه أي أركبه خلفه، وكل شيء تبع شيئا فهو ردفه.</a:t>
            </a:r>
          </a:p>
          <a:p>
            <a:r>
              <a:rPr lang="ar-SA" dirty="0"/>
              <a:t>الترادف اصطلاحا: </a:t>
            </a:r>
            <a:r>
              <a:rPr lang="ar-SA" dirty="0" smtClean="0"/>
              <a:t>: </a:t>
            </a:r>
            <a:r>
              <a:rPr lang="ar-SA" dirty="0"/>
              <a:t>"ألفاظ متّحدة المعنى وقابلة للتبادل فيما بينها في أي سياق. </a:t>
            </a:r>
          </a:p>
          <a:p>
            <a:r>
              <a:rPr lang="ar-SA" dirty="0"/>
              <a:t>والترادف التام رغم استحالته نادر الوقوع إلى درجة كبيرة </a:t>
            </a:r>
          </a:p>
          <a:p>
            <a:r>
              <a:rPr lang="ar-SA" dirty="0"/>
              <a:t>و التتابع دلالة عدد من الكلمات المختلفة على معنى واحد، </a:t>
            </a:r>
          </a:p>
          <a:p>
            <a:r>
              <a:rPr lang="ar-SA" dirty="0"/>
              <a:t>مثل: - الجود، والسخاء والندى، والسماحة، والكرم، والبذل.</a:t>
            </a:r>
          </a:p>
          <a:p>
            <a:r>
              <a:rPr lang="ar-SA" dirty="0"/>
              <a:t>- الرحمة، والرقة، والشفقة، والحٌنو، والحنان، والعطف، والرأفة.</a:t>
            </a:r>
          </a:p>
        </p:txBody>
      </p:sp>
    </p:spTree>
    <p:extLst>
      <p:ext uri="{BB962C8B-B14F-4D97-AF65-F5344CB8AC3E}">
        <p14:creationId xmlns:p14="http://schemas.microsoft.com/office/powerpoint/2010/main" xmlns="" val="348983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الاختلاف حول وجود الترادف</a:t>
            </a: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اختلف </a:t>
            </a:r>
            <a:r>
              <a:rPr lang="ar-SA" dirty="0"/>
              <a:t>اللغويون قديما وحديثا حول حقيقة وجود الترادف في اللغة بين مثبت ومنكر.</a:t>
            </a:r>
          </a:p>
          <a:p>
            <a:r>
              <a:rPr lang="ar-SA" b="1" u="sng" dirty="0"/>
              <a:t>المثبتون للترادف:</a:t>
            </a:r>
          </a:p>
          <a:p>
            <a:r>
              <a:rPr lang="ar-SA" dirty="0"/>
              <a:t>سيبويه: وهو من أشهر المثبتين لهذه الظاهرة. بيّن في باب (اللفظ للمعاني): "اعلم أن من كلامهم اختلاف اللفظين لاختلاف المعنيين، واختلاف اللفظين والمعنى واحد، واتفاق اللفظين واختلاف المعنيين ... فاختلاف اللفظين لاختلاف المعنيين هو نحو: جلس وذهب، واختلاف اللفظين والمعنى واحد نحو: ذهب وانطلق، واتفاق اللفظين والمعنى مختلف نحو قولك: وجدت عليه من الموجدة، ووجدت إذا أردت وجدان الضّالة، وأشباه هذا كثير. "اختلاف اللفظين والمعنى واحد نحو: ذهب وانطلق" ينصرف إلى الترادف</a:t>
            </a:r>
          </a:p>
        </p:txBody>
      </p:sp>
    </p:spTree>
    <p:extLst>
      <p:ext uri="{BB962C8B-B14F-4D97-AF65-F5344CB8AC3E}">
        <p14:creationId xmlns:p14="http://schemas.microsoft.com/office/powerpoint/2010/main" xmlns="" val="813250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الأصمعي: ألف فيه كتابا عنوانه: ما اتفق لفظه واختلف معناه. وكان يقول أحفظ للحجر سبعين اسما.</a:t>
            </a:r>
          </a:p>
          <a:p>
            <a:r>
              <a:rPr lang="ar-SA" dirty="0"/>
              <a:t>أبو الحسن الرماني الذي ألف كتاب: الألفاظ المترادفة.</a:t>
            </a:r>
          </a:p>
          <a:p>
            <a:r>
              <a:rPr lang="ar-SA" dirty="0"/>
              <a:t>ابن </a:t>
            </a:r>
            <a:r>
              <a:rPr lang="ar-SA" dirty="0" smtClean="0"/>
              <a:t> </a:t>
            </a:r>
            <a:r>
              <a:rPr lang="ar-SA" dirty="0" err="1" smtClean="0"/>
              <a:t>خالويه</a:t>
            </a:r>
            <a:r>
              <a:rPr lang="ar-SA" dirty="0" smtClean="0"/>
              <a:t>: </a:t>
            </a:r>
            <a:r>
              <a:rPr lang="ar-SA" dirty="0"/>
              <a:t>الذي كان يفتخر بأنه جمع للأسد خمسمائة اسم وللحية مئتين، وأنه يحفظ للسيف خمسين اسما</a:t>
            </a:r>
            <a:r>
              <a:rPr lang="ar-SA" dirty="0" smtClean="0"/>
              <a:t>.</a:t>
            </a:r>
            <a:endParaRPr lang="ar-SA" dirty="0"/>
          </a:p>
        </p:txBody>
      </p:sp>
    </p:spTree>
    <p:extLst>
      <p:ext uri="{BB962C8B-B14F-4D97-AF65-F5344CB8AC3E}">
        <p14:creationId xmlns:p14="http://schemas.microsoft.com/office/powerpoint/2010/main" xmlns="" val="259646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وحمزة بن حمزة </a:t>
            </a:r>
            <a:r>
              <a:rPr lang="ar-SA" dirty="0" smtClean="0"/>
              <a:t>الأصفهاني: الذي </a:t>
            </a:r>
            <a:r>
              <a:rPr lang="ar-SA" dirty="0"/>
              <a:t>كان يقول إنه جمع من أسماء الدواهي ما يزيد على أربعمائة.</a:t>
            </a:r>
          </a:p>
          <a:p>
            <a:r>
              <a:rPr lang="ar-SA" dirty="0" smtClean="0"/>
              <a:t>والفيروز آبادي </a:t>
            </a:r>
            <a:r>
              <a:rPr lang="ar-SA" dirty="0"/>
              <a:t>الذي ألف كتابا في الترادف بعنوان: الروض المسلوف فيما له اسمان إلى ألوف.</a:t>
            </a:r>
          </a:p>
          <a:p>
            <a:r>
              <a:rPr lang="ar-SA" dirty="0"/>
              <a:t>والتهانوي الذي يقول: والحق وقوعه (أي الترادف) بدليل الاستقراء، نحو أسد وليث.</a:t>
            </a:r>
          </a:p>
        </p:txBody>
      </p:sp>
    </p:spTree>
    <p:extLst>
      <p:ext uri="{BB962C8B-B14F-4D97-AF65-F5344CB8AC3E}">
        <p14:creationId xmlns:p14="http://schemas.microsoft.com/office/powerpoint/2010/main" xmlns="" val="3017655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a:t>ومعظم المحدثين من اللغويين العرب يعترف بوقوع الترادف في اللغة، من هؤلاء:</a:t>
            </a:r>
          </a:p>
          <a:p>
            <a:r>
              <a:rPr lang="ar-SA" dirty="0"/>
              <a:t>علي الجارم الذي يقول: إن الترادف موجود ولا سبيل إلى إنكاره، ولكن لا يجوز المبالغة فيه بإدخال الصفات مرادفة للأسماء.</a:t>
            </a:r>
          </a:p>
          <a:p>
            <a:r>
              <a:rPr lang="ar-SA" dirty="0"/>
              <a:t>إبراهيم أنيس الذي يقول إنّ علماء اللغات يجمعون على إمكان وقوع الترادف في أي لغة من لغات البشر، والذين أنكروا الترادف من القدماء كانوا من الأدباء النقاد الذين يستشفون أمورا سحرية ويتخيلون في معانيها أشياء لا يراها غيرهم وفي هذا من المبالغة والمغالاة ما </a:t>
            </a:r>
            <a:r>
              <a:rPr lang="ar-SA" dirty="0" err="1"/>
              <a:t>يأباه</a:t>
            </a:r>
            <a:r>
              <a:rPr lang="ar-SA" dirty="0"/>
              <a:t> اللغوي الحديث في بحث الترادف. </a:t>
            </a:r>
          </a:p>
        </p:txBody>
      </p:sp>
    </p:spTree>
    <p:extLst>
      <p:ext uri="{BB962C8B-B14F-4D97-AF65-F5344CB8AC3E}">
        <p14:creationId xmlns:p14="http://schemas.microsoft.com/office/powerpoint/2010/main" xmlns="" val="1150297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حجج المثبتين</a:t>
            </a:r>
          </a:p>
        </p:txBody>
      </p:sp>
      <p:sp>
        <p:nvSpPr>
          <p:cNvPr id="3" name="عنصر نائب للمحتوى 2"/>
          <p:cNvSpPr>
            <a:spLocks noGrp="1"/>
          </p:cNvSpPr>
          <p:nvPr>
            <p:ph idx="1"/>
          </p:nvPr>
        </p:nvSpPr>
        <p:spPr/>
        <p:txBody>
          <a:bodyPr>
            <a:noAutofit/>
          </a:bodyPr>
          <a:lstStyle/>
          <a:p>
            <a:pPr marL="0" indent="0">
              <a:buNone/>
            </a:pPr>
            <a:r>
              <a:rPr lang="ar-SA" sz="3600" dirty="0" smtClean="0"/>
              <a:t>    يحتج </a:t>
            </a:r>
            <a:r>
              <a:rPr lang="ar-SA" sz="3600" dirty="0"/>
              <a:t>بعضهم لإثبات الترادف بما يلي: </a:t>
            </a:r>
          </a:p>
          <a:p>
            <a:pPr marL="0" indent="0">
              <a:buNone/>
            </a:pPr>
            <a:r>
              <a:rPr lang="ar-SA" sz="3600" dirty="0"/>
              <a:t>(1) لو كان لكل لفظةٍ معنى غيرُ معنى الأخرى لما أمكنَ أن نعبِّر عن شيء بغير عبارته، وذلك أنا نقول في </a:t>
            </a:r>
            <a:r>
              <a:rPr lang="ar-SA" sz="3600" dirty="0" smtClean="0"/>
              <a:t>(‏</a:t>
            </a:r>
            <a:r>
              <a:rPr lang="ar-SA" sz="3600" dirty="0"/>
              <a:t>لا ريب </a:t>
            </a:r>
            <a:r>
              <a:rPr lang="ar-SA" sz="3600" dirty="0" smtClean="0"/>
              <a:t>فيه):</a:t>
            </a:r>
            <a:r>
              <a:rPr lang="ar-SA" sz="3600" dirty="0"/>
              <a:t>‏ </a:t>
            </a:r>
            <a:r>
              <a:rPr lang="ar-SA" sz="3600" dirty="0" smtClean="0"/>
              <a:t>(لا </a:t>
            </a:r>
            <a:r>
              <a:rPr lang="ar-SA" sz="3600" dirty="0"/>
              <a:t>شكَّ </a:t>
            </a:r>
            <a:r>
              <a:rPr lang="ar-SA" sz="3600" dirty="0" smtClean="0"/>
              <a:t>فيه) </a:t>
            </a:r>
            <a:r>
              <a:rPr lang="ar-SA" sz="3600" dirty="0"/>
              <a:t>وأهل اللغة إذا أرادو أن يفسروا (اللب) قالوا هو </a:t>
            </a:r>
            <a:r>
              <a:rPr lang="ar-SA" sz="3600" dirty="0" smtClean="0"/>
              <a:t>(العقل) (فلو </a:t>
            </a:r>
            <a:r>
              <a:rPr lang="ar-SA" sz="3600" dirty="0"/>
              <a:t>كان الريبُ غيرَ الشك والعقل غير اللب لكانت العبارةُ عن معنى الريب بالشك خطأ، فلما عُبِّرَ بهذا عن هذا عُلم أن المعنى واحد‏.‏</a:t>
            </a:r>
          </a:p>
          <a:p>
            <a:pPr marL="0" indent="0">
              <a:buNone/>
            </a:pPr>
            <a:r>
              <a:rPr lang="ar-SA" sz="3600" dirty="0"/>
              <a:t> </a:t>
            </a:r>
          </a:p>
        </p:txBody>
      </p:sp>
    </p:spTree>
    <p:extLst>
      <p:ext uri="{BB962C8B-B14F-4D97-AF65-F5344CB8AC3E}">
        <p14:creationId xmlns:p14="http://schemas.microsoft.com/office/powerpoint/2010/main" xmlns="" val="2273533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a:t>
            </a:r>
            <a:r>
              <a:rPr lang="ar-SA" dirty="0"/>
              <a:t>إنّ المتكلم يأتي بالاسمين المختلفين للمعنى الواحد في مكان واحد تأكيداً ومبالغةً كقوله‏:‏ </a:t>
            </a:r>
          </a:p>
          <a:p>
            <a:r>
              <a:rPr lang="ar-SA" dirty="0" smtClean="0"/>
              <a:t>        وهند </a:t>
            </a:r>
            <a:r>
              <a:rPr lang="ar-SA" dirty="0"/>
              <a:t>أتى من دونها النَّأْي والبعد</a:t>
            </a:r>
          </a:p>
          <a:p>
            <a:r>
              <a:rPr lang="ar-SA" dirty="0" smtClean="0"/>
              <a:t>     قالوا</a:t>
            </a:r>
            <a:r>
              <a:rPr lang="ar-SA" dirty="0"/>
              <a:t>‏:‏ فالنَّأْيُ هو البعد‏.</a:t>
            </a:r>
            <a:r>
              <a:rPr lang="ar-SA" dirty="0" smtClean="0"/>
              <a:t>‏</a:t>
            </a:r>
          </a:p>
          <a:p>
            <a:r>
              <a:rPr lang="ar-SA" dirty="0" smtClean="0"/>
              <a:t>3-  الترادف </a:t>
            </a:r>
            <a:r>
              <a:rPr lang="ar-SA" dirty="0"/>
              <a:t>لا يعني </a:t>
            </a:r>
            <a:r>
              <a:rPr lang="ar-SA" dirty="0" smtClean="0"/>
              <a:t>التشابه </a:t>
            </a:r>
            <a:r>
              <a:rPr lang="ar-SA" dirty="0"/>
              <a:t>التام إنما أن يُقام لفظ مقام لفظٍ لمعانٍ متقاربة يجمعُها معنًى واحد كما يقال‏:‏ أصلحَ الفاسد ولمّ الشّعث ورتَقَ الفَتْق وشَعَبَ الصَّدع</a:t>
            </a:r>
          </a:p>
          <a:p>
            <a:endParaRPr lang="ar-SA" dirty="0"/>
          </a:p>
          <a:p>
            <a:endParaRPr lang="ar-SA" dirty="0"/>
          </a:p>
        </p:txBody>
      </p:sp>
    </p:spTree>
    <p:extLst>
      <p:ext uri="{BB962C8B-B14F-4D97-AF65-F5344CB8AC3E}">
        <p14:creationId xmlns:p14="http://schemas.microsoft.com/office/powerpoint/2010/main" xmlns="" val="1100228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a:t>
            </a:r>
            <a:r>
              <a:rPr lang="ar-SA" dirty="0"/>
              <a:t>وقال الطاهر ابن عاشور إذا أصبحت عدد من المفردات تدل على شيء واحد فهي من </a:t>
            </a:r>
            <a:r>
              <a:rPr lang="ar-SA" dirty="0" smtClean="0"/>
              <a:t>الترادف </a:t>
            </a:r>
            <a:r>
              <a:rPr lang="ar-SA" dirty="0"/>
              <a:t>ولا يهمنا ما إذا كانت في الماضي تدل عليه أو على صفة فيه، مثل الحسام والهندي التي أصبحت الآن تدل على السيف ولا يلحظ معنى القطع أو الأصل الهندي فيها.</a:t>
            </a:r>
          </a:p>
          <a:p>
            <a:endParaRPr lang="ar-SA" dirty="0"/>
          </a:p>
        </p:txBody>
      </p:sp>
    </p:spTree>
    <p:extLst>
      <p:ext uri="{BB962C8B-B14F-4D97-AF65-F5344CB8AC3E}">
        <p14:creationId xmlns:p14="http://schemas.microsoft.com/office/powerpoint/2010/main" xmlns="" val="2119586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المنكرون للترادف: </a:t>
            </a:r>
            <a:endParaRPr lang="ar-SA" dirty="0" smtClean="0"/>
          </a:p>
          <a:p>
            <a:r>
              <a:rPr lang="ar-SA" dirty="0" smtClean="0"/>
              <a:t>لقد </a:t>
            </a:r>
            <a:r>
              <a:rPr lang="ar-SA" dirty="0"/>
              <a:t>أنكر الترادف فئة من العلماء قديما وحديثا من العرب ومن غيرهم</a:t>
            </a:r>
            <a:r>
              <a:rPr lang="ar-SA" dirty="0" smtClean="0"/>
              <a:t>:</a:t>
            </a:r>
          </a:p>
          <a:p>
            <a:r>
              <a:rPr lang="ar-SA" dirty="0" smtClean="0"/>
              <a:t>ابن </a:t>
            </a:r>
            <a:r>
              <a:rPr lang="ar-SA" dirty="0" err="1"/>
              <a:t>درستويه</a:t>
            </a:r>
            <a:r>
              <a:rPr lang="ar-SA" dirty="0"/>
              <a:t>: لا يكون (فعَل وأفْعَل )بمعنى واحد كما لم يكونا على بناء واحد إلا أن يجيء ذلك في لغتين مختلفتين فأما من لغة واحدة فمحال أن يختلف اللفظان والمعنى واحد.</a:t>
            </a:r>
          </a:p>
          <a:p>
            <a:r>
              <a:rPr lang="ar-SA" dirty="0"/>
              <a:t>ابن فارس: الذي يقول فِي هَذَا: إن الاسم واحد وهو "السيف" وَمَا بعده من الألقاب صفات، ومذهبنا أن كل صفة منها معناها غير معنى الأخرى</a:t>
            </a:r>
          </a:p>
          <a:p>
            <a:endParaRPr lang="ar-SA" dirty="0" smtClean="0"/>
          </a:p>
          <a:p>
            <a:endParaRPr lang="ar-SA" dirty="0"/>
          </a:p>
          <a:p>
            <a:endParaRPr lang="ar-SA" dirty="0"/>
          </a:p>
        </p:txBody>
      </p:sp>
    </p:spTree>
    <p:extLst>
      <p:ext uri="{BB962C8B-B14F-4D97-AF65-F5344CB8AC3E}">
        <p14:creationId xmlns:p14="http://schemas.microsoft.com/office/powerpoint/2010/main" xmlns="" val="1322490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أبو </a:t>
            </a:r>
            <a:r>
              <a:rPr lang="ar-SA" dirty="0"/>
              <a:t>علي الفارسي: الذي رد على ابن </a:t>
            </a:r>
            <a:r>
              <a:rPr lang="ar-SA" dirty="0" err="1" smtClean="0"/>
              <a:t>خالويه</a:t>
            </a:r>
            <a:r>
              <a:rPr lang="ar-SA" dirty="0"/>
              <a:t>، عندما افتخر بأنه يحفظ للسيف خمسين اسما، قائلا </a:t>
            </a:r>
            <a:r>
              <a:rPr lang="ar-SA" dirty="0" smtClean="0"/>
              <a:t>: (لا </a:t>
            </a:r>
            <a:r>
              <a:rPr lang="ar-SA" dirty="0"/>
              <a:t>أعرف له إلا اسما واحدا هو السيف وأما الباقي فصفات.) </a:t>
            </a:r>
            <a:endParaRPr lang="ar-SA" dirty="0" smtClean="0"/>
          </a:p>
          <a:p>
            <a:r>
              <a:rPr lang="ar-SA" dirty="0" smtClean="0"/>
              <a:t>يقول </a:t>
            </a:r>
            <a:r>
              <a:rPr lang="ar-SA" dirty="0"/>
              <a:t>ثعلب: لا يجوز أن يختلف اللفظ والمعنى واحد لأنّ في كل لفظة زيادة معنى ليس في الأخرى، ففي ذهب معنى ليس في مضى</a:t>
            </a:r>
          </a:p>
        </p:txBody>
      </p:sp>
    </p:spTree>
    <p:extLst>
      <p:ext uri="{BB962C8B-B14F-4D97-AF65-F5344CB8AC3E}">
        <p14:creationId xmlns:p14="http://schemas.microsoft.com/office/powerpoint/2010/main" xmlns="" val="1963247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ويبين </a:t>
            </a:r>
            <a:r>
              <a:rPr lang="ar-SA" dirty="0"/>
              <a:t>أبو هلال العسكري الفروق بين معاني الكلمات التي قيل فيها الترادف، فيقول: </a:t>
            </a:r>
          </a:p>
          <a:p>
            <a:r>
              <a:rPr lang="ar-SA" dirty="0"/>
              <a:t>- الفرق بين الحلم والرؤيا: كلاهما ما يراه الانسان في المنام لكن غلبت الرؤيا على ما يراه من الخير، </a:t>
            </a:r>
            <a:r>
              <a:rPr lang="ar-SA" dirty="0" smtClean="0"/>
              <a:t>والشيء </a:t>
            </a:r>
            <a:r>
              <a:rPr lang="ar-SA" dirty="0"/>
              <a:t>الحسن، والحلم: ما يراه من الشر </a:t>
            </a:r>
            <a:r>
              <a:rPr lang="ar-SA" dirty="0" smtClean="0"/>
              <a:t>والشيء </a:t>
            </a:r>
            <a:r>
              <a:rPr lang="ar-SA" dirty="0"/>
              <a:t>القبيح. </a:t>
            </a:r>
            <a:endParaRPr lang="ar-SA" dirty="0" smtClean="0"/>
          </a:p>
          <a:p>
            <a:r>
              <a:rPr lang="ar-SA" dirty="0" smtClean="0"/>
              <a:t>و </a:t>
            </a:r>
            <a:r>
              <a:rPr lang="ar-SA" dirty="0"/>
              <a:t>يقول أبو هلال العسكري: الشاهد على أن اختلاف الأسماء يوجب اختلاف المعاني أن الاسم يدل كالإشارة، فإذا أُشير إلى الشيء مرة واحدة فعُرف فالإشارة إليه ثانية وثالثة غير مفيدة، وواضع اللغة حكيم لا يأتي فيها بما لا يفيد</a:t>
            </a:r>
          </a:p>
          <a:p>
            <a:endParaRPr lang="ar-SA" dirty="0"/>
          </a:p>
          <a:p>
            <a:endParaRPr lang="ar-SA" dirty="0"/>
          </a:p>
        </p:txBody>
      </p:sp>
    </p:spTree>
    <p:extLst>
      <p:ext uri="{BB962C8B-B14F-4D97-AF65-F5344CB8AC3E}">
        <p14:creationId xmlns:p14="http://schemas.microsoft.com/office/powerpoint/2010/main" xmlns="" val="426876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الفرق بين الحماية والحفظ: أن الحماية تكون لما لا يمكن إحرازه وحصره مثل الأرض والبلد، تقول: هو يحمي البلد والأرض، والحفظ يكون لما يُحرز ويُحصر وتقول هو يحفظ دراهمه ومتاعه.</a:t>
            </a:r>
          </a:p>
          <a:p>
            <a:r>
              <a:rPr lang="ar-SA" dirty="0"/>
              <a:t>- الفرق بين الحمد والمدح: أن الحمد لا يكون إلا على إحسان، والمدح يكون بالفعل والصفة وذلك مثل أن يمدح الرجل </a:t>
            </a:r>
            <a:r>
              <a:rPr lang="ar-SA" dirty="0" smtClean="0"/>
              <a:t>بإحسانه </a:t>
            </a:r>
            <a:r>
              <a:rPr lang="ar-SA" dirty="0"/>
              <a:t>إلى غيره وأن يمدحه بحسن وجهه وطول قامته ولا يجوز أن يحمده على ذلك وإنما يحمده على إحسان يقع منه فقط</a:t>
            </a:r>
            <a:r>
              <a:rPr lang="ar-SA" dirty="0" smtClean="0"/>
              <a:t>.</a:t>
            </a:r>
            <a:endParaRPr lang="ar-SA" dirty="0"/>
          </a:p>
        </p:txBody>
      </p:sp>
    </p:spTree>
    <p:extLst>
      <p:ext uri="{BB962C8B-B14F-4D97-AF65-F5344CB8AC3E}">
        <p14:creationId xmlns:p14="http://schemas.microsoft.com/office/powerpoint/2010/main" xmlns="" val="2407256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 </a:t>
            </a:r>
            <a:r>
              <a:rPr lang="ar-SA" dirty="0"/>
              <a:t>الفرق بين الخشوع والتواضع: التواضع يعتبر </a:t>
            </a:r>
            <a:r>
              <a:rPr lang="ar-SA" dirty="0" smtClean="0"/>
              <a:t>بالأخلاق </a:t>
            </a:r>
            <a:r>
              <a:rPr lang="ar-SA" dirty="0"/>
              <a:t>والأفعال الظاهرة والباطنة. والخشوع: يقال باعتبار الجوارح.</a:t>
            </a:r>
          </a:p>
          <a:p>
            <a:r>
              <a:rPr lang="ar-SA" dirty="0"/>
              <a:t>- الفرق بين القسم والحلف: أن القسم أبلغ من الحلف.</a:t>
            </a:r>
          </a:p>
          <a:p>
            <a:r>
              <a:rPr lang="ar-SA" dirty="0" smtClean="0"/>
              <a:t>-</a:t>
            </a:r>
            <a:endParaRPr lang="ar-SA" dirty="0"/>
          </a:p>
        </p:txBody>
      </p:sp>
    </p:spTree>
    <p:extLst>
      <p:ext uri="{BB962C8B-B14F-4D97-AF65-F5344CB8AC3E}">
        <p14:creationId xmlns:p14="http://schemas.microsoft.com/office/powerpoint/2010/main" xmlns="" val="3714090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أسباب الترادف </a:t>
            </a:r>
          </a:p>
        </p:txBody>
      </p:sp>
      <p:sp>
        <p:nvSpPr>
          <p:cNvPr id="3" name="عنصر نائب للمحتوى 2"/>
          <p:cNvSpPr>
            <a:spLocks noGrp="1"/>
          </p:cNvSpPr>
          <p:nvPr>
            <p:ph idx="1"/>
          </p:nvPr>
        </p:nvSpPr>
        <p:spPr/>
        <p:txBody>
          <a:bodyPr/>
          <a:lstStyle/>
          <a:p>
            <a:r>
              <a:rPr lang="ar-SA" dirty="0" smtClean="0"/>
              <a:t>أسباب </a:t>
            </a:r>
            <a:r>
              <a:rPr lang="ar-SA" dirty="0"/>
              <a:t>الترادف في اللغة العربية الفصحى:</a:t>
            </a:r>
          </a:p>
          <a:p>
            <a:r>
              <a:rPr lang="ar-SA" dirty="0" smtClean="0"/>
              <a:t> 1 - لعلّ </a:t>
            </a:r>
            <a:r>
              <a:rPr lang="ar-SA" dirty="0"/>
              <a:t>أبرز العوامل في اشتمال اللغة العربية  على ألفاظ كثيرة ومهجورة في الاستعمال كتب </a:t>
            </a:r>
            <a:r>
              <a:rPr lang="ar-SA" dirty="0" smtClean="0"/>
              <a:t>لها </a:t>
            </a:r>
            <a:r>
              <a:rPr lang="ar-SA" dirty="0"/>
              <a:t>البقاء. فإلى جانب الكلمات المستعملة كان مدوّنو المعجمات يسجّلون الكلمات المهجورة، وما هجر في زمان معيّن كان قبل مستعملا في عصر من العصور، أو كان لهجة لقبيلة انقرضت أو غلبتها لهجة أقوى منها. وهجران اللفظ ليس كافيا لإماتته لأن من الممكن </a:t>
            </a:r>
          </a:p>
          <a:p>
            <a:endParaRPr lang="ar-SA" dirty="0"/>
          </a:p>
        </p:txBody>
      </p:sp>
    </p:spTree>
    <p:extLst>
      <p:ext uri="{BB962C8B-B14F-4D97-AF65-F5344CB8AC3E}">
        <p14:creationId xmlns:p14="http://schemas.microsoft.com/office/powerpoint/2010/main" xmlns="" val="865428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2 - طول احتكاك قريش باللهجات العربية الأخرى قد نقل إليها طائفة كبيرة من مفردات هذه اللهجات</a:t>
            </a:r>
          </a:p>
          <a:p>
            <a:r>
              <a:rPr lang="ar-SA" dirty="0"/>
              <a:t>3- </a:t>
            </a:r>
            <a:r>
              <a:rPr lang="ar-SA" dirty="0" smtClean="0"/>
              <a:t>أن </a:t>
            </a:r>
            <a:r>
              <a:rPr lang="ar-SA" dirty="0"/>
              <a:t>يكون للشيء الواحد في الأصل اسم واحد ثم يوصف بصفات مختلفة باختلاف خصائص ذلك الشيء، وإذا بتلك الصفات تستخدم في يوم ما استخدام الشيء وينسى ما فيها من الوصف أو ينساه المتحدّث باللغة.</a:t>
            </a:r>
          </a:p>
          <a:p>
            <a:endParaRPr lang="ar-SA" dirty="0"/>
          </a:p>
        </p:txBody>
      </p:sp>
    </p:spTree>
    <p:extLst>
      <p:ext uri="{BB962C8B-B14F-4D97-AF65-F5344CB8AC3E}">
        <p14:creationId xmlns:p14="http://schemas.microsoft.com/office/powerpoint/2010/main" xmlns="" val="1831484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4 - الاستعارة </a:t>
            </a:r>
            <a:r>
              <a:rPr lang="ar-SA" dirty="0"/>
              <a:t>من اللغات الأجنبية التي كانت تجاور العربية في الجاهلية وصدر الإسلام…. مثل بعض الكلمات المستعارة من الفارسية وغيرها: كالدمقس والإستبرق للحرير، واليمّ للبحر. </a:t>
            </a:r>
          </a:p>
        </p:txBody>
      </p:sp>
    </p:spTree>
    <p:extLst>
      <p:ext uri="{BB962C8B-B14F-4D97-AF65-F5344CB8AC3E}">
        <p14:creationId xmlns:p14="http://schemas.microsoft.com/office/powerpoint/2010/main" xmlns="" val="1507749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buNone/>
            </a:pPr>
            <a:r>
              <a:rPr lang="ar-SA" dirty="0" smtClean="0"/>
              <a:t>5- </a:t>
            </a:r>
            <a:r>
              <a:rPr lang="ar-SA" dirty="0"/>
              <a:t>فقدان الوصفية: بعض الألفاظ كانت تدل في الماضي على أوصاف محددة و مع مرور الزمن تُوسع في استعمالها ففقدت الوصفية واقتربت من الاسمية واكتفي بالصفة عن الموصوف، وأصبح هذا الوصف اسما، فمثل:</a:t>
            </a:r>
          </a:p>
          <a:p>
            <a:pPr marL="0" indent="0">
              <a:buNone/>
            </a:pPr>
            <a:r>
              <a:rPr lang="ar-SA" dirty="0"/>
              <a:t>- السيف: له اسم واحد هو السيف، وله أكثر من خمسين صفة لكل صفة دلالتها المميزة كالمهند "مصنوع في الهند" ومثلة اليماني "مصنوع في اليمن" والمشرفي "معمول في مشرف." والحسام لحدته وسرعة قطعه.</a:t>
            </a:r>
          </a:p>
          <a:p>
            <a:pPr marL="0" indent="0">
              <a:buNone/>
            </a:pPr>
            <a:endParaRPr lang="ar-SA" dirty="0"/>
          </a:p>
        </p:txBody>
      </p:sp>
    </p:spTree>
    <p:extLst>
      <p:ext uri="{BB962C8B-B14F-4D97-AF65-F5344CB8AC3E}">
        <p14:creationId xmlns:p14="http://schemas.microsoft.com/office/powerpoint/2010/main" xmlns="" val="3289543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marL="0" indent="0">
              <a:buNone/>
            </a:pPr>
            <a:r>
              <a:rPr lang="ar-SA" dirty="0" smtClean="0"/>
              <a:t>6- </a:t>
            </a:r>
            <a:r>
              <a:rPr lang="ar-SA" dirty="0"/>
              <a:t>اختلاط اللهجات العربية: العربية لغة ذات لهجات متعددة تختلف في أسماء بعض الأشياء، </a:t>
            </a:r>
            <a:r>
              <a:rPr lang="ar-SA" dirty="0" smtClean="0"/>
              <a:t>فالشيء </a:t>
            </a:r>
            <a:r>
              <a:rPr lang="ar-SA" dirty="0"/>
              <a:t>الواحد قد يسمى عند قبيلة بلفظ وعند أخرى بلفظ آخر، وبسبب اختلاط العرب في حروبهم ومعاشهم وأسواقهم فقد تطغى بعض الألفاظ على بعض، واشتهرت الكلمات التي تعتبر أسهل أو أفضل من غيرها فاجتمع </a:t>
            </a:r>
            <a:r>
              <a:rPr lang="ar-SA" dirty="0" smtClean="0"/>
              <a:t>للإنسان </a:t>
            </a:r>
            <a:r>
              <a:rPr lang="ar-SA" dirty="0"/>
              <a:t>الواحد أكثر من لفظة </a:t>
            </a:r>
            <a:r>
              <a:rPr lang="ar-SA" dirty="0" err="1"/>
              <a:t>للشئ</a:t>
            </a:r>
            <a:r>
              <a:rPr lang="ar-SA" dirty="0"/>
              <a:t> الواحد، من ذلك مثلا: </a:t>
            </a:r>
          </a:p>
          <a:p>
            <a:pPr marL="0" indent="0">
              <a:buNone/>
            </a:pPr>
            <a:r>
              <a:rPr lang="ar-SA" dirty="0"/>
              <a:t>- السكين يدعوها بذلك أهل مكة وغيرهم وعند بعض </a:t>
            </a:r>
            <a:r>
              <a:rPr lang="ar-SA" dirty="0" err="1"/>
              <a:t>الأزد</a:t>
            </a:r>
            <a:r>
              <a:rPr lang="ar-SA" dirty="0"/>
              <a:t> يسميها المدية.</a:t>
            </a:r>
          </a:p>
          <a:p>
            <a:pPr marL="0" indent="0">
              <a:buNone/>
            </a:pPr>
            <a:endParaRPr lang="ar-SA" dirty="0"/>
          </a:p>
        </p:txBody>
      </p:sp>
    </p:spTree>
    <p:extLst>
      <p:ext uri="{BB962C8B-B14F-4D97-AF65-F5344CB8AC3E}">
        <p14:creationId xmlns:p14="http://schemas.microsoft.com/office/powerpoint/2010/main" xmlns="" val="2690928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marL="0" indent="0">
              <a:buNone/>
            </a:pPr>
            <a:r>
              <a:rPr lang="ar-SA" dirty="0" smtClean="0"/>
              <a:t>7 - الاقتراض </a:t>
            </a:r>
            <a:r>
              <a:rPr lang="ar-SA" dirty="0"/>
              <a:t>من اللغات الأعجمية: اختلاط العرب بغيرهم من الأمم الأعجمية من فرس وروم وأحباش أدى إلى دخول عدد من الكلمات الأعجمية في العربية، بعضها كثر استعماله حتى غلب على نظيرة العربي، من ذلك:</a:t>
            </a:r>
          </a:p>
          <a:p>
            <a:pPr marL="0" indent="0">
              <a:buNone/>
            </a:pPr>
            <a:r>
              <a:rPr lang="ar-SA" dirty="0" smtClean="0"/>
              <a:t>8- </a:t>
            </a:r>
            <a:r>
              <a:rPr lang="ar-SA" dirty="0"/>
              <a:t>المجاز: المجازات المنسية تعتبر سببا مهما من أسباب حدوث الترادف؛ لأنها تصبح مفردات أخرى بجانب المفردات الأصلية في حقبة من تاريخ اللغة، من ذلك: </a:t>
            </a:r>
          </a:p>
          <a:p>
            <a:pPr marL="0" indent="0">
              <a:buNone/>
            </a:pPr>
            <a:r>
              <a:rPr lang="ar-SA" dirty="0"/>
              <a:t>- تسمية اللغة لسانا لأن اللسان آلة اللغة.</a:t>
            </a:r>
          </a:p>
          <a:p>
            <a:pPr marL="0" indent="0">
              <a:buNone/>
            </a:pPr>
            <a:r>
              <a:rPr lang="ar-SA" dirty="0"/>
              <a:t>- تسمية الجاسوس عينا لعلاقة الجزئية.</a:t>
            </a:r>
          </a:p>
          <a:p>
            <a:pPr marL="0" indent="0">
              <a:buNone/>
            </a:pPr>
            <a:r>
              <a:rPr lang="ar-SA" dirty="0"/>
              <a:t>- تسمية الرقيق رقبة لعلاقة الجزئية. </a:t>
            </a:r>
          </a:p>
        </p:txBody>
      </p:sp>
    </p:spTree>
    <p:extLst>
      <p:ext uri="{BB962C8B-B14F-4D97-AF65-F5344CB8AC3E}">
        <p14:creationId xmlns:p14="http://schemas.microsoft.com/office/powerpoint/2010/main" xmlns="" val="1574836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marL="0" indent="0">
              <a:buNone/>
            </a:pPr>
            <a:r>
              <a:rPr lang="ar-SA" dirty="0" smtClean="0"/>
              <a:t>9 - التساهل </a:t>
            </a:r>
            <a:r>
              <a:rPr lang="ar-SA" dirty="0"/>
              <a:t>في الاستعمال : التساهل في استعمال الكلمة وعدم مراعاة دلالتها الصحيحة يؤدي إلى تداخلها مع بعض الألفاظ في حقلها الدلالي:</a:t>
            </a:r>
          </a:p>
          <a:p>
            <a:pPr marL="0" indent="0">
              <a:buNone/>
            </a:pPr>
            <a:r>
              <a:rPr lang="ar-SA" dirty="0"/>
              <a:t>- المائدة: في الأصل لا يقال لها مائدة حتى يكون عليها طعام وإلا فهي خوان.</a:t>
            </a:r>
          </a:p>
          <a:p>
            <a:pPr marL="0" indent="0">
              <a:buNone/>
            </a:pPr>
            <a:r>
              <a:rPr lang="ar-SA" dirty="0"/>
              <a:t>- الكأس: إذا كان فيها شراب وإلا فهي قدح.- الكوز: إذا كان له عروة وإلا فهو كوب.- الثرى إذا كان نديا وإلا فهو تراب. </a:t>
            </a:r>
          </a:p>
          <a:p>
            <a:pPr marL="0" indent="0">
              <a:buNone/>
            </a:pPr>
            <a:r>
              <a:rPr lang="ar-SA" dirty="0" smtClean="0"/>
              <a:t>10- </a:t>
            </a:r>
            <a:r>
              <a:rPr lang="ar-SA" dirty="0"/>
              <a:t>التغيير الصوتي </a:t>
            </a:r>
            <a:r>
              <a:rPr lang="ar-SA" dirty="0" smtClean="0"/>
              <a:t>الذى يحدث </a:t>
            </a:r>
            <a:r>
              <a:rPr lang="ar-SA" dirty="0"/>
              <a:t>للكلمات </a:t>
            </a:r>
            <a:r>
              <a:rPr lang="ar-SA" dirty="0" smtClean="0"/>
              <a:t>يخلق </a:t>
            </a:r>
            <a:r>
              <a:rPr lang="ar-SA" dirty="0"/>
              <a:t>منها صورا مختلفة تؤدي المعنى نفسه. وهذه التغييرات قد تكون </a:t>
            </a:r>
            <a:r>
              <a:rPr lang="ar-SA" dirty="0" smtClean="0"/>
              <a:t>بسبب</a:t>
            </a:r>
            <a:endParaRPr lang="ar-SA" dirty="0"/>
          </a:p>
          <a:p>
            <a:pPr marL="0" indent="0">
              <a:buNone/>
            </a:pPr>
            <a:r>
              <a:rPr lang="ar-SA" dirty="0"/>
              <a:t>إبدال حرف بحرف مثل: حثالة وحفالة؛ ثوم وفوم؛ هتنت السماء </a:t>
            </a:r>
            <a:r>
              <a:rPr lang="ar-SA" dirty="0" err="1"/>
              <a:t>وهتلت</a:t>
            </a:r>
            <a:r>
              <a:rPr lang="ar-SA" dirty="0"/>
              <a:t>، حلك الغراب وحنك الغراب.</a:t>
            </a:r>
          </a:p>
        </p:txBody>
      </p:sp>
    </p:spTree>
    <p:extLst>
      <p:ext uri="{BB962C8B-B14F-4D97-AF65-F5344CB8AC3E}">
        <p14:creationId xmlns:p14="http://schemas.microsoft.com/office/powerpoint/2010/main" xmlns="" val="2361644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الترادف</a:t>
            </a:r>
            <a:endParaRPr lang="ar-SA" dirty="0"/>
          </a:p>
        </p:txBody>
      </p:sp>
      <p:sp>
        <p:nvSpPr>
          <p:cNvPr id="3" name="عنصر نائب للمحتوى 2"/>
          <p:cNvSpPr>
            <a:spLocks noGrp="1"/>
          </p:cNvSpPr>
          <p:nvPr>
            <p:ph idx="1"/>
          </p:nvPr>
        </p:nvSpPr>
        <p:spPr/>
        <p:txBody>
          <a:bodyPr/>
          <a:lstStyle/>
          <a:p>
            <a:pPr marL="0" indent="0">
              <a:buNone/>
            </a:pPr>
            <a:r>
              <a:rPr lang="ar-SA" dirty="0" smtClean="0"/>
              <a:t>اشترط العلماء شروطا معينة إذا تحققت يمكن القول بوقوع الترادف بين الكلمتين  ومن أهم هذه الشروط : </a:t>
            </a:r>
          </a:p>
          <a:p>
            <a:pPr marL="0" indent="0">
              <a:buNone/>
            </a:pPr>
            <a:r>
              <a:rPr lang="ar-SA" dirty="0"/>
              <a:t> </a:t>
            </a:r>
            <a:r>
              <a:rPr lang="ar-SA" dirty="0" smtClean="0"/>
              <a:t>1 – الاتفاق في المعنى بين الكلمتين اتفاقا تاما فإذا تبين لنا أنّ العربي كان يفهم حقا من كلمة (جلس) شيئا لا يستقيده من كلمة (قعد)قلنا حينئذ ليس بينهما ترادف</a:t>
            </a:r>
          </a:p>
          <a:p>
            <a:pPr marL="0" indent="0">
              <a:buNone/>
            </a:pPr>
            <a:r>
              <a:rPr lang="ar-SA" dirty="0" smtClean="0"/>
              <a:t>2 – الاتحاد في البيئة اللغوية وتعد كل لهجة أو مجموعة منسجمة من اللهجات بيئة واحدة</a:t>
            </a:r>
          </a:p>
          <a:p>
            <a:pPr marL="0" indent="0">
              <a:buNone/>
            </a:pPr>
            <a:r>
              <a:rPr lang="ar-SA" dirty="0" smtClean="0"/>
              <a:t>3 – الاتحاد في العصر والعهد والزمن المعين </a:t>
            </a:r>
          </a:p>
          <a:p>
            <a:pPr marL="0" indent="0">
              <a:buNone/>
            </a:pPr>
            <a:endParaRPr lang="ar-SA" dirty="0"/>
          </a:p>
        </p:txBody>
      </p:sp>
    </p:spTree>
    <p:extLst>
      <p:ext uri="{BB962C8B-B14F-4D97-AF65-F5344CB8AC3E}">
        <p14:creationId xmlns:p14="http://schemas.microsoft.com/office/powerpoint/2010/main" xmlns="" val="366300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buNone/>
            </a:pPr>
            <a:r>
              <a:rPr lang="ar-SA" dirty="0" smtClean="0"/>
              <a:t>4 - َ ألاَّ يكون أحد اللفظين نتيجة تطور صوتي آخر فحين نقارن بين (الجثْل) و (الجفل) بمعنى النمل  نشعر أنّ أحدى الكلمتين يمكن أن تعد أصلا والأخرى تطور لها </a:t>
            </a:r>
          </a:p>
          <a:p>
            <a:pPr marL="0" indent="0">
              <a:buNone/>
            </a:pPr>
            <a:r>
              <a:rPr lang="ar-SA" dirty="0" smtClean="0"/>
              <a:t>ويمكن القول بأن الترادف أفاد في اللغة العربية في ظاهرة التوسع في سلوك طرق الفصاحة وأساليب البلاغة في النظم والشعر ، كما يمكن للشاعر أن يأتي بالاسمين المختلفين للمعنى الواحد في مكان واجد تأكيدا للمبالغة كقول الحطيئة : </a:t>
            </a:r>
          </a:p>
          <a:p>
            <a:pPr marL="0" indent="0">
              <a:buNone/>
            </a:pPr>
            <a:r>
              <a:rPr lang="ar-SA" dirty="0" smtClean="0"/>
              <a:t>ألا حبذا هِندٌ وأرضٌ بها هندُ    وهندٌ من دونها النأي والبعد</a:t>
            </a:r>
            <a:endParaRPr lang="ar-SA" dirty="0"/>
          </a:p>
        </p:txBody>
      </p:sp>
    </p:spTree>
    <p:extLst>
      <p:ext uri="{BB962C8B-B14F-4D97-AF65-F5344CB8AC3E}">
        <p14:creationId xmlns:p14="http://schemas.microsoft.com/office/powerpoint/2010/main" xmlns="" val="2459227483"/>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1608</Words>
  <Application>Microsoft Office PowerPoint</Application>
  <PresentationFormat>عرض على الشاشة (3:4)‏</PresentationFormat>
  <Paragraphs>74</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نسق Office</vt:lpstr>
      <vt:lpstr>الترادف </vt:lpstr>
      <vt:lpstr>تعريف الترادف</vt:lpstr>
      <vt:lpstr>الاختلاف حول وجود الترادف</vt:lpstr>
      <vt:lpstr>الشريحة 4</vt:lpstr>
      <vt:lpstr>الشريحة 5</vt:lpstr>
      <vt:lpstr>الشريحة 6</vt:lpstr>
      <vt:lpstr>حجج المثبتين</vt:lpstr>
      <vt:lpstr>الشريحة 8</vt:lpstr>
      <vt:lpstr>الشريحة 9</vt:lpstr>
      <vt:lpstr>الشريحة 10</vt:lpstr>
      <vt:lpstr>الشريحة 11</vt:lpstr>
      <vt:lpstr>الشريحة 12</vt:lpstr>
      <vt:lpstr>الشريحة 13</vt:lpstr>
      <vt:lpstr>الشريحة 14</vt:lpstr>
      <vt:lpstr>أسباب الترادف </vt:lpstr>
      <vt:lpstr>الشريحة 16</vt:lpstr>
      <vt:lpstr>الشريحة 17</vt:lpstr>
      <vt:lpstr>الشريحة 18</vt:lpstr>
      <vt:lpstr>الشريحة 19</vt:lpstr>
      <vt:lpstr>الشريحة 20</vt:lpstr>
      <vt:lpstr>الشريحة 21</vt:lpstr>
      <vt:lpstr>شروط الترادف</vt:lpstr>
      <vt:lpstr>الشريحة 23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الترادف </dc:title>
  <dc:creator>user</dc:creator>
  <cp:lastModifiedBy>win xp</cp:lastModifiedBy>
  <cp:revision>11</cp:revision>
  <dcterms:created xsi:type="dcterms:W3CDTF">2014-04-25T18:59:46Z</dcterms:created>
  <dcterms:modified xsi:type="dcterms:W3CDTF">2014-05-12T13:28:12Z</dcterms:modified>
</cp:coreProperties>
</file>