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6"/>
  </p:notesMasterIdLst>
  <p:sldIdLst>
    <p:sldId id="256" r:id="rId2"/>
    <p:sldId id="319" r:id="rId3"/>
    <p:sldId id="320" r:id="rId4"/>
    <p:sldId id="321" r:id="rId5"/>
    <p:sldId id="322" r:id="rId6"/>
    <p:sldId id="323" r:id="rId7"/>
    <p:sldId id="324" r:id="rId8"/>
    <p:sldId id="325" r:id="rId9"/>
    <p:sldId id="326" r:id="rId10"/>
    <p:sldId id="327" r:id="rId11"/>
    <p:sldId id="328" r:id="rId12"/>
    <p:sldId id="282" r:id="rId13"/>
    <p:sldId id="257" r:id="rId14"/>
    <p:sldId id="330" r:id="rId15"/>
    <p:sldId id="331" r:id="rId16"/>
    <p:sldId id="332" r:id="rId17"/>
    <p:sldId id="283" r:id="rId18"/>
    <p:sldId id="284" r:id="rId19"/>
    <p:sldId id="287" r:id="rId20"/>
    <p:sldId id="288" r:id="rId21"/>
    <p:sldId id="289" r:id="rId22"/>
    <p:sldId id="290" r:id="rId23"/>
    <p:sldId id="259" r:id="rId24"/>
    <p:sldId id="260"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81" r:id="rId44"/>
    <p:sldId id="279" r:id="rId45"/>
    <p:sldId id="280" r:id="rId46"/>
    <p:sldId id="291" r:id="rId47"/>
    <p:sldId id="292" r:id="rId48"/>
    <p:sldId id="293" r:id="rId49"/>
    <p:sldId id="333" r:id="rId50"/>
    <p:sldId id="294" r:id="rId51"/>
    <p:sldId id="295" r:id="rId52"/>
    <p:sldId id="296" r:id="rId53"/>
    <p:sldId id="297" r:id="rId54"/>
    <p:sldId id="334" r:id="rId55"/>
    <p:sldId id="298" r:id="rId56"/>
    <p:sldId id="299" r:id="rId57"/>
    <p:sldId id="300" r:id="rId58"/>
    <p:sldId id="301" r:id="rId59"/>
    <p:sldId id="302" r:id="rId60"/>
    <p:sldId id="303" r:id="rId61"/>
    <p:sldId id="304" r:id="rId62"/>
    <p:sldId id="305" r:id="rId63"/>
    <p:sldId id="335" r:id="rId64"/>
    <p:sldId id="306" r:id="rId6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70" d="100"/>
          <a:sy n="70" d="100"/>
        </p:scale>
        <p:origin x="-1164" y="-1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8DC097A-6503-4F82-996B-A82A42F79F56}" type="datetimeFigureOut">
              <a:rPr lang="ar-SA" smtClean="0"/>
              <a:pPr/>
              <a:t>15/07/1435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77238C3-2318-4307-BE7D-45204DF8EEAB}" type="slidenum">
              <a:rPr lang="ar-SA" smtClean="0"/>
              <a:pPr/>
              <a:t>‹#›</a:t>
            </a:fld>
            <a:endParaRPr lang="ar-SA"/>
          </a:p>
        </p:txBody>
      </p:sp>
    </p:spTree>
    <p:extLst>
      <p:ext uri="{BB962C8B-B14F-4D97-AF65-F5344CB8AC3E}">
        <p14:creationId xmlns:p14="http://schemas.microsoft.com/office/powerpoint/2010/main" xmlns="" val="32715549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277238C3-2318-4307-BE7D-45204DF8EEAB}" type="slidenum">
              <a:rPr lang="ar-SA" smtClean="0"/>
              <a:pPr/>
              <a:t>20</a:t>
            </a:fld>
            <a:endParaRPr lang="ar-SA"/>
          </a:p>
        </p:txBody>
      </p:sp>
    </p:spTree>
    <p:extLst>
      <p:ext uri="{BB962C8B-B14F-4D97-AF65-F5344CB8AC3E}">
        <p14:creationId xmlns:p14="http://schemas.microsoft.com/office/powerpoint/2010/main" xmlns="" val="3418463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367991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3192601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34248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25795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299800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122974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1107966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1450351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230743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255479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809485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8096FFF-16AB-428F-B97E-D78028021676}"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FFC4DA6-A04F-44DA-A113-4F67E5B70E2B}" type="slidenum">
              <a:rPr lang="ar-SA" smtClean="0"/>
              <a:pPr/>
              <a:t>‹#›</a:t>
            </a:fld>
            <a:endParaRPr lang="ar-SA"/>
          </a:p>
        </p:txBody>
      </p:sp>
    </p:spTree>
    <p:extLst>
      <p:ext uri="{BB962C8B-B14F-4D97-AF65-F5344CB8AC3E}">
        <p14:creationId xmlns:p14="http://schemas.microsoft.com/office/powerpoint/2010/main" xmlns="" val="731644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العلة النحوية</a:t>
            </a:r>
            <a:endParaRPr lang="ar-SA" dirty="0"/>
          </a:p>
        </p:txBody>
      </p:sp>
      <p:sp>
        <p:nvSpPr>
          <p:cNvPr id="3" name="عنوان فرعي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xmlns="" val="3147701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تميزت العلة النحوية عند النحاة المتقدمين ببعيدها عن روح الفلسفة ريبة من بناء اللغة سواء كان هذا التعليل للفظ يتعلق بالخفة والثقل أو يحمل معاني الألفاظ على ألفاظ أخرى مشابهة لها كقول الخليل : ( هو كائن أخيك على الاستخفاف والمعنى هو كائن أخاك ) </a:t>
            </a:r>
          </a:p>
          <a:p>
            <a:r>
              <a:rPr lang="ar-SA" dirty="0" smtClean="0"/>
              <a:t>ومن تعليلاتهم حمل معنى لفظ على لفظ آخر وياس إعرابه عليه كقولهم  (أضرب أيّهم أفضل) كما تقول (اضرب الذى أفضل |) لأن (أيّا) في غير الاستفهام والجزاء بمنزلة (الذى) </a:t>
            </a:r>
          </a:p>
          <a:p>
            <a:r>
              <a:rPr lang="ar-SA" dirty="0" smtClean="0"/>
              <a:t>كما أ،(مَن) </a:t>
            </a:r>
            <a:r>
              <a:rPr lang="ar-SA" dirty="0" err="1" smtClean="0"/>
              <a:t>فى</a:t>
            </a:r>
            <a:r>
              <a:rPr lang="ar-SA" dirty="0" smtClean="0"/>
              <a:t> غير الجزاء والاستفهام بمنزلة (الذى)</a:t>
            </a:r>
            <a:endParaRPr lang="ar-SA" dirty="0"/>
          </a:p>
        </p:txBody>
      </p:sp>
    </p:spTree>
    <p:extLst>
      <p:ext uri="{BB962C8B-B14F-4D97-AF65-F5344CB8AC3E}">
        <p14:creationId xmlns:p14="http://schemas.microsoft.com/office/powerpoint/2010/main" xmlns="" val="3428947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تعليلات سيبويه قوله ( إنَّ الأفعال أثقل من الأسماء لأنّ الاسماء هي الأول وهي أشد تمكنا ومن ثم لم يلحقها تنوين ولحقها الجزم والسكون  وإنما هي من الاسماء ، آلا ترى أنّ </a:t>
            </a:r>
            <a:r>
              <a:rPr lang="ar-SA" dirty="0" err="1" smtClean="0"/>
              <a:t>أنّ</a:t>
            </a:r>
            <a:r>
              <a:rPr lang="ar-SA" dirty="0" smtClean="0"/>
              <a:t> الفعل  لابد له من الاسم وإلّا لم يكن كلاما والاسم قد يستغنى عن الفعل تقول (الله ربنا) و (عبدالله أخونا)</a:t>
            </a:r>
          </a:p>
          <a:p>
            <a:r>
              <a:rPr lang="ar-SA" dirty="0"/>
              <a:t> </a:t>
            </a:r>
            <a:r>
              <a:rPr lang="ar-SA" dirty="0" smtClean="0"/>
              <a:t>فهو بعلل خفة الاسماء بأنّها الأول والأفعال مشتقة منها وهي أشد تمكنا من الأفعال لخفتها وما أخف كان أشد احتمالا للزوائد </a:t>
            </a:r>
            <a:endParaRPr lang="ar-SA" dirty="0"/>
          </a:p>
        </p:txBody>
      </p:sp>
    </p:spTree>
    <p:extLst>
      <p:ext uri="{BB962C8B-B14F-4D97-AF65-F5344CB8AC3E}">
        <p14:creationId xmlns:p14="http://schemas.microsoft.com/office/powerpoint/2010/main" xmlns="" val="1049172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التأليف في العلل بعد سيبويه </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ازدادت العناية بالتحليل وبدأت تفرد المصنفات للعلل </a:t>
            </a:r>
          </a:p>
          <a:p>
            <a:r>
              <a:rPr lang="ar-SA" dirty="0" smtClean="0"/>
              <a:t>فوضع  محمد بن المستنير ت (206) هـ كتاب العلل في النحو </a:t>
            </a:r>
          </a:p>
          <a:p>
            <a:r>
              <a:rPr lang="ar-SA" dirty="0"/>
              <a:t> </a:t>
            </a:r>
            <a:r>
              <a:rPr lang="ar-SA" dirty="0" smtClean="0"/>
              <a:t>والمازني ت (248) هـ كتاب علل النحو أورد فيه جملة من التعديلات بدليل العنوان الذى وضعه لكتابه </a:t>
            </a:r>
          </a:p>
          <a:p>
            <a:r>
              <a:rPr lang="ar-SA" dirty="0" smtClean="0"/>
              <a:t>العباس المبرد ت (286) هـ برع  في العلل</a:t>
            </a:r>
          </a:p>
          <a:p>
            <a:r>
              <a:rPr lang="ar-SA" dirty="0"/>
              <a:t> </a:t>
            </a:r>
            <a:r>
              <a:rPr lang="ar-SA" dirty="0" smtClean="0"/>
              <a:t>ألف ابن كيسان ت (299) هـ المختار في علل النحو تضمن الكتاب المسائل على مذهب النحويين ممّا اختلف فيه البصريون والكوفيون </a:t>
            </a:r>
            <a:endParaRPr lang="ar-SA" dirty="0"/>
          </a:p>
        </p:txBody>
      </p:sp>
    </p:spTree>
    <p:extLst>
      <p:ext uri="{BB962C8B-B14F-4D97-AF65-F5344CB8AC3E}">
        <p14:creationId xmlns:p14="http://schemas.microsoft.com/office/powerpoint/2010/main" xmlns="" val="3595515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ألف الزجاجي (330) هـ الإيضاح في علل النحو</a:t>
            </a:r>
          </a:p>
          <a:p>
            <a:r>
              <a:rPr lang="ar-SA" dirty="0"/>
              <a:t> </a:t>
            </a:r>
            <a:r>
              <a:rPr lang="ar-SA" dirty="0" smtClean="0"/>
              <a:t>تدرج البحث في العلة النحوية وشمل استعمال الأساليب العقلية وحجاج النطق عند السيرافي ت (368)هـ  الذى كان ينتحل العلم </a:t>
            </a:r>
            <a:r>
              <a:rPr lang="ar-SA" dirty="0" err="1" smtClean="0"/>
              <a:t>المجسطي</a:t>
            </a:r>
            <a:r>
              <a:rPr lang="ar-SA" dirty="0" smtClean="0"/>
              <a:t> واقليدس وخلط به المنطق </a:t>
            </a:r>
          </a:p>
          <a:p>
            <a:r>
              <a:rPr lang="ar-SA" dirty="0"/>
              <a:t> </a:t>
            </a:r>
            <a:r>
              <a:rPr lang="ar-SA" dirty="0" smtClean="0"/>
              <a:t>بلع الاتجاه التعليلي نضجه عند أبى على الفارسي الذى قال عنه ابن جني ( أحسب أنَّ أبا علي قد خطر له وانتزع من علل هذا العلم ثلث ما وقع لجميع أصحابنا) </a:t>
            </a:r>
          </a:p>
          <a:p>
            <a:r>
              <a:rPr lang="ar-SA" dirty="0"/>
              <a:t> </a:t>
            </a:r>
            <a:r>
              <a:rPr lang="ar-SA" dirty="0" smtClean="0"/>
              <a:t>ابن ت (392) هـ دافع عن العلة </a:t>
            </a:r>
            <a:r>
              <a:rPr lang="ar-SA" dirty="0" err="1" smtClean="0"/>
              <a:t>دفتعا</a:t>
            </a:r>
            <a:r>
              <a:rPr lang="ar-SA" dirty="0" smtClean="0"/>
              <a:t> مستفيضا </a:t>
            </a:r>
            <a:endParaRPr lang="ar-SA" dirty="0"/>
          </a:p>
        </p:txBody>
      </p:sp>
    </p:spTree>
    <p:extLst>
      <p:ext uri="{BB962C8B-B14F-4D97-AF65-F5344CB8AC3E}">
        <p14:creationId xmlns:p14="http://schemas.microsoft.com/office/powerpoint/2010/main" xmlns="" val="3637169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اتسع الأمر في العلة بعد ابن جني وكثرت تفريعاته وأوغل المعللون في العلل الذهنية حتى كادت العلل التعليمية أن تختفي لدى المتأخرين من النحاة </a:t>
            </a:r>
            <a:endParaRPr lang="ar-SA" dirty="0"/>
          </a:p>
        </p:txBody>
      </p:sp>
    </p:spTree>
    <p:extLst>
      <p:ext uri="{BB962C8B-B14F-4D97-AF65-F5344CB8AC3E}">
        <p14:creationId xmlns:p14="http://schemas.microsoft.com/office/powerpoint/2010/main" xmlns="" val="2155040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وخلاصة القول يمكن القول بأن موضوع العلة النحوية يمكن أن يقال عنه : </a:t>
            </a:r>
          </a:p>
          <a:p>
            <a:r>
              <a:rPr lang="ar-SA" dirty="0" smtClean="0"/>
              <a:t>- نشأ منذ وقت مبكر في الدرس النحوي وكان </a:t>
            </a:r>
            <a:r>
              <a:rPr lang="ar-SA" dirty="0" err="1" smtClean="0"/>
              <a:t>ذوقيا</a:t>
            </a:r>
            <a:r>
              <a:rPr lang="ar-SA" dirty="0" smtClean="0"/>
              <a:t> حسيا ونما وتشعب إلى مباحث فلسفية وكلامية </a:t>
            </a:r>
          </a:p>
          <a:p>
            <a:r>
              <a:rPr lang="ar-SA" dirty="0" smtClean="0"/>
              <a:t>- رافقت نشأة التعليل النحوي التعليل الكلامي والتعليل الفقهي واختلفوا في أي منهما أثر على الآخر إلّا أنه يمكن القول بأنَّ التأثير كان متبادلاً </a:t>
            </a:r>
          </a:p>
          <a:p>
            <a:r>
              <a:rPr lang="ar-SA" dirty="0" smtClean="0"/>
              <a:t>- كانت العلل النحوية ثلاثة أقسام ( تعليمية – قياسية – نظرية جدلية)</a:t>
            </a:r>
            <a:endParaRPr lang="ar-SA" dirty="0"/>
          </a:p>
        </p:txBody>
      </p:sp>
    </p:spTree>
    <p:extLst>
      <p:ext uri="{BB962C8B-B14F-4D97-AF65-F5344CB8AC3E}">
        <p14:creationId xmlns:p14="http://schemas.microsoft.com/office/powerpoint/2010/main" xmlns="" val="30875902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كانت علل المتقدمين من النحاة من النوع الأول الذى يتوصل به إلى معرفة كلام العرب ، وإنّ النوعين الآخرين هما اللذان حظيا باهتمام النحاة في القرون اللاحقة وهما مما لا علاقة لهما بالدرس النحوي </a:t>
            </a:r>
          </a:p>
          <a:p>
            <a:r>
              <a:rPr lang="ar-SA" dirty="0" smtClean="0"/>
              <a:t>- على الرغم من هيمنة الأساليب الفلسفية والمنطقية والتأثر بأساليب الأصوليين الفقهاء في التأليف والأصول المعتمدة نرى أنَّ التيار النحوي الخالص يحاول أن يجد منهجه المستقل عن العلوم المعاصرة ه والمؤثرة فيه رغم تأرجح أصحابه بين تلك المحاولة والتأثير بتلك العلوم نجد أنّ ذلك في عدد من منطلقات ابن جني والزجاجي وابن هشام </a:t>
            </a:r>
            <a:r>
              <a:rPr lang="ar-SA" dirty="0" err="1" smtClean="0"/>
              <a:t>وأبوحيان</a:t>
            </a:r>
            <a:r>
              <a:rPr lang="ar-SA" dirty="0" smtClean="0"/>
              <a:t> </a:t>
            </a:r>
          </a:p>
          <a:p>
            <a:endParaRPr lang="ar-SA" dirty="0"/>
          </a:p>
        </p:txBody>
      </p:sp>
    </p:spTree>
    <p:extLst>
      <p:ext uri="{BB962C8B-B14F-4D97-AF65-F5344CB8AC3E}">
        <p14:creationId xmlns:p14="http://schemas.microsoft.com/office/powerpoint/2010/main" xmlns="" val="2592672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الذى يرى أنّ النظر في كتاب الله يكون من وجوه : </a:t>
            </a:r>
          </a:p>
          <a:p>
            <a:r>
              <a:rPr lang="ar-SA" dirty="0"/>
              <a:t> </a:t>
            </a:r>
            <a:r>
              <a:rPr lang="ar-SA" dirty="0" smtClean="0"/>
              <a:t>الوجه الأول : علم اللغة اسما وفعلا وحرفا </a:t>
            </a:r>
          </a:p>
          <a:p>
            <a:r>
              <a:rPr lang="ar-SA" dirty="0"/>
              <a:t> </a:t>
            </a:r>
            <a:r>
              <a:rPr lang="ar-SA" dirty="0" smtClean="0"/>
              <a:t>الوجه الثاني : في معرفة الأحكام </a:t>
            </a:r>
            <a:r>
              <a:rPr lang="ar-SA" dirty="0" err="1" smtClean="0"/>
              <a:t>التى</a:t>
            </a:r>
            <a:r>
              <a:rPr lang="ar-SA" dirty="0" smtClean="0"/>
              <a:t> للكلم العربية من جهة إفرادها ومن جهة تركيبها ويؤخذ ذلك من علم النحو وقد نفّذ ذلك في تفسيره الذى عني فيه بالمعاني النحوية وطرق دلالتها </a:t>
            </a:r>
          </a:p>
          <a:p>
            <a:r>
              <a:rPr lang="ar-SA" dirty="0" smtClean="0"/>
              <a:t>- وجود تيارين من منطلق العلة </a:t>
            </a:r>
          </a:p>
          <a:p>
            <a:r>
              <a:rPr lang="ar-SA" dirty="0" smtClean="0"/>
              <a:t>أحدهما من كون العلة نشاطا اجتماعيا متطورا وليد الوضع والاصطلاح </a:t>
            </a:r>
          </a:p>
          <a:p>
            <a:r>
              <a:rPr lang="ar-SA" dirty="0" smtClean="0"/>
              <a:t>الثاني : من كون اللغة توقيفية</a:t>
            </a:r>
            <a:endParaRPr lang="ar-SA" dirty="0"/>
          </a:p>
        </p:txBody>
      </p:sp>
    </p:spTree>
    <p:extLst>
      <p:ext uri="{BB962C8B-B14F-4D97-AF65-F5344CB8AC3E}">
        <p14:creationId xmlns:p14="http://schemas.microsoft.com/office/powerpoint/2010/main" xmlns="" val="3476795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 اسلوب التعليل لدى المتقدمين  لا يجري مجرى التعليل والمنطق بأنه تعليل وصفي يعلل الظاهرة اللغوية بمقتضى معنى التوليف الكلامي في حين أنّ هذا الكلام      يختلف لدى النحاة اللاحقين عند التنفيذ </a:t>
            </a:r>
          </a:p>
          <a:p>
            <a:r>
              <a:rPr lang="ar-SA" dirty="0"/>
              <a:t> </a:t>
            </a:r>
            <a:r>
              <a:rPr lang="ar-SA" dirty="0" smtClean="0"/>
              <a:t>وإذا كانت العلل تنقسم عند أرسطو على أربعة أقسام </a:t>
            </a:r>
          </a:p>
          <a:p>
            <a:r>
              <a:rPr lang="ar-SA" dirty="0" smtClean="0"/>
              <a:t>هاديه – صورية – فاعلية – غائية </a:t>
            </a:r>
          </a:p>
          <a:p>
            <a:r>
              <a:rPr lang="ar-SA" dirty="0"/>
              <a:t> </a:t>
            </a:r>
            <a:r>
              <a:rPr lang="ar-SA" dirty="0" smtClean="0"/>
              <a:t>الأوليتين قائمتان بذاتهما </a:t>
            </a:r>
          </a:p>
          <a:p>
            <a:r>
              <a:rPr lang="ar-SA" dirty="0"/>
              <a:t> </a:t>
            </a:r>
            <a:r>
              <a:rPr lang="ar-SA" dirty="0" smtClean="0"/>
              <a:t>المادة </a:t>
            </a:r>
            <a:r>
              <a:rPr lang="ar-SA" dirty="0" err="1" smtClean="0"/>
              <a:t>التى</a:t>
            </a:r>
            <a:r>
              <a:rPr lang="ar-SA" dirty="0" smtClean="0"/>
              <a:t> يتألف منها الشيء والقانون الذى تشكل به الحركة الفاعلية : هي ما يصدر عنها بداية الحركة والسكون </a:t>
            </a:r>
          </a:p>
          <a:p>
            <a:r>
              <a:rPr lang="ar-SA" dirty="0"/>
              <a:t> </a:t>
            </a:r>
            <a:r>
              <a:rPr lang="ar-SA" dirty="0" smtClean="0"/>
              <a:t>الغائية : </a:t>
            </a:r>
            <a:r>
              <a:rPr lang="ar-SA" dirty="0" err="1" smtClean="0"/>
              <a:t>التى</a:t>
            </a:r>
            <a:r>
              <a:rPr lang="ar-SA" dirty="0" smtClean="0"/>
              <a:t> تقصد إليها الحركة أو الغاية </a:t>
            </a:r>
            <a:r>
              <a:rPr lang="ar-SA" dirty="0" err="1" smtClean="0"/>
              <a:t>التى</a:t>
            </a:r>
            <a:r>
              <a:rPr lang="ar-SA" dirty="0" smtClean="0"/>
              <a:t> ترمى إليها </a:t>
            </a:r>
            <a:endParaRPr lang="ar-SA" dirty="0"/>
          </a:p>
        </p:txBody>
      </p:sp>
    </p:spTree>
    <p:extLst>
      <p:ext uri="{BB962C8B-B14F-4D97-AF65-F5344CB8AC3E}">
        <p14:creationId xmlns:p14="http://schemas.microsoft.com/office/powerpoint/2010/main" xmlns="" val="31380537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r>
              <a:rPr lang="ar-SA" dirty="0" smtClean="0"/>
              <a:t>أما النحاة فقد استدلوا بالفاعلية في مباحث العامل  عن العلة </a:t>
            </a:r>
            <a:r>
              <a:rPr lang="ar-SA" dirty="0" err="1" smtClean="0"/>
              <a:t>التى</a:t>
            </a:r>
            <a:r>
              <a:rPr lang="ar-SA" dirty="0" smtClean="0"/>
              <a:t> يجاب فيها عمن فعل الفعل </a:t>
            </a:r>
          </a:p>
          <a:p>
            <a:r>
              <a:rPr lang="ar-SA" dirty="0"/>
              <a:t> </a:t>
            </a:r>
            <a:r>
              <a:rPr lang="ar-SA" dirty="0" smtClean="0"/>
              <a:t>الغائية في مباحث القياس وعلة الجدل هي </a:t>
            </a:r>
            <a:r>
              <a:rPr lang="ar-SA" dirty="0" err="1" smtClean="0"/>
              <a:t>التى</a:t>
            </a:r>
            <a:r>
              <a:rPr lang="ar-SA" dirty="0" smtClean="0"/>
              <a:t> يجاب عنها عن : لم </a:t>
            </a:r>
          </a:p>
          <a:p>
            <a:r>
              <a:rPr lang="ar-SA" dirty="0"/>
              <a:t> </a:t>
            </a:r>
            <a:r>
              <a:rPr lang="ar-SA" dirty="0" smtClean="0"/>
              <a:t>أدى اعتماد النحاة على التخيل والظن إلى اختلاف النحويين في العلة وأغراض الدرس اللغوي بما ليس منه فائدة </a:t>
            </a:r>
          </a:p>
          <a:p>
            <a:r>
              <a:rPr lang="ar-SA" dirty="0"/>
              <a:t> </a:t>
            </a:r>
            <a:r>
              <a:rPr lang="ar-SA" dirty="0" smtClean="0"/>
              <a:t>فقد اختلفوا في التعاريف النحوية المتفق علي حكمها بالمنطق العربي كرفع الفاعل والمبتدأ والخبر أو ورود عللا من نمط السفسطة </a:t>
            </a:r>
            <a:r>
              <a:rPr lang="ar-SA" dirty="0" err="1" smtClean="0"/>
              <a:t>التى</a:t>
            </a:r>
            <a:r>
              <a:rPr lang="ar-SA" dirty="0" smtClean="0"/>
              <a:t> لا تقضى إلى شيء </a:t>
            </a:r>
          </a:p>
          <a:p>
            <a:r>
              <a:rPr lang="ar-SA" dirty="0"/>
              <a:t> </a:t>
            </a:r>
            <a:r>
              <a:rPr lang="ar-SA" dirty="0" smtClean="0"/>
              <a:t>كما أدى اختلافهم إلى اقتران أحكام جديدة وإبانة وجوه جديدة متعددة للحكم الواحد أو الجنس الواحد من الملم أثر ذلك في الدرس النحوي </a:t>
            </a:r>
            <a:endParaRPr lang="ar-SA" dirty="0"/>
          </a:p>
        </p:txBody>
      </p:sp>
    </p:spTree>
    <p:extLst>
      <p:ext uri="{BB962C8B-B14F-4D97-AF65-F5344CB8AC3E}">
        <p14:creationId xmlns:p14="http://schemas.microsoft.com/office/powerpoint/2010/main" xmlns="" val="4109786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lnSpcReduction="10000"/>
          </a:bodyPr>
          <a:lstStyle/>
          <a:p>
            <a:r>
              <a:rPr lang="ar-SA" dirty="0"/>
              <a:t>والعلة في اصطلاح النحويين: </a:t>
            </a:r>
          </a:p>
          <a:p>
            <a:r>
              <a:rPr lang="ar-SA" dirty="0"/>
              <a:t>هي الوصف الذي يكون مظنة وجه الحكمة في اتخاذ الحكم، أو بعبارة أوضح: هي الأمر الذي يزعم النحويون أن العرب لاحظته حين اختارت في كلامها وجهًا معينًا من التعبير والصياغة. والعلاقة بين المعنيين اللغوي والاصطلاحي واضحة جلية، فالعلة النحوية تشغل النحوي في محاولته الوصول إليها عن كل ما عداها، وتتطلب منه كدَّ الفكر وإعمال النظر مرة بعد أخرى؛ حتى يطمئن إلى سلامتها وصحة الوثوق بها.</a:t>
            </a:r>
          </a:p>
        </p:txBody>
      </p:sp>
    </p:spTree>
    <p:extLst>
      <p:ext uri="{BB962C8B-B14F-4D97-AF65-F5344CB8AC3E}">
        <p14:creationId xmlns:p14="http://schemas.microsoft.com/office/powerpoint/2010/main" xmlns="" val="169834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العلة </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العلة في اللغة : هي السبب </a:t>
            </a:r>
          </a:p>
          <a:p>
            <a:r>
              <a:rPr lang="ar-SA" dirty="0" smtClean="0"/>
              <a:t>واصطلاحا : هي الحكم الذي يعطى عن الكلمة في بنائها وإعرابها </a:t>
            </a:r>
          </a:p>
          <a:p>
            <a:r>
              <a:rPr lang="ar-SA" dirty="0" smtClean="0"/>
              <a:t>وعلل النحو هي : هي الجواب عن كل حكم إعرابي يخضع له الاسم في حالاته الثلاث الرفع والنصب والجر, والفعل في حالتي الإعراب والبناء , وكذلك في الرد على حكم الاسم المبني </a:t>
            </a:r>
          </a:p>
          <a:p>
            <a:endParaRPr lang="ar-SA" dirty="0"/>
          </a:p>
        </p:txBody>
      </p:sp>
    </p:spTree>
    <p:extLst>
      <p:ext uri="{BB962C8B-B14F-4D97-AF65-F5344CB8AC3E}">
        <p14:creationId xmlns:p14="http://schemas.microsoft.com/office/powerpoint/2010/main" xmlns="" val="10456185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وهي أيضا النسبة المشتركة بين المقيس والمقيس عليه بحيث يسوغ إجراء المقيس عليه على المقيس </a:t>
            </a:r>
          </a:p>
          <a:p>
            <a:r>
              <a:rPr lang="ar-SA" dirty="0" smtClean="0"/>
              <a:t>فلإسناد هو القاسم المشترك بين الفاعل ونائب الفاعل الذى هو السبب في الرفع </a:t>
            </a:r>
          </a:p>
          <a:p>
            <a:r>
              <a:rPr lang="ar-SA" dirty="0"/>
              <a:t> </a:t>
            </a:r>
            <a:r>
              <a:rPr lang="ar-SA" dirty="0" smtClean="0"/>
              <a:t>وهو أيضا العلة الموجبة أي العلة المبيِّنة على الإيجاب ويبنى عليها العرب في تعليلهم  </a:t>
            </a:r>
            <a:endParaRPr lang="ar-SA" dirty="0"/>
          </a:p>
        </p:txBody>
      </p:sp>
    </p:spTree>
    <p:extLst>
      <p:ext uri="{BB962C8B-B14F-4D97-AF65-F5344CB8AC3E}">
        <p14:creationId xmlns:p14="http://schemas.microsoft.com/office/powerpoint/2010/main" xmlns="" val="3096379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أقسامها</a:t>
            </a:r>
            <a:endParaRPr lang="ar-SA" dirty="0"/>
          </a:p>
        </p:txBody>
      </p:sp>
      <p:sp>
        <p:nvSpPr>
          <p:cNvPr id="3" name="عنصر نائب للمحتوى 2"/>
          <p:cNvSpPr>
            <a:spLocks noGrp="1"/>
          </p:cNvSpPr>
          <p:nvPr>
            <p:ph idx="1"/>
          </p:nvPr>
        </p:nvSpPr>
        <p:spPr/>
        <p:txBody>
          <a:bodyPr/>
          <a:lstStyle/>
          <a:p>
            <a:r>
              <a:rPr lang="ar-SA" dirty="0" smtClean="0"/>
              <a:t> 1- باعتبار شيوعها هي على قسمين </a:t>
            </a:r>
          </a:p>
          <a:p>
            <a:r>
              <a:rPr lang="ar-SA" dirty="0" smtClean="0"/>
              <a:t>أ – العلل المطردة </a:t>
            </a:r>
          </a:p>
          <a:p>
            <a:r>
              <a:rPr lang="ar-SA" dirty="0" smtClean="0"/>
              <a:t>ب – العلل الحكميَّة </a:t>
            </a:r>
          </a:p>
          <a:p>
            <a:r>
              <a:rPr lang="ar-SA" dirty="0"/>
              <a:t> </a:t>
            </a:r>
            <a:r>
              <a:rPr lang="ar-SA" dirty="0" smtClean="0"/>
              <a:t>2- باعتبار أسلوبها هي على ثلاثة أقسام </a:t>
            </a:r>
          </a:p>
          <a:p>
            <a:r>
              <a:rPr lang="ar-SA" dirty="0"/>
              <a:t> </a:t>
            </a:r>
            <a:r>
              <a:rPr lang="ar-SA" dirty="0" smtClean="0"/>
              <a:t>أ – العلل التعليمية </a:t>
            </a:r>
          </a:p>
          <a:p>
            <a:r>
              <a:rPr lang="ar-SA" dirty="0" smtClean="0"/>
              <a:t>ب – العلل القياسية </a:t>
            </a:r>
          </a:p>
          <a:p>
            <a:r>
              <a:rPr lang="ar-SA" dirty="0"/>
              <a:t> </a:t>
            </a:r>
            <a:r>
              <a:rPr lang="ar-SA" dirty="0" smtClean="0"/>
              <a:t>ج – العلل الجدلية </a:t>
            </a:r>
            <a:endParaRPr lang="ar-SA" dirty="0"/>
          </a:p>
        </p:txBody>
      </p:sp>
    </p:spTree>
    <p:extLst>
      <p:ext uri="{BB962C8B-B14F-4D97-AF65-F5344CB8AC3E}">
        <p14:creationId xmlns:p14="http://schemas.microsoft.com/office/powerpoint/2010/main" xmlns="" val="23892428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 باعتبار الحكم هي قسمان </a:t>
            </a:r>
          </a:p>
          <a:p>
            <a:r>
              <a:rPr lang="ar-SA" dirty="0"/>
              <a:t> </a:t>
            </a:r>
            <a:r>
              <a:rPr lang="ar-SA" dirty="0" smtClean="0"/>
              <a:t> أ - العلة الموجبة </a:t>
            </a:r>
          </a:p>
          <a:p>
            <a:r>
              <a:rPr lang="ar-SA" dirty="0"/>
              <a:t> </a:t>
            </a:r>
            <a:r>
              <a:rPr lang="ar-SA" dirty="0" smtClean="0"/>
              <a:t> ب - العلة المجوِّزة </a:t>
            </a:r>
          </a:p>
          <a:p>
            <a:r>
              <a:rPr lang="ar-SA" dirty="0" smtClean="0"/>
              <a:t>4 – باعتبار طبيعتها ثلاثة أقسام</a:t>
            </a:r>
          </a:p>
          <a:p>
            <a:r>
              <a:rPr lang="ar-SA" dirty="0"/>
              <a:t> </a:t>
            </a:r>
            <a:r>
              <a:rPr lang="ar-SA" dirty="0" smtClean="0"/>
              <a:t>أ– العلة البسيطة </a:t>
            </a:r>
          </a:p>
          <a:p>
            <a:r>
              <a:rPr lang="ar-SA" dirty="0" smtClean="0"/>
              <a:t>ب- العلة المركّبة </a:t>
            </a:r>
          </a:p>
          <a:p>
            <a:r>
              <a:rPr lang="ar-SA" dirty="0" smtClean="0"/>
              <a:t>ج – العلة القاصرة</a:t>
            </a:r>
            <a:endParaRPr lang="ar-SA" dirty="0"/>
          </a:p>
        </p:txBody>
      </p:sp>
    </p:spTree>
    <p:extLst>
      <p:ext uri="{BB962C8B-B14F-4D97-AF65-F5344CB8AC3E}">
        <p14:creationId xmlns:p14="http://schemas.microsoft.com/office/powerpoint/2010/main" xmlns="" val="1226328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قول الخليل في العلة النحوية</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سُئل </a:t>
            </a:r>
            <a:r>
              <a:rPr lang="ar-SA" dirty="0"/>
              <a:t>عن العلل التي يعتلُّ بها في النحو</a:t>
            </a:r>
          </a:p>
          <a:p>
            <a:r>
              <a:rPr lang="ar-SA" dirty="0" smtClean="0"/>
              <a:t>-</a:t>
            </a:r>
            <a:r>
              <a:rPr lang="ar-SA" dirty="0"/>
              <a:t>فيما يرويه الزجاجي في كتابه (الإيضاح في علل النحو) فقيل له-: "عن العرب أخذتها، أم اخترعتها من نفسك؟ فقال: إن العرب نطقت على سجيتها وطبيعتها، وعرفت مواقع كلامها، وقام في عقولها علله، وإن لم يُنقل ذلك عنها، واعتللت أنا بما عندي أنه علة لما عللته منه، فإن أكن أصبت العلة فهو الذي التمسته، وإن تكن هناك علة له؛ فمثلي في ذلك مثل رجل حكيم دخل دارًا محكمة البناء، عجيبة النظم والأقسام، وقد صحت عنده حكمة بانيها بالخبر الصادق، أو بالبراهين الواضحة، والحجج اللائحة.</a:t>
            </a:r>
          </a:p>
          <a:p>
            <a:endParaRPr lang="ar-SA" dirty="0"/>
          </a:p>
        </p:txBody>
      </p:sp>
    </p:spTree>
    <p:extLst>
      <p:ext uri="{BB962C8B-B14F-4D97-AF65-F5344CB8AC3E}">
        <p14:creationId xmlns:p14="http://schemas.microsoft.com/office/powerpoint/2010/main" xmlns="" val="2099951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a:t>فكلما وقف هذا الرجل في الدار على شيء منها قال: إنما فُعل هذا هكذا لعلة كذا وكذا، ولسبب كذا وكذا، سنحت له، وخطرت بباله محتملة لذلك، فجائز أن يكون الحكيم الباني للدار فعل ذلك للعلة التي ذكرها هذا الذي دخل الدار. وجائز أن يكون فعله لغير تلك العلة، إلا أن ذلك مما ذكره هذا الرجل محتمل أن يكون علة </a:t>
            </a:r>
            <a:r>
              <a:rPr lang="ar-SA" dirty="0" smtClean="0"/>
              <a:t>فإن </a:t>
            </a:r>
            <a:r>
              <a:rPr lang="ar-SA" dirty="0"/>
              <a:t>سنح لغيري علة لما عللته من النحو هو أليق مما ذكرته بالمعلول فليأتِ بها. قال الزجاجي: وهذا كلام مستقيم، وإنصاف من الخليل -رحمة الله عليه"، انتهى</a:t>
            </a:r>
          </a:p>
        </p:txBody>
      </p:sp>
    </p:spTree>
    <p:extLst>
      <p:ext uri="{BB962C8B-B14F-4D97-AF65-F5344CB8AC3E}">
        <p14:creationId xmlns:p14="http://schemas.microsoft.com/office/powerpoint/2010/main" xmlns="" val="9109254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a:t>وقال عنه أبو بكر الزبيدي في (طبقات النحويين): "وهو الذي بسط النحو، ومد أطنابه، وسبب علله، وفتق معانيه، وأوضح الحِجاج فيه؛ حتى بلغ أقصى حدوده، وانتهى إلى أبعد غاياته". انتهى. وقال السيرافي في (أخبار النحويين البصريين) عن الخليل: "كان الغاية في استخراج مسائل النحو وتصحيح القياس فيه". انتهى. والذي يعنينا هنا أن نشير إلى أمرين</a:t>
            </a:r>
          </a:p>
        </p:txBody>
      </p:sp>
    </p:spTree>
    <p:extLst>
      <p:ext uri="{BB962C8B-B14F-4D97-AF65-F5344CB8AC3E}">
        <p14:creationId xmlns:p14="http://schemas.microsoft.com/office/powerpoint/2010/main" xmlns="" val="17459112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r>
              <a:rPr lang="ar-SA" dirty="0"/>
              <a:t>أولهما: أن العلة النحوية كانت فطرية في نفس العربي، شأنها في ذلك شأن لغته التي كان يتكلم بها بالسليقة العربية من غير تعمُّل أو تكلف، ولا أدلَّ على ذلك من أن أعرابيا كان إذا سُئل عن العلة أجاب، يقول ابن جني: "وأما ما روي لنا فكثير، منه ما حكى الأصمعي عن أبي عمرو قال: سمعت رجلًا من اليمن يقول: فلان لغوب أي: أحمق جاءته كتابي فاحتقرها، فقلت له -أي: قال له أبو عمرو: أتقول: جاءته كتابي، قال: نعم أليس بصحيفة</a:t>
            </a:r>
            <a:r>
              <a:rPr lang="ar-SA" dirty="0" smtClean="0"/>
              <a:t>".</a:t>
            </a:r>
            <a:endParaRPr lang="ar-SA" dirty="0"/>
          </a:p>
        </p:txBody>
      </p:sp>
    </p:spTree>
    <p:extLst>
      <p:ext uri="{BB962C8B-B14F-4D97-AF65-F5344CB8AC3E}">
        <p14:creationId xmlns:p14="http://schemas.microsoft.com/office/powerpoint/2010/main" xmlns="" val="2958491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lnSpcReduction="10000"/>
          </a:bodyPr>
          <a:lstStyle/>
          <a:p>
            <a:r>
              <a:rPr lang="ar-SA" dirty="0"/>
              <a:t>قال ابن جني معلقًا: "أفتراك تريد من أبي عمرو وطبقته، وقد نظروا، وتدربوا، وقاسوا، وتصرفوا أن يسمعوا أعرابيًّا جافيًا غفلًا يعلل هذا الموضع بهذه العلة، ويحتج لتأنيث المذكر بما ذكره -يعني: بالحمل على المعنى- فلا يهتاجوا هم لمثله، ولا يسلكوا فيه طريقه، فيقولوا: فعلوا كذا لكذا، وصنعوا كذا لكذا، وقد شرع لهم العربي ذلك، ووقفهم على سمته وأَمّه". انتهى. يعني ابن جني أن العلة النحوية قد نشأت فطرية عند العرب الأقحاح، وأن العرب قد أرادت من العلل والأغراض ما نسبه هؤلاء النحويون المتقدمون إليها، وما حملوها عليه؛ نتيجة لمشافهتهم للعرب ووقوفهم على طبائعهم وأوضاعهم.</a:t>
            </a:r>
          </a:p>
          <a:p>
            <a:endParaRPr lang="ar-SA" dirty="0"/>
          </a:p>
        </p:txBody>
      </p:sp>
    </p:spTree>
    <p:extLst>
      <p:ext uri="{BB962C8B-B14F-4D97-AF65-F5344CB8AC3E}">
        <p14:creationId xmlns:p14="http://schemas.microsoft.com/office/powerpoint/2010/main" xmlns="" val="32955164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r>
              <a:rPr lang="ar-SA" dirty="0" smtClean="0"/>
              <a:t>وقد نشأ التعليل </a:t>
            </a:r>
            <a:r>
              <a:rPr lang="ar-SA" dirty="0"/>
              <a:t>النحوي </a:t>
            </a:r>
            <a:r>
              <a:rPr lang="ar-SA" dirty="0" smtClean="0"/>
              <a:t>مرافقًا </a:t>
            </a:r>
            <a:r>
              <a:rPr lang="ar-SA" dirty="0"/>
              <a:t>ومصاحبًا لنشأة قواعد العربية، </a:t>
            </a:r>
            <a:r>
              <a:rPr lang="ar-SA" dirty="0" smtClean="0"/>
              <a:t>مع </a:t>
            </a:r>
            <a:r>
              <a:rPr lang="ar-SA" dirty="0"/>
              <a:t>وضع الأسس الأساسية للنحو العربي، أعني: مِن أول وضع الإمام علي بن أبي طالب -كرم الله </a:t>
            </a:r>
            <a:r>
              <a:rPr lang="ar-SA" dirty="0" smtClean="0"/>
              <a:t>وجهه بإشارة </a:t>
            </a:r>
            <a:r>
              <a:rPr lang="ar-SA" dirty="0"/>
              <a:t>من الإمام علي -رضي الله عنه، وكرم الله </a:t>
            </a:r>
            <a:r>
              <a:rPr lang="ar-SA" dirty="0" smtClean="0"/>
              <a:t>وجهه إلى أبي الأسود الدؤلي</a:t>
            </a:r>
            <a:endParaRPr lang="ar-SA" dirty="0"/>
          </a:p>
          <a:p>
            <a:endParaRPr lang="ar-SA" dirty="0"/>
          </a:p>
          <a:p>
            <a:endParaRPr lang="ar-SA" dirty="0"/>
          </a:p>
        </p:txBody>
      </p:sp>
    </p:spTree>
    <p:extLst>
      <p:ext uri="{BB962C8B-B14F-4D97-AF65-F5344CB8AC3E}">
        <p14:creationId xmlns:p14="http://schemas.microsoft.com/office/powerpoint/2010/main" xmlns="" val="4266732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العلل</a:t>
            </a:r>
            <a:endParaRPr lang="ar-SA" dirty="0"/>
          </a:p>
        </p:txBody>
      </p:sp>
      <p:sp>
        <p:nvSpPr>
          <p:cNvPr id="3" name="عنصر نائب للمحتوى 2"/>
          <p:cNvSpPr>
            <a:spLocks noGrp="1"/>
          </p:cNvSpPr>
          <p:nvPr>
            <p:ph idx="1"/>
          </p:nvPr>
        </p:nvSpPr>
        <p:spPr/>
        <p:txBody>
          <a:bodyPr/>
          <a:lstStyle/>
          <a:p>
            <a:r>
              <a:rPr lang="ar-SA" dirty="0" smtClean="0"/>
              <a:t>وعلى هذا فالعلة ثلاثة أنواع:</a:t>
            </a:r>
          </a:p>
          <a:p>
            <a:r>
              <a:rPr lang="ar-SA" dirty="0" smtClean="0"/>
              <a:t>1. العلة المنطقية، أو الكلامية.</a:t>
            </a:r>
          </a:p>
          <a:p>
            <a:r>
              <a:rPr lang="ar-SA" dirty="0" smtClean="0"/>
              <a:t>2. العلة الفقهية.</a:t>
            </a:r>
          </a:p>
          <a:p>
            <a:r>
              <a:rPr lang="ar-SA" dirty="0" smtClean="0"/>
              <a:t>3. العلة النحوية.</a:t>
            </a:r>
          </a:p>
          <a:p>
            <a:endParaRPr lang="ar-SA" dirty="0"/>
          </a:p>
        </p:txBody>
      </p:sp>
    </p:spTree>
    <p:extLst>
      <p:ext uri="{BB962C8B-B14F-4D97-AF65-F5344CB8AC3E}">
        <p14:creationId xmlns:p14="http://schemas.microsoft.com/office/powerpoint/2010/main" xmlns="" val="34371559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قول ابن جني في العلل</a:t>
            </a:r>
            <a:endParaRPr lang="ar-SA" dirty="0"/>
          </a:p>
        </p:txBody>
      </p:sp>
      <p:sp>
        <p:nvSpPr>
          <p:cNvPr id="3" name="عنصر نائب للمحتوى 2"/>
          <p:cNvSpPr>
            <a:spLocks noGrp="1"/>
          </p:cNvSpPr>
          <p:nvPr>
            <p:ph idx="1"/>
          </p:nvPr>
        </p:nvSpPr>
        <p:spPr/>
        <p:txBody>
          <a:bodyPr>
            <a:normAutofit/>
          </a:bodyPr>
          <a:lstStyle/>
          <a:p>
            <a:r>
              <a:rPr lang="ar-SA" dirty="0" smtClean="0"/>
              <a:t>وبيّن ابن جني في كتاب ( الخصائص)أن علل النحويين قريبة من علل المتكلمين، بل هي أقرب إلى هذه العلل من قربها إلى علل المتفقهين. وعلل ما ذكـره بقـوله:" وذلك أنـهم إنما يحيلون على الحــس، ويحتجون فيه بثقل الحال أو خفتها على النفس، وليس كذلك حديث علل الفقه</a:t>
            </a:r>
          </a:p>
          <a:p>
            <a:r>
              <a:rPr lang="ar-SA" dirty="0" smtClean="0"/>
              <a:t>وفرق بينهما بقوله : " فجميع علل النحو إذا </a:t>
            </a:r>
            <a:r>
              <a:rPr lang="ar-SA" dirty="0" err="1" smtClean="0"/>
              <a:t>مواطئة</a:t>
            </a:r>
            <a:r>
              <a:rPr lang="ar-SA" dirty="0" smtClean="0"/>
              <a:t> للطبع , وعلل الفقه لا ينقاد جميعها هذا الانقياد . فهذا فرق "</a:t>
            </a:r>
          </a:p>
          <a:p>
            <a:endParaRPr lang="ar-SA" dirty="0"/>
          </a:p>
        </p:txBody>
      </p:sp>
    </p:spTree>
    <p:extLst>
      <p:ext uri="{BB962C8B-B14F-4D97-AF65-F5344CB8AC3E}">
        <p14:creationId xmlns:p14="http://schemas.microsoft.com/office/powerpoint/2010/main" xmlns="" val="458394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وهو أيضا يقر بأن العلل النحوية لا تبلغ قدر علل المتكلمين البتة وفي هذا يقول " واعلم أنا ـ مع ما شرحناه وعنينا به فأوضحناه من ترجيح علل النحو على علل الفقه , وإلحاقها بعلل الكلام ـ لا ندعي أنها تبلغ قدر علل المتكلمين , ولا عليها براهين المهندسين "</a:t>
            </a:r>
          </a:p>
          <a:p>
            <a:endParaRPr lang="ar-SA" dirty="0" smtClean="0"/>
          </a:p>
          <a:p>
            <a:endParaRPr lang="ar-SA" dirty="0"/>
          </a:p>
        </p:txBody>
      </p:sp>
    </p:spTree>
    <p:extLst>
      <p:ext uri="{BB962C8B-B14F-4D97-AF65-F5344CB8AC3E}">
        <p14:creationId xmlns:p14="http://schemas.microsoft.com/office/powerpoint/2010/main" xmlns="" val="23109446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أقسام العلل النحوية </a:t>
            </a:r>
          </a:p>
          <a:p>
            <a:r>
              <a:rPr lang="ar-SA" dirty="0" smtClean="0"/>
              <a:t> ذكر لها الزجاجي في كتاب ( الإيضاح في علل النحو) </a:t>
            </a:r>
          </a:p>
          <a:p>
            <a:r>
              <a:rPr lang="ar-SA" dirty="0" smtClean="0"/>
              <a:t>ثلاثة أنواع، هي:</a:t>
            </a:r>
          </a:p>
          <a:p>
            <a:r>
              <a:rPr lang="ar-SA" dirty="0" smtClean="0"/>
              <a:t>1. العلل التعليمية: وهي التي يتوصل بها إلى تعلم كلام العرب </a:t>
            </a:r>
          </a:p>
          <a:p>
            <a:r>
              <a:rPr lang="ar-SA" dirty="0" smtClean="0"/>
              <a:t>2. العلل القياسية : وهي الأجوبة الثانية في أحكام الإعراب والبناء , وتسمى أيضا بعلة العلة , وهي ما يسميها الدينوري بالعلة الحِكْمية , وكأنها علل تظهر حكمة العرب , عن طريق كشف صحة أغراضهم .</a:t>
            </a:r>
          </a:p>
        </p:txBody>
      </p:sp>
    </p:spTree>
    <p:extLst>
      <p:ext uri="{BB962C8B-B14F-4D97-AF65-F5344CB8AC3E}">
        <p14:creationId xmlns:p14="http://schemas.microsoft.com/office/powerpoint/2010/main" xmlns="" val="2249983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ابن جني أن تسمية هذا النوع من العلل بعلة العلة ضرب من التجوز في اللفظ فأما الحقيقة ـ كما يقول ـ فإنه شرح وتفسير وتتميم للعلة .</a:t>
            </a:r>
          </a:p>
          <a:p>
            <a:r>
              <a:rPr lang="ar-SA" dirty="0" smtClean="0"/>
              <a:t>3. العلل الجدلية النظرية:</a:t>
            </a:r>
          </a:p>
          <a:p>
            <a:r>
              <a:rPr lang="ar-SA" dirty="0"/>
              <a:t> </a:t>
            </a:r>
            <a:r>
              <a:rPr lang="ar-SA" dirty="0" smtClean="0"/>
              <a:t>  وهي الأجوبة الثالثة في أحكام البناء والإعراب , وتسمى أيضا بعلة علة العلة .</a:t>
            </a:r>
          </a:p>
          <a:p>
            <a:endParaRPr lang="ar-SA" dirty="0"/>
          </a:p>
        </p:txBody>
      </p:sp>
    </p:spTree>
    <p:extLst>
      <p:ext uri="{BB962C8B-B14F-4D97-AF65-F5344CB8AC3E}">
        <p14:creationId xmlns:p14="http://schemas.microsoft.com/office/powerpoint/2010/main" xmlns="" val="8126859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مثال : في قولنا "ظهرَ الحق ُّ" </a:t>
            </a:r>
          </a:p>
          <a:p>
            <a:r>
              <a:rPr lang="ar-SA" dirty="0" smtClean="0"/>
              <a:t>نقول لماذا ارتفع " الحق " ؟ الجواب : لأنه فاعل </a:t>
            </a:r>
          </a:p>
          <a:p>
            <a:r>
              <a:rPr lang="ar-SA" dirty="0"/>
              <a:t> </a:t>
            </a:r>
            <a:r>
              <a:rPr lang="ar-SA" dirty="0" smtClean="0"/>
              <a:t>  ( علة أولى </a:t>
            </a:r>
            <a:r>
              <a:rPr lang="ar-SA" dirty="0" err="1" smtClean="0"/>
              <a:t>أى</a:t>
            </a:r>
            <a:r>
              <a:rPr lang="ar-SA" dirty="0" smtClean="0"/>
              <a:t> : تعليمية ) </a:t>
            </a:r>
          </a:p>
          <a:p>
            <a:r>
              <a:rPr lang="ar-SA" dirty="0" smtClean="0"/>
              <a:t>ولماذا ارتفع الفاعل ؟ للإسناد ( علة ثانية أي : قياسية )</a:t>
            </a:r>
          </a:p>
          <a:p>
            <a:r>
              <a:rPr lang="ar-SA" dirty="0" smtClean="0"/>
              <a:t> ولما ذا صار ما أسند إليه الفعل مرفوعا ؟ </a:t>
            </a:r>
          </a:p>
          <a:p>
            <a:r>
              <a:rPr lang="ar-SA" dirty="0" smtClean="0"/>
              <a:t>لأن صاحب الحدث أقوى الأسماء والضمة أقوى الحركات فجعل الأقوى للأقوى ( علة ثالثة أي : جدلية )</a:t>
            </a:r>
            <a:endParaRPr lang="ar-SA" dirty="0"/>
          </a:p>
        </p:txBody>
      </p:sp>
    </p:spTree>
    <p:extLst>
      <p:ext uri="{BB962C8B-B14F-4D97-AF65-F5344CB8AC3E}">
        <p14:creationId xmlns:p14="http://schemas.microsoft.com/office/powerpoint/2010/main" xmlns="" val="2715695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قول ابن مضاء في العلل</a:t>
            </a:r>
            <a:endParaRPr lang="ar-SA" dirty="0"/>
          </a:p>
        </p:txBody>
      </p:sp>
      <p:sp>
        <p:nvSpPr>
          <p:cNvPr id="3" name="عنصر نائب للمحتوى 2"/>
          <p:cNvSpPr>
            <a:spLocks noGrp="1"/>
          </p:cNvSpPr>
          <p:nvPr>
            <p:ph idx="1"/>
          </p:nvPr>
        </p:nvSpPr>
        <p:spPr/>
        <p:txBody>
          <a:bodyPr/>
          <a:lstStyle/>
          <a:p>
            <a:r>
              <a:rPr lang="ar-SA" dirty="0" smtClean="0"/>
              <a:t>وقد أنكر ابن مضاء على النحاة اعتلالهم بالعلل الثواني والثوالث وادعى إلى حذفها من النحو العربي لأنه يرى أن فيها تعقيدا للنحو ولا يرى لها قيمة إلا أنها تفيدنا في بعض المواضع أن العرب أمة حكيمة</a:t>
            </a:r>
            <a:endParaRPr lang="ar-SA" dirty="0"/>
          </a:p>
        </p:txBody>
      </p:sp>
    </p:spTree>
    <p:extLst>
      <p:ext uri="{BB962C8B-B14F-4D97-AF65-F5344CB8AC3E}">
        <p14:creationId xmlns:p14="http://schemas.microsoft.com/office/powerpoint/2010/main" xmlns="" val="11835381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اختلاف الأقوال في النظر إلى العلل</a:t>
            </a:r>
            <a:endParaRPr lang="ar-SA" dirty="0"/>
          </a:p>
        </p:txBody>
      </p:sp>
      <p:sp>
        <p:nvSpPr>
          <p:cNvPr id="3" name="عنصر نائب للمحتوى 2"/>
          <p:cNvSpPr>
            <a:spLocks noGrp="1"/>
          </p:cNvSpPr>
          <p:nvPr>
            <p:ph idx="1"/>
          </p:nvPr>
        </p:nvSpPr>
        <p:spPr/>
        <p:txBody>
          <a:bodyPr>
            <a:normAutofit/>
          </a:bodyPr>
          <a:lstStyle/>
          <a:p>
            <a:r>
              <a:rPr lang="ar-SA" dirty="0" smtClean="0"/>
              <a:t>وعند النظر في تقسيم العلل نجد اختلافا كبيرا في ذلك , ومرد هذا الاختلاف إلى الاعتبار الذي قسم من خلاله العلماء هذه العلل , فالزجاجي اعتبر بأسلوب العلل في تقسيمه السابق , بينما نجد ابن جني يعقد بابا في الخصائص يفرق فيه بين نوعين من العلل , ألا وهي العلل الموجبة : وهي التي تبنى على الإيجاب كأن يكون الفاعل مرفوعا والمفعول منصوبا , فعلل هذه , الداعية إليها موجبة لها , غير مقتصر بها على تجويزها , </a:t>
            </a:r>
            <a:endParaRPr lang="ar-SA" dirty="0"/>
          </a:p>
        </p:txBody>
      </p:sp>
    </p:spTree>
    <p:extLst>
      <p:ext uri="{BB962C8B-B14F-4D97-AF65-F5344CB8AC3E}">
        <p14:creationId xmlns:p14="http://schemas.microsoft.com/office/powerpoint/2010/main" xmlns="" val="38853609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النوع الثاني فهو : العلل المجوزة : وهي التي تبنى على سبب يكون الحكم فيه جائزا لا واجبا , مثل أن تقع النكرة بعد المعرفة التي يتم الكلام بها , وتلك النكرة هي المعرفة في المعنى , فأنت مخير بين جعلها صفة أو حالا فتقول : مررت بزيد رجلٍ صالح أو رجلاً صالحا </a:t>
            </a:r>
          </a:p>
          <a:p>
            <a:r>
              <a:rPr lang="ar-SA" dirty="0" smtClean="0"/>
              <a:t>وهذا التقسيم عنده باعتبار الحكم في العلة </a:t>
            </a:r>
          </a:p>
          <a:p>
            <a:endParaRPr lang="ar-SA" dirty="0" smtClean="0"/>
          </a:p>
          <a:p>
            <a:endParaRPr lang="ar-SA" dirty="0"/>
          </a:p>
        </p:txBody>
      </p:sp>
    </p:spTree>
    <p:extLst>
      <p:ext uri="{BB962C8B-B14F-4D97-AF65-F5344CB8AC3E}">
        <p14:creationId xmlns:p14="http://schemas.microsoft.com/office/powerpoint/2010/main" xmlns="" val="22333314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قول السيوطي في تقسيم العلل</a:t>
            </a:r>
            <a:endParaRPr lang="ar-SA" dirty="0"/>
          </a:p>
        </p:txBody>
      </p:sp>
      <p:sp>
        <p:nvSpPr>
          <p:cNvPr id="3" name="عنصر نائب للمحتوى 2"/>
          <p:cNvSpPr>
            <a:spLocks noGrp="1"/>
          </p:cNvSpPr>
          <p:nvPr>
            <p:ph idx="1"/>
          </p:nvPr>
        </p:nvSpPr>
        <p:spPr/>
        <p:txBody>
          <a:bodyPr/>
          <a:lstStyle/>
          <a:p>
            <a:r>
              <a:rPr lang="ar-SA" dirty="0" smtClean="0"/>
              <a:t>, وإذا انتقلنا إلى السيوطي في </a:t>
            </a:r>
            <a:r>
              <a:rPr lang="ar-SA" dirty="0" err="1" smtClean="0"/>
              <a:t>الاقترح</a:t>
            </a:r>
            <a:r>
              <a:rPr lang="ar-SA" dirty="0" smtClean="0"/>
              <a:t> نجده يذكر تقسيمين آخرين للعلل , فالأول باعتبار الشيوع , وذكر تحته قسمين : العلل المطردة : وهي التي تقاس على كلام العرب , وتنساق إلى قانون لغتهم , وجعل تحتها أكثر من أربعة وعشرين نوعا منها : علة سماع وعلة تشبيه وعلة توكيد , وهي العلة التعليمية .</a:t>
            </a:r>
            <a:endParaRPr lang="ar-SA" dirty="0"/>
          </a:p>
        </p:txBody>
      </p:sp>
    </p:spTree>
    <p:extLst>
      <p:ext uri="{BB962C8B-B14F-4D97-AF65-F5344CB8AC3E}">
        <p14:creationId xmlns:p14="http://schemas.microsoft.com/office/powerpoint/2010/main" xmlns="" val="9768989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والعلل الحِكْمية : وهي التي تظهر حكمة العرب , وتكشف عن صحة أغراضهم ومقاصدهم في موضوعاتهم .وهي العلل الثواني .</a:t>
            </a:r>
          </a:p>
          <a:p>
            <a:r>
              <a:rPr lang="ar-SA" dirty="0" smtClean="0"/>
              <a:t>والثاني : باعتبار طبيعة العلل , وتحته ثلاثة أقسام : العلة البسيطة : وهي التي يقع التعليل بها من وجه واحد , كالجوار والمشابهة .</a:t>
            </a:r>
          </a:p>
          <a:p>
            <a:r>
              <a:rPr lang="ar-SA" dirty="0" smtClean="0"/>
              <a:t>والعلة المركبة : وهي التي تفيد أكثر من علة في تعليل قياس ما , ويكون الحكم فيها بمجموع الأمرين , كالمنع من الصرف لعلتين </a:t>
            </a:r>
          </a:p>
          <a:p>
            <a:endParaRPr lang="ar-SA" dirty="0"/>
          </a:p>
        </p:txBody>
      </p:sp>
    </p:spTree>
    <p:extLst>
      <p:ext uri="{BB962C8B-B14F-4D97-AF65-F5344CB8AC3E}">
        <p14:creationId xmlns:p14="http://schemas.microsoft.com/office/powerpoint/2010/main" xmlns="" val="4279597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والعلة القاصرة : وهي التي يقتصر التعليل بها على مواضع معينة دون غيرها , كـ " عسى الغويرُ أبؤسا " حيث جرت عسى مجرى صار , ولم تعرف في غير هذا الموضع , وقد أنكر ابن جني هذه العلة وبين فسادها ـ فيما يراه ـ وعقد بابا لذلك في الخصائص </a:t>
            </a:r>
            <a:endParaRPr lang="ar-SA" dirty="0"/>
          </a:p>
        </p:txBody>
      </p:sp>
    </p:spTree>
    <p:extLst>
      <p:ext uri="{BB962C8B-B14F-4D97-AF65-F5344CB8AC3E}">
        <p14:creationId xmlns:p14="http://schemas.microsoft.com/office/powerpoint/2010/main" xmlns="" val="37683488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هل كانت العرب تعرف العلل</a:t>
            </a: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هل كانت العرب تعرف العلل </a:t>
            </a:r>
          </a:p>
          <a:p>
            <a:r>
              <a:rPr lang="ar-SA" dirty="0" smtClean="0"/>
              <a:t>العرب نطقت على سليقتها وطباعها , ولم ينقل إلينا النحاة علة وحدة عن العرب , ولكن المتأمل لكلامهم يجدهم يشيرون إلى أن العرب كانت تعرف علل الكلام وإن لم تصرح بذلك , وقول الخليل السابق ـ وقام في عقولها علله , وإن لم ينقل ذلك عنها ـ ينص على ذلك , والمتتبع لكلام ابن جني في الخصائص يجده يقرر أن العرب كانوا يحسون بقوة طباعهم بالعلل التي يعلل بها النحاة ما يستنبطونه من أحكام كلامهم وأنهم يريدون ذلك ويقصدون إليه , ويرى أن العربي يلاحظ بالمنة والطبع ما لا نلاحظه نحن بالمباحثة والدراسة , بل إنه عقد بابا لهذا سماه (باب في أن العرب قد أرادت من العلل والأغراض ما نسبناه إليها , وحملناه عليها ) </a:t>
            </a:r>
            <a:endParaRPr lang="ar-SA" dirty="0"/>
          </a:p>
        </p:txBody>
      </p:sp>
    </p:spTree>
    <p:extLst>
      <p:ext uri="{BB962C8B-B14F-4D97-AF65-F5344CB8AC3E}">
        <p14:creationId xmlns:p14="http://schemas.microsoft.com/office/powerpoint/2010/main" xmlns="" val="9545589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قال  ابن جني " سألت يوما أبا عبدالله محمد بن العساف العقيلي </a:t>
            </a:r>
            <a:r>
              <a:rPr lang="ar-SA" dirty="0" err="1" smtClean="0"/>
              <a:t>الجوثي</a:t>
            </a:r>
            <a:r>
              <a:rPr lang="ar-SA" dirty="0" smtClean="0"/>
              <a:t> , فقلت له : كيف تقول ضربت أخوك ؟ فقال أقول : ضربت أخاك . فأردته على الرفع , فأبى , وقال : لا أقول : أخوك أبدا . قلت : فكيف تقول ضربني أخوك , فرفع . فقلت : ألست زعمت أنك لا تقول : أخوك أبدا ؟ فقال : أيش هذا ! اختلفت جهتا الكلام . فهل هذا إلا أدل شيء على تأملهم مواقع الكلام , وإعطائهم إياه في كل موضع حقه , وحصته من الإعراب " </a:t>
            </a:r>
          </a:p>
          <a:p>
            <a:r>
              <a:rPr lang="ar-SA" dirty="0" smtClean="0"/>
              <a:t>وقال في موضع آخر " والذي يدل على أنهم قد أحسوا ما أحسسنا </a:t>
            </a:r>
            <a:endParaRPr lang="ar-SA" dirty="0"/>
          </a:p>
        </p:txBody>
      </p:sp>
    </p:spTree>
    <p:extLst>
      <p:ext uri="{BB962C8B-B14F-4D97-AF65-F5344CB8AC3E}">
        <p14:creationId xmlns:p14="http://schemas.microsoft.com/office/powerpoint/2010/main" xmlns="" val="2289285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وأرادوا وقصدوا ما نسبنا إليهم إرادته وقصدَه </a:t>
            </a:r>
            <a:r>
              <a:rPr lang="ar-SA" dirty="0" err="1" smtClean="0"/>
              <a:t>شيئان</a:t>
            </a:r>
            <a:r>
              <a:rPr lang="ar-SA" dirty="0" smtClean="0"/>
              <a:t> : أحدهما حاضر معنا , والآخر غائب عنا , إلا أنه ـ مع أدنى تأمل ـ في حكم الحاضر معنا .</a:t>
            </a:r>
          </a:p>
          <a:p>
            <a:r>
              <a:rPr lang="ar-SA" dirty="0" smtClean="0"/>
              <a:t>فالغائب ما كانت الجماعة من علمائنا تشاهده من أحوال العرب ووجوهها , وتضطر إلى معرفته من أغراضها وقصودها : من استخفافها شيئاً أو استثقاله وتقبله أو إنكاره... وغير ذلك من الأحول الشاهدة بالقصود بل </a:t>
            </a:r>
            <a:r>
              <a:rPr lang="ar-SA" dirty="0" err="1" smtClean="0"/>
              <a:t>الحالفة</a:t>
            </a:r>
            <a:r>
              <a:rPr lang="ar-SA" dirty="0" smtClean="0"/>
              <a:t> على ما في النفوس </a:t>
            </a:r>
            <a:endParaRPr lang="ar-SA" dirty="0"/>
          </a:p>
        </p:txBody>
      </p:sp>
    </p:spTree>
    <p:extLst>
      <p:ext uri="{BB962C8B-B14F-4D97-AF65-F5344CB8AC3E}">
        <p14:creationId xmlns:p14="http://schemas.microsoft.com/office/powerpoint/2010/main" xmlns="" val="10171681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وأما الحاضر معنا , وهو كون العرب صرحوا ببعض ما ينسبه إليهم النحاة من العلل فيستدل عليه بقوله : "منه ما حكى الأصمعي عن أبي عمرو قال : سمعت رجلا من اليمن يقول :, جاءته كتابي فاحتقرها . فقلت له : أتقول جاءته كتابي ! قال : نعم أليس بصحيفة . أفتراك تريد من أبي عمرو وطبقته وقد نظروا , وتدبروا , وقاسوا , وتصرفوا أن يسمعوا أعرابيا جافيا غفلا , يعلل هذا الموضع بهذه العلة , ويحتج بتأنيث المذكر بما ذكره , فلا(يهتاجوا هم) لمثله ,ولا يسلكوا فيه طريقته, فيقولوا : فعلوا كذا لكذا , وصنعوا كذا لكذا , وقد شرع لهم العربي ذلك , ووقفهم على سمته وأمِّه."</a:t>
            </a:r>
            <a:endParaRPr lang="ar-SA" dirty="0"/>
          </a:p>
        </p:txBody>
      </p:sp>
    </p:spTree>
    <p:extLst>
      <p:ext uri="{BB962C8B-B14F-4D97-AF65-F5344CB8AC3E}">
        <p14:creationId xmlns:p14="http://schemas.microsoft.com/office/powerpoint/2010/main" xmlns="" val="37765365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نمازج من المسائل المتعلقة باللعل عند ابن جني</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بعض المسائل المتعلقة بالعلل عند ابن جني :</a:t>
            </a:r>
          </a:p>
          <a:p>
            <a:r>
              <a:rPr lang="ar-SA" dirty="0" smtClean="0"/>
              <a:t>1_ تخصيص العلل وهي : تخلف الحكم عن الوصف المدعى عليه في بعض الصور لمانع(17) , ومثاله : صحة الواو في غزوا , مع أنها تحركت وانفتح ما قبلها فلم تقلب مثل قام وغزا .</a:t>
            </a:r>
          </a:p>
          <a:p>
            <a:r>
              <a:rPr lang="ar-SA" dirty="0" smtClean="0"/>
              <a:t>قال ابن جني " اعلم أن محصول مذهب أصحابنا ومتصرَّف أقوالهم مبني على جواز تخصيص العلل " (18).</a:t>
            </a:r>
          </a:p>
          <a:p>
            <a:r>
              <a:rPr lang="ar-SA" dirty="0" smtClean="0"/>
              <a:t>2_ تعارض العلل : قال ابن جني " الكلام في هذا المعنى من موضعين : أحدهما الحكم الواحد تتجاذب كونه العلتان أو أكثر منهما , والآخر الحكمان في الشيء الواحد المختلفان , دعت إليهما علتان مختلفتان "(19)</a:t>
            </a:r>
            <a:endParaRPr lang="ar-SA" dirty="0"/>
          </a:p>
        </p:txBody>
      </p:sp>
    </p:spTree>
    <p:extLst>
      <p:ext uri="{BB962C8B-B14F-4D97-AF65-F5344CB8AC3E}">
        <p14:creationId xmlns:p14="http://schemas.microsoft.com/office/powerpoint/2010/main" xmlns="" val="33102599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ومثال الأول منهما : رفع المبتدأ , فالبصريين يعللون لرفعه بالابتداء , والكوفيون يرفعونه بالخبر . فهذا حكم واحد تنازعته العلل .</a:t>
            </a:r>
          </a:p>
          <a:p>
            <a:r>
              <a:rPr lang="ar-SA" dirty="0" smtClean="0"/>
              <a:t>ومثال الثاني : ما النافية : أهل الحجاز أعملوها , كأنهم أعملوها عمل ليس لأنها داخلة على المبتدأ والخبر , ونافية للحال , فأشبهت ليس فعملت عملها , أما بني تميم فكأنهم لما رأوها حرفا داخلا على الجملة المستقلة بنفسها أجروها مجرى هل , فلكل تعليل حكم يختلف عن الآخر .</a:t>
            </a:r>
          </a:p>
          <a:p>
            <a:endParaRPr lang="ar-SA" dirty="0"/>
          </a:p>
        </p:txBody>
      </p:sp>
    </p:spTree>
    <p:extLst>
      <p:ext uri="{BB962C8B-B14F-4D97-AF65-F5344CB8AC3E}">
        <p14:creationId xmlns:p14="http://schemas.microsoft.com/office/powerpoint/2010/main" xmlns="" val="13258747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r>
              <a:rPr lang="ar-SA" dirty="0" smtClean="0"/>
              <a:t>والخلاف في هذه المسألة بين العلماء أعم منه بين العرب .</a:t>
            </a:r>
          </a:p>
          <a:p>
            <a:r>
              <a:rPr lang="ar-SA" dirty="0" smtClean="0"/>
              <a:t>3_ التعليل بعلتين : جوز ابن جني ذلك (20) ومثل له بـ "هؤلاء مُسلِميَّ" فإن الأصل </a:t>
            </a:r>
            <a:r>
              <a:rPr lang="ar-SA" dirty="0" err="1" smtClean="0"/>
              <a:t>مُسلِمويَ</a:t>
            </a:r>
            <a:r>
              <a:rPr lang="ar-SA" dirty="0" smtClean="0"/>
              <a:t> , فقلبت الواو ياء لأمرين , كل منهما موجب للقلب : </a:t>
            </a:r>
          </a:p>
          <a:p>
            <a:r>
              <a:rPr lang="ar-SA" dirty="0" smtClean="0"/>
              <a:t>أحدهما : اجتماع الواو والياء , وسبقُ الأولى منهما بالسكون .</a:t>
            </a:r>
          </a:p>
          <a:p>
            <a:r>
              <a:rPr lang="ar-SA" dirty="0" smtClean="0"/>
              <a:t>والآخر : ياء المتكلم أبدا يكسر لحرف الذي قبلها ,فوجب قلب الواو ياء , وإدغامها , ليمكن كسر ما تليه.</a:t>
            </a:r>
          </a:p>
          <a:p>
            <a:r>
              <a:rPr lang="ar-SA" dirty="0" smtClean="0"/>
              <a:t>4_ إدراج العلة واختصارها : نبه ابن جني إلى هذا الموضع (21) وذكر أن النحاة يستمرون عليه , فيفتق عليهم ما يتعبون بتداركه , والتعذر منه . ومثل له </a:t>
            </a:r>
            <a:r>
              <a:rPr lang="ar-SA" dirty="0" err="1" smtClean="0"/>
              <a:t>بآسيت</a:t>
            </a:r>
            <a:r>
              <a:rPr lang="ar-SA" dirty="0" smtClean="0"/>
              <a:t> الرجل , فأنا أواسيه. ما أصله ؟فيقال : </a:t>
            </a:r>
            <a:r>
              <a:rPr lang="ar-SA" dirty="0" err="1" smtClean="0"/>
              <a:t>أؤاسيه</a:t>
            </a:r>
            <a:r>
              <a:rPr lang="ar-SA" dirty="0" smtClean="0"/>
              <a:t> , فيقال وما علته في التغيير ؟ فيقال : اجتمعت الهمزتان , فقلبت الثانية </a:t>
            </a:r>
            <a:r>
              <a:rPr lang="ar-SA" dirty="0" err="1" smtClean="0"/>
              <a:t>واوا</a:t>
            </a:r>
            <a:r>
              <a:rPr lang="ar-SA" dirty="0" smtClean="0"/>
              <a:t> ،لانضمام ما قبلها.</a:t>
            </a:r>
          </a:p>
          <a:p>
            <a:endParaRPr lang="ar-SA" dirty="0"/>
          </a:p>
        </p:txBody>
      </p:sp>
    </p:spTree>
    <p:extLst>
      <p:ext uri="{BB962C8B-B14F-4D97-AF65-F5344CB8AC3E}">
        <p14:creationId xmlns:p14="http://schemas.microsoft.com/office/powerpoint/2010/main" xmlns="" val="22110620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ففيه إخلال من جهتين : أحدهما : أننا لم نستوف ذكر الأصل وهو (</a:t>
            </a:r>
            <a:r>
              <a:rPr lang="ar-SA" dirty="0" err="1" smtClean="0"/>
              <a:t>أؤاسوك</a:t>
            </a:r>
            <a:r>
              <a:rPr lang="ar-SA" dirty="0" smtClean="0"/>
              <a:t> ) من الأسوة قلبت الواو ياء , لوقوعها طرفا بعد الكسرة . </a:t>
            </a:r>
          </a:p>
          <a:p>
            <a:r>
              <a:rPr lang="ar-SA" dirty="0" smtClean="0"/>
              <a:t>والآخر : أننا لنم نتقص شرح العلة , فالقول فيها أنه اجتمع في كلمة واحدة همزتان ( الأولى منهما مضمومة والثانية مفتوحة) وهي حشو غير طرف , فاستثقل ذلك , فقلبت الثانية على حركة ما قبلها </a:t>
            </a:r>
            <a:r>
              <a:rPr lang="ar-SA" dirty="0" err="1" smtClean="0"/>
              <a:t>واوا</a:t>
            </a:r>
            <a:r>
              <a:rPr lang="ar-SA" dirty="0" smtClean="0"/>
              <a:t> .</a:t>
            </a:r>
          </a:p>
          <a:p>
            <a:endParaRPr lang="ar-SA" dirty="0"/>
          </a:p>
        </p:txBody>
      </p:sp>
    </p:spTree>
    <p:extLst>
      <p:ext uri="{BB962C8B-B14F-4D97-AF65-F5344CB8AC3E}">
        <p14:creationId xmlns:p14="http://schemas.microsoft.com/office/powerpoint/2010/main" xmlns="" val="6110461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_ دَور العلة : وهو أن يعلل الشيء بعلة معللة بذلك الشيء (22)قال ابن جني " هذا موضع طريف . ذهب إليه محمد بن يزيد في وجوب اسكان اللام في نحو ضربتُ إلى أنه لحركت ما بعده من الضمير , وذهب أيضا في حركة الضمير من نحو هذا أنها إنما وجبت لسكون ما قبله , فتارة اعتل لهذا بهذا , ثم دار تارة أخرى , فاعتل لهذا بهذا " (23)</a:t>
            </a:r>
          </a:p>
          <a:p>
            <a:endParaRPr lang="ar-SA" dirty="0"/>
          </a:p>
        </p:txBody>
      </p:sp>
    </p:spTree>
    <p:extLst>
      <p:ext uri="{BB962C8B-B14F-4D97-AF65-F5344CB8AC3E}">
        <p14:creationId xmlns:p14="http://schemas.microsoft.com/office/powerpoint/2010/main" xmlns="" val="23728132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رد ابن جني على من قال بفساد علل النحويين (24)</a:t>
            </a:r>
          </a:p>
          <a:p>
            <a:r>
              <a:rPr lang="ar-SA" dirty="0" smtClean="0"/>
              <a:t>عقد ابن جني بابا في الخصائص للرد عل من اعتقد فساد علل النحويين , وجعل ذلك بسبب ضعف قائله عن إحكام العلة , وعدم معرفته بأغراض القوم .</a:t>
            </a:r>
          </a:p>
          <a:p>
            <a:r>
              <a:rPr lang="ar-SA" dirty="0" smtClean="0"/>
              <a:t>ومثل على ذلك بقولهم : يقول النحويون إن الفاعل رَفع ,والمفعول به نصب , وقد ترى الأمر بضد ذلك , ألا ترانا نقول ضُرِب زيدٌ فنرفه وإن كان مفعولا به , ونقول : إن زيدا قائمٌ فننصب وإن كان فاعلا </a:t>
            </a:r>
          </a:p>
          <a:p>
            <a:endParaRPr lang="ar-SA" dirty="0"/>
          </a:p>
        </p:txBody>
      </p:sp>
    </p:spTree>
    <p:extLst>
      <p:ext uri="{BB962C8B-B14F-4D97-AF65-F5344CB8AC3E}">
        <p14:creationId xmlns:p14="http://schemas.microsoft.com/office/powerpoint/2010/main" xmlns="" val="8554096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قال " ولو بدأ الأمر بإحكام الأصل لسقط عنه هذا الهوس وذا اللغو , ألا ترى أنه لو عرف أن الفاعل عند أهل العربية ليس كل من كان فاعل في المعنى , وأن الفاعل عندهم إنما هو كل اسم ذكرته بعد الفعل وأسندت ونسبت ذلك الفعل إلى ذلك الاسم... لسقط صداع هذا </a:t>
            </a:r>
            <a:r>
              <a:rPr lang="ar-SA" dirty="0" err="1" smtClean="0"/>
              <a:t>المضعوف</a:t>
            </a:r>
            <a:r>
              <a:rPr lang="ar-SA" dirty="0" smtClean="0"/>
              <a:t> السؤال ... </a:t>
            </a:r>
            <a:r>
              <a:rPr lang="ar-SA" smtClean="0"/>
              <a:t>وكذا القول على المفعول به ..."</a:t>
            </a:r>
            <a:endParaRPr lang="ar-SA"/>
          </a:p>
        </p:txBody>
      </p:sp>
    </p:spTree>
    <p:extLst>
      <p:ext uri="{BB962C8B-B14F-4D97-AF65-F5344CB8AC3E}">
        <p14:creationId xmlns:p14="http://schemas.microsoft.com/office/powerpoint/2010/main" xmlns="" val="36857003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a:p>
            <a:r>
              <a:rPr lang="ar-SA" dirty="0"/>
              <a:t>ذكر بعض الأمثلة لكل صنف وأنواعها</a:t>
            </a:r>
          </a:p>
          <a:p>
            <a:r>
              <a:rPr lang="ar-SA" dirty="0" smtClean="0"/>
              <a:t>علة </a:t>
            </a:r>
            <a:r>
              <a:rPr lang="ar-SA" dirty="0"/>
              <a:t>السماع، لما كان السماع هو أصل هذا الفن وأكثره، وعليه مدار علم النحو</a:t>
            </a:r>
            <a:r>
              <a:rPr lang="ar-SA" dirty="0" smtClean="0"/>
              <a:t>؛ من العلل المطردة  </a:t>
            </a:r>
            <a:r>
              <a:rPr lang="ar-SA" dirty="0"/>
              <a:t>فكانت له الصدارة على العلل، ومن أمثلته رفع الفاعل ونصب المفعول، وكقولهم: امرأة ثدياء أي: عظيمة الثديين، ولا يقال: رجل أثدى لعدم سماع </a:t>
            </a:r>
            <a:r>
              <a:rPr lang="ar-SA" dirty="0" smtClean="0"/>
              <a:t>ذلك ، ورجل لِحيان )ولا نقول (امرأة </a:t>
            </a:r>
            <a:r>
              <a:rPr lang="ar-SA" dirty="0" err="1" smtClean="0"/>
              <a:t>لحيانة</a:t>
            </a:r>
            <a:r>
              <a:rPr lang="ar-SA" dirty="0" smtClean="0"/>
              <a:t>) لعدم السماع بذلك </a:t>
            </a:r>
            <a:endParaRPr lang="ar-SA" dirty="0"/>
          </a:p>
          <a:p>
            <a:endParaRPr lang="ar-SA" dirty="0"/>
          </a:p>
        </p:txBody>
      </p:sp>
    </p:spTree>
    <p:extLst>
      <p:ext uri="{BB962C8B-B14F-4D97-AF65-F5344CB8AC3E}">
        <p14:creationId xmlns:p14="http://schemas.microsoft.com/office/powerpoint/2010/main" xmlns="" val="3693497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والعلة الثانية: علة تشبيه، وهو كالقياس، فهو قرين السماع، ومن أمثلته رفع اسم كان تشبيهًا بالفاعل، ونصب خبر ما تشبيهًا بالمفعول، وإعراب المضارع عند خلوِّه من النونين تشبيهًا بالاسم، وبناءُ بعض الأسماء تشبيهًا لها بالحروف.</a:t>
            </a:r>
          </a:p>
          <a:p>
            <a:r>
              <a:rPr lang="ar-SA" dirty="0"/>
              <a:t>والعلة الثالثة: علة استغناء، </a:t>
            </a:r>
            <a:r>
              <a:rPr lang="ar-SA" dirty="0" smtClean="0"/>
              <a:t>هي إحدى العلل </a:t>
            </a:r>
            <a:r>
              <a:rPr lang="ar-SA" dirty="0" err="1" smtClean="0"/>
              <a:t>التى</a:t>
            </a:r>
            <a:r>
              <a:rPr lang="ar-SA" dirty="0" smtClean="0"/>
              <a:t> يُستغنى بها بكلمة عن أخرى كحذف </a:t>
            </a:r>
            <a:r>
              <a:rPr lang="ar-SA" dirty="0"/>
              <a:t>كل من المبتدأ والخبر فيما يجب حذفه فيه؛ استغناء عنه بما قام مقامه، وكالاستغناء عن الخبر بمرفوع الصفة في نحو: أقائم الزيدان، وكاستغنائهم بترَك عن وذر، وبكثرة عن ودع.</a:t>
            </a:r>
          </a:p>
          <a:p>
            <a:endParaRPr lang="ar-SA" dirty="0"/>
          </a:p>
        </p:txBody>
      </p:sp>
    </p:spTree>
    <p:extLst>
      <p:ext uri="{BB962C8B-B14F-4D97-AF65-F5344CB8AC3E}">
        <p14:creationId xmlns:p14="http://schemas.microsoft.com/office/powerpoint/2010/main" xmlns="" val="20084124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الرابعة: علة استثقال، </a:t>
            </a:r>
            <a:r>
              <a:rPr lang="ar-SA" dirty="0" smtClean="0"/>
              <a:t>ويحذف فيها الحرف عند الاستثقال كتقدير </a:t>
            </a:r>
            <a:r>
              <a:rPr lang="ar-SA" dirty="0"/>
              <a:t>الضمة في حالة الرفع، والكسرة في حالة الجر في الاسم المنقوص، </a:t>
            </a:r>
            <a:r>
              <a:rPr lang="ar-SA" dirty="0" err="1"/>
              <a:t>كجاء</a:t>
            </a:r>
            <a:r>
              <a:rPr lang="ar-SA" dirty="0"/>
              <a:t> القاضي، ومررت بالداعي، وكاستثقالهم الواو في نحو: يعِد؛ لوقوعها بين عدوتيها الياء والكسرة</a:t>
            </a:r>
            <a:r>
              <a:rPr lang="ar-SA" dirty="0" smtClean="0"/>
              <a:t>.</a:t>
            </a:r>
            <a:endParaRPr lang="ar-SA" dirty="0"/>
          </a:p>
        </p:txBody>
      </p:sp>
    </p:spTree>
    <p:extLst>
      <p:ext uri="{BB962C8B-B14F-4D97-AF65-F5344CB8AC3E}">
        <p14:creationId xmlns:p14="http://schemas.microsoft.com/office/powerpoint/2010/main" xmlns="" val="15723045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الخامسة: </a:t>
            </a:r>
            <a:r>
              <a:rPr lang="ar-SA" dirty="0" smtClean="0"/>
              <a:t> علة الفرق من العلل المطردة كجعل نون المثنى مكسورة ونون الجمع مفتوحة، و كتجرد </a:t>
            </a:r>
            <a:r>
              <a:rPr lang="ar-SA" dirty="0"/>
              <a:t>خبر أفعال الشروع مثل: كاد، وأنشأ من أن، وكثرة لحاقها خبر أفعال الرجاء </a:t>
            </a:r>
            <a:r>
              <a:rPr lang="ar-SA" dirty="0" err="1"/>
              <a:t>كعسى</a:t>
            </a:r>
            <a:r>
              <a:rPr lang="ar-SA" dirty="0"/>
              <a:t> وأوشك، فإن الشروع لا يجامع الاستقبال الذي تدل عليه أن؛ لما بينهما من المنافاة، إذ الشروع حاليٌّ لا يجامع الاستقبال، ولا كذلك الرجاء، ومن ذلك أيضًا ما ذهبوا إليه من رفع الفاعل، ونصب المفعول؛ للفرق بينهما، </a:t>
            </a:r>
          </a:p>
          <a:p>
            <a:endParaRPr lang="ar-SA" dirty="0"/>
          </a:p>
        </p:txBody>
      </p:sp>
    </p:spTree>
    <p:extLst>
      <p:ext uri="{BB962C8B-B14F-4D97-AF65-F5344CB8AC3E}">
        <p14:creationId xmlns:p14="http://schemas.microsoft.com/office/powerpoint/2010/main" xmlns="" val="40269886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السادسة: علة توكيد، كوصف دكَّة بواحدة في نحو قوله تعالى: {فَدُكَّتَا دَكَّةً وَاحِدَةً} (الحاقة: 14) وكإدخالهم نون التوكيد الثقيلة أو الخفيفة في فعل الأمر؛ لتأكيد إيقاعه.</a:t>
            </a:r>
          </a:p>
          <a:p>
            <a:r>
              <a:rPr lang="ar-SA" dirty="0"/>
              <a:t>والعلة السابعة: علة تعويض، </a:t>
            </a:r>
            <a:r>
              <a:rPr lang="ar-SA" dirty="0" smtClean="0"/>
              <a:t> هي </a:t>
            </a:r>
            <a:r>
              <a:rPr lang="ar-SA" dirty="0" err="1" smtClean="0"/>
              <a:t>التى</a:t>
            </a:r>
            <a:r>
              <a:rPr lang="ar-SA" dirty="0" smtClean="0"/>
              <a:t> يؤتى بها بحرف عوضا عن آخر محذوف كتعويض الميم المشددة في (اللهمَّ) من (يا)  حرف النداء وكتنوين </a:t>
            </a:r>
            <a:r>
              <a:rPr lang="ar-SA" dirty="0"/>
              <a:t>نحو: جوارٍ، وهو تنوين العوض المعوض به الياء المحذوفة في الرفع </a:t>
            </a:r>
            <a:r>
              <a:rPr lang="ar-SA" dirty="0" smtClean="0"/>
              <a:t>والجر</a:t>
            </a:r>
            <a:endParaRPr lang="ar-SA" dirty="0"/>
          </a:p>
        </p:txBody>
      </p:sp>
    </p:spTree>
    <p:extLst>
      <p:ext uri="{BB962C8B-B14F-4D97-AF65-F5344CB8AC3E}">
        <p14:creationId xmlns:p14="http://schemas.microsoft.com/office/powerpoint/2010/main" xmlns="" val="24306604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الثامنة: </a:t>
            </a:r>
            <a:r>
              <a:rPr lang="ar-SA" dirty="0" smtClean="0"/>
              <a:t>وهي العلة </a:t>
            </a:r>
            <a:r>
              <a:rPr lang="ar-SA" dirty="0" err="1" smtClean="0"/>
              <a:t>التى</a:t>
            </a:r>
            <a:r>
              <a:rPr lang="ar-SA" dirty="0" smtClean="0"/>
              <a:t> تجيز كسر أحد الساكنين عند </a:t>
            </a:r>
            <a:r>
              <a:rPr lang="ar-SA" dirty="0" err="1" smtClean="0"/>
              <a:t>التائهما</a:t>
            </a:r>
            <a:r>
              <a:rPr lang="ar-SA" dirty="0" smtClean="0"/>
              <a:t> في الجزم لأن الجزم هو نظير، كقوله </a:t>
            </a:r>
            <a:r>
              <a:rPr lang="ar-SA" dirty="0"/>
              <a:t>تعالى: {لَمْ يَكُنِ الَّذِينَ كَفَرُوا} (البينة: 1) حملًا على الجر، إذ الجزم في الأفعال نظير الجر في الأسماء؛ لاختصاص كل واحد منهما بنوع من الكلمة، والعمل فيه، وكحمل أفعال المقاربة على الأفعال الناقصة في احتياجها إلى الخبر المنصوب؛ لكونها نظيرتها في عدم حصول الفائدة </a:t>
            </a:r>
            <a:r>
              <a:rPr lang="ar-SA" dirty="0" err="1"/>
              <a:t>بمرفوعها</a:t>
            </a:r>
            <a:r>
              <a:rPr lang="ar-SA" dirty="0"/>
              <a:t> فقط، وكحمل سراويل المفرد الأعجمي على نظيره وموازنه في الجمع الذي على صيغة منتهى الجموع في المنع من الصرف.</a:t>
            </a:r>
          </a:p>
        </p:txBody>
      </p:sp>
    </p:spTree>
    <p:extLst>
      <p:ext uri="{BB962C8B-B14F-4D97-AF65-F5344CB8AC3E}">
        <p14:creationId xmlns:p14="http://schemas.microsoft.com/office/powerpoint/2010/main" xmlns="" val="31646248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والعلة التاسعة: علة نقيض، كإعمال لا النافية للجنس عمل إن، فإن لا لتأكيد النفي، وإن لتأكيد الإثبات حملًا للنقيض على النقيض، وكحمل رب التي للتقليل في جر ما بعدها على كم الخبرية التي للتكثير.</a:t>
            </a:r>
          </a:p>
          <a:p>
            <a:r>
              <a:rPr lang="ar-SA" dirty="0"/>
              <a:t>والعلة العاشرة: علة حمل على المعنى، كتذكير فعل الموعظة، وهي مؤنثة في قوله تعالى: {فَمَنْ جَاءَهُ مَوْعِظَةٌ مِنْ رَبِّهِ} (البقرة: 275) حملًا لها على المعنى، وهو الوعظ، وكتأنيث فعل الكتاب وهو مذكر في قول الأعرابي: فلان لغوب، جاءته كتابي فاحتقرها، حملًا له على معنى الصحيفة. </a:t>
            </a:r>
          </a:p>
        </p:txBody>
      </p:sp>
    </p:spTree>
    <p:extLst>
      <p:ext uri="{BB962C8B-B14F-4D97-AF65-F5344CB8AC3E}">
        <p14:creationId xmlns:p14="http://schemas.microsoft.com/office/powerpoint/2010/main" xmlns="" val="14075257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الحادية عشرة: علة مشاكلة، أي: لفظية وذلك ما يسمى بالازدواج والتناسب، ومعناها أن يُذكر الشيء بلفظ غيره؛ لوقوعه في صحبته كتنوين غير المنصرف لمشاكلته لما بعده في اللفظ، كتنوين سلاسل مع كونه على صيغة منتهى الجموع في نحو قوله تعالى: {سَلَاسِلَا وَأَغْلَالًا} (الإنسان: 4) لمشاكلته لما بعده</a:t>
            </a:r>
            <a:r>
              <a:rPr lang="ar-SA" dirty="0" smtClean="0"/>
              <a:t>.</a:t>
            </a:r>
          </a:p>
          <a:p>
            <a:r>
              <a:rPr lang="ar-SA" dirty="0" smtClean="0"/>
              <a:t> </a:t>
            </a:r>
            <a:endParaRPr lang="ar-SA" dirty="0"/>
          </a:p>
        </p:txBody>
      </p:sp>
    </p:spTree>
    <p:extLst>
      <p:ext uri="{BB962C8B-B14F-4D97-AF65-F5344CB8AC3E}">
        <p14:creationId xmlns:p14="http://schemas.microsoft.com/office/powerpoint/2010/main" xmlns="" val="2405748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 والعلة الثانية عشرة: علة معادلة، أي: مقابلة وموازنة، وذلك مثل: جرهم ما لا ينصرف بالفتح حملًا على النصب، ثم عادلوا بينهما أي: بين النصب والجر، فحملوا النصب على الجر في جمع المؤنث السالم، فجعلوا علامتي النصب والجر في هذا الجمع الكسرة، ومن ذلك تنوين المقابلة في جمع المؤنث السالم، فإنه في موازنة ومقابلة النون في جمع المذكر السالم بمعنى:.</a:t>
            </a:r>
          </a:p>
          <a:p>
            <a:endParaRPr lang="ar-SA" dirty="0"/>
          </a:p>
        </p:txBody>
      </p:sp>
    </p:spTree>
    <p:extLst>
      <p:ext uri="{BB962C8B-B14F-4D97-AF65-F5344CB8AC3E}">
        <p14:creationId xmlns:p14="http://schemas.microsoft.com/office/powerpoint/2010/main" xmlns="" val="5784933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الثالثة عشرة: علة قرب ومجاورة. مثل: جرهم نعت المرفوع لمجاورته لمجرور، من باب إعطاء الشيء حكم الشيء إذا جاوره، كقولهم هذا جحر ضب خرب، فالنعت وهو لفظ خرب حقه الرفع؛ لأنه صفة لمرفوع وهو جحر، الواقع خبرًا للمبتدأ، لكنه جُرَّ لمجاورته المضاف إليه المجرور، وهو لفظ ضب. وقد أشار سيبويه في (الكتاب) إلى ذلك بقوله: "ومما جرى نعتًا على غير وجه الكلام: هذا جحر ضب خرب، فالوجه الرفع، وهو كلام أكثر العرب، وأفصحهم، وهو القياس</a:t>
            </a:r>
          </a:p>
        </p:txBody>
      </p:sp>
    </p:spTree>
    <p:extLst>
      <p:ext uri="{BB962C8B-B14F-4D97-AF65-F5344CB8AC3E}">
        <p14:creationId xmlns:p14="http://schemas.microsoft.com/office/powerpoint/2010/main" xmlns="" val="13009681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الرابعة عشرة: علة وجوب، كتعليلهم رفع الفاعل ونحوه، وتحليلهم انقلاب كل من الواو والياء ألفًا عند تحرك أيٍّ منهما، وانفتاح ما قبله.</a:t>
            </a:r>
          </a:p>
          <a:p>
            <a:r>
              <a:rPr lang="ar-SA" dirty="0"/>
              <a:t>والعلة الخامسة عشرة: علة جواز، كإلحاق علامة التأنيث للفعل إذا كان المسند إليه اسمًا ظاهرًا مجازي التأنيث. تقول: طلعت الشمس، وطلع الشمس، ومن علة الجواز كذلك ما ذكروه في تعليل الإمالة من الأسباب المعروفة، فإن هذه الأسباب علة لجواز الإمالة فيما أُميل لا لوجوبها</a:t>
            </a:r>
          </a:p>
          <a:p>
            <a:endParaRPr lang="ar-SA" dirty="0"/>
          </a:p>
        </p:txBody>
      </p:sp>
    </p:spTree>
    <p:extLst>
      <p:ext uri="{BB962C8B-B14F-4D97-AF65-F5344CB8AC3E}">
        <p14:creationId xmlns:p14="http://schemas.microsoft.com/office/powerpoint/2010/main" xmlns="" val="11721973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والعلة السادسة عشرة: علة تغليب، وذلك أنهم يغلبون على الشيء ما لغيره، لتناسب بينهما أو اختلاط، فيطلق اسمه على الآخر، ويثنى بهذا الاعتبار قصدًا إليه وإلى الآخر جميعًا، كالأبوين في الأب والأم كما قال تعالى: {وَلِأَبَوَيْهِ لِكُلِّ وَاحِدٍ مِنْهُمَا السُّدُسُ مِمَّا تَرَكَ إِنْ كَانَ لَهُ وَلَدٌ} (النساء: 11)، وكالعمرين في أبي بكر وعمر -رضي الله عنهما-، ولأجل الاختلاط أطلقت مَن على ما لا يعقل في نحو قوله تعالى: {وَاللَّهُ خَلَقَ كُلَّ دَابَّةٍ مِنْ مَاءٍ فَمِنْهُمْ مَنْ يَمْشِي عَلَى بَطْنِهِ وَمِنْهُمْ مَنْ يَمْشِي عَلَى رِجْلَيْنِ وَمِنْهُمْ مَنْ يَمْشِي عَلَى أَرْبَعٍ} (النور: 45</a:t>
            </a:r>
          </a:p>
        </p:txBody>
      </p:sp>
    </p:spTree>
    <p:extLst>
      <p:ext uri="{BB962C8B-B14F-4D97-AF65-F5344CB8AC3E}">
        <p14:creationId xmlns:p14="http://schemas.microsoft.com/office/powerpoint/2010/main" xmlns="" val="39247375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السابعة عشرة: علة اختصار، كالترخيم، وهو حذف آخر المنادى، وكحذف النون من مضارع كان المجزوم بالسكون غير الموقوف عليه، ولا المتصل بضمير نصب، ولا الذي بعده ساكن كقوله تعالى: {وَلَمْ </a:t>
            </a:r>
            <a:r>
              <a:rPr lang="ar-SA" dirty="0" err="1"/>
              <a:t>يَكُ</a:t>
            </a:r>
            <a:r>
              <a:rPr lang="ar-SA" dirty="0"/>
              <a:t> مِنَ الْمُشْرِكِينَ} (النحل: 120)، وقوله عز وجل: {وَلَمْ أَكُ بَغِيًّا} (مريم: 20).</a:t>
            </a:r>
          </a:p>
        </p:txBody>
      </p:sp>
    </p:spTree>
    <p:extLst>
      <p:ext uri="{BB962C8B-B14F-4D97-AF65-F5344CB8AC3E}">
        <p14:creationId xmlns:p14="http://schemas.microsoft.com/office/powerpoint/2010/main" xmlns="" val="12818987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الثامنة عشرة: علة تخفيف، فقولهم: يرى وترى وأرى، أصله </a:t>
            </a:r>
            <a:r>
              <a:rPr lang="ar-SA" dirty="0" err="1"/>
              <a:t>يرأى</a:t>
            </a:r>
            <a:r>
              <a:rPr lang="ar-SA" dirty="0"/>
              <a:t>، </a:t>
            </a:r>
            <a:r>
              <a:rPr lang="ar-SA" dirty="0" err="1"/>
              <a:t>وترأى</a:t>
            </a:r>
            <a:r>
              <a:rPr lang="ar-SA" dirty="0"/>
              <a:t>، </a:t>
            </a:r>
            <a:r>
              <a:rPr lang="ar-SA" dirty="0" err="1"/>
              <a:t>وأرأى</a:t>
            </a:r>
            <a:r>
              <a:rPr lang="ar-SA" dirty="0"/>
              <a:t>، فحذفت الهمزة التي هي عين الفعل للتخفيف القياسي بأن ألقيت حركتها على الراء قبلها، ثم حُذفت، فصار الفعل يرى وترى وأرى على وزن يفَل وتفل وأفل، ولزم هذا التخفيف والحذف لكثرة الاستعمال، ومن التخفيف أيضًا الإدغام وهو الإتيان بحرفين ساكن فمتحرك من مخرج واحد، دون أن يُفصل بينهما بحيث يرتفع بهما اللسان وينحط دفعة واحدة، والغرض منه التخفيف</a:t>
            </a:r>
          </a:p>
        </p:txBody>
      </p:sp>
    </p:spTree>
    <p:extLst>
      <p:ext uri="{BB962C8B-B14F-4D97-AF65-F5344CB8AC3E}">
        <p14:creationId xmlns:p14="http://schemas.microsoft.com/office/powerpoint/2010/main" xmlns="" val="23117201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a:t>والعلة التاسعة عشرة: علة أصل، </a:t>
            </a:r>
            <a:r>
              <a:rPr lang="ar-SA" dirty="0" err="1"/>
              <a:t>كاستحوذ</a:t>
            </a:r>
            <a:r>
              <a:rPr lang="ar-SA" dirty="0"/>
              <a:t> في قوله تعالى: </a:t>
            </a:r>
            <a:r>
              <a:rPr lang="ar-SA" dirty="0" smtClean="0"/>
              <a:t>(اسْتَحْوَذَ </a:t>
            </a:r>
            <a:r>
              <a:rPr lang="ar-SA" dirty="0"/>
              <a:t>عَلَيْهِمُ </a:t>
            </a:r>
            <a:r>
              <a:rPr lang="ar-SA" dirty="0" smtClean="0"/>
              <a:t>الشَّيْطَانُ) </a:t>
            </a:r>
            <a:r>
              <a:rPr lang="ar-SA" dirty="0"/>
              <a:t>(المجادلة: 19) بتصحيح الواو من غير إعلال رجوعًا إلى الأصل، ومثل </a:t>
            </a:r>
            <a:r>
              <a:rPr lang="ar-SA" dirty="0" err="1"/>
              <a:t>يُؤكرم</a:t>
            </a:r>
            <a:r>
              <a:rPr lang="ar-SA" dirty="0"/>
              <a:t> مضارع أكرم من غير حذف الهمزة بمقتضى القياس، رجوعًا إلى الأصل </a:t>
            </a:r>
            <a:r>
              <a:rPr lang="ar-SA" dirty="0" smtClean="0"/>
              <a:t>ومثل </a:t>
            </a:r>
            <a:r>
              <a:rPr lang="ar-SA" dirty="0"/>
              <a:t>ذلك أيضًا صرف ما لا </a:t>
            </a:r>
            <a:r>
              <a:rPr lang="ar-SA" dirty="0" smtClean="0"/>
              <a:t>ينصرف  </a:t>
            </a:r>
            <a:r>
              <a:rPr lang="ar-SA" dirty="0"/>
              <a:t>للاضطرار أو على صيغة منتهى التناسب، فالأول </a:t>
            </a:r>
            <a:r>
              <a:rPr lang="ar-SA" dirty="0" smtClean="0"/>
              <a:t>الجموع </a:t>
            </a:r>
            <a:r>
              <a:rPr lang="ar-SA" dirty="0"/>
              <a:t>للضرورة الشعرية، ومثال الثاني قوله تعالى: </a:t>
            </a:r>
            <a:r>
              <a:rPr lang="ar-SA" dirty="0" smtClean="0"/>
              <a:t>(لقد خلقنا الإنسان في أحسنِ تقويم ) أحسنِ صفة على وزن أفعل فيجب أن تكون ممنوعة من الصرف وهي في الآية غير ممنوعة من الصرف لأنها أضيفت</a:t>
            </a:r>
            <a:endParaRPr lang="ar-SA" dirty="0"/>
          </a:p>
          <a:p>
            <a:endParaRPr lang="ar-SA" dirty="0"/>
          </a:p>
        </p:txBody>
      </p:sp>
    </p:spTree>
    <p:extLst>
      <p:ext uri="{BB962C8B-B14F-4D97-AF65-F5344CB8AC3E}">
        <p14:creationId xmlns:p14="http://schemas.microsoft.com/office/powerpoint/2010/main" xmlns="" val="42052910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المتممة للعشرين: علة أولى، كقولهم: إن الفاعل أولى برتبة التقديم من </a:t>
            </a:r>
            <a:r>
              <a:rPr lang="ar-SA" dirty="0" err="1" smtClean="0"/>
              <a:t>المفعول.تفيد</a:t>
            </a:r>
            <a:r>
              <a:rPr lang="ar-SA" dirty="0" smtClean="0"/>
              <a:t> القياس</a:t>
            </a:r>
            <a:endParaRPr lang="ar-SA" dirty="0"/>
          </a:p>
          <a:p>
            <a:r>
              <a:rPr lang="ar-SA" dirty="0"/>
              <a:t>والعلة الحادية والعشرون: علة دلالة حال، كقول المستهل -أي: الذي يرى الهلال: الهلالُ، بالرفع أي: هذا الهلال، فحذف المبتدأ، أو قوله: الهلالَ، بالنصب أي: انظر الهلال، فحذف الفعل.</a:t>
            </a:r>
          </a:p>
          <a:p>
            <a:endParaRPr lang="ar-SA" dirty="0"/>
          </a:p>
        </p:txBody>
      </p:sp>
    </p:spTree>
    <p:extLst>
      <p:ext uri="{BB962C8B-B14F-4D97-AF65-F5344CB8AC3E}">
        <p14:creationId xmlns:p14="http://schemas.microsoft.com/office/powerpoint/2010/main" xmlns="" val="10236683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الثانية والعشرون: علة إشعار، أي: </a:t>
            </a:r>
            <a:r>
              <a:rPr lang="ar-SA" dirty="0" smtClean="0"/>
              <a:t>العلة </a:t>
            </a:r>
            <a:r>
              <a:rPr lang="ar-SA" dirty="0" err="1" smtClean="0"/>
              <a:t>التى</a:t>
            </a:r>
            <a:r>
              <a:rPr lang="ar-SA" dirty="0" smtClean="0"/>
              <a:t> تشير إلى حذف حرف وتشعر به  قال تعالى (وإنّهم عندنا من المصطفَين الأخيار)  فالفتحة على الفاء بقيت إشعارا بالألف المقصورة المحذوفة من كلمة (مصطفى) منعا من التقاء الساكنين وكقولهم </a:t>
            </a:r>
            <a:r>
              <a:rPr lang="ar-SA" dirty="0"/>
              <a:t>في جمع موسى: موسون، بفتح ما قبل الواو وهو السين، وكذلك كل مقصور يُجمع هذا الجمع، وإنما يفتح ما قبل الواو إشعارًا بأن المحذوف ألف حذف لالتقاء الساكنين، فإن الأصل </a:t>
            </a:r>
            <a:r>
              <a:rPr lang="ar-SA" dirty="0" err="1"/>
              <a:t>مُوسَيُون</a:t>
            </a:r>
            <a:r>
              <a:rPr lang="ar-SA" dirty="0"/>
              <a:t>، تحركت الياء وانفتح ما قبلها فقلبت ألفًا، ثم حذفت لملاقاتها ساكنة مع علامة الجمع. </a:t>
            </a:r>
            <a:endParaRPr lang="ar-SA" dirty="0" smtClean="0"/>
          </a:p>
        </p:txBody>
      </p:sp>
    </p:spTree>
    <p:extLst>
      <p:ext uri="{BB962C8B-B14F-4D97-AF65-F5344CB8AC3E}">
        <p14:creationId xmlns:p14="http://schemas.microsoft.com/office/powerpoint/2010/main" xmlns="" val="16422489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a:t>والعلة الثالثة والعشرون: علة تضاد، مثل قولهم في الأفعال التي يجوز إلغاؤها كأفعال القلوب: متى تقدمت على مفعوليها، وأكدت بالمصدر أو بضميره لم تلغ أصلًا؛ لما بين التأكيد والإلغاء من التضاد، فإن الإلغاء يقتضي الإهمال وعدم الاعتداد بالشيء الملغى، والتأكيد بخلافه، فعلة عدم إلغائها التضاد</a:t>
            </a:r>
          </a:p>
          <a:p>
            <a:endParaRPr lang="ar-SA" dirty="0"/>
          </a:p>
        </p:txBody>
      </p:sp>
    </p:spTree>
    <p:extLst>
      <p:ext uri="{BB962C8B-B14F-4D97-AF65-F5344CB8AC3E}">
        <p14:creationId xmlns:p14="http://schemas.microsoft.com/office/powerpoint/2010/main" xmlns="" val="34946206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a:t>والعلة الرابعة والعشرون: علة تحليل</a:t>
            </a:r>
            <a:r>
              <a:rPr lang="ar-SA" dirty="0" smtClean="0"/>
              <a:t>،، </a:t>
            </a:r>
            <a:r>
              <a:rPr lang="ar-SA" dirty="0"/>
              <a:t>ومن أمثلتها الاستدلال على اسمية </a:t>
            </a:r>
            <a:r>
              <a:rPr lang="ar-SA" dirty="0" smtClean="0"/>
              <a:t>(كيف ) بنفي </a:t>
            </a:r>
            <a:r>
              <a:rPr lang="ar-SA" dirty="0" err="1"/>
              <a:t>حرفيتها</a:t>
            </a:r>
            <a:r>
              <a:rPr lang="ar-SA" dirty="0"/>
              <a:t>، بأنها إذا ضمت إلى اسم تركب منهما كلام مثل: كيف حالك، والحرف مع الاسم لا يركب منهما كلام؛ إذ القاعدة أن الحرف لا يكون بضميمته لمثله، أو للفعل كلامًا، وقد تركب من كيف إذا ضُمَّت للاسم كلام، ولا يعترض بنحو قولهم: يا زيد، فقد صرحوا بأنهم جملة وكلام، لما تقرر من أن يا قائمة مقام أدعو أو أنادي، فكان كلامًا بسبب ذلك، كما ذكر ابن الحاجب وغيره</a:t>
            </a:r>
            <a:r>
              <a:rPr lang="ar-SA" dirty="0" smtClean="0"/>
              <a:t>.،</a:t>
            </a:r>
            <a:endParaRPr lang="ar-SA" dirty="0"/>
          </a:p>
        </p:txBody>
      </p:sp>
    </p:spTree>
    <p:extLst>
      <p:ext uri="{BB962C8B-B14F-4D97-AF65-F5344CB8AC3E}">
        <p14:creationId xmlns:p14="http://schemas.microsoft.com/office/powerpoint/2010/main" xmlns="" val="371284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4833</Words>
  <Application>Microsoft Office PowerPoint</Application>
  <PresentationFormat>عرض على الشاشة (3:4)‏</PresentationFormat>
  <Paragraphs>163</Paragraphs>
  <Slides>64</Slides>
  <Notes>1</Notes>
  <HiddenSlides>0</HiddenSlides>
  <MMClips>0</MMClips>
  <ScaleCrop>false</ScaleCrop>
  <HeadingPairs>
    <vt:vector size="4" baseType="variant">
      <vt:variant>
        <vt:lpstr>سمة</vt:lpstr>
      </vt:variant>
      <vt:variant>
        <vt:i4>1</vt:i4>
      </vt:variant>
      <vt:variant>
        <vt:lpstr>عناوين الشرائح</vt:lpstr>
      </vt:variant>
      <vt:variant>
        <vt:i4>64</vt:i4>
      </vt:variant>
    </vt:vector>
  </HeadingPairs>
  <TitlesOfParts>
    <vt:vector size="65" baseType="lpstr">
      <vt:lpstr>نسق Office</vt:lpstr>
      <vt:lpstr>العلة النحوية</vt:lpstr>
      <vt:lpstr>الشريحة 2</vt:lpstr>
      <vt:lpstr>الشريحة 3</vt:lpstr>
      <vt:lpstr>التأليف في العلل بعد سيبويه </vt:lpstr>
      <vt:lpstr>الشريحة 5</vt:lpstr>
      <vt:lpstr>الشريحة 6</vt:lpstr>
      <vt:lpstr>الشريحة 7</vt:lpstr>
      <vt:lpstr>الشريحة 8</vt:lpstr>
      <vt:lpstr>الشريحة 9</vt:lpstr>
      <vt:lpstr>الشريحة 10</vt:lpstr>
      <vt:lpstr>الشريحة 11</vt:lpstr>
      <vt:lpstr>الشريحة 12</vt:lpstr>
      <vt:lpstr>تعريف العلة </vt:lpstr>
      <vt:lpstr>الشريحة 14</vt:lpstr>
      <vt:lpstr>أقسامها</vt:lpstr>
      <vt:lpstr>الشريحة 16</vt:lpstr>
      <vt:lpstr>قول الخليل في العلة النحوية</vt:lpstr>
      <vt:lpstr>الشريحة 18</vt:lpstr>
      <vt:lpstr>الشريحة 19</vt:lpstr>
      <vt:lpstr>الشريحة 20</vt:lpstr>
      <vt:lpstr>الشريحة 21</vt:lpstr>
      <vt:lpstr>الشريحة 22</vt:lpstr>
      <vt:lpstr>أنواع العلل</vt:lpstr>
      <vt:lpstr>قول ابن جني في العلل</vt:lpstr>
      <vt:lpstr>الشريحة 25</vt:lpstr>
      <vt:lpstr>الشريحة 26</vt:lpstr>
      <vt:lpstr>الشريحة 27</vt:lpstr>
      <vt:lpstr>الشريحة 28</vt:lpstr>
      <vt:lpstr>قول ابن مضاء في العلل</vt:lpstr>
      <vt:lpstr>اختلاف الأقوال في النظر إلى العلل</vt:lpstr>
      <vt:lpstr>الشريحة 31</vt:lpstr>
      <vt:lpstr>قول السيوطي في تقسيم العلل</vt:lpstr>
      <vt:lpstr>الشريحة 33</vt:lpstr>
      <vt:lpstr>الشريحة 34</vt:lpstr>
      <vt:lpstr>هل كانت العرب تعرف العلل</vt:lpstr>
      <vt:lpstr>الشريحة 36</vt:lpstr>
      <vt:lpstr>الشريحة 37</vt:lpstr>
      <vt:lpstr>الشريحة 38</vt:lpstr>
      <vt:lpstr>نمازج من المسائل المتعلقة باللعل عند ابن جني</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العلة النحوية</dc:title>
  <dc:creator>user</dc:creator>
  <cp:lastModifiedBy>win xp</cp:lastModifiedBy>
  <cp:revision>35</cp:revision>
  <dcterms:created xsi:type="dcterms:W3CDTF">2014-03-14T10:42:08Z</dcterms:created>
  <dcterms:modified xsi:type="dcterms:W3CDTF">2014-05-14T06:17:15Z</dcterms:modified>
</cp:coreProperties>
</file>