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74" d="100"/>
          <a:sy n="74" d="100"/>
        </p:scale>
        <p:origin x="-1044"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D5CC8D70-86B2-4392-BE86-96ED67D062C9}" type="datetimeFigureOut">
              <a:rPr lang="ar-SA" smtClean="0"/>
              <a:pPr/>
              <a:t>15/07/1435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1DDA0D9-4EAC-439D-B00A-2A2B5ACBDE43}" type="slidenum">
              <a:rPr lang="ar-SA" smtClean="0"/>
              <a:pPr/>
              <a:t>‹#›</a:t>
            </a:fld>
            <a:endParaRPr lang="ar-SA"/>
          </a:p>
        </p:txBody>
      </p:sp>
    </p:spTree>
    <p:extLst>
      <p:ext uri="{BB962C8B-B14F-4D97-AF65-F5344CB8AC3E}">
        <p14:creationId xmlns:p14="http://schemas.microsoft.com/office/powerpoint/2010/main" xmlns="" val="82867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D5CC8D70-86B2-4392-BE86-96ED67D062C9}" type="datetimeFigureOut">
              <a:rPr lang="ar-SA" smtClean="0"/>
              <a:pPr/>
              <a:t>15/07/1435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1DDA0D9-4EAC-439D-B00A-2A2B5ACBDE43}" type="slidenum">
              <a:rPr lang="ar-SA" smtClean="0"/>
              <a:pPr/>
              <a:t>‹#›</a:t>
            </a:fld>
            <a:endParaRPr lang="ar-SA"/>
          </a:p>
        </p:txBody>
      </p:sp>
    </p:spTree>
    <p:extLst>
      <p:ext uri="{BB962C8B-B14F-4D97-AF65-F5344CB8AC3E}">
        <p14:creationId xmlns:p14="http://schemas.microsoft.com/office/powerpoint/2010/main" xmlns="" val="1683987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D5CC8D70-86B2-4392-BE86-96ED67D062C9}" type="datetimeFigureOut">
              <a:rPr lang="ar-SA" smtClean="0"/>
              <a:pPr/>
              <a:t>15/07/1435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1DDA0D9-4EAC-439D-B00A-2A2B5ACBDE43}" type="slidenum">
              <a:rPr lang="ar-SA" smtClean="0"/>
              <a:pPr/>
              <a:t>‹#›</a:t>
            </a:fld>
            <a:endParaRPr lang="ar-SA"/>
          </a:p>
        </p:txBody>
      </p:sp>
    </p:spTree>
    <p:extLst>
      <p:ext uri="{BB962C8B-B14F-4D97-AF65-F5344CB8AC3E}">
        <p14:creationId xmlns:p14="http://schemas.microsoft.com/office/powerpoint/2010/main" xmlns="" val="3128481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D5CC8D70-86B2-4392-BE86-96ED67D062C9}" type="datetimeFigureOut">
              <a:rPr lang="ar-SA" smtClean="0"/>
              <a:pPr/>
              <a:t>15/07/1435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1DDA0D9-4EAC-439D-B00A-2A2B5ACBDE43}" type="slidenum">
              <a:rPr lang="ar-SA" smtClean="0"/>
              <a:pPr/>
              <a:t>‹#›</a:t>
            </a:fld>
            <a:endParaRPr lang="ar-SA"/>
          </a:p>
        </p:txBody>
      </p:sp>
    </p:spTree>
    <p:extLst>
      <p:ext uri="{BB962C8B-B14F-4D97-AF65-F5344CB8AC3E}">
        <p14:creationId xmlns:p14="http://schemas.microsoft.com/office/powerpoint/2010/main" xmlns="" val="3937822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D5CC8D70-86B2-4392-BE86-96ED67D062C9}" type="datetimeFigureOut">
              <a:rPr lang="ar-SA" smtClean="0"/>
              <a:pPr/>
              <a:t>15/07/1435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11DDA0D9-4EAC-439D-B00A-2A2B5ACBDE43}" type="slidenum">
              <a:rPr lang="ar-SA" smtClean="0"/>
              <a:pPr/>
              <a:t>‹#›</a:t>
            </a:fld>
            <a:endParaRPr lang="ar-SA"/>
          </a:p>
        </p:txBody>
      </p:sp>
    </p:spTree>
    <p:extLst>
      <p:ext uri="{BB962C8B-B14F-4D97-AF65-F5344CB8AC3E}">
        <p14:creationId xmlns:p14="http://schemas.microsoft.com/office/powerpoint/2010/main" xmlns="" val="445283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D5CC8D70-86B2-4392-BE86-96ED67D062C9}" type="datetimeFigureOut">
              <a:rPr lang="ar-SA" smtClean="0"/>
              <a:pPr/>
              <a:t>15/07/1435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11DDA0D9-4EAC-439D-B00A-2A2B5ACBDE43}" type="slidenum">
              <a:rPr lang="ar-SA" smtClean="0"/>
              <a:pPr/>
              <a:t>‹#›</a:t>
            </a:fld>
            <a:endParaRPr lang="ar-SA"/>
          </a:p>
        </p:txBody>
      </p:sp>
    </p:spTree>
    <p:extLst>
      <p:ext uri="{BB962C8B-B14F-4D97-AF65-F5344CB8AC3E}">
        <p14:creationId xmlns:p14="http://schemas.microsoft.com/office/powerpoint/2010/main" xmlns="" val="3765906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D5CC8D70-86B2-4392-BE86-96ED67D062C9}" type="datetimeFigureOut">
              <a:rPr lang="ar-SA" smtClean="0"/>
              <a:pPr/>
              <a:t>15/07/1435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11DDA0D9-4EAC-439D-B00A-2A2B5ACBDE43}" type="slidenum">
              <a:rPr lang="ar-SA" smtClean="0"/>
              <a:pPr/>
              <a:t>‹#›</a:t>
            </a:fld>
            <a:endParaRPr lang="ar-SA"/>
          </a:p>
        </p:txBody>
      </p:sp>
    </p:spTree>
    <p:extLst>
      <p:ext uri="{BB962C8B-B14F-4D97-AF65-F5344CB8AC3E}">
        <p14:creationId xmlns:p14="http://schemas.microsoft.com/office/powerpoint/2010/main" xmlns="" val="2082644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D5CC8D70-86B2-4392-BE86-96ED67D062C9}" type="datetimeFigureOut">
              <a:rPr lang="ar-SA" smtClean="0"/>
              <a:pPr/>
              <a:t>15/07/1435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1DDA0D9-4EAC-439D-B00A-2A2B5ACBDE43}" type="slidenum">
              <a:rPr lang="ar-SA" smtClean="0"/>
              <a:pPr/>
              <a:t>‹#›</a:t>
            </a:fld>
            <a:endParaRPr lang="ar-SA"/>
          </a:p>
        </p:txBody>
      </p:sp>
    </p:spTree>
    <p:extLst>
      <p:ext uri="{BB962C8B-B14F-4D97-AF65-F5344CB8AC3E}">
        <p14:creationId xmlns:p14="http://schemas.microsoft.com/office/powerpoint/2010/main" xmlns="" val="3374429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D5CC8D70-86B2-4392-BE86-96ED67D062C9}" type="datetimeFigureOut">
              <a:rPr lang="ar-SA" smtClean="0"/>
              <a:pPr/>
              <a:t>15/07/1435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1DDA0D9-4EAC-439D-B00A-2A2B5ACBDE43}" type="slidenum">
              <a:rPr lang="ar-SA" smtClean="0"/>
              <a:pPr/>
              <a:t>‹#›</a:t>
            </a:fld>
            <a:endParaRPr lang="ar-SA"/>
          </a:p>
        </p:txBody>
      </p:sp>
    </p:spTree>
    <p:extLst>
      <p:ext uri="{BB962C8B-B14F-4D97-AF65-F5344CB8AC3E}">
        <p14:creationId xmlns:p14="http://schemas.microsoft.com/office/powerpoint/2010/main" xmlns="" val="4284806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D5CC8D70-86B2-4392-BE86-96ED67D062C9}" type="datetimeFigureOut">
              <a:rPr lang="ar-SA" smtClean="0"/>
              <a:pPr/>
              <a:t>15/07/1435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1DDA0D9-4EAC-439D-B00A-2A2B5ACBDE43}" type="slidenum">
              <a:rPr lang="ar-SA" smtClean="0"/>
              <a:pPr/>
              <a:t>‹#›</a:t>
            </a:fld>
            <a:endParaRPr lang="ar-SA"/>
          </a:p>
        </p:txBody>
      </p:sp>
    </p:spTree>
    <p:extLst>
      <p:ext uri="{BB962C8B-B14F-4D97-AF65-F5344CB8AC3E}">
        <p14:creationId xmlns:p14="http://schemas.microsoft.com/office/powerpoint/2010/main" xmlns="" val="1844042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D5CC8D70-86B2-4392-BE86-96ED67D062C9}" type="datetimeFigureOut">
              <a:rPr lang="ar-SA" smtClean="0"/>
              <a:pPr/>
              <a:t>15/07/1435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1DDA0D9-4EAC-439D-B00A-2A2B5ACBDE43}" type="slidenum">
              <a:rPr lang="ar-SA" smtClean="0"/>
              <a:pPr/>
              <a:t>‹#›</a:t>
            </a:fld>
            <a:endParaRPr lang="ar-SA"/>
          </a:p>
        </p:txBody>
      </p:sp>
    </p:spTree>
    <p:extLst>
      <p:ext uri="{BB962C8B-B14F-4D97-AF65-F5344CB8AC3E}">
        <p14:creationId xmlns:p14="http://schemas.microsoft.com/office/powerpoint/2010/main" xmlns="" val="2916063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D5CC8D70-86B2-4392-BE86-96ED67D062C9}" type="datetimeFigureOut">
              <a:rPr lang="ar-SA" smtClean="0"/>
              <a:pPr/>
              <a:t>15/07/1435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1DDA0D9-4EAC-439D-B00A-2A2B5ACBDE43}" type="slidenum">
              <a:rPr lang="ar-SA" smtClean="0"/>
              <a:pPr/>
              <a:t>‹#›</a:t>
            </a:fld>
            <a:endParaRPr lang="ar-SA"/>
          </a:p>
        </p:txBody>
      </p:sp>
    </p:spTree>
    <p:extLst>
      <p:ext uri="{BB962C8B-B14F-4D97-AF65-F5344CB8AC3E}">
        <p14:creationId xmlns:p14="http://schemas.microsoft.com/office/powerpoint/2010/main" xmlns="" val="13637671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dirty="0" smtClean="0"/>
              <a:t>مسألة إعراب المثنى</a:t>
            </a:r>
            <a:endParaRPr lang="ar-SA" dirty="0"/>
          </a:p>
        </p:txBody>
      </p:sp>
      <p:sp>
        <p:nvSpPr>
          <p:cNvPr id="3" name="عنوان فرعي 2"/>
          <p:cNvSpPr>
            <a:spLocks noGrp="1"/>
          </p:cNvSpPr>
          <p:nvPr>
            <p:ph type="subTitle" idx="1"/>
          </p:nvPr>
        </p:nvSpPr>
        <p:spPr/>
        <p:txBody>
          <a:bodyPr/>
          <a:lstStyle/>
          <a:p>
            <a:endParaRPr lang="ar-SA"/>
          </a:p>
        </p:txBody>
      </p:sp>
    </p:spTree>
    <p:extLst>
      <p:ext uri="{BB962C8B-B14F-4D97-AF65-F5344CB8AC3E}">
        <p14:creationId xmlns:p14="http://schemas.microsoft.com/office/powerpoint/2010/main" xmlns="" val="3633556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مسألة القول في إعراب المثنى والجمع على حده </a:t>
            </a:r>
          </a:p>
          <a:p>
            <a:r>
              <a:rPr lang="ar-SA" dirty="0" smtClean="0"/>
              <a:t> ذهب الكوفيون إلى أن الألف والواو والياء في التثنية والجمع بمنزلة الفتحة والضمة والكسرة في أنها إعراب</a:t>
            </a:r>
          </a:p>
          <a:p>
            <a:r>
              <a:rPr lang="ar-SA" dirty="0" smtClean="0"/>
              <a:t> وإليه ذهب أبو علي قطرب بن المستنير وزعم قوم أنه مذهب سيبويه وليس بصحيح </a:t>
            </a:r>
            <a:endParaRPr lang="ar-SA" dirty="0"/>
          </a:p>
        </p:txBody>
      </p:sp>
    </p:spTree>
    <p:extLst>
      <p:ext uri="{BB962C8B-B14F-4D97-AF65-F5344CB8AC3E}">
        <p14:creationId xmlns:p14="http://schemas.microsoft.com/office/powerpoint/2010/main" xmlns="" val="2959804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وذهب البصريون إلى أنها حروف إعراب </a:t>
            </a:r>
          </a:p>
          <a:p>
            <a:r>
              <a:rPr lang="ar-SA" dirty="0" smtClean="0"/>
              <a:t> وذهب أبو الحسن الأخفش وأبو العباس المبرد وأبو عثمان المازني </a:t>
            </a:r>
          </a:p>
          <a:p>
            <a:r>
              <a:rPr lang="ar-SA" dirty="0" smtClean="0"/>
              <a:t>إلى أنها ليست بإعراب ولا حروف إعراب ولكنها تدل على الإعراب </a:t>
            </a:r>
          </a:p>
          <a:p>
            <a:r>
              <a:rPr lang="ar-SA" dirty="0" smtClean="0"/>
              <a:t> وذهب أبو عمر </a:t>
            </a:r>
            <a:r>
              <a:rPr lang="ar-SA" dirty="0" err="1" smtClean="0"/>
              <a:t>الجرمى</a:t>
            </a:r>
            <a:r>
              <a:rPr lang="ar-SA" dirty="0" smtClean="0"/>
              <a:t> إلى أن انقلابها هو الإعراب </a:t>
            </a:r>
          </a:p>
          <a:p>
            <a:r>
              <a:rPr lang="ar-SA" dirty="0" smtClean="0"/>
              <a:t> وحكى عن أبي إسحاق الزجاج أن التثنية والجمع مبنيان وهو خلاف الإجماع </a:t>
            </a:r>
          </a:p>
          <a:p>
            <a:endParaRPr lang="ar-SA" dirty="0"/>
          </a:p>
        </p:txBody>
      </p:sp>
    </p:spTree>
    <p:extLst>
      <p:ext uri="{BB962C8B-B14F-4D97-AF65-F5344CB8AC3E}">
        <p14:creationId xmlns:p14="http://schemas.microsoft.com/office/powerpoint/2010/main" xmlns="" val="17280667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أقوال الكوفيون</a:t>
            </a:r>
            <a:endParaRPr lang="ar-SA" dirty="0"/>
          </a:p>
        </p:txBody>
      </p:sp>
      <p:sp>
        <p:nvSpPr>
          <p:cNvPr id="3" name="عنصر نائب للمحتوى 2"/>
          <p:cNvSpPr>
            <a:spLocks noGrp="1"/>
          </p:cNvSpPr>
          <p:nvPr>
            <p:ph idx="1"/>
          </p:nvPr>
        </p:nvSpPr>
        <p:spPr/>
        <p:txBody>
          <a:bodyPr>
            <a:normAutofit fontScale="85000" lnSpcReduction="10000"/>
          </a:bodyPr>
          <a:lstStyle/>
          <a:p>
            <a:r>
              <a:rPr lang="ar-SA" dirty="0" smtClean="0"/>
              <a:t> أما الكوفيون فاحتجوا بأن قالوا الدليل على أنها إعراب كالحركات </a:t>
            </a:r>
          </a:p>
          <a:p>
            <a:r>
              <a:rPr lang="ar-SA" dirty="0" smtClean="0"/>
              <a:t>أنها تتغير كتغير الحركات </a:t>
            </a:r>
          </a:p>
          <a:p>
            <a:r>
              <a:rPr lang="ar-SA" dirty="0" smtClean="0"/>
              <a:t>تقول :  قام الزيدان  ،ورأيت </a:t>
            </a:r>
            <a:r>
              <a:rPr lang="ar-SA" dirty="0" err="1" smtClean="0"/>
              <a:t>الزيدين</a:t>
            </a:r>
            <a:r>
              <a:rPr lang="ar-SA" dirty="0" smtClean="0"/>
              <a:t> ،ومررت </a:t>
            </a:r>
            <a:r>
              <a:rPr lang="ar-SA" dirty="0" err="1" smtClean="0"/>
              <a:t>بالزيدين</a:t>
            </a:r>
            <a:r>
              <a:rPr lang="ar-SA" dirty="0" smtClean="0"/>
              <a:t> ،وذهب الزيدون ،ورأيت </a:t>
            </a:r>
            <a:r>
              <a:rPr lang="ar-SA" dirty="0" err="1" smtClean="0"/>
              <a:t>الزيدين</a:t>
            </a:r>
            <a:r>
              <a:rPr lang="ar-SA" dirty="0" smtClean="0"/>
              <a:t> ،ومررت </a:t>
            </a:r>
            <a:r>
              <a:rPr lang="ar-SA" dirty="0" err="1" smtClean="0"/>
              <a:t>بالزيدين</a:t>
            </a:r>
            <a:r>
              <a:rPr lang="ar-SA" dirty="0" smtClean="0"/>
              <a:t>,</a:t>
            </a:r>
          </a:p>
          <a:p>
            <a:r>
              <a:rPr lang="ar-SA" dirty="0" smtClean="0"/>
              <a:t> فتتغير كتغير الحركات نحو :  قام زيد ورأيت زيدا ومررت بزيد </a:t>
            </a:r>
          </a:p>
          <a:p>
            <a:r>
              <a:rPr lang="ar-SA" dirty="0" smtClean="0"/>
              <a:t>فلما تغيرت كتغير الحركات دل على أنها إعراب بمنزلة الحركات</a:t>
            </a:r>
          </a:p>
          <a:p>
            <a:r>
              <a:rPr lang="ar-SA" dirty="0" smtClean="0"/>
              <a:t>ولو كانت حروف إعراب لما جاز أن تتغير ذواتها عن حالها فلما تغيرت تغير الحركات دل على أنها بمنزلتها</a:t>
            </a:r>
          </a:p>
          <a:p>
            <a:endParaRPr lang="ar-SA" dirty="0"/>
          </a:p>
        </p:txBody>
      </p:sp>
    </p:spTree>
    <p:extLst>
      <p:ext uri="{BB962C8B-B14F-4D97-AF65-F5344CB8AC3E}">
        <p14:creationId xmlns:p14="http://schemas.microsoft.com/office/powerpoint/2010/main" xmlns="" val="10421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ولهذا سماها سيبويه حروف الإعراب ذلك أنه جعل الألف في التثنية رفعا فقال يكون في الرفع ألفا وجعل الياء فيها جرا فقال يكون في الجر ياء مفتوحا ما قبلها وجعل الياء أيضا نصبا حملا على الجر فقال ويكون في النصب كذلك وهكذا جعل الواو والياء في الجمع رفعا وجرا ونصبا والرفع والجر والنصب لا يكون إلا إعرابا فدل على أنها إعراب </a:t>
            </a:r>
            <a:endParaRPr lang="ar-SA" dirty="0"/>
          </a:p>
        </p:txBody>
      </p:sp>
    </p:spTree>
    <p:extLst>
      <p:ext uri="{BB962C8B-B14F-4D97-AF65-F5344CB8AC3E}">
        <p14:creationId xmlns:p14="http://schemas.microsoft.com/office/powerpoint/2010/main" xmlns="" val="2151066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قالوا ولا يجوز أن يقال إن هذا يؤدي إلى أن يكون معربا لا حرف إعراب له وهذا لا نظير له </a:t>
            </a:r>
          </a:p>
          <a:p>
            <a:r>
              <a:rPr lang="ar-SA" dirty="0" smtClean="0"/>
              <a:t>وذلك لا يجوز لأنا نقول هنا إنما لا يجوز فيما يكون إعرابه بالحركة لا بالحرف لأن الحركة تدخل في الحرف بخلاف ما إذا كان معربا بالحرف لأن الحرف لا يدخل في الحرف </a:t>
            </a:r>
            <a:endParaRPr lang="ar-SA" dirty="0"/>
          </a:p>
        </p:txBody>
      </p:sp>
    </p:spTree>
    <p:extLst>
      <p:ext uri="{BB962C8B-B14F-4D97-AF65-F5344CB8AC3E}">
        <p14:creationId xmlns:p14="http://schemas.microsoft.com/office/powerpoint/2010/main" xmlns="" val="401315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والذي يدل على ذلك الخمسة الأمثلة وهي يفعلان وتفعلان ويفعلون وتفعلون وتفعلين يا امرأة </a:t>
            </a:r>
          </a:p>
          <a:p>
            <a:r>
              <a:rPr lang="ar-SA" dirty="0" smtClean="0"/>
              <a:t>فإنها لما كانت معربة بالحرف لم يكن لها حرف إعراب ألا ترى أن النون علامة الرفع كالضمة في تضرب وإذا جاز أن تكون هذه الخمسة الأمثلة معربة ولا حرف إعراب لها لأن إعرابها بالحرف فكذلك هاهنا يجوز أن يكون </a:t>
            </a:r>
            <a:r>
              <a:rPr lang="ar-SA" dirty="0" err="1" smtClean="0"/>
              <a:t>الإسم</a:t>
            </a:r>
            <a:r>
              <a:rPr lang="ar-SA" dirty="0" smtClean="0"/>
              <a:t> في التثنية والجمع معربا ولا حرف إعراب له لأن إعرابه بالحرف </a:t>
            </a:r>
            <a:endParaRPr lang="ar-SA" dirty="0"/>
          </a:p>
        </p:txBody>
      </p:sp>
    </p:spTree>
    <p:extLst>
      <p:ext uri="{BB962C8B-B14F-4D97-AF65-F5344CB8AC3E}">
        <p14:creationId xmlns:p14="http://schemas.microsoft.com/office/powerpoint/2010/main" xmlns="" val="37452638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أقوال البصريون</a:t>
            </a:r>
            <a:endParaRPr lang="ar-SA" dirty="0"/>
          </a:p>
        </p:txBody>
      </p:sp>
      <p:sp>
        <p:nvSpPr>
          <p:cNvPr id="3" name="عنصر نائب للمحتوى 2"/>
          <p:cNvSpPr>
            <a:spLocks noGrp="1"/>
          </p:cNvSpPr>
          <p:nvPr>
            <p:ph idx="1"/>
          </p:nvPr>
        </p:nvSpPr>
        <p:spPr/>
        <p:txBody>
          <a:bodyPr/>
          <a:lstStyle/>
          <a:p>
            <a:r>
              <a:rPr lang="ar-SA" dirty="0" smtClean="0"/>
              <a:t>وأما البصريون فاحتجوا بأن قالوا </a:t>
            </a:r>
          </a:p>
          <a:p>
            <a:r>
              <a:rPr lang="ar-SA" dirty="0" smtClean="0"/>
              <a:t>إنها حروف إعراب وليست بإعراب </a:t>
            </a:r>
          </a:p>
          <a:p>
            <a:r>
              <a:rPr lang="ar-SA" dirty="0" smtClean="0"/>
              <a:t>لأنها زيدت للدلالة على التثنية والجمع فلما زيدت بمعنى التثنية والجمع صارت من تمام صيغة الكلمة التي وضعت لذلك المعنى فصارت بمنزلة التاء في قائمة والألف في حبلى وكما أن التاء والألف حرفا إعراب فكذلك هذه الحروف هاهنا </a:t>
            </a:r>
          </a:p>
          <a:p>
            <a:endParaRPr lang="ar-SA" dirty="0"/>
          </a:p>
        </p:txBody>
      </p:sp>
    </p:spTree>
    <p:extLst>
      <p:ext uri="{BB962C8B-B14F-4D97-AF65-F5344CB8AC3E}">
        <p14:creationId xmlns:p14="http://schemas.microsoft.com/office/powerpoint/2010/main" xmlns="" val="950371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dirty="0" smtClean="0"/>
              <a:t> وأما من ذهب إلى أنها ليست بإعراب ولا حروف إعراب ولكنها تدل على الإعراب فقال:</a:t>
            </a:r>
          </a:p>
          <a:p>
            <a:r>
              <a:rPr lang="ar-SA" dirty="0" smtClean="0"/>
              <a:t> لأنها لو كانت إعرابا لما اختل معنى الكلمة بإسقاطها كإسقاط الضمة من دال زيد في قولك قام زيد وما أشبه ذلك ولو أنها حروف إعراب كالدال من زيد لما كان فيها دلالة على الإعراب كما لو قلت قام زيد من غير حركة وهي تدل على الإعراب لأنك إذا قلت رجلان علم أنه رفع فدل على أنها ليست بإعراب ولا حروف إعراب ولكنها تدل على الإعراب </a:t>
            </a:r>
          </a:p>
          <a:p>
            <a:endParaRPr lang="ar-SA" dirty="0"/>
          </a:p>
        </p:txBody>
      </p:sp>
    </p:spTree>
    <p:extLst>
      <p:ext uri="{BB962C8B-B14F-4D97-AF65-F5344CB8AC3E}">
        <p14:creationId xmlns:p14="http://schemas.microsoft.com/office/powerpoint/2010/main" xmlns="" val="3688461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وهذا القول فاسد وذلك لأن قولهم إن هذه الحروف تدل على الإعراب لا يخلو إما أن تدل على إعراب في الكلمة أو في غيرها فإن كانت تدل على إعراب في الكلمة فوجب أن تقدر في هذه الحروف لأنها أواخر الكلمة فيؤول هذا القول إلى أنها حروف الإعراب كقول أكثر البصريين وإن كانت تدل على إعراب في غير الكلمة فوجب أن تكون الكلمة مبنية وليس من مذهب أبي الحسن الأخفش وأبي العباس المبرد وأبي عثمان المازني أن التثنية والجمع مبنيان </a:t>
            </a:r>
            <a:endParaRPr lang="ar-SA" dirty="0"/>
          </a:p>
        </p:txBody>
      </p:sp>
    </p:spTree>
    <p:extLst>
      <p:ext uri="{BB962C8B-B14F-4D97-AF65-F5344CB8AC3E}">
        <p14:creationId xmlns:p14="http://schemas.microsoft.com/office/powerpoint/2010/main" xmlns="" val="3024061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dirty="0" smtClean="0"/>
              <a:t>وأما من ذهب إلى أن انقلابها هو الإعراب فقد أفسده بعض النحويين من وجهين أحدهما </a:t>
            </a:r>
          </a:p>
          <a:p>
            <a:r>
              <a:rPr lang="ar-SA" dirty="0" smtClean="0"/>
              <a:t>الوجه الأول : لأن هذا يؤدي إلى أن يكون الإعراب بغير حركة ولا حرف وهذا لا نظير له في كلامهم </a:t>
            </a:r>
          </a:p>
          <a:p>
            <a:r>
              <a:rPr lang="ar-SA" dirty="0" smtClean="0"/>
              <a:t> والوجه الثاني : أن هذا يؤدي إلى أن يكون التثنية والجمع في حال الرفع مبنيين لأن أول أحوال الاسم الرفع ولا انقلاب له وأن يكونا في حال النصب والجر معربين لانقلابهما </a:t>
            </a:r>
          </a:p>
          <a:p>
            <a:r>
              <a:rPr lang="ar-SA" dirty="0" smtClean="0"/>
              <a:t> وليس من مذهب أبي عمر الجرمي أن التثنية والجمع مبنيان في حال من الأحوال </a:t>
            </a:r>
          </a:p>
          <a:p>
            <a:endParaRPr lang="ar-SA" dirty="0"/>
          </a:p>
        </p:txBody>
      </p:sp>
    </p:spTree>
    <p:extLst>
      <p:ext uri="{BB962C8B-B14F-4D97-AF65-F5344CB8AC3E}">
        <p14:creationId xmlns:p14="http://schemas.microsoft.com/office/powerpoint/2010/main" xmlns="" val="2970120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dirty="0" smtClean="0"/>
              <a:t>وأما من ذهب إلى أنهما مبنيان فقال : </a:t>
            </a:r>
          </a:p>
          <a:p>
            <a:r>
              <a:rPr lang="ar-SA" dirty="0" smtClean="0"/>
              <a:t>إنما قلت ذلك لأن هذه الحروف زيدت على بناء المفرد في التثنية والجمع فنزلا منزلة ما ركب من </a:t>
            </a:r>
            <a:r>
              <a:rPr lang="ar-SA" dirty="0" err="1" smtClean="0"/>
              <a:t>الإسمين</a:t>
            </a:r>
            <a:r>
              <a:rPr lang="ar-SA" dirty="0" smtClean="0"/>
              <a:t> نحو خمسة عشر وما أشبهه </a:t>
            </a:r>
          </a:p>
          <a:p>
            <a:r>
              <a:rPr lang="ar-SA" dirty="0" smtClean="0"/>
              <a:t> وهذا القول أيضا يفسد من وجهين  : </a:t>
            </a:r>
          </a:p>
          <a:p>
            <a:r>
              <a:rPr lang="ar-SA" dirty="0" smtClean="0"/>
              <a:t>أحدهما أن التثنية والجمع وضعا على هذه الصيغة لأن يدلا على معنييهما من التثنية والجمع وإنما يفرد المفرد في الحكم لوجود لفظه وإذا كان كذلك لم يجز أن يشبها بما ركب من شيئين منفصلين كخمسة عشر وما أشبهه </a:t>
            </a:r>
            <a:endParaRPr lang="ar-SA" dirty="0"/>
          </a:p>
        </p:txBody>
      </p:sp>
    </p:spTree>
    <p:extLst>
      <p:ext uri="{BB962C8B-B14F-4D97-AF65-F5344CB8AC3E}">
        <p14:creationId xmlns:p14="http://schemas.microsoft.com/office/powerpoint/2010/main" xmlns="" val="11242789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الوجه الثاني أنهما لو كانا مبنيين لكان يجب أن لا يختلف آخرهما باختلاف العوامل فيهما لأن المبني مالا يختلف آخره باختلاف العوامل فيه فلما اختلف هاهنا آخر التثنية والجمع باختلاف العوامل فيهما دل على أنهما معربان لا مبنيان </a:t>
            </a:r>
            <a:endParaRPr lang="ar-SA" dirty="0"/>
          </a:p>
        </p:txBody>
      </p:sp>
    </p:spTree>
    <p:extLst>
      <p:ext uri="{BB962C8B-B14F-4D97-AF65-F5344CB8AC3E}">
        <p14:creationId xmlns:p14="http://schemas.microsoft.com/office/powerpoint/2010/main" xmlns="" val="120175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dirty="0" smtClean="0"/>
              <a:t>وأما الجواب عن كلمات الكوفيين</a:t>
            </a:r>
          </a:p>
          <a:p>
            <a:r>
              <a:rPr lang="ar-SA" dirty="0" smtClean="0"/>
              <a:t> أما قولهم إنها هي الإعراب كالحركات بدليل أنها تتغير تغير الحركات فالجواب عنه من ثلاثة أوجه : </a:t>
            </a:r>
          </a:p>
          <a:p>
            <a:r>
              <a:rPr lang="ar-SA" dirty="0" smtClean="0"/>
              <a:t>حدها أن القياس كان يقتضي أن لا تتغير كقراءة من قرأ إن هذان لساحران على لغة بني الحارث بن كعب إلا أنهم عدلوا عن هذا القياس لإزالة اللبس ألا ترى أنك لو قلت ضرب الزيدان العمران لوقع الالتباس وليس هذا بمنزلة المقصور في نحو ضرب موسى عيسى لأن المقصور يزول عنه اللبس بالوصف والتوكيد </a:t>
            </a:r>
          </a:p>
          <a:p>
            <a:endParaRPr lang="ar-SA" dirty="0"/>
          </a:p>
        </p:txBody>
      </p:sp>
    </p:spTree>
    <p:extLst>
      <p:ext uri="{BB962C8B-B14F-4D97-AF65-F5344CB8AC3E}">
        <p14:creationId xmlns:p14="http://schemas.microsoft.com/office/powerpoint/2010/main" xmlns="" val="1730414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والوجه الثاني أن هذه الحروف إنما تغيرت في التثنية والجمع لأن لهما خاصية لا تكون في غيرهما استحقا من أجلها التغيير وذلك أن كل اسم معتل لا تدخله الحركات نحو رحى وعصا وحبلى وبشرى له نظير من الصحيح يدل على مثل إعرابه فنظير رحى وعصا جمل وجبل ونظير حبلى وبشرى حمراء وصحراء وأما التثنية وهذا الجمع الذي على حدها فلا نظير لواحد منهما إلا بتثنية أو جمع فعوضا من فقد النظير الدال على مثل إعرابها تغير هذه الحروف فيهما </a:t>
            </a:r>
            <a:endParaRPr lang="ar-SA" dirty="0"/>
          </a:p>
        </p:txBody>
      </p:sp>
    </p:spTree>
    <p:extLst>
      <p:ext uri="{BB962C8B-B14F-4D97-AF65-F5344CB8AC3E}">
        <p14:creationId xmlns:p14="http://schemas.microsoft.com/office/powerpoint/2010/main" xmlns="" val="38286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والوجه الثالث أن هذا ينتقض بالضمائر المتصلة والمنفصلة فإنها تتغير في حال الرفع والنصب والجر وليس تغيرها إعرابا ألا ترى أنك تقول في المنفصلة أنا وأنت في حال الرفع وإياي وإياك في حال النصب وتقول في المتصلة مررت بك فتكون الكاف في موضع جر وهي اسم مخاطب </a:t>
            </a:r>
          </a:p>
          <a:p>
            <a:endParaRPr lang="ar-SA" dirty="0" smtClean="0"/>
          </a:p>
          <a:p>
            <a:endParaRPr lang="ar-SA" dirty="0"/>
          </a:p>
        </p:txBody>
      </p:sp>
    </p:spTree>
    <p:extLst>
      <p:ext uri="{BB962C8B-B14F-4D97-AF65-F5344CB8AC3E}">
        <p14:creationId xmlns:p14="http://schemas.microsoft.com/office/powerpoint/2010/main" xmlns="" val="2901413419"/>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TotalTime>
  <Words>966</Words>
  <Application>Microsoft Office PowerPoint</Application>
  <PresentationFormat>عرض على الشاشة (3:4)‏</PresentationFormat>
  <Paragraphs>42</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نسق Office</vt:lpstr>
      <vt:lpstr>مسألة إعراب المثنى</vt:lpstr>
      <vt:lpstr>الشريحة 2</vt:lpstr>
      <vt:lpstr>الشريحة 3</vt:lpstr>
      <vt:lpstr>أقوال الكوفيون</vt:lpstr>
      <vt:lpstr>الشريحة 5</vt:lpstr>
      <vt:lpstr>الشريحة 6</vt:lpstr>
      <vt:lpstr>الشريحة 7</vt:lpstr>
      <vt:lpstr>أقوال البصريون</vt:lpstr>
      <vt:lpstr>الشريحة 9</vt:lpstr>
      <vt:lpstr>الشريحة 10</vt:lpstr>
      <vt:lpstr>الشريحة 11</vt:lpstr>
      <vt:lpstr>الشريحة 12</vt:lpstr>
      <vt:lpstr>الشريحة 13</vt:lpstr>
      <vt:lpstr>الشريحة 14</vt:lpstr>
      <vt:lpstr>الشريحة 15</vt:lpstr>
      <vt:lpstr>الشريحة 16</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مسألة إعراب المثنى</dc:title>
  <dc:creator>user</dc:creator>
  <cp:lastModifiedBy>win xp</cp:lastModifiedBy>
  <cp:revision>4</cp:revision>
  <dcterms:created xsi:type="dcterms:W3CDTF">2014-03-31T08:45:21Z</dcterms:created>
  <dcterms:modified xsi:type="dcterms:W3CDTF">2014-05-14T06:18:00Z</dcterms:modified>
</cp:coreProperties>
</file>