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0" r:id="rId25"/>
    <p:sldId id="281" r:id="rId2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74" d="100"/>
          <a:sy n="74" d="100"/>
        </p:scale>
        <p:origin x="-104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27D02298-B0CF-493F-A58B-FEE7C30DC4AF}"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1F9F42C-8F12-4034-9390-DA7654A06DD5}" type="slidenum">
              <a:rPr lang="ar-SA" smtClean="0"/>
              <a:pPr/>
              <a:t>‹#›</a:t>
            </a:fld>
            <a:endParaRPr lang="ar-SA"/>
          </a:p>
        </p:txBody>
      </p:sp>
    </p:spTree>
    <p:extLst>
      <p:ext uri="{BB962C8B-B14F-4D97-AF65-F5344CB8AC3E}">
        <p14:creationId xmlns:p14="http://schemas.microsoft.com/office/powerpoint/2010/main" xmlns="" val="1042766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7D02298-B0CF-493F-A58B-FEE7C30DC4AF}"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1F9F42C-8F12-4034-9390-DA7654A06DD5}" type="slidenum">
              <a:rPr lang="ar-SA" smtClean="0"/>
              <a:pPr/>
              <a:t>‹#›</a:t>
            </a:fld>
            <a:endParaRPr lang="ar-SA"/>
          </a:p>
        </p:txBody>
      </p:sp>
    </p:spTree>
    <p:extLst>
      <p:ext uri="{BB962C8B-B14F-4D97-AF65-F5344CB8AC3E}">
        <p14:creationId xmlns:p14="http://schemas.microsoft.com/office/powerpoint/2010/main" xmlns="" val="4191378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27D02298-B0CF-493F-A58B-FEE7C30DC4AF}"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1F9F42C-8F12-4034-9390-DA7654A06DD5}" type="slidenum">
              <a:rPr lang="ar-SA" smtClean="0"/>
              <a:pPr/>
              <a:t>‹#›</a:t>
            </a:fld>
            <a:endParaRPr lang="ar-SA"/>
          </a:p>
        </p:txBody>
      </p:sp>
    </p:spTree>
    <p:extLst>
      <p:ext uri="{BB962C8B-B14F-4D97-AF65-F5344CB8AC3E}">
        <p14:creationId xmlns:p14="http://schemas.microsoft.com/office/powerpoint/2010/main" xmlns="" val="913055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27D02298-B0CF-493F-A58B-FEE7C30DC4AF}" type="datetimeFigureOut">
              <a:rPr lang="ar-SA" smtClean="0"/>
              <a:pPr/>
              <a:t>15/07/1435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1F9F42C-8F12-4034-9390-DA7654A06DD5}" type="slidenum">
              <a:rPr lang="ar-SA" smtClean="0"/>
              <a:pPr/>
              <a:t>‹#›</a:t>
            </a:fld>
            <a:endParaRPr lang="ar-SA"/>
          </a:p>
        </p:txBody>
      </p:sp>
    </p:spTree>
    <p:extLst>
      <p:ext uri="{BB962C8B-B14F-4D97-AF65-F5344CB8AC3E}">
        <p14:creationId xmlns:p14="http://schemas.microsoft.com/office/powerpoint/2010/main" xmlns="" val="1132776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27D02298-B0CF-493F-A58B-FEE7C30DC4AF}" type="datetimeFigureOut">
              <a:rPr lang="ar-SA" smtClean="0"/>
              <a:pPr/>
              <a:t>15/07/1435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81F9F42C-8F12-4034-9390-DA7654A06DD5}" type="slidenum">
              <a:rPr lang="ar-SA" smtClean="0"/>
              <a:pPr/>
              <a:t>‹#›</a:t>
            </a:fld>
            <a:endParaRPr lang="ar-SA"/>
          </a:p>
        </p:txBody>
      </p:sp>
    </p:spTree>
    <p:extLst>
      <p:ext uri="{BB962C8B-B14F-4D97-AF65-F5344CB8AC3E}">
        <p14:creationId xmlns:p14="http://schemas.microsoft.com/office/powerpoint/2010/main" xmlns="" val="2958969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27D02298-B0CF-493F-A58B-FEE7C30DC4AF}" type="datetimeFigureOut">
              <a:rPr lang="ar-SA" smtClean="0"/>
              <a:pPr/>
              <a:t>15/07/1435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81F9F42C-8F12-4034-9390-DA7654A06DD5}" type="slidenum">
              <a:rPr lang="ar-SA" smtClean="0"/>
              <a:pPr/>
              <a:t>‹#›</a:t>
            </a:fld>
            <a:endParaRPr lang="ar-SA"/>
          </a:p>
        </p:txBody>
      </p:sp>
    </p:spTree>
    <p:extLst>
      <p:ext uri="{BB962C8B-B14F-4D97-AF65-F5344CB8AC3E}">
        <p14:creationId xmlns:p14="http://schemas.microsoft.com/office/powerpoint/2010/main" xmlns="" val="79300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7D02298-B0CF-493F-A58B-FEE7C30DC4AF}" type="datetimeFigureOut">
              <a:rPr lang="ar-SA" smtClean="0"/>
              <a:pPr/>
              <a:t>15/07/1435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81F9F42C-8F12-4034-9390-DA7654A06DD5}" type="slidenum">
              <a:rPr lang="ar-SA" smtClean="0"/>
              <a:pPr/>
              <a:t>‹#›</a:t>
            </a:fld>
            <a:endParaRPr lang="ar-SA"/>
          </a:p>
        </p:txBody>
      </p:sp>
    </p:spTree>
    <p:extLst>
      <p:ext uri="{BB962C8B-B14F-4D97-AF65-F5344CB8AC3E}">
        <p14:creationId xmlns:p14="http://schemas.microsoft.com/office/powerpoint/2010/main" xmlns="" val="1484726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7D02298-B0CF-493F-A58B-FEE7C30DC4AF}" type="datetimeFigureOut">
              <a:rPr lang="ar-SA" smtClean="0"/>
              <a:pPr/>
              <a:t>15/07/1435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1F9F42C-8F12-4034-9390-DA7654A06DD5}" type="slidenum">
              <a:rPr lang="ar-SA" smtClean="0"/>
              <a:pPr/>
              <a:t>‹#›</a:t>
            </a:fld>
            <a:endParaRPr lang="ar-SA"/>
          </a:p>
        </p:txBody>
      </p:sp>
    </p:spTree>
    <p:extLst>
      <p:ext uri="{BB962C8B-B14F-4D97-AF65-F5344CB8AC3E}">
        <p14:creationId xmlns:p14="http://schemas.microsoft.com/office/powerpoint/2010/main" xmlns="" val="2062163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7D02298-B0CF-493F-A58B-FEE7C30DC4AF}" type="datetimeFigureOut">
              <a:rPr lang="ar-SA" smtClean="0"/>
              <a:pPr/>
              <a:t>15/07/1435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1F9F42C-8F12-4034-9390-DA7654A06DD5}" type="slidenum">
              <a:rPr lang="ar-SA" smtClean="0"/>
              <a:pPr/>
              <a:t>‹#›</a:t>
            </a:fld>
            <a:endParaRPr lang="ar-SA"/>
          </a:p>
        </p:txBody>
      </p:sp>
    </p:spTree>
    <p:extLst>
      <p:ext uri="{BB962C8B-B14F-4D97-AF65-F5344CB8AC3E}">
        <p14:creationId xmlns:p14="http://schemas.microsoft.com/office/powerpoint/2010/main" xmlns="" val="1072013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7D02298-B0CF-493F-A58B-FEE7C30DC4AF}"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1F9F42C-8F12-4034-9390-DA7654A06DD5}" type="slidenum">
              <a:rPr lang="ar-SA" smtClean="0"/>
              <a:pPr/>
              <a:t>‹#›</a:t>
            </a:fld>
            <a:endParaRPr lang="ar-SA"/>
          </a:p>
        </p:txBody>
      </p:sp>
    </p:spTree>
    <p:extLst>
      <p:ext uri="{BB962C8B-B14F-4D97-AF65-F5344CB8AC3E}">
        <p14:creationId xmlns:p14="http://schemas.microsoft.com/office/powerpoint/2010/main" xmlns="" val="596854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7D02298-B0CF-493F-A58B-FEE7C30DC4AF}"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1F9F42C-8F12-4034-9390-DA7654A06DD5}" type="slidenum">
              <a:rPr lang="ar-SA" smtClean="0"/>
              <a:pPr/>
              <a:t>‹#›</a:t>
            </a:fld>
            <a:endParaRPr lang="ar-SA"/>
          </a:p>
        </p:txBody>
      </p:sp>
    </p:spTree>
    <p:extLst>
      <p:ext uri="{BB962C8B-B14F-4D97-AF65-F5344CB8AC3E}">
        <p14:creationId xmlns:p14="http://schemas.microsoft.com/office/powerpoint/2010/main" xmlns="" val="294533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7D02298-B0CF-493F-A58B-FEE7C30DC4AF}" type="datetimeFigureOut">
              <a:rPr lang="ar-SA" smtClean="0"/>
              <a:pPr/>
              <a:t>15/07/1435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1F9F42C-8F12-4034-9390-DA7654A06DD5}" type="slidenum">
              <a:rPr lang="ar-SA" smtClean="0"/>
              <a:pPr/>
              <a:t>‹#›</a:t>
            </a:fld>
            <a:endParaRPr lang="ar-SA"/>
          </a:p>
        </p:txBody>
      </p:sp>
    </p:spTree>
    <p:extLst>
      <p:ext uri="{BB962C8B-B14F-4D97-AF65-F5344CB8AC3E}">
        <p14:creationId xmlns:p14="http://schemas.microsoft.com/office/powerpoint/2010/main" xmlns="" val="3520497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mtClean="0"/>
              <a:t>المشترك اللفظي</a:t>
            </a:r>
            <a:endParaRPr lang="ar-SA"/>
          </a:p>
        </p:txBody>
      </p:sp>
      <p:sp>
        <p:nvSpPr>
          <p:cNvPr id="3" name="عنوان فرعي 2"/>
          <p:cNvSpPr>
            <a:spLocks noGrp="1"/>
          </p:cNvSpPr>
          <p:nvPr>
            <p:ph type="subTitle" idx="1"/>
          </p:nvPr>
        </p:nvSpPr>
        <p:spPr/>
        <p:txBody>
          <a:bodyPr/>
          <a:lstStyle/>
          <a:p>
            <a:endParaRPr lang="ar-SA"/>
          </a:p>
        </p:txBody>
      </p:sp>
    </p:spTree>
    <p:extLst>
      <p:ext uri="{BB962C8B-B14F-4D97-AF65-F5344CB8AC3E}">
        <p14:creationId xmlns:p14="http://schemas.microsoft.com/office/powerpoint/2010/main" xmlns="" val="2097858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المشترك اللفظي علامةٌ واضحة في اللغة العربية، وهو بكثرته خصِّيصة لها، وعاملٌ من عوامل تنميتها، وقد تنبَّه العلماء له، وأشاروا إلى شواهده، والمعاني التي تدور ألفاظُه حولها.</a:t>
            </a:r>
          </a:p>
          <a:p>
            <a:r>
              <a:rPr lang="ar-SA" dirty="0"/>
              <a:t>المشترك اللفظي عكس الترادف، ويشمل: المشترك والتضاد، </a:t>
            </a:r>
            <a:r>
              <a:rPr lang="ar-SA" dirty="0" smtClean="0"/>
              <a:t>والدخيل</a:t>
            </a:r>
            <a:endParaRPr lang="ar-SA" dirty="0"/>
          </a:p>
          <a:p>
            <a:endParaRPr lang="ar-SA" dirty="0"/>
          </a:p>
        </p:txBody>
      </p:sp>
    </p:spTree>
    <p:extLst>
      <p:ext uri="{BB962C8B-B14F-4D97-AF65-F5344CB8AC3E}">
        <p14:creationId xmlns:p14="http://schemas.microsoft.com/office/powerpoint/2010/main" xmlns="" val="982330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المشترك اللفظي اصطلاحا</a:t>
            </a:r>
            <a:endParaRPr lang="ar-SA" dirty="0"/>
          </a:p>
        </p:txBody>
      </p:sp>
      <p:sp>
        <p:nvSpPr>
          <p:cNvPr id="3" name="عنصر نائب للمحتوى 2"/>
          <p:cNvSpPr>
            <a:spLocks noGrp="1"/>
          </p:cNvSpPr>
          <p:nvPr>
            <p:ph idx="1"/>
          </p:nvPr>
        </p:nvSpPr>
        <p:spPr/>
        <p:txBody>
          <a:bodyPr/>
          <a:lstStyle/>
          <a:p>
            <a:r>
              <a:rPr lang="ar-SA" dirty="0"/>
              <a:t>تُعدُّ ظاهرة المشترك اللفظي - مثلُها في ذلك مثلُ الترادف - مشكلةً من مشاكل العلاقات الدلالية، مصطلحٌ يطلقه الدرْسُ الحديث على ظواهرَ متعددةٍ، تشرح العلاقات بين الكلمات في اللغة الواحدة، ومن نواحٍ عدَّة، نحو أن يكون معنيان أو أكثرُ للفظٍ واحد، فتسمَّى العلاقة هنا (المشترك اللفظي)؛ لكونها تسير خلافًا للوضع المثالي للَّغة، الذي يقتضي أن يكون للَّفظ الواحد معنًى واحدٌ، وللمعنى الواحد لفظٌ واحد، </a:t>
            </a:r>
          </a:p>
        </p:txBody>
      </p:sp>
    </p:spTree>
    <p:extLst>
      <p:ext uri="{BB962C8B-B14F-4D97-AF65-F5344CB8AC3E}">
        <p14:creationId xmlns:p14="http://schemas.microsoft.com/office/powerpoint/2010/main" xmlns="" val="3793086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حدُّ المشترك اللفظي:</a:t>
            </a:r>
          </a:p>
          <a:p>
            <a:r>
              <a:rPr lang="ar-SA" dirty="0"/>
              <a:t>أ - المشترك لغويًّا: </a:t>
            </a:r>
          </a:p>
          <a:p>
            <a:r>
              <a:rPr lang="ar-SA" dirty="0"/>
              <a:t>"الشِّرْكَةُ والشَّرِكة سواء: مخالطةُ الشريكين، يقال: اشترَكنا بمعنى: تَشارَكنا، وقد اشترك الرجلان، وتَشارَكا وشارَك أَحدُهما الآخرَ... وشاركْتُ فلانًا: صرْتُ شريكَه، واشْتركنا وتَشاركنا في كذا، وشَرِكْتُه في البيع والميراث... قال: ورأَيت فلانًا مُشتركًا، إذا كان يُحَدِّث نفسه أنَّ رأيه مُشْتَرَكٌ ليس بواحد</a:t>
            </a:r>
          </a:p>
          <a:p>
            <a:endParaRPr lang="ar-SA" dirty="0"/>
          </a:p>
        </p:txBody>
      </p:sp>
    </p:spTree>
    <p:extLst>
      <p:ext uri="{BB962C8B-B14F-4D97-AF65-F5344CB8AC3E}">
        <p14:creationId xmlns:p14="http://schemas.microsoft.com/office/powerpoint/2010/main" xmlns="" val="1786862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وفي </a:t>
            </a:r>
            <a:r>
              <a:rPr lang="ar-SA" dirty="0" smtClean="0"/>
              <a:t>(الصحاح) </a:t>
            </a:r>
            <a:r>
              <a:rPr lang="ar-SA" dirty="0"/>
              <a:t>للجوهري: رأيتُ فلانًا مُشْتَرَكًا، إذا كان يحدِّث نفسه كالمهموم... وطريقٌ مُشْتَرَك: يستوي فيه الناس، واسم مُشْتَرَك: تشترك فيه معانٍ كثيرةٌ، كالعين ونحوها؛ فإنه يجمع معانيَ </a:t>
            </a:r>
            <a:r>
              <a:rPr lang="ar-SA" dirty="0" smtClean="0"/>
              <a:t>كثيرةً "المشترك </a:t>
            </a:r>
            <a:r>
              <a:rPr lang="ar-SA" dirty="0"/>
              <a:t>اصطلاحًا:</a:t>
            </a:r>
          </a:p>
        </p:txBody>
      </p:sp>
    </p:spTree>
    <p:extLst>
      <p:ext uri="{BB962C8B-B14F-4D97-AF65-F5344CB8AC3E}">
        <p14:creationId xmlns:p14="http://schemas.microsoft.com/office/powerpoint/2010/main" xmlns="" val="59928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حدود المشترك اللفظي</a:t>
            </a: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قال  </a:t>
            </a:r>
            <a:r>
              <a:rPr lang="ar-SA" dirty="0"/>
              <a:t>الزبيدي: إنه اللفظُ الواحد الدالُّ على معنَيَيْن مختلفين فأكثر، دلالة على السَّواءِ عند أهلِ تلك اللغة.</a:t>
            </a:r>
          </a:p>
          <a:p>
            <a:r>
              <a:rPr lang="ar-SA" dirty="0"/>
              <a:t>وقولُ زكريا بن محمد الأنصاري: </a:t>
            </a:r>
            <a:r>
              <a:rPr lang="ar-SA" dirty="0" smtClean="0"/>
              <a:t>(ما </a:t>
            </a:r>
            <a:r>
              <a:rPr lang="ar-SA" dirty="0"/>
              <a:t>وُضع لمعنيين فأكثر، كالقرء للطُّهْر </a:t>
            </a:r>
            <a:r>
              <a:rPr lang="ar-SA" dirty="0" smtClean="0"/>
              <a:t>والحيض) </a:t>
            </a:r>
            <a:r>
              <a:rPr lang="ar-SA" dirty="0"/>
              <a:t>(قال السرخسي: "وأما المشترك، فكلُّ لفظ يشترك فيه معانٍ، أو أسامٍ، لا على سبيل الانتظام؛ بل على احتمال أن يكون كل واحد هو المرادَ به على الانفراد، وإذا تعيَّن الواحد مرادًا به، انتفى الآخر؛ مثل اسم (العين)؛ فإنه للناظر، ولعين الماء، وللشمس، وللميزان، وللنقد من المال، وللشيء المعين، لا على أن جميع ذلك </a:t>
            </a:r>
          </a:p>
          <a:p>
            <a:endParaRPr lang="ar-SA" dirty="0"/>
          </a:p>
        </p:txBody>
      </p:sp>
    </p:spTree>
    <p:extLst>
      <p:ext uri="{BB962C8B-B14F-4D97-AF65-F5344CB8AC3E}">
        <p14:creationId xmlns:p14="http://schemas.microsoft.com/office/powerpoint/2010/main" xmlns="" val="2127697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أما عبدالرحيم </a:t>
            </a:r>
            <a:r>
              <a:rPr lang="ar-SA" dirty="0" err="1"/>
              <a:t>الإسنوي</a:t>
            </a:r>
            <a:r>
              <a:rPr lang="ar-SA" dirty="0"/>
              <a:t>،</a:t>
            </a:r>
          </a:p>
          <a:p>
            <a:r>
              <a:rPr lang="ar-SA" dirty="0"/>
              <a:t>فجعل لكلامه عن المشترك مقدمةً نافعة في الفرق بين الوضع والاستعمال والحمل، قائلاً: "فالوضع: هو جعل اللفظ دليلاً على المعنى، والاستعمال: هو إطلاق اللفظ وإرادة المعنى، وهو من صفات المتكلم، والحمل: اعتقاد السامع مرادَ المتكلم، أو ما اشتمل عليه مراده، وذلك من صفات السامع  المشترك اللفظي عند القدماء</a:t>
            </a:r>
          </a:p>
          <a:p>
            <a:endParaRPr lang="ar-SA" dirty="0"/>
          </a:p>
        </p:txBody>
      </p:sp>
    </p:spTree>
    <p:extLst>
      <p:ext uri="{BB962C8B-B14F-4D97-AF65-F5344CB8AC3E}">
        <p14:creationId xmlns:p14="http://schemas.microsoft.com/office/powerpoint/2010/main" xmlns="" val="3106637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المشترك اللفظي في كتب القدماء</a:t>
            </a:r>
            <a:endParaRPr lang="ar-SA" dirty="0"/>
          </a:p>
        </p:txBody>
      </p:sp>
      <p:sp>
        <p:nvSpPr>
          <p:cNvPr id="3" name="عنصر نائب للمحتوى 2"/>
          <p:cNvSpPr>
            <a:spLocks noGrp="1"/>
          </p:cNvSpPr>
          <p:nvPr>
            <p:ph idx="1"/>
          </p:nvPr>
        </p:nvSpPr>
        <p:spPr/>
        <p:txBody>
          <a:bodyPr>
            <a:normAutofit fontScale="92500" lnSpcReduction="10000"/>
          </a:bodyPr>
          <a:lstStyle/>
          <a:p>
            <a:r>
              <a:rPr lang="ar-SA" dirty="0" smtClean="0"/>
              <a:t>صنَّف في المشترك اللفظي أئمة منهم:</a:t>
            </a:r>
            <a:endParaRPr lang="ar-SA" dirty="0"/>
          </a:p>
          <a:p>
            <a:r>
              <a:rPr lang="ar-SA" dirty="0"/>
              <a:t>1- </a:t>
            </a:r>
            <a:r>
              <a:rPr lang="ar-SA" dirty="0" smtClean="0"/>
              <a:t>مقاتل </a:t>
            </a:r>
            <a:r>
              <a:rPr lang="ar-SA" dirty="0"/>
              <a:t>بن سليمان البلخي، المتوفى سنة 150هـ</a:t>
            </a:r>
            <a:r>
              <a:rPr lang="ar-SA" dirty="0" smtClean="0"/>
              <a:t>. ألف كتابه الوجوه والنظائر في القرآن الكريم</a:t>
            </a:r>
            <a:endParaRPr lang="ar-SA" dirty="0"/>
          </a:p>
          <a:p>
            <a:r>
              <a:rPr lang="ar-SA" dirty="0"/>
              <a:t>2- </a:t>
            </a:r>
            <a:r>
              <a:rPr lang="ar-SA" dirty="0" smtClean="0"/>
              <a:t>هارون </a:t>
            </a:r>
            <a:r>
              <a:rPr lang="ar-SA" dirty="0"/>
              <a:t>بن موسى الأزدي الأعور، المتوفى سنة </a:t>
            </a:r>
            <a:r>
              <a:rPr lang="ar-SA" dirty="0" smtClean="0"/>
              <a:t>70هـ.الوجوه والنظائر في القرآن الكريم</a:t>
            </a:r>
            <a:endParaRPr lang="ar-SA" dirty="0"/>
          </a:p>
          <a:p>
            <a:r>
              <a:rPr lang="ar-SA" dirty="0"/>
              <a:t>3- الوجوه والنظائر، للحسين بن محمد </a:t>
            </a:r>
            <a:r>
              <a:rPr lang="ar-SA" dirty="0" err="1"/>
              <a:t>الدامغاني</a:t>
            </a:r>
            <a:r>
              <a:rPr lang="ar-SA" dirty="0"/>
              <a:t>.</a:t>
            </a:r>
          </a:p>
          <a:p>
            <a:r>
              <a:rPr lang="ar-SA" dirty="0"/>
              <a:t>4- معترك الأقران في إعجاز القرآن، للسيوطي، الذي خصص للمشترك في القرآن الكريم القسم الأعظم من كتابه.</a:t>
            </a:r>
          </a:p>
          <a:p>
            <a:r>
              <a:rPr lang="ar-SA" dirty="0"/>
              <a:t>5- كتاب ما اتفق لفظه واختلف معناه في القرآن المجيد، للمبرد.</a:t>
            </a:r>
          </a:p>
          <a:p>
            <a:endParaRPr lang="ar-SA" dirty="0"/>
          </a:p>
        </p:txBody>
      </p:sp>
    </p:spTree>
    <p:extLst>
      <p:ext uri="{BB962C8B-B14F-4D97-AF65-F5344CB8AC3E}">
        <p14:creationId xmlns:p14="http://schemas.microsoft.com/office/powerpoint/2010/main" xmlns="" val="1041329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أهل الأصول للمشترك اللفظي</a:t>
            </a:r>
            <a:endParaRPr lang="ar-SA" dirty="0"/>
          </a:p>
        </p:txBody>
      </p:sp>
      <p:sp>
        <p:nvSpPr>
          <p:cNvPr id="3" name="عنصر نائب للمحتوى 2"/>
          <p:cNvSpPr>
            <a:spLocks noGrp="1"/>
          </p:cNvSpPr>
          <p:nvPr>
            <p:ph idx="1"/>
          </p:nvPr>
        </p:nvSpPr>
        <p:spPr/>
        <p:txBody>
          <a:bodyPr>
            <a:normAutofit/>
          </a:bodyPr>
          <a:lstStyle/>
          <a:p>
            <a:r>
              <a:rPr lang="ar-SA" dirty="0" smtClean="0"/>
              <a:t>هو </a:t>
            </a:r>
            <a:r>
              <a:rPr lang="ar-SA" dirty="0"/>
              <a:t>أدق ما يُحد به</a:t>
            </a:r>
            <a:r>
              <a:rPr lang="ar-SA" dirty="0" smtClean="0"/>
              <a:t>، ويسمون </a:t>
            </a:r>
            <a:r>
              <a:rPr lang="ar-SA" dirty="0"/>
              <a:t>بالمبادئ اللغوية مثل المشترك، والمتضاد، والمترادف، ومعاني </a:t>
            </a:r>
            <a:r>
              <a:rPr lang="ar-SA" dirty="0" smtClean="0"/>
              <a:t>الحروف</a:t>
            </a:r>
          </a:p>
          <a:p>
            <a:r>
              <a:rPr lang="ar-SA" dirty="0" smtClean="0"/>
              <a:t> </a:t>
            </a:r>
            <a:r>
              <a:rPr lang="ar-SA" dirty="0"/>
              <a:t>فالمشترك عندهم: </a:t>
            </a:r>
            <a:r>
              <a:rPr lang="ar-SA" dirty="0" smtClean="0"/>
              <a:t>هو : اللفظ </a:t>
            </a:r>
            <a:r>
              <a:rPr lang="ar-SA" dirty="0"/>
              <a:t>الواحد الدال على معنيين فأكثر على السواء عند أهل تلك </a:t>
            </a:r>
            <a:r>
              <a:rPr lang="ar-SA" dirty="0" smtClean="0"/>
              <a:t>اللغة</a:t>
            </a:r>
            <a:endParaRPr lang="ar-SA" dirty="0"/>
          </a:p>
          <a:p>
            <a:r>
              <a:rPr lang="ar-SA" dirty="0" smtClean="0"/>
              <a:t>فالاشتراك </a:t>
            </a:r>
            <a:r>
              <a:rPr lang="ar-SA" dirty="0"/>
              <a:t>في الأفعالِ كما في (راح: بمعنى ذهب ورجع)، </a:t>
            </a:r>
            <a:r>
              <a:rPr lang="ar-SA" dirty="0" smtClean="0"/>
              <a:t>و في الحروفِ </a:t>
            </a:r>
            <a:r>
              <a:rPr lang="ar-SA" dirty="0"/>
              <a:t>مثل (مِن الجارَّةُ: تكون للابتداء، وللتبعيض، والواو: للعطف والحال)، والأسماءِ مثلوا له بعين الماء ، وعين المال، وعين السحاب</a:t>
            </a:r>
          </a:p>
          <a:p>
            <a:endParaRPr lang="ar-SA" dirty="0"/>
          </a:p>
        </p:txBody>
      </p:sp>
    </p:spTree>
    <p:extLst>
      <p:ext uri="{BB962C8B-B14F-4D97-AF65-F5344CB8AC3E}">
        <p14:creationId xmlns:p14="http://schemas.microsoft.com/office/powerpoint/2010/main" xmlns="" val="1286984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علماء الأصول والمشترك اللفظي</a:t>
            </a:r>
            <a:endParaRPr lang="ar-SA" dirty="0"/>
          </a:p>
        </p:txBody>
      </p:sp>
      <p:sp>
        <p:nvSpPr>
          <p:cNvPr id="3" name="عنصر نائب للمحتوى 2"/>
          <p:cNvSpPr>
            <a:spLocks noGrp="1"/>
          </p:cNvSpPr>
          <p:nvPr>
            <p:ph idx="1"/>
          </p:nvPr>
        </p:nvSpPr>
        <p:spPr/>
        <p:txBody>
          <a:bodyPr/>
          <a:lstStyle/>
          <a:p>
            <a:r>
              <a:rPr lang="ar-SA" dirty="0"/>
              <a:t>يفرق علماء أصول الفقه الإسلامي المشترك عادة بين ثلاثة مصطلحات تتعلق بالمشترك اللفظي:</a:t>
            </a:r>
          </a:p>
          <a:p>
            <a:r>
              <a:rPr lang="ar-SA" dirty="0"/>
              <a:t>1- وجوب وقوعه، ودليلهم أنه: </a:t>
            </a:r>
            <a:r>
              <a:rPr lang="ar-SA" dirty="0" smtClean="0"/>
              <a:t>(لو </a:t>
            </a:r>
            <a:r>
              <a:rPr lang="ar-SA" dirty="0"/>
              <a:t>لم تكن الألفاظ المشتركة واقعةً في اللغة، لخلتْ أكثر المسميات عن الألفاظ الدالة عليها، مع دعوة الحاجة </a:t>
            </a:r>
            <a:r>
              <a:rPr lang="ar-SA" dirty="0" smtClean="0"/>
              <a:t>إليها).</a:t>
            </a:r>
            <a:endParaRPr lang="ar-SA" dirty="0"/>
          </a:p>
          <a:p>
            <a:r>
              <a:rPr lang="ar-SA" dirty="0"/>
              <a:t>2- استحالة وقوعه عقلاً بدعوى </a:t>
            </a:r>
            <a:r>
              <a:rPr lang="ar-SA" dirty="0" smtClean="0"/>
              <a:t>إخلاله </a:t>
            </a:r>
            <a:r>
              <a:rPr lang="ar-SA" dirty="0"/>
              <a:t>بالتفهيم المقصود من الوضع؛ لخفاء </a:t>
            </a:r>
            <a:r>
              <a:rPr lang="ar-SA" dirty="0" smtClean="0"/>
              <a:t>القرائن.</a:t>
            </a:r>
          </a:p>
          <a:p>
            <a:r>
              <a:rPr lang="ar-SA" dirty="0" smtClean="0"/>
              <a:t>3- إمكان وقوعه؛ لفقدان الموانع العقلية على وقوعه فعلاً</a:t>
            </a:r>
          </a:p>
          <a:p>
            <a:endParaRPr lang="ar-SA" dirty="0"/>
          </a:p>
        </p:txBody>
      </p:sp>
    </p:spTree>
    <p:extLst>
      <p:ext uri="{BB962C8B-B14F-4D97-AF65-F5344CB8AC3E}">
        <p14:creationId xmlns:p14="http://schemas.microsoft.com/office/powerpoint/2010/main" xmlns="" val="2110796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r>
              <a:rPr lang="ar-SA" dirty="0"/>
              <a:t>وخلاصة رأي الأصوليين والفقهاء في الاشتراك اللفظي، من حيث الوقوع وعدمه، </a:t>
            </a:r>
            <a:r>
              <a:rPr lang="ar-SA" dirty="0" smtClean="0"/>
              <a:t>تتمثل في :</a:t>
            </a:r>
            <a:endParaRPr lang="ar-SA" dirty="0"/>
          </a:p>
          <a:p>
            <a:r>
              <a:rPr lang="ar-SA" dirty="0"/>
              <a:t>1- جواز وقوع المشترك في الكلام مطلقًا </a:t>
            </a:r>
            <a:r>
              <a:rPr lang="ar-SA" dirty="0" smtClean="0"/>
              <a:t>في </a:t>
            </a:r>
            <a:r>
              <a:rPr lang="ar-SA" dirty="0"/>
              <a:t>القرآن، والسنة، </a:t>
            </a:r>
            <a:r>
              <a:rPr lang="ar-SA" dirty="0" smtClean="0"/>
              <a:t>وغيرها.</a:t>
            </a:r>
            <a:endParaRPr lang="ar-SA" dirty="0"/>
          </a:p>
          <a:p>
            <a:r>
              <a:rPr lang="ar-SA" dirty="0"/>
              <a:t>2- نفي وقوعه مطلقًا، كقول ثعلب والأبهري والبلخي: وما ظن أنه مشترك، فهو إما حقيقة، أو مجاز متواطئ؛ كالعين: حقيقة في الباصرة، مجاز في غيرها.</a:t>
            </a:r>
          </a:p>
          <a:p>
            <a:r>
              <a:rPr lang="ar-SA" dirty="0"/>
              <a:t>3- ونفَى قومٌ وقوعَه في القرآن الكريم (وأنه واقع فيما عداه).</a:t>
            </a:r>
          </a:p>
          <a:p>
            <a:r>
              <a:rPr lang="ar-SA" dirty="0"/>
              <a:t>4- ونفى آخرون وقوعه في القرآن والسنة النبوية؛ لأنه لو وقع، فإنْ بيَّن فيطول بلا فائدة، وإن لم يُبِن فلا يفيد، والقرآن والسنة تنَزَّها عن ذلك </a:t>
            </a:r>
          </a:p>
          <a:p>
            <a:endParaRPr lang="ar-SA" dirty="0"/>
          </a:p>
        </p:txBody>
      </p:sp>
    </p:spTree>
    <p:extLst>
      <p:ext uri="{BB962C8B-B14F-4D97-AF65-F5344CB8AC3E}">
        <p14:creationId xmlns:p14="http://schemas.microsoft.com/office/powerpoint/2010/main" xmlns="" val="3366981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المشترك اللفظي عند اللغويين</a:t>
            </a:r>
            <a:endParaRPr lang="ar-SA" dirty="0"/>
          </a:p>
        </p:txBody>
      </p:sp>
      <p:sp>
        <p:nvSpPr>
          <p:cNvPr id="3" name="عنصر نائب للمحتوى 2"/>
          <p:cNvSpPr>
            <a:spLocks noGrp="1"/>
          </p:cNvSpPr>
          <p:nvPr>
            <p:ph idx="1"/>
          </p:nvPr>
        </p:nvSpPr>
        <p:spPr/>
        <p:txBody>
          <a:bodyPr>
            <a:normAutofit fontScale="92500" lnSpcReduction="10000"/>
          </a:bodyPr>
          <a:lstStyle/>
          <a:p>
            <a:r>
              <a:rPr lang="ar-SA" dirty="0"/>
              <a:t>نجد عند اللغويين وجود المشترك اللفظي في اللغة العربية بإجماعهم، وأن الاستعمال دليل الاشتراك، وأن النقل لا يبطل ذلك </a:t>
            </a:r>
          </a:p>
          <a:p>
            <a:r>
              <a:rPr lang="ar-SA" dirty="0"/>
              <a:t>من هؤلاء: سيبَوَيْهِ حيث قال: "اعلم أن من كلامهم اتفاق اللفظين واختلاف المعنيين".</a:t>
            </a:r>
          </a:p>
          <a:p>
            <a:r>
              <a:rPr lang="ar-SA" dirty="0"/>
              <a:t>وابن فارس، قال: "باب أجناس الكلام في الاتفاق والافتراق: يكون ذلك على وجوه... ومنه اتفاق اللفظ واختلاف المعني؛ كقولنا: عين الماء، وعين المال، وعين الركية، وعين الميزان".</a:t>
            </a:r>
          </a:p>
          <a:p>
            <a:r>
              <a:rPr lang="ar-SA" dirty="0"/>
              <a:t>ويرد قول سيبويه وابن </a:t>
            </a:r>
            <a:r>
              <a:rPr lang="ar-SA" dirty="0" err="1"/>
              <a:t>درستويه</a:t>
            </a:r>
            <a:r>
              <a:rPr lang="ar-SA" dirty="0"/>
              <a:t> والمبرد وإبراهيم أنيس، الذين مثلوا لاتفاق اللفظين واختلاف المعنيين بأقوالهم </a:t>
            </a:r>
          </a:p>
          <a:p>
            <a:endParaRPr lang="ar-SA" dirty="0"/>
          </a:p>
        </p:txBody>
      </p:sp>
    </p:spTree>
    <p:extLst>
      <p:ext uri="{BB962C8B-B14F-4D97-AF65-F5344CB8AC3E}">
        <p14:creationId xmlns:p14="http://schemas.microsoft.com/office/powerpoint/2010/main" xmlns="" val="4236279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تعريف اللغويين المحدثين للمشترك اللفظي:</a:t>
            </a:r>
          </a:p>
          <a:p>
            <a:r>
              <a:rPr lang="ar-SA" dirty="0"/>
              <a:t>هو ما اتحدتْ صورة لفظة، واختلف معناها أو هو أن تتعدد المعاني للَّفظ </a:t>
            </a:r>
            <a:r>
              <a:rPr lang="ar-SA" dirty="0" smtClean="0"/>
              <a:t>الواحد.  </a:t>
            </a:r>
          </a:p>
          <a:p>
            <a:r>
              <a:rPr lang="ar-SA" dirty="0" smtClean="0"/>
              <a:t> </a:t>
            </a:r>
            <a:r>
              <a:rPr lang="ar-SA" dirty="0"/>
              <a:t>وبعضهم عرّفه  : قال عن المشترك اللفظي: </a:t>
            </a:r>
            <a:r>
              <a:rPr lang="ar-SA" dirty="0" smtClean="0"/>
              <a:t>هو وذلك </a:t>
            </a:r>
            <a:r>
              <a:rPr lang="ar-SA" dirty="0"/>
              <a:t>بأن يکون للكلمة الواحدة عدةُ معانٍ تطلق </a:t>
            </a:r>
            <a:r>
              <a:rPr lang="ar-SA" dirty="0" err="1" smtClean="0"/>
              <a:t>کل</a:t>
            </a:r>
            <a:r>
              <a:rPr lang="ar-SA" dirty="0" smtClean="0"/>
              <a:t> </a:t>
            </a:r>
            <a:r>
              <a:rPr lang="ar-SA" dirty="0"/>
              <a:t>منها </a:t>
            </a:r>
            <a:r>
              <a:rPr lang="ar-SA" dirty="0" err="1"/>
              <a:t>علی</a:t>
            </a:r>
            <a:r>
              <a:rPr lang="ar-SA" dirty="0"/>
              <a:t> طريق الحقيقة لا </a:t>
            </a:r>
            <a:r>
              <a:rPr lang="ar-SA" dirty="0" smtClean="0"/>
              <a:t>المجاز.</a:t>
            </a:r>
            <a:endParaRPr lang="ar-SA" dirty="0"/>
          </a:p>
        </p:txBody>
      </p:sp>
    </p:spTree>
    <p:extLst>
      <p:ext uri="{BB962C8B-B14F-4D97-AF65-F5344CB8AC3E}">
        <p14:creationId xmlns:p14="http://schemas.microsoft.com/office/powerpoint/2010/main" xmlns="" val="2800092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أسباب وقوع المشترك اللفظي</a:t>
            </a:r>
            <a:endParaRPr lang="ar-SA" dirty="0"/>
          </a:p>
        </p:txBody>
      </p:sp>
      <p:sp>
        <p:nvSpPr>
          <p:cNvPr id="3" name="عنصر نائب للمحتوى 2"/>
          <p:cNvSpPr>
            <a:spLocks noGrp="1"/>
          </p:cNvSpPr>
          <p:nvPr>
            <p:ph idx="1"/>
          </p:nvPr>
        </p:nvSpPr>
        <p:spPr/>
        <p:txBody>
          <a:bodyPr>
            <a:normAutofit lnSpcReduction="10000"/>
          </a:bodyPr>
          <a:lstStyle/>
          <a:p>
            <a:r>
              <a:rPr lang="ar-SA" dirty="0"/>
              <a:t>أسباب وقوع المشترك اللفظي عند القدماء  أسباب كثيرة، منها:</a:t>
            </a:r>
          </a:p>
          <a:p>
            <a:r>
              <a:rPr lang="ar-SA" dirty="0"/>
              <a:t>1- الأسباب الداخلية، وهي تنقسم إلى تغيير في النطق والمعنى؛ تغيير النطق عن طريق القلب المكاني والإبدال، وأما التغيير في المعنى فهو نوعان: مقصود، وتلقائي.</a:t>
            </a:r>
          </a:p>
          <a:p>
            <a:r>
              <a:rPr lang="ar-SA" dirty="0"/>
              <a:t>2- الأسباب الخارجية، وهي اختلاف البيئة.</a:t>
            </a:r>
          </a:p>
          <a:p>
            <a:r>
              <a:rPr lang="ar-SA" dirty="0"/>
              <a:t>كما يُرجع اللغويون ذلك إلى أسباب جغرافية وتاريخية</a:t>
            </a:r>
          </a:p>
          <a:p>
            <a:r>
              <a:rPr lang="ar-SA" dirty="0"/>
              <a:t>1- السبب الخارجي: </a:t>
            </a:r>
            <a:r>
              <a:rPr lang="ar-SA" dirty="0" err="1"/>
              <a:t>يتحققه</a:t>
            </a:r>
            <a:r>
              <a:rPr lang="ar-SA" dirty="0"/>
              <a:t> حينما تستعمل الكلمة بمعنيين في بيئتين مختلفين</a:t>
            </a:r>
          </a:p>
          <a:p>
            <a:endParaRPr lang="ar-SA" dirty="0"/>
          </a:p>
        </p:txBody>
      </p:sp>
    </p:spTree>
    <p:extLst>
      <p:ext uri="{BB962C8B-B14F-4D97-AF65-F5344CB8AC3E}">
        <p14:creationId xmlns:p14="http://schemas.microsoft.com/office/powerpoint/2010/main" xmlns="" val="949636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Autofit/>
          </a:bodyPr>
          <a:lstStyle/>
          <a:p>
            <a:r>
              <a:rPr lang="ar-SA" sz="2800" dirty="0"/>
              <a:t>كما يرجع اللغويون وقوع المشترك إلى أسباب جغرافية وتاريخية، نلخصها فيما يأتي:</a:t>
            </a:r>
          </a:p>
          <a:p>
            <a:r>
              <a:rPr lang="ar-SA" sz="2800" dirty="0"/>
              <a:t>أولاً: الأسباب الجغرافية: يذكر أبو علي الفارسي أن تداخلَ اللغات - يقصد اللهجات العربية - سببٌ من أسباب وقوع الاشتراك في العربية، وينفي أن يقع في لهجة واحدة.</a:t>
            </a:r>
          </a:p>
          <a:p>
            <a:r>
              <a:rPr lang="ar-SA" sz="2800" dirty="0"/>
              <a:t>ثانيًا: الأسباب التاريخية: لعلَّ أشهرَ مَن علَّل ظاهرةَ الاشتراك على أساس تطور صوتي هو اللغوي إبراهيم أنيس، فقد حاول أن يفسر كلمات مثل "السغب" (في دلالتها على الوسخ والدرن، وكذلك القحط والجوع) بالقول: إنها "تطورت في لهجة من اللهجات، ولظرف من الظروف الخاصة، حتى أصبحت (</a:t>
            </a:r>
            <a:r>
              <a:rPr lang="ar-SA" sz="2800" dirty="0" err="1"/>
              <a:t>التغب</a:t>
            </a:r>
            <a:r>
              <a:rPr lang="ar-SA" sz="2800" dirty="0"/>
              <a:t>) من المشترك اللفظي"، </a:t>
            </a:r>
          </a:p>
        </p:txBody>
      </p:sp>
    </p:spTree>
    <p:extLst>
      <p:ext uri="{BB962C8B-B14F-4D97-AF65-F5344CB8AC3E}">
        <p14:creationId xmlns:p14="http://schemas.microsoft.com/office/powerpoint/2010/main" xmlns="" val="4085326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endParaRPr lang="ar-SA" dirty="0"/>
          </a:p>
        </p:txBody>
      </p:sp>
      <p:sp>
        <p:nvSpPr>
          <p:cNvPr id="3" name="عنصر نائب للمحتوى 2"/>
          <p:cNvSpPr>
            <a:spLocks noGrp="1"/>
          </p:cNvSpPr>
          <p:nvPr>
            <p:ph idx="1"/>
          </p:nvPr>
        </p:nvSpPr>
        <p:spPr/>
        <p:txBody>
          <a:bodyPr/>
          <a:lstStyle/>
          <a:p>
            <a:r>
              <a:rPr lang="ar-SA" dirty="0"/>
              <a:t>ويَذكر بعض اللغويين - ومنهم أبو علي الفارسي -: أن المجاز أحد أسباب وقوع المشترك اللفظي، لأن المعاني المجازية التي يرتبط بها اللفظ إنما نشأ عن تطوره والتوسع فيها، فنقل اللفظ إليها</a:t>
            </a:r>
          </a:p>
        </p:txBody>
      </p:sp>
    </p:spTree>
    <p:extLst>
      <p:ext uri="{BB962C8B-B14F-4D97-AF65-F5344CB8AC3E}">
        <p14:creationId xmlns:p14="http://schemas.microsoft.com/office/powerpoint/2010/main" xmlns="" val="3046289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r>
              <a:rPr lang="ar-SA" dirty="0"/>
              <a:t>2- تغيير النطق عن طريق القلب المكاني هو:</a:t>
            </a:r>
          </a:p>
          <a:p>
            <a:r>
              <a:rPr lang="ar-SA" dirty="0"/>
              <a:t>• استعمال المادتين "دام ودمى"، أن "دام" في باب استفعال: استدام، ويستعمل بمعنى استدمى.</a:t>
            </a:r>
          </a:p>
          <a:p>
            <a:r>
              <a:rPr lang="ar-SA" dirty="0"/>
              <a:t>• فِعل خَطا وخَاط، وبقلب "خطا" إلى "خاط"، صارت الكلمة الأخيرة من المشترك اللفظي.</a:t>
            </a:r>
          </a:p>
          <a:p>
            <a:r>
              <a:rPr lang="ar-SA" dirty="0"/>
              <a:t>3- تغيير النطق عن طريق الإبدال سبَّب تكوين كلمات كثيرة من المشترك اللفظي، ومن أمثلته:</a:t>
            </a:r>
          </a:p>
          <a:p>
            <a:r>
              <a:rPr lang="ar-SA" dirty="0"/>
              <a:t>أ- الكلمتان حنك وحلك، عن طريق إبدال اللام نونًا صارتا كلمة واحدة بمعنيين مختلفين.</a:t>
            </a:r>
          </a:p>
          <a:p>
            <a:r>
              <a:rPr lang="ar-SA" dirty="0"/>
              <a:t>ب- الكلمتان آلة وحالة أيضًا.</a:t>
            </a:r>
          </a:p>
          <a:p>
            <a:endParaRPr lang="ar-SA" dirty="0"/>
          </a:p>
        </p:txBody>
      </p:sp>
    </p:spTree>
    <p:extLst>
      <p:ext uri="{BB962C8B-B14F-4D97-AF65-F5344CB8AC3E}">
        <p14:creationId xmlns:p14="http://schemas.microsoft.com/office/powerpoint/2010/main" xmlns="" val="2325935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77500" lnSpcReduction="20000"/>
          </a:bodyPr>
          <a:lstStyle/>
          <a:p>
            <a:r>
              <a:rPr lang="ar-SA" dirty="0"/>
              <a:t>4- التغيير المقصود للمعنى، عندما يراد إدخال كلمةٍ ما لغةَ المتخصصين، فتصبح مصطلحًا علميًّا.</a:t>
            </a:r>
          </a:p>
          <a:p>
            <a:r>
              <a:rPr lang="ar-SA" dirty="0"/>
              <a:t>5- التغيير التلقائي للمعنى، فيحدث حين توجد علاقة بين المعنيين، فإذا كانت العلاقة بين المعنيين هي المشابهةَ، كان المعنى الجديد استعارةً، وإلا كان مجازًا مرسَلاً؛ مثل: بشرة، تعني جلد الإنسان حقيقيًّا، وبمعنى النبات استعاريًّا؛ لعلاقة المشابهة، وأمثال للمجاز، وهي:</a:t>
            </a:r>
          </a:p>
          <a:p>
            <a:r>
              <a:rPr lang="ar-SA" dirty="0"/>
              <a:t>أ- توسيع المعنى، مثل كلمة ساق.</a:t>
            </a:r>
          </a:p>
          <a:p>
            <a:r>
              <a:rPr lang="ar-SA" dirty="0"/>
              <a:t>ب- تضييق المعنى، مثل كلمة المأتم.</a:t>
            </a:r>
          </a:p>
          <a:p>
            <a:r>
              <a:rPr lang="ar-SA" dirty="0"/>
              <a:t>ت- السببية، مثل كلمة الإثم.</a:t>
            </a:r>
          </a:p>
          <a:p>
            <a:r>
              <a:rPr lang="ar-SA" dirty="0"/>
              <a:t>ث- إطلاق اسم الجزء على الكل، مثل كلمة اللسان.</a:t>
            </a:r>
          </a:p>
          <a:p>
            <a:r>
              <a:rPr lang="ar-SA" dirty="0"/>
              <a:t>ج- إعطاء الشيء اسم مكانه، كلمة الراوية، كانت بمعنى الجمل الذي يحمل قربة الماء، ثم أصبحت تعني القربة نفسها</a:t>
            </a:r>
          </a:p>
          <a:p>
            <a:endParaRPr lang="ar-SA" dirty="0"/>
          </a:p>
        </p:txBody>
      </p:sp>
    </p:spTree>
    <p:extLst>
      <p:ext uri="{BB962C8B-B14F-4D97-AF65-F5344CB8AC3E}">
        <p14:creationId xmlns:p14="http://schemas.microsoft.com/office/powerpoint/2010/main" xmlns="" val="39187615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أسباب المشترك اللفظي عند المحدثين:</a:t>
            </a:r>
          </a:p>
          <a:p>
            <a:r>
              <a:rPr lang="ar-SA" dirty="0"/>
              <a:t>لا تختلف أسباب المشترك اللَّفظي كثيرًا عند المحدثين كما سبق ذكرُه عند القدماء، ولكن يضاف أنَّ من أسبابه حدوث تطوُّر صوتي يؤدِّي إلى تطابق لفظين، </a:t>
            </a:r>
          </a:p>
          <a:p>
            <a:r>
              <a:rPr lang="ar-SA" dirty="0"/>
              <a:t>• والاقتراض من اللغات الأجنبيَّة، فقد يحدث أن تطابق الكلمة المقترضة كلِمة كانت موجودة في اللغة من قبل فتكون معها مشتركًا لفظيًّا.</a:t>
            </a:r>
          </a:p>
          <a:p>
            <a:r>
              <a:rPr lang="ar-SA" dirty="0"/>
              <a:t>• حدوث تطوّر في معاني الكلمات على مستوى اللَّهجات</a:t>
            </a:r>
          </a:p>
        </p:txBody>
      </p:sp>
    </p:spTree>
    <p:extLst>
      <p:ext uri="{BB962C8B-B14F-4D97-AF65-F5344CB8AC3E}">
        <p14:creationId xmlns:p14="http://schemas.microsoft.com/office/powerpoint/2010/main" xmlns="" val="192800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a:bodyPr>
          <a:lstStyle/>
          <a:p>
            <a:r>
              <a:rPr lang="ar-SA" dirty="0"/>
              <a:t>ومن المعايير التي ذكرها أحمد مختار عمر للتَّمييز بينهما:</a:t>
            </a:r>
          </a:p>
          <a:p>
            <a:r>
              <a:rPr lang="ar-SA" dirty="0"/>
              <a:t>أ- إذا كانت كلمات المشترك اللفظي تَملك النطق نفسه ولكن بهجاء مختلف فإنَّ اختلاف الهجاء كافٍ بِجَعل الكلِمات من المشترك اللَّفظي، مع أنَّ بعض اللُّغويِّين اعترضَ على ذلك </a:t>
            </a:r>
          </a:p>
          <a:p>
            <a:r>
              <a:rPr lang="ar-SA" dirty="0"/>
              <a:t>ب- أمَّا إذا كانت الكلِمة تَملك نفس النطق والهِجاء وتتعدَّد معانيها، فينبغي اللُّجوء إلى المعيار الدلالي، فإذا وجدتْ علاقة مشابهة بين المعنَيين فهما لكلمة واحدة تطوَّرتْ على سبيل المجاز، </a:t>
            </a:r>
            <a:endParaRPr lang="ar-SA" dirty="0" smtClean="0"/>
          </a:p>
          <a:p>
            <a:r>
              <a:rPr lang="ar-SA" dirty="0" smtClean="0"/>
              <a:t>ج- </a:t>
            </a:r>
            <a:r>
              <a:rPr lang="ar-SA" dirty="0"/>
              <a:t>والسياق هو الَّذي يعيِّن أحد المعاني المشتركة للَّفظ الواحد، "</a:t>
            </a:r>
          </a:p>
          <a:p>
            <a:endParaRPr lang="ar-SA" dirty="0"/>
          </a:p>
        </p:txBody>
      </p:sp>
    </p:spTree>
    <p:extLst>
      <p:ext uri="{BB962C8B-B14F-4D97-AF65-F5344CB8AC3E}">
        <p14:creationId xmlns:p14="http://schemas.microsoft.com/office/powerpoint/2010/main" xmlns="" val="2682093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a:t>نظر المحدثون في المشترك اللفظي، وجعلوه أربعة أنواع:</a:t>
            </a:r>
          </a:p>
          <a:p>
            <a:r>
              <a:rPr lang="ar-SA" dirty="0"/>
              <a:t>1- أن يوجد معنى مركزي للفظ ترتبط به عدَّة معان فرعيَّة أو هامشيَّة، وسيتَّضح أكثر المعنى المرْكزي والمعنى الهامشي في تناوُلِنا للحقول الدّلاليَّة، وبإيجاز الكلمة: المعنى المركزي هو الكلمة الَّتي يُمكن أن تندرج تحت معناها كلمات أخرى لها معانٍ جزئيَّة أو هامشيَّة، نحو كلِمة هلال</a:t>
            </a:r>
            <a:r>
              <a:rPr lang="ar-SA" dirty="0" smtClean="0"/>
              <a:t>:</a:t>
            </a:r>
            <a:endParaRPr lang="ar-SA" dirty="0"/>
          </a:p>
        </p:txBody>
      </p:sp>
    </p:spTree>
    <p:extLst>
      <p:ext uri="{BB962C8B-B14F-4D97-AF65-F5344CB8AC3E}">
        <p14:creationId xmlns:p14="http://schemas.microsoft.com/office/powerpoint/2010/main" xmlns="" val="6686841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a:t>رأيتُ هلال الليلة.</a:t>
            </a:r>
          </a:p>
          <a:p>
            <a:r>
              <a:rPr lang="ar-SA" dirty="0"/>
              <a:t>• فلان لا يبصِر هلال حذائه، ولا يقطع هلال أصابعه، فالمعنى المركزي هو (الهلال) بشكْلِه المعروف، والبقيَّة ذوات معان هامشيَّة.</a:t>
            </a:r>
          </a:p>
          <a:p>
            <a:r>
              <a:rPr lang="ar-SA" dirty="0"/>
              <a:t>2- أن يتعدَّد المعنى نتيجة لاستِعْمال اللَّفظ في مواقف مختلفة، وهو قريب من السَّابق، ويسمَّى أيضًا (تغْييرات الاستعمال)، مثل كلمة : الصَّرف، ويُمكن تمثيل هذه الكلِمة في الجمل الآتية:</a:t>
            </a:r>
          </a:p>
          <a:p>
            <a:r>
              <a:rPr lang="ar-SA" dirty="0"/>
              <a:t>• يهتمّ طلبتُنا بعلم النحو، ويزْهدون في دراسة الصَّرف.</a:t>
            </a:r>
          </a:p>
          <a:p>
            <a:endParaRPr lang="ar-SA" dirty="0"/>
          </a:p>
        </p:txBody>
      </p:sp>
    </p:spTree>
    <p:extLst>
      <p:ext uri="{BB962C8B-B14F-4D97-AF65-F5344CB8AC3E}">
        <p14:creationId xmlns:p14="http://schemas.microsoft.com/office/powerpoint/2010/main" xmlns="" val="33427424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a:t>مثل كلمة : الصَّرف، ويُمكن تمثيل هذه الكلِمة في الجمل الآتية:</a:t>
            </a:r>
          </a:p>
          <a:p>
            <a:r>
              <a:rPr lang="ar-SA" dirty="0"/>
              <a:t>• يهتمّ طلبتُنا بعلم النحو، ويزْهدون في دراسة الصَّرف.</a:t>
            </a:r>
          </a:p>
          <a:p>
            <a:r>
              <a:rPr lang="ar-SA" dirty="0" smtClean="0"/>
              <a:t> يهتمّ </a:t>
            </a:r>
            <a:r>
              <a:rPr lang="ar-SA" dirty="0"/>
              <a:t>طلبتُنا بعلم النحو، ويزْهدون في دراسة الصَّرف.</a:t>
            </a:r>
          </a:p>
          <a:p>
            <a:r>
              <a:rPr lang="ar-SA" dirty="0"/>
              <a:t>• تهتمّ الهيئات البلديَّة بالصَّرف كثيرًا، في برنامج هذه السنة.</a:t>
            </a:r>
          </a:p>
          <a:p>
            <a:r>
              <a:rPr lang="ar-SA" dirty="0"/>
              <a:t>• الرَّي والصرف موضوعان أساسيَّان في (الهيدروليك).</a:t>
            </a:r>
          </a:p>
          <a:p>
            <a:r>
              <a:rPr lang="ar-SA" dirty="0"/>
              <a:t>• لا تكاد تخلو أي مدينة من سوق الصَّرف هذه الأيَّام.</a:t>
            </a:r>
          </a:p>
        </p:txBody>
      </p:sp>
    </p:spTree>
    <p:extLst>
      <p:ext uri="{BB962C8B-B14F-4D97-AF65-F5344CB8AC3E}">
        <p14:creationId xmlns:p14="http://schemas.microsoft.com/office/powerpoint/2010/main" xmlns="" val="37899561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المشترك اللفظي عند المفسرين </a:t>
            </a:r>
            <a:endParaRPr lang="ar-SA" dirty="0"/>
          </a:p>
        </p:txBody>
      </p:sp>
      <p:sp>
        <p:nvSpPr>
          <p:cNvPr id="3" name="عنصر نائب للمحتوى 2"/>
          <p:cNvSpPr>
            <a:spLocks noGrp="1"/>
          </p:cNvSpPr>
          <p:nvPr>
            <p:ph idx="1"/>
          </p:nvPr>
        </p:nvSpPr>
        <p:spPr/>
        <p:txBody>
          <a:bodyPr>
            <a:normAutofit fontScale="85000" lnSpcReduction="10000"/>
          </a:bodyPr>
          <a:lstStyle/>
          <a:p>
            <a:r>
              <a:rPr lang="ar-SA" dirty="0"/>
              <a:t>المشترك اللفظي واقعٌ في اللغة، وكثيرٌ من كبار المفسِّرين اعترفوا بوقوع المشترك اللفظي في القرآن الكريم واللغة العربية، </a:t>
            </a:r>
            <a:endParaRPr lang="ar-SA" dirty="0" smtClean="0"/>
          </a:p>
          <a:p>
            <a:r>
              <a:rPr lang="ar-SA" dirty="0" smtClean="0"/>
              <a:t>ففي </a:t>
            </a:r>
            <a:r>
              <a:rPr lang="ar-SA" dirty="0"/>
              <a:t>القرآن مثل كلِمة</a:t>
            </a:r>
            <a:r>
              <a:rPr lang="ar-SA" dirty="0" smtClean="0"/>
              <a:t>: </a:t>
            </a:r>
            <a:r>
              <a:rPr lang="ar-SA" dirty="0"/>
              <a:t>(أمر).</a:t>
            </a:r>
          </a:p>
          <a:p>
            <a:r>
              <a:rPr lang="ar-SA" dirty="0"/>
              <a:t>قال القرطبي قال </a:t>
            </a:r>
            <a:r>
              <a:rPr lang="ar-SA" dirty="0" smtClean="0"/>
              <a:t>: </a:t>
            </a:r>
            <a:r>
              <a:rPr lang="ar-SA" dirty="0"/>
              <a:t>الأمر في القرآن يتصرَّف على ثلاثةَ عشرَ وجهًا:</a:t>
            </a:r>
          </a:p>
          <a:p>
            <a:r>
              <a:rPr lang="ar-SA" dirty="0"/>
              <a:t>1- الدّين: ﴿لَقَدِ ابْتَغَوُا الْفِتْنَةَ مِنْ قَبْلُ وَقَلَّبُوا لَكَ الْأُمُورَ حَتَّى جَاءَ الْحَقُّ وَظَهَرَ أَمْرُ اللَّهِ وَهُمْ كَارِهُونَ﴾ [التوبة: 48]؛ أي: دين الله.</a:t>
            </a:r>
          </a:p>
          <a:p>
            <a:r>
              <a:rPr lang="ar-SA" dirty="0"/>
              <a:t>2- القول: ﴿حَتَّى إِذَا جَاءَ أَمْرُنَا وَفَارَ التَّنُّورُ﴾ [هود: 40]؛ </a:t>
            </a:r>
          </a:p>
          <a:p>
            <a:r>
              <a:rPr lang="ar-SA" dirty="0"/>
              <a:t>أي: قولنا، ومنه ﴿فَتَنَازَعُوا أَمْرَهُمْ بَيْنَهُمْ وَأَسَرُّوا النَّجْوَى﴾ [طه: 62]؛ أي: قولهم</a:t>
            </a:r>
            <a:r>
              <a:rPr lang="ar-SA" dirty="0" smtClean="0"/>
              <a:t>.</a:t>
            </a:r>
            <a:endParaRPr lang="ar-SA" dirty="0"/>
          </a:p>
        </p:txBody>
      </p:sp>
    </p:spTree>
    <p:extLst>
      <p:ext uri="{BB962C8B-B14F-4D97-AF65-F5344CB8AC3E}">
        <p14:creationId xmlns:p14="http://schemas.microsoft.com/office/powerpoint/2010/main" xmlns="" val="3142557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pPr marL="0" indent="0">
              <a:buNone/>
            </a:pPr>
            <a:r>
              <a:rPr lang="ar-SA" dirty="0" smtClean="0"/>
              <a:t>2 - </a:t>
            </a:r>
            <a:r>
              <a:rPr lang="ar-SA" dirty="0"/>
              <a:t>القيامة: ﴿أَتَى أَمْرُ اللَّهِ فَلَا تَسْتَعْجِلُوهُ﴾ [النحل: 1].</a:t>
            </a:r>
          </a:p>
          <a:p>
            <a:pPr marL="0" indent="0">
              <a:buNone/>
            </a:pPr>
            <a:r>
              <a:rPr lang="ar-SA" dirty="0" smtClean="0"/>
              <a:t> 3 - </a:t>
            </a:r>
            <a:r>
              <a:rPr lang="ar-SA" dirty="0"/>
              <a:t>القضاء: ﴿وَمَنْ يُدَبِّرُ الْأَمْرَ﴾ [يونس: 31]؛ أي: القضاء - فتح مكَّة: ﴿فَتَرَبَّصُوا حَتَّى يَأْتِيَ اللَّهُ بِأَمْرِهِ﴾ [التوبة: 24]، يعني فتْح مكَّة.</a:t>
            </a:r>
          </a:p>
          <a:p>
            <a:pPr marL="0" indent="0">
              <a:buNone/>
            </a:pPr>
            <a:r>
              <a:rPr lang="ar-SA" dirty="0" smtClean="0"/>
              <a:t>4- </a:t>
            </a:r>
            <a:r>
              <a:rPr lang="ar-SA" dirty="0"/>
              <a:t>قتل قريظة وجلاء بني النَّضير: ﴿فَاعْفُوا وَاصْفَحُوا حَتَّى يَأْتِيَ اللَّهُ بِأَمْرِهِ﴾ [البقرة: 109</a:t>
            </a:r>
            <a:r>
              <a:rPr lang="ar-SA" dirty="0" smtClean="0"/>
              <a:t>].</a:t>
            </a:r>
          </a:p>
          <a:p>
            <a:pPr marL="0" indent="0">
              <a:buNone/>
            </a:pPr>
            <a:r>
              <a:rPr lang="ar-SA" dirty="0"/>
              <a:t> </a:t>
            </a:r>
            <a:r>
              <a:rPr lang="ar-SA" dirty="0" smtClean="0"/>
              <a:t>5 - </a:t>
            </a:r>
            <a:r>
              <a:rPr lang="ar-SA" dirty="0"/>
              <a:t>لَوْ أَنَّ عِنْدِي مَا تَسْتَعْجِلُونَ بِهِ لَقُضِيَ الْأَمْرُ بَيْنِي وَبَيْنَكُمْ﴾ [الأنعام: 58]؛</a:t>
            </a:r>
          </a:p>
          <a:p>
            <a:pPr marL="0" indent="0">
              <a:buNone/>
            </a:pPr>
            <a:r>
              <a:rPr lang="ar-SA" dirty="0"/>
              <a:t> أي: وجب العذاب بأهل النار</a:t>
            </a:r>
          </a:p>
          <a:p>
            <a:endParaRPr lang="ar-SA" dirty="0"/>
          </a:p>
          <a:p>
            <a:endParaRPr lang="ar-SA" dirty="0"/>
          </a:p>
          <a:p>
            <a:endParaRPr lang="ar-SA" dirty="0"/>
          </a:p>
        </p:txBody>
      </p:sp>
    </p:spTree>
    <p:extLst>
      <p:ext uri="{BB962C8B-B14F-4D97-AF65-F5344CB8AC3E}">
        <p14:creationId xmlns:p14="http://schemas.microsoft.com/office/powerpoint/2010/main" xmlns="" val="1384086702"/>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1889</Words>
  <Application>Microsoft Office PowerPoint</Application>
  <PresentationFormat>عرض على الشاشة (3:4)‏</PresentationFormat>
  <Paragraphs>99</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نسق Office</vt:lpstr>
      <vt:lpstr>المشترك اللفظي</vt:lpstr>
      <vt:lpstr>الشريحة 2</vt:lpstr>
      <vt:lpstr>تعريف المشترك اللفظي اصطلاحا</vt:lpstr>
      <vt:lpstr>الشريحة 4</vt:lpstr>
      <vt:lpstr>الشريحة 5</vt:lpstr>
      <vt:lpstr>حدود المشترك اللفظي</vt:lpstr>
      <vt:lpstr>الشريحة 7</vt:lpstr>
      <vt:lpstr>المشترك اللفظي في كتب القدماء</vt:lpstr>
      <vt:lpstr>تعريف أهل الأصول للمشترك اللفظي</vt:lpstr>
      <vt:lpstr>علماء الأصول والمشترك اللفظي</vt:lpstr>
      <vt:lpstr>الشريحة 11</vt:lpstr>
      <vt:lpstr>المشترك اللفظي عند اللغويين</vt:lpstr>
      <vt:lpstr>الشريحة 13</vt:lpstr>
      <vt:lpstr>أسباب وقوع المشترك اللفظي</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المشترك اللفظي عند المفسرين </vt:lpstr>
      <vt:lpstr>الشريحة 25</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المشترك اللفظي</dc:title>
  <dc:creator>user</dc:creator>
  <cp:lastModifiedBy>win xp</cp:lastModifiedBy>
  <cp:revision>9</cp:revision>
  <dcterms:created xsi:type="dcterms:W3CDTF">2014-04-30T18:46:35Z</dcterms:created>
  <dcterms:modified xsi:type="dcterms:W3CDTF">2014-05-14T06:20:16Z</dcterms:modified>
</cp:coreProperties>
</file>