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7"/>
  </p:notesMasterIdLst>
  <p:sldIdLst>
    <p:sldId id="256" r:id="rId2"/>
    <p:sldId id="269" r:id="rId3"/>
    <p:sldId id="285" r:id="rId4"/>
    <p:sldId id="270" r:id="rId5"/>
    <p:sldId id="284" r:id="rId6"/>
    <p:sldId id="258" r:id="rId7"/>
    <p:sldId id="259" r:id="rId8"/>
    <p:sldId id="290" r:id="rId9"/>
    <p:sldId id="291" r:id="rId10"/>
    <p:sldId id="262" r:id="rId11"/>
    <p:sldId id="293" r:id="rId12"/>
    <p:sldId id="263" r:id="rId13"/>
    <p:sldId id="264" r:id="rId14"/>
    <p:sldId id="265" r:id="rId15"/>
    <p:sldId id="266" r:id="rId16"/>
    <p:sldId id="286" r:id="rId17"/>
    <p:sldId id="267" r:id="rId18"/>
    <p:sldId id="268" r:id="rId19"/>
    <p:sldId id="271" r:id="rId20"/>
    <p:sldId id="287" r:id="rId21"/>
    <p:sldId id="272" r:id="rId22"/>
    <p:sldId id="273" r:id="rId23"/>
    <p:sldId id="288" r:id="rId24"/>
    <p:sldId id="274" r:id="rId25"/>
    <p:sldId id="292" r:id="rId26"/>
    <p:sldId id="275" r:id="rId27"/>
    <p:sldId id="276" r:id="rId28"/>
    <p:sldId id="277" r:id="rId29"/>
    <p:sldId id="278" r:id="rId30"/>
    <p:sldId id="289" r:id="rId31"/>
    <p:sldId id="279" r:id="rId32"/>
    <p:sldId id="280" r:id="rId33"/>
    <p:sldId id="281" r:id="rId34"/>
    <p:sldId id="282" r:id="rId35"/>
    <p:sldId id="283" r:id="rId3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p:scale>
          <a:sx n="70" d="100"/>
          <a:sy n="70" d="100"/>
        </p:scale>
        <p:origin x="-1164" y="-18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E2914FC-501E-40DA-954E-4ED8434A6441}" type="datetimeFigureOut">
              <a:rPr lang="ar-SA" smtClean="0"/>
              <a:pPr/>
              <a:t>15/07/1435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5C8F79F-8285-4EA1-8DC1-F88EB97F292C}" type="slidenum">
              <a:rPr lang="ar-SA" smtClean="0"/>
              <a:pPr/>
              <a:t>‹#›</a:t>
            </a:fld>
            <a:endParaRPr lang="ar-SA"/>
          </a:p>
        </p:txBody>
      </p:sp>
    </p:spTree>
    <p:extLst>
      <p:ext uri="{BB962C8B-B14F-4D97-AF65-F5344CB8AC3E}">
        <p14:creationId xmlns:p14="http://schemas.microsoft.com/office/powerpoint/2010/main" xmlns="" val="57939114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75C8F79F-8285-4EA1-8DC1-F88EB97F292C}" type="slidenum">
              <a:rPr lang="ar-SA" smtClean="0"/>
              <a:pPr/>
              <a:t>26</a:t>
            </a:fld>
            <a:endParaRPr lang="ar-SA"/>
          </a:p>
        </p:txBody>
      </p:sp>
    </p:spTree>
    <p:extLst>
      <p:ext uri="{BB962C8B-B14F-4D97-AF65-F5344CB8AC3E}">
        <p14:creationId xmlns:p14="http://schemas.microsoft.com/office/powerpoint/2010/main" xmlns="" val="2507302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75C8F79F-8285-4EA1-8DC1-F88EB97F292C}" type="slidenum">
              <a:rPr lang="ar-SA" smtClean="0"/>
              <a:pPr/>
              <a:t>27</a:t>
            </a:fld>
            <a:endParaRPr lang="ar-SA"/>
          </a:p>
        </p:txBody>
      </p:sp>
    </p:spTree>
    <p:extLst>
      <p:ext uri="{BB962C8B-B14F-4D97-AF65-F5344CB8AC3E}">
        <p14:creationId xmlns:p14="http://schemas.microsoft.com/office/powerpoint/2010/main" xmlns="" val="3834586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50B4F88-96FF-4FF9-81D5-75F9DAA2BE7B}"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46648BB-13C1-4AA5-81AE-B82FC0D8F129}" type="slidenum">
              <a:rPr lang="ar-SA" smtClean="0"/>
              <a:pPr/>
              <a:t>‹#›</a:t>
            </a:fld>
            <a:endParaRPr lang="ar-SA"/>
          </a:p>
        </p:txBody>
      </p:sp>
    </p:spTree>
    <p:extLst>
      <p:ext uri="{BB962C8B-B14F-4D97-AF65-F5344CB8AC3E}">
        <p14:creationId xmlns:p14="http://schemas.microsoft.com/office/powerpoint/2010/main" xmlns="" val="1979400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50B4F88-96FF-4FF9-81D5-75F9DAA2BE7B}"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46648BB-13C1-4AA5-81AE-B82FC0D8F129}" type="slidenum">
              <a:rPr lang="ar-SA" smtClean="0"/>
              <a:pPr/>
              <a:t>‹#›</a:t>
            </a:fld>
            <a:endParaRPr lang="ar-SA"/>
          </a:p>
        </p:txBody>
      </p:sp>
    </p:spTree>
    <p:extLst>
      <p:ext uri="{BB962C8B-B14F-4D97-AF65-F5344CB8AC3E}">
        <p14:creationId xmlns:p14="http://schemas.microsoft.com/office/powerpoint/2010/main" xmlns="" val="3592158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50B4F88-96FF-4FF9-81D5-75F9DAA2BE7B}"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46648BB-13C1-4AA5-81AE-B82FC0D8F129}" type="slidenum">
              <a:rPr lang="ar-SA" smtClean="0"/>
              <a:pPr/>
              <a:t>‹#›</a:t>
            </a:fld>
            <a:endParaRPr lang="ar-SA"/>
          </a:p>
        </p:txBody>
      </p:sp>
    </p:spTree>
    <p:extLst>
      <p:ext uri="{BB962C8B-B14F-4D97-AF65-F5344CB8AC3E}">
        <p14:creationId xmlns:p14="http://schemas.microsoft.com/office/powerpoint/2010/main" xmlns="" val="584560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50B4F88-96FF-4FF9-81D5-75F9DAA2BE7B}"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46648BB-13C1-4AA5-81AE-B82FC0D8F129}" type="slidenum">
              <a:rPr lang="ar-SA" smtClean="0"/>
              <a:pPr/>
              <a:t>‹#›</a:t>
            </a:fld>
            <a:endParaRPr lang="ar-SA"/>
          </a:p>
        </p:txBody>
      </p:sp>
    </p:spTree>
    <p:extLst>
      <p:ext uri="{BB962C8B-B14F-4D97-AF65-F5344CB8AC3E}">
        <p14:creationId xmlns:p14="http://schemas.microsoft.com/office/powerpoint/2010/main" xmlns="" val="3313228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50B4F88-96FF-4FF9-81D5-75F9DAA2BE7B}" type="datetimeFigureOut">
              <a:rPr lang="ar-SA" smtClean="0"/>
              <a:pPr/>
              <a:t>15/07/1435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46648BB-13C1-4AA5-81AE-B82FC0D8F129}" type="slidenum">
              <a:rPr lang="ar-SA" smtClean="0"/>
              <a:pPr/>
              <a:t>‹#›</a:t>
            </a:fld>
            <a:endParaRPr lang="ar-SA"/>
          </a:p>
        </p:txBody>
      </p:sp>
    </p:spTree>
    <p:extLst>
      <p:ext uri="{BB962C8B-B14F-4D97-AF65-F5344CB8AC3E}">
        <p14:creationId xmlns:p14="http://schemas.microsoft.com/office/powerpoint/2010/main" xmlns="" val="4104225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50B4F88-96FF-4FF9-81D5-75F9DAA2BE7B}" type="datetimeFigureOut">
              <a:rPr lang="ar-SA" smtClean="0"/>
              <a:pPr/>
              <a:t>15/07/1435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46648BB-13C1-4AA5-81AE-B82FC0D8F129}" type="slidenum">
              <a:rPr lang="ar-SA" smtClean="0"/>
              <a:pPr/>
              <a:t>‹#›</a:t>
            </a:fld>
            <a:endParaRPr lang="ar-SA"/>
          </a:p>
        </p:txBody>
      </p:sp>
    </p:spTree>
    <p:extLst>
      <p:ext uri="{BB962C8B-B14F-4D97-AF65-F5344CB8AC3E}">
        <p14:creationId xmlns:p14="http://schemas.microsoft.com/office/powerpoint/2010/main" xmlns="" val="3144803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50B4F88-96FF-4FF9-81D5-75F9DAA2BE7B}" type="datetimeFigureOut">
              <a:rPr lang="ar-SA" smtClean="0"/>
              <a:pPr/>
              <a:t>15/07/1435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46648BB-13C1-4AA5-81AE-B82FC0D8F129}" type="slidenum">
              <a:rPr lang="ar-SA" smtClean="0"/>
              <a:pPr/>
              <a:t>‹#›</a:t>
            </a:fld>
            <a:endParaRPr lang="ar-SA"/>
          </a:p>
        </p:txBody>
      </p:sp>
    </p:spTree>
    <p:extLst>
      <p:ext uri="{BB962C8B-B14F-4D97-AF65-F5344CB8AC3E}">
        <p14:creationId xmlns:p14="http://schemas.microsoft.com/office/powerpoint/2010/main" xmlns="" val="1056424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50B4F88-96FF-4FF9-81D5-75F9DAA2BE7B}"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46648BB-13C1-4AA5-81AE-B82FC0D8F129}" type="slidenum">
              <a:rPr lang="ar-SA" smtClean="0"/>
              <a:pPr/>
              <a:t>‹#›</a:t>
            </a:fld>
            <a:endParaRPr lang="ar-SA"/>
          </a:p>
        </p:txBody>
      </p:sp>
    </p:spTree>
    <p:extLst>
      <p:ext uri="{BB962C8B-B14F-4D97-AF65-F5344CB8AC3E}">
        <p14:creationId xmlns:p14="http://schemas.microsoft.com/office/powerpoint/2010/main" xmlns="" val="2167914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50B4F88-96FF-4FF9-81D5-75F9DAA2BE7B}"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46648BB-13C1-4AA5-81AE-B82FC0D8F129}" type="slidenum">
              <a:rPr lang="ar-SA" smtClean="0"/>
              <a:pPr/>
              <a:t>‹#›</a:t>
            </a:fld>
            <a:endParaRPr lang="ar-SA"/>
          </a:p>
        </p:txBody>
      </p:sp>
    </p:spTree>
    <p:extLst>
      <p:ext uri="{BB962C8B-B14F-4D97-AF65-F5344CB8AC3E}">
        <p14:creationId xmlns:p14="http://schemas.microsoft.com/office/powerpoint/2010/main" xmlns="" val="1941103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50B4F88-96FF-4FF9-81D5-75F9DAA2BE7B}"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46648BB-13C1-4AA5-81AE-B82FC0D8F129}" type="slidenum">
              <a:rPr lang="ar-SA" smtClean="0"/>
              <a:pPr/>
              <a:t>‹#›</a:t>
            </a:fld>
            <a:endParaRPr lang="ar-SA"/>
          </a:p>
        </p:txBody>
      </p:sp>
    </p:spTree>
    <p:extLst>
      <p:ext uri="{BB962C8B-B14F-4D97-AF65-F5344CB8AC3E}">
        <p14:creationId xmlns:p14="http://schemas.microsoft.com/office/powerpoint/2010/main" xmlns="" val="313261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50B4F88-96FF-4FF9-81D5-75F9DAA2BE7B}"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46648BB-13C1-4AA5-81AE-B82FC0D8F129}" type="slidenum">
              <a:rPr lang="ar-SA" smtClean="0"/>
              <a:pPr/>
              <a:t>‹#›</a:t>
            </a:fld>
            <a:endParaRPr lang="ar-SA"/>
          </a:p>
        </p:txBody>
      </p:sp>
    </p:spTree>
    <p:extLst>
      <p:ext uri="{BB962C8B-B14F-4D97-AF65-F5344CB8AC3E}">
        <p14:creationId xmlns:p14="http://schemas.microsoft.com/office/powerpoint/2010/main" xmlns="" val="2627372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50B4F88-96FF-4FF9-81D5-75F9DAA2BE7B}" type="datetimeFigureOut">
              <a:rPr lang="ar-SA" smtClean="0"/>
              <a:pPr/>
              <a:t>15/07/1435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6648BB-13C1-4AA5-81AE-B82FC0D8F129}" type="slidenum">
              <a:rPr lang="ar-SA" smtClean="0"/>
              <a:pPr/>
              <a:t>‹#›</a:t>
            </a:fld>
            <a:endParaRPr lang="ar-SA"/>
          </a:p>
        </p:txBody>
      </p:sp>
    </p:spTree>
    <p:extLst>
      <p:ext uri="{BB962C8B-B14F-4D97-AF65-F5344CB8AC3E}">
        <p14:creationId xmlns:p14="http://schemas.microsoft.com/office/powerpoint/2010/main" xmlns="" val="2292723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المعرب والدخيل</a:t>
            </a:r>
            <a:endParaRPr lang="ar-SA" dirty="0"/>
          </a:p>
        </p:txBody>
      </p:sp>
      <p:sp>
        <p:nvSpPr>
          <p:cNvPr id="3" name="عنوان فرعي 2"/>
          <p:cNvSpPr>
            <a:spLocks noGrp="1"/>
          </p:cNvSpPr>
          <p:nvPr>
            <p:ph type="subTitle" idx="1"/>
          </p:nvPr>
        </p:nvSpPr>
        <p:spPr/>
        <p:txBody>
          <a:bodyPr/>
          <a:lstStyle/>
          <a:p>
            <a:endParaRPr lang="ar-SA"/>
          </a:p>
        </p:txBody>
      </p:sp>
    </p:spTree>
    <p:extLst>
      <p:ext uri="{BB962C8B-B14F-4D97-AF65-F5344CB8AC3E}">
        <p14:creationId xmlns:p14="http://schemas.microsoft.com/office/powerpoint/2010/main" xmlns="" val="2413256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المعرّب</a:t>
            </a:r>
            <a:endParaRPr lang="ar-SA" dirty="0"/>
          </a:p>
        </p:txBody>
      </p:sp>
      <p:sp>
        <p:nvSpPr>
          <p:cNvPr id="3" name="عنصر نائب للمحتوى 2"/>
          <p:cNvSpPr>
            <a:spLocks noGrp="1"/>
          </p:cNvSpPr>
          <p:nvPr>
            <p:ph idx="1"/>
          </p:nvPr>
        </p:nvSpPr>
        <p:spPr/>
        <p:txBody>
          <a:bodyPr>
            <a:normAutofit/>
          </a:bodyPr>
          <a:lstStyle/>
          <a:p>
            <a:r>
              <a:rPr lang="ar-SA" dirty="0" smtClean="0"/>
              <a:t>أولاً</a:t>
            </a:r>
            <a:r>
              <a:rPr lang="ar-SA" dirty="0"/>
              <a:t>: تعريفه:</a:t>
            </a:r>
          </a:p>
          <a:p>
            <a:r>
              <a:rPr lang="ar-SA" dirty="0" smtClean="0"/>
              <a:t>المعرب </a:t>
            </a:r>
            <a:r>
              <a:rPr lang="ar-SA" dirty="0"/>
              <a:t>لغة اسم مفعول من الفعل عَرَّب، يعرِّب، والمصدر </a:t>
            </a:r>
            <a:r>
              <a:rPr lang="ar-SA" dirty="0" smtClean="0"/>
              <a:t>تعريباً. ،والمُعَرَّب</a:t>
            </a:r>
            <a:r>
              <a:rPr lang="ar-SA" dirty="0"/>
              <a:t>: هو الذي جُعِل عربياً.</a:t>
            </a:r>
          </a:p>
          <a:p>
            <a:r>
              <a:rPr lang="ar-SA" dirty="0"/>
              <a:t>ب - المعرب في الاصطلاح: عرفه السيوطي </a:t>
            </a:r>
            <a:r>
              <a:rPr lang="ar-SA" dirty="0" smtClean="0"/>
              <a:t>بقوله</a:t>
            </a:r>
            <a:r>
              <a:rPr lang="ar-SA" dirty="0"/>
              <a:t>: "هو ما استعملته العرب من الألفاظ الموضوعة لمعانٍ في غير لغته</a:t>
            </a:r>
            <a:r>
              <a:rPr lang="ar-SA" dirty="0" smtClean="0"/>
              <a:t>".</a:t>
            </a:r>
          </a:p>
          <a:p>
            <a:r>
              <a:rPr lang="ar-SA" dirty="0" smtClean="0"/>
              <a:t>وقال </a:t>
            </a:r>
            <a:r>
              <a:rPr lang="ar-SA" dirty="0"/>
              <a:t>الجوهري </a:t>
            </a:r>
            <a:r>
              <a:rPr lang="ar-SA" dirty="0" smtClean="0"/>
              <a:t>"تعريف </a:t>
            </a:r>
            <a:r>
              <a:rPr lang="ar-SA" dirty="0"/>
              <a:t>الاسم الأعجمي أن تتفوه به العرب على </a:t>
            </a:r>
            <a:r>
              <a:rPr lang="ar-SA" dirty="0" smtClean="0"/>
              <a:t>منهاجه</a:t>
            </a:r>
            <a:r>
              <a:rPr lang="ar-SA" dirty="0"/>
              <a:t>". مثل(</a:t>
            </a:r>
            <a:r>
              <a:rPr lang="ar-SA" dirty="0" err="1"/>
              <a:t>السجنجل</a:t>
            </a:r>
            <a:r>
              <a:rPr lang="ar-SA" dirty="0"/>
              <a:t> ، والسندس </a:t>
            </a:r>
            <a:r>
              <a:rPr lang="ar-SA" dirty="0" smtClean="0"/>
              <a:t>) </a:t>
            </a:r>
            <a:endParaRPr lang="ar-SA" dirty="0"/>
          </a:p>
          <a:p>
            <a:endParaRPr lang="ar-SA" dirty="0"/>
          </a:p>
        </p:txBody>
      </p:sp>
    </p:spTree>
    <p:extLst>
      <p:ext uri="{BB962C8B-B14F-4D97-AF65-F5344CB8AC3E}">
        <p14:creationId xmlns:p14="http://schemas.microsoft.com/office/powerpoint/2010/main" xmlns="" val="2950299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والمعرب </a:t>
            </a:r>
            <a:r>
              <a:rPr lang="ar-SA" dirty="0"/>
              <a:t>في اللغة </a:t>
            </a:r>
            <a:r>
              <a:rPr lang="ar-SA" dirty="0" smtClean="0"/>
              <a:t>ً </a:t>
            </a:r>
            <a:r>
              <a:rPr lang="ar-SA" dirty="0"/>
              <a:t>،هو ما استعملته العرب من الألفاظ الموضوعة لمعان في غير لغتها ، على نهجها وأساليبها ، فألحقته بأوزانها وأبنيتها وأصواتها ،</a:t>
            </a:r>
          </a:p>
          <a:p>
            <a:endParaRPr lang="ar-SA" dirty="0"/>
          </a:p>
          <a:p>
            <a:endParaRPr lang="ar-SA" dirty="0"/>
          </a:p>
        </p:txBody>
      </p:sp>
    </p:spTree>
    <p:extLst>
      <p:ext uri="{BB962C8B-B14F-4D97-AF65-F5344CB8AC3E}">
        <p14:creationId xmlns:p14="http://schemas.microsoft.com/office/powerpoint/2010/main" xmlns="" val="650740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r>
              <a:rPr lang="ar-SA" dirty="0" smtClean="0"/>
              <a:t>أسماؤه</a:t>
            </a:r>
            <a:r>
              <a:rPr lang="ar-SA" dirty="0"/>
              <a:t>: يُعرف بعدة أسماء تدل عليه، منها:</a:t>
            </a:r>
          </a:p>
          <a:p>
            <a:r>
              <a:rPr lang="ar-SA" dirty="0"/>
              <a:t>1-المُعَرَّب</a:t>
            </a:r>
          </a:p>
          <a:p>
            <a:r>
              <a:rPr lang="ar-SA" dirty="0"/>
              <a:t>2-التعريب</a:t>
            </a:r>
          </a:p>
          <a:p>
            <a:r>
              <a:rPr lang="ar-SA" dirty="0"/>
              <a:t>3-الدخيل</a:t>
            </a:r>
          </a:p>
          <a:p>
            <a:r>
              <a:rPr lang="ar-SA" dirty="0"/>
              <a:t>4- المولَّد</a:t>
            </a:r>
          </a:p>
          <a:p>
            <a:r>
              <a:rPr lang="ar-SA" dirty="0"/>
              <a:t>يقول د. علي </a:t>
            </a:r>
            <a:r>
              <a:rPr lang="ar-SA" dirty="0" smtClean="0"/>
              <a:t>عبد الوحد </a:t>
            </a:r>
            <a:r>
              <a:rPr lang="ar-SA" dirty="0"/>
              <a:t>وافي في معرض حديث له عن الدخيل في اللغة العربية: "الدخيل الأجنبي، المعرب والمولد:</a:t>
            </a:r>
          </a:p>
          <a:p>
            <a:r>
              <a:rPr lang="ar-SA" dirty="0"/>
              <a:t>يراد بالدخيل الأجنبي ما دخل العربية من مفردات أجنبية سواء في ذلك ما استعمله العرب الفصحاء في جاهليتهم وإسلامهم، وما استعمله من جاء بعدهم من المولدين</a:t>
            </a:r>
            <a:r>
              <a:rPr lang="ar-SA" dirty="0" smtClean="0"/>
              <a:t>.</a:t>
            </a:r>
            <a:endParaRPr lang="ar-SA" dirty="0"/>
          </a:p>
        </p:txBody>
      </p:sp>
    </p:spTree>
    <p:extLst>
      <p:ext uri="{BB962C8B-B14F-4D97-AF65-F5344CB8AC3E}">
        <p14:creationId xmlns:p14="http://schemas.microsoft.com/office/powerpoint/2010/main" xmlns="" val="2545666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a:t>وقد اصطلح المحدثون من الباحثين على أن العرب الفصحاء هم عرب البدو من جزيرة العرب إلى أواسط القرن الرابع الهجري وعرب الأمصار إلى نهاية القرن الثاني الهجري - ويسمون هذه العصور بعصور الاحتجاج...</a:t>
            </a:r>
          </a:p>
          <a:p>
            <a:r>
              <a:rPr lang="ar-SA" dirty="0"/>
              <a:t>وأن المولدين هم من عدا هؤلاء ولو كانوا من أصول عربية.</a:t>
            </a:r>
          </a:p>
          <a:p>
            <a:r>
              <a:rPr lang="ar-SA" dirty="0"/>
              <a:t>ويطلق على القسم الأول من الدخيل الأجنبي وهو ما استعمله فصحاء العرب اسم (المعرب) وعلى القسم الثاني منه وهو ما استعمله المولدون من ألفاظ أعجمية لم يعربْها فصحاء العرب اسم (الأعجمي </a:t>
            </a:r>
            <a:r>
              <a:rPr lang="ar-SA" dirty="0" smtClean="0"/>
              <a:t>المولد)</a:t>
            </a:r>
            <a:endParaRPr lang="ar-SA" dirty="0"/>
          </a:p>
        </p:txBody>
      </p:sp>
    </p:spTree>
    <p:extLst>
      <p:ext uri="{BB962C8B-B14F-4D97-AF65-F5344CB8AC3E}">
        <p14:creationId xmlns:p14="http://schemas.microsoft.com/office/powerpoint/2010/main" xmlns="" val="2435118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الدخيل</a:t>
            </a:r>
            <a:endParaRPr lang="ar-SA" dirty="0"/>
          </a:p>
        </p:txBody>
      </p:sp>
      <p:sp>
        <p:nvSpPr>
          <p:cNvPr id="3" name="عنصر نائب للمحتوى 2"/>
          <p:cNvSpPr>
            <a:spLocks noGrp="1"/>
          </p:cNvSpPr>
          <p:nvPr>
            <p:ph idx="1"/>
          </p:nvPr>
        </p:nvSpPr>
        <p:spPr/>
        <p:txBody>
          <a:bodyPr/>
          <a:lstStyle/>
          <a:p>
            <a:r>
              <a:rPr lang="ar-SA" dirty="0" smtClean="0"/>
              <a:t>: فهو الألفاظ التي دخلت العربية من لغات أخر وحافظت على شكلها ونقلت بصورتها إلى العربية مثل (أسماء الأعلام غالبا) .</a:t>
            </a:r>
            <a:endParaRPr lang="ar-SA" dirty="0"/>
          </a:p>
        </p:txBody>
      </p:sp>
    </p:spTree>
    <p:extLst>
      <p:ext uri="{BB962C8B-B14F-4D97-AF65-F5344CB8AC3E}">
        <p14:creationId xmlns:p14="http://schemas.microsoft.com/office/powerpoint/2010/main" xmlns="" val="1419209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تقسيم أبو حيان للأسماء الأعجمية</a:t>
            </a:r>
            <a:endParaRPr lang="ar-SA" dirty="0"/>
          </a:p>
        </p:txBody>
      </p:sp>
      <p:sp>
        <p:nvSpPr>
          <p:cNvPr id="3" name="عنصر نائب للمحتوى 2"/>
          <p:cNvSpPr>
            <a:spLocks noGrp="1"/>
          </p:cNvSpPr>
          <p:nvPr>
            <p:ph idx="1"/>
          </p:nvPr>
        </p:nvSpPr>
        <p:spPr/>
        <p:txBody>
          <a:bodyPr>
            <a:normAutofit fontScale="92500" lnSpcReduction="20000"/>
          </a:bodyPr>
          <a:lstStyle/>
          <a:p>
            <a:r>
              <a:rPr lang="ar-SA" dirty="0" smtClean="0"/>
              <a:t>وقد قسم أبو حيان الأسماء الأعجمية على ثلاثة أنواع : </a:t>
            </a:r>
          </a:p>
          <a:p>
            <a:r>
              <a:rPr lang="ar-SA" dirty="0" smtClean="0"/>
              <a:t>الأول :</a:t>
            </a:r>
          </a:p>
          <a:p>
            <a:r>
              <a:rPr lang="ar-SA" dirty="0" smtClean="0"/>
              <a:t>ما غيرنه العرب و ألحقته بكلامها فحكمها حكم أبنية الأسماء الأعرابية في اعتبار الأصلي والزائد والوزن وهو المعرب ؛ </a:t>
            </a:r>
          </a:p>
          <a:p>
            <a:r>
              <a:rPr lang="ar-SA" dirty="0" smtClean="0"/>
              <a:t>و الثاني :</a:t>
            </a:r>
          </a:p>
          <a:p>
            <a:r>
              <a:rPr lang="ar-SA" dirty="0" smtClean="0"/>
              <a:t>ما غيرته العرب ولم تلحقه بأبنية كلامها ،</a:t>
            </a:r>
          </a:p>
          <a:p>
            <a:r>
              <a:rPr lang="ar-SA" dirty="0" smtClean="0"/>
              <a:t> أما الثالث :</a:t>
            </a:r>
          </a:p>
          <a:p>
            <a:r>
              <a:rPr lang="ar-SA" dirty="0" smtClean="0"/>
              <a:t>، ما تركوه دون أي تغيير، وكلاهما يسمى الدخيل .فالتعريب يصير اللفظ عربيا ويمنح للغة ملكا جديدا ، أما الدخيل فهو إيراد للألفاظ الغريبة في ثنايا التركيب العربي</a:t>
            </a:r>
          </a:p>
          <a:p>
            <a:endParaRPr lang="ar-SA" dirty="0"/>
          </a:p>
        </p:txBody>
      </p:sp>
    </p:spTree>
    <p:extLst>
      <p:ext uri="{BB962C8B-B14F-4D97-AF65-F5344CB8AC3E}">
        <p14:creationId xmlns:p14="http://schemas.microsoft.com/office/powerpoint/2010/main" xmlns="" val="174277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منهج العربية في تعريب الألفاظ الأعجمية</a:t>
            </a:r>
            <a:endParaRPr lang="ar-SA" dirty="0"/>
          </a:p>
        </p:txBody>
      </p:sp>
      <p:sp>
        <p:nvSpPr>
          <p:cNvPr id="3" name="عنصر نائب للمحتوى 2"/>
          <p:cNvSpPr>
            <a:spLocks noGrp="1"/>
          </p:cNvSpPr>
          <p:nvPr>
            <p:ph idx="1"/>
          </p:nvPr>
        </p:nvSpPr>
        <p:spPr/>
        <p:txBody>
          <a:bodyPr>
            <a:normAutofit/>
          </a:bodyPr>
          <a:lstStyle/>
          <a:p>
            <a:r>
              <a:rPr lang="ar-SA" dirty="0" smtClean="0"/>
              <a:t>1 – إبدال الأصوات </a:t>
            </a:r>
            <a:r>
              <a:rPr lang="ar-SA" dirty="0" err="1" smtClean="0"/>
              <a:t>التى</a:t>
            </a:r>
            <a:r>
              <a:rPr lang="ar-SA" dirty="0" smtClean="0"/>
              <a:t> ليست من أصوات العرب إلى أقربها مخارجا لئلا يدخل في كلامهم ما ليس من أصواتهم </a:t>
            </a:r>
          </a:p>
          <a:p>
            <a:r>
              <a:rPr lang="ar-SA" dirty="0"/>
              <a:t> </a:t>
            </a:r>
            <a:r>
              <a:rPr lang="ar-SA" dirty="0" smtClean="0"/>
              <a:t>فما غيروه من الأصوات ما كان بين ؛الجيم) و(الكاف)  وربما جعلوه كافا أو جيما أو قافا وأبدلوا الحرف الذى بين الباء والفاء (</a:t>
            </a:r>
            <a:r>
              <a:rPr lang="ar-SA" dirty="0" err="1" smtClean="0"/>
              <a:t>فا</a:t>
            </a:r>
            <a:r>
              <a:rPr lang="ar-SA" dirty="0" smtClean="0"/>
              <a:t>) وربما </a:t>
            </a:r>
            <a:r>
              <a:rPr lang="ar-SA" dirty="0"/>
              <a:t>جعلوه </a:t>
            </a:r>
            <a:r>
              <a:rPr lang="ar-SA" dirty="0" smtClean="0"/>
              <a:t>باء</a:t>
            </a:r>
          </a:p>
          <a:p>
            <a:r>
              <a:rPr lang="ar-SA" dirty="0" smtClean="0"/>
              <a:t>2 – ترك اللفظ الأعجمي على حاله إذا كان موافقا لمنهج العرية في الأصوات </a:t>
            </a:r>
            <a:r>
              <a:rPr lang="ar-SA" dirty="0" err="1" smtClean="0"/>
              <a:t>أوالصيغ</a:t>
            </a:r>
            <a:r>
              <a:rPr lang="ar-SA" dirty="0" smtClean="0"/>
              <a:t> أو أبنية العربية </a:t>
            </a:r>
            <a:endParaRPr lang="ar-SA" dirty="0"/>
          </a:p>
          <a:p>
            <a:endParaRPr lang="ar-SA" dirty="0" smtClean="0"/>
          </a:p>
          <a:p>
            <a:endParaRPr lang="ar-SA" dirty="0"/>
          </a:p>
        </p:txBody>
      </p:sp>
    </p:spTree>
    <p:extLst>
      <p:ext uri="{BB962C8B-B14F-4D97-AF65-F5344CB8AC3E}">
        <p14:creationId xmlns:p14="http://schemas.microsoft.com/office/powerpoint/2010/main" xmlns="" val="357094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2 – تغيير الوزن والبناء حتى يوافق أوزان العربية ويناسب أبنيتها فيزيدون في حروفه أو ينقصون ، ويغيرون مدوده وحركاته، ويراعون بذلك سنن العربية الصوتية كمنع الابتداء بساكن، ومنع الوقوف على متحرك ، ومنع توالي ساكنين </a:t>
            </a:r>
          </a:p>
          <a:p>
            <a:r>
              <a:rPr lang="ar-SA" dirty="0"/>
              <a:t> فمما </a:t>
            </a:r>
            <a:r>
              <a:rPr lang="ar-SA" dirty="0" smtClean="0"/>
              <a:t>ألحقوه </a:t>
            </a:r>
            <a:r>
              <a:rPr lang="ar-SA" dirty="0"/>
              <a:t>بأبنيتهم (دِرْهم) ألحقوه بـ (بهِرج) </a:t>
            </a:r>
          </a:p>
          <a:p>
            <a:r>
              <a:rPr lang="ar-SA" dirty="0"/>
              <a:t> وكان الفراء يقول : (يبنى الاسم الفارسي </a:t>
            </a:r>
            <a:r>
              <a:rPr lang="ar-SA" dirty="0" err="1"/>
              <a:t>أى</a:t>
            </a:r>
            <a:r>
              <a:rPr lang="ar-SA" dirty="0"/>
              <a:t> بناء كان إذا لم يخرج  عن أبنية العربية</a:t>
            </a:r>
          </a:p>
          <a:p>
            <a:endParaRPr lang="ar-SA" dirty="0"/>
          </a:p>
        </p:txBody>
      </p:sp>
    </p:spTree>
    <p:extLst>
      <p:ext uri="{BB962C8B-B14F-4D97-AF65-F5344CB8AC3E}">
        <p14:creationId xmlns:p14="http://schemas.microsoft.com/office/powerpoint/2010/main" xmlns="" val="3284739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الخلاف في وقوع المعرب في القرآن الكريم</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الرأي الأول عدم وقوع المعرَّب في القرآن الكريم</a:t>
            </a:r>
          </a:p>
          <a:p>
            <a:r>
              <a:rPr lang="ar-SA" dirty="0" smtClean="0"/>
              <a:t>   أصحاب هذا الرأي:</a:t>
            </a:r>
          </a:p>
          <a:p>
            <a:r>
              <a:rPr lang="ar-SA" dirty="0" smtClean="0"/>
              <a:t>عُرف هذا الرأيُ برأي اللغويين ، ونسبه السيوطي إلى الأكثرين ، ومنهم : أبو عبيدة معمرين المثنى ( صاحب كتاب  : مجاز القرآن) وأبو بكر الأنبا ري ( صاحب كتاب : البيان في غريب إعراب القرآن)وابن فارس (صاحب كتاب: الصاحبي – في فقه اللغة ) و الشافعي ( صاحب كتاب : الرسالة) وابن جرير الطبري ( صاحب تفسير : جامع البيان في تفسير القرآن)</a:t>
            </a:r>
          </a:p>
        </p:txBody>
      </p:sp>
    </p:spTree>
    <p:extLst>
      <p:ext uri="{BB962C8B-B14F-4D97-AF65-F5344CB8AC3E}">
        <p14:creationId xmlns:p14="http://schemas.microsoft.com/office/powerpoint/2010/main" xmlns="" val="66292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وأيد هذا الرأي من المحدثين الأستاذ :أحمد محمد شاكر ، والدكتور عبد العال سالم مكرم ، وغيرهما. و حجتهم: أن في القرآن الكريم آيات كثيرة تقطع بأنه عربي ، والقول بأن فيه من لغات العجم ينافي ذلك.</a:t>
            </a:r>
          </a:p>
          <a:p>
            <a:endParaRPr lang="ar-SA" dirty="0"/>
          </a:p>
        </p:txBody>
      </p:sp>
    </p:spTree>
    <p:extLst>
      <p:ext uri="{BB962C8B-B14F-4D97-AF65-F5344CB8AC3E}">
        <p14:creationId xmlns:p14="http://schemas.microsoft.com/office/powerpoint/2010/main" xmlns="" val="1807643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ومن هذه الآيات :قوله تعالى :(إنا أنزلناه قرآنا عربيا لعلكم تعقلون)[يوسف/2]</a:t>
            </a:r>
          </a:p>
          <a:p>
            <a:r>
              <a:rPr lang="ar-SA" dirty="0" smtClean="0"/>
              <a:t>وقوله تعالى:(بلسان عربي مبين) [الشعراء/195</a:t>
            </a:r>
            <a:r>
              <a:rPr lang="ar-SA" dirty="0"/>
              <a:t>] وقوله تعالى(قرآنا عربيا غير ذي عوج لعلهم </a:t>
            </a:r>
            <a:r>
              <a:rPr lang="ar-SA" dirty="0" smtClean="0"/>
              <a:t>يتقون)[</a:t>
            </a:r>
            <a:r>
              <a:rPr lang="ar-SA" dirty="0"/>
              <a:t>الزمر/28] </a:t>
            </a:r>
            <a:endParaRPr lang="ar-SA" dirty="0" smtClean="0"/>
          </a:p>
          <a:p>
            <a:r>
              <a:rPr lang="ar-SA" dirty="0" smtClean="0"/>
              <a:t>وقوله تعالى:(ولو جعلناه قرآنا أعجميا لقالوا لولا فصلت آياته </a:t>
            </a:r>
            <a:r>
              <a:rPr lang="ar-SA" dirty="0" err="1" smtClean="0"/>
              <a:t>أاعجمي</a:t>
            </a:r>
            <a:r>
              <a:rPr lang="ar-SA" dirty="0" smtClean="0"/>
              <a:t> وعربي ) [فصلت/44]</a:t>
            </a:r>
            <a:endParaRPr lang="ar-SA" dirty="0"/>
          </a:p>
        </p:txBody>
      </p:sp>
    </p:spTree>
    <p:extLst>
      <p:ext uri="{BB962C8B-B14F-4D97-AF65-F5344CB8AC3E}">
        <p14:creationId xmlns:p14="http://schemas.microsoft.com/office/powerpoint/2010/main" xmlns="" val="2543881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أما الألفاظ التي قيل بأنها معربة فهي ألفاظ عربية اتفق استعمال العرب لها مع غيرهم ، فهذا من توارد </a:t>
            </a:r>
            <a:r>
              <a:rPr lang="ar-SA" dirty="0" err="1" smtClean="0"/>
              <a:t>اللغات،فقد</a:t>
            </a:r>
            <a:r>
              <a:rPr lang="ar-SA" dirty="0" smtClean="0"/>
              <a:t> تتفق أمَّتان أو أكثر في استعمال كلمة واحدة لمعنى واحد أو مختلف. كذلك فإن اللغة العربية لا يحيط بها إلا نبي ؛ فيحتمل أن تكون معاني هذه الكلمات قد خفيت على بعضهم ؛فظن أنها غير عربية الأصل</a:t>
            </a:r>
          </a:p>
          <a:p>
            <a:endParaRPr lang="ar-SA" dirty="0"/>
          </a:p>
        </p:txBody>
      </p:sp>
    </p:spTree>
    <p:extLst>
      <p:ext uri="{BB962C8B-B14F-4D97-AF65-F5344CB8AC3E}">
        <p14:creationId xmlns:p14="http://schemas.microsoft.com/office/powerpoint/2010/main" xmlns="" val="2966583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الرأي الثاني وقوع المعرَّب في القرآن الكريم</a:t>
            </a:r>
          </a:p>
          <a:p>
            <a:r>
              <a:rPr lang="ar-SA" dirty="0" smtClean="0"/>
              <a:t>   عُرف هذا الرأيُ برأي الفقهاء، ومنهم : ابن عباس ،ومجاهد وعكرمة ،وسعيد بن جبير وعطاء ، ووهب بن منبه ، والجو يني، وغيرهم. ومال إليه ابن جني والسيوطي.</a:t>
            </a:r>
          </a:p>
          <a:p>
            <a:r>
              <a:rPr lang="ar-SA" dirty="0" smtClean="0"/>
              <a:t>وأيد هذا الرأي من المحدثين </a:t>
            </a:r>
            <a:r>
              <a:rPr lang="ar-SA" dirty="0" err="1" smtClean="0"/>
              <a:t>الدكتوررمضان</a:t>
            </a:r>
            <a:r>
              <a:rPr lang="ar-SA" dirty="0" smtClean="0"/>
              <a:t> عبد التواب ، وغيره.</a:t>
            </a:r>
          </a:p>
          <a:p>
            <a:endParaRPr lang="ar-SA" dirty="0"/>
          </a:p>
        </p:txBody>
      </p:sp>
    </p:spTree>
    <p:extLst>
      <p:ext uri="{BB962C8B-B14F-4D97-AF65-F5344CB8AC3E}">
        <p14:creationId xmlns:p14="http://schemas.microsoft.com/office/powerpoint/2010/main" xmlns="" val="202128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حجتهم</a:t>
            </a:r>
            <a:endParaRPr lang="ar-SA" dirty="0"/>
          </a:p>
        </p:txBody>
      </p:sp>
      <p:sp>
        <p:nvSpPr>
          <p:cNvPr id="3" name="عنصر نائب للمحتوى 2"/>
          <p:cNvSpPr>
            <a:spLocks noGrp="1"/>
          </p:cNvSpPr>
          <p:nvPr>
            <p:ph idx="1"/>
          </p:nvPr>
        </p:nvSpPr>
        <p:spPr/>
        <p:txBody>
          <a:bodyPr>
            <a:normAutofit/>
          </a:bodyPr>
          <a:lstStyle/>
          <a:p>
            <a:r>
              <a:rPr lang="ar-SA" dirty="0" smtClean="0"/>
              <a:t>-أن هذه الألفاظ القليلة بغير العربية لا تخرج القرآن عن كونه عربيا ، فالقصيدة الفارسية لا تخرج عن فارستيها بلفظة عربية توجد فيها.</a:t>
            </a:r>
          </a:p>
          <a:p>
            <a:r>
              <a:rPr lang="ar-SA" dirty="0" smtClean="0"/>
              <a:t>2-أن هذه الكلمات عُرِّبت ،وجرت عليها قوانين العربية، وطوَّعتها العربية لمنهجها في أصواتها وبنيتها؛ فصارت ضمن مفرداتها التي يستخدمها العرب ،وذلك قبل نزول القرآن بسنوات طويلة.</a:t>
            </a:r>
          </a:p>
          <a:p>
            <a:endParaRPr lang="ar-SA" dirty="0"/>
          </a:p>
        </p:txBody>
      </p:sp>
    </p:spTree>
    <p:extLst>
      <p:ext uri="{BB962C8B-B14F-4D97-AF65-F5344CB8AC3E}">
        <p14:creationId xmlns:p14="http://schemas.microsoft.com/office/powerpoint/2010/main" xmlns="" val="3915486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3-وقوع الأعلام الأعجمية في القرآن الكريم باتفاق ؛ فلا مانع من وقوع غيرها من الأجناس.</a:t>
            </a:r>
          </a:p>
          <a:p>
            <a:r>
              <a:rPr lang="ar-SA" dirty="0"/>
              <a:t>4-أن معنى الآية الكريمة في سورة فصلت : " </a:t>
            </a:r>
            <a:r>
              <a:rPr lang="ar-SA" dirty="0" smtClean="0"/>
              <a:t>أأعجميٌّ وعربي ) المخاطَبٌ </a:t>
            </a:r>
            <a:r>
              <a:rPr lang="ar-SA" dirty="0"/>
              <a:t>عربيٌّ ".</a:t>
            </a:r>
          </a:p>
          <a:p>
            <a:r>
              <a:rPr lang="ar-SA" dirty="0" smtClean="0"/>
              <a:t>.</a:t>
            </a:r>
            <a:endParaRPr lang="ar-SA" dirty="0"/>
          </a:p>
          <a:p>
            <a:endParaRPr lang="ar-SA" dirty="0"/>
          </a:p>
        </p:txBody>
      </p:sp>
    </p:spTree>
    <p:extLst>
      <p:ext uri="{BB962C8B-B14F-4D97-AF65-F5344CB8AC3E}">
        <p14:creationId xmlns:p14="http://schemas.microsoft.com/office/powerpoint/2010/main" xmlns="" val="2222188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r>
              <a:rPr lang="ar-SA" dirty="0" smtClean="0"/>
              <a:t>5-إن القرآن الكريم حوى علوم الأولين والآخرين ؛ فلابد من وقوع الإشارة فيه إلى أنواع اللغات والألسن ليتم إحاطته بكل شيء؛ فاختير له من كل لغة أعذبها وأخفها وأكثرها استعمالا ، وإن كان أصله بلغة العرب .</a:t>
            </a:r>
          </a:p>
          <a:p>
            <a:r>
              <a:rPr lang="ar-SA" dirty="0" smtClean="0"/>
              <a:t>6-إن الألفاظ المعرَّبة لا تقل في فصاحتها وبلاغتها عن الألفاظ العربية أصالة ، فكلمة ( إستبرق ) معناها : ما غلظ من الحرير لو اجتمع فصحاء العالم وأرادوا أن يأتوا بلفظة تقوم مقامها في الفصاحة لعجزوا. واستدلوا بما أخرجه ابن جرير بسند صحيح عن أبي ميسرة التابعي الجليل أنه قال  " في القرآن من كل لسان)</a:t>
            </a:r>
            <a:endParaRPr lang="ar-SA" dirty="0"/>
          </a:p>
        </p:txBody>
      </p:sp>
    </p:spTree>
    <p:extLst>
      <p:ext uri="{BB962C8B-B14F-4D97-AF65-F5344CB8AC3E}">
        <p14:creationId xmlns:p14="http://schemas.microsoft.com/office/powerpoint/2010/main" xmlns="" val="1902477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الرأي الثالث الجمع بين الرأيين السابقين</a:t>
            </a:r>
          </a:p>
          <a:p>
            <a:r>
              <a:rPr lang="ar-SA" dirty="0" smtClean="0"/>
              <a:t>     صاحب هذا الرأي هو أبو عبيد القاسم بن سلام الهروي ومال إليه أبو منصور الجواليقي ،وابن الجوزي ، وآخرون. وأيد هذا الرأي كثير من المحدثين وفي الحقيقة رأي أبي عبيد يتفق مع أصحاب الرأي الثاني القائل بوقوع المعرب في القرآن الكريم ،فهو يقرر أن هذه الأحرف أصولها أعجمية ، لكنها عربت وحولت إلى العربية ، وهذا ما نفاه مطلقا أصحاب الرأي الأول فالمسألة تدور بين المنع والجواز.</a:t>
            </a:r>
          </a:p>
          <a:p>
            <a:endParaRPr lang="ar-SA" dirty="0"/>
          </a:p>
        </p:txBody>
      </p:sp>
    </p:spTree>
    <p:extLst>
      <p:ext uri="{BB962C8B-B14F-4D97-AF65-F5344CB8AC3E}">
        <p14:creationId xmlns:p14="http://schemas.microsoft.com/office/powerpoint/2010/main" xmlns="" val="360960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a:bodyPr>
          <a:lstStyle/>
          <a:p>
            <a:r>
              <a:rPr lang="ar-SA" dirty="0" smtClean="0"/>
              <a:t>"</a:t>
            </a:r>
            <a:r>
              <a:rPr lang="ar-SA" dirty="0"/>
              <a:t>والصواب عندي مذهبٌ فيه تصديق القولين جميعاً؛ وذلك أن هذه الأحرف أصولها أعجمية كما قال الفقهاء، لكنها وقعت للعرب؛ فعرَّبتها بألسنتها، وحوَّلتها عن ألفاظ العجم إلى ألفاظها؛ فصارت عربية، ثم نزل القرآن، وقد اختلطت هذه الحروف بكلام العرب؛ فمن قال: إنها عربية فهو صادق، ومن قال: أعجمية فصادق".</a:t>
            </a:r>
          </a:p>
          <a:p>
            <a:r>
              <a:rPr lang="ar-SA" dirty="0"/>
              <a:t>ومال إلى هذا القول الجواليقي، وابن الجوزي وغيرها</a:t>
            </a:r>
            <a:r>
              <a:rPr lang="ar-SA" dirty="0" smtClean="0"/>
              <a:t>.</a:t>
            </a:r>
            <a:endParaRPr lang="ar-SA" dirty="0"/>
          </a:p>
        </p:txBody>
      </p:sp>
    </p:spTree>
    <p:extLst>
      <p:ext uri="{BB962C8B-B14F-4D97-AF65-F5344CB8AC3E}">
        <p14:creationId xmlns:p14="http://schemas.microsoft.com/office/powerpoint/2010/main" xmlns="" val="4013693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r>
              <a:rPr lang="ar-SA" dirty="0"/>
              <a:t>قال </a:t>
            </a:r>
            <a:r>
              <a:rPr lang="ar-SA" dirty="0" smtClean="0"/>
              <a:t>الجواليقي: </a:t>
            </a:r>
            <a:r>
              <a:rPr lang="ar-SA" dirty="0"/>
              <a:t>"وذلك أن هذه الحروف بغير لسان العرب في الأصل، فقال أولئك على الأصل، ثم لفظت به العرب بألسنتها، فعرَّبته، فصار عربياً بتعريبها؛ فهي عربية في هذه الحال؛ أعجمية الأصل؛ فهذا القول يصدِّق الفريقين جميع".</a:t>
            </a:r>
          </a:p>
          <a:p>
            <a:r>
              <a:rPr lang="ar-SA" dirty="0"/>
              <a:t>ولعل هذا الرأي هو الأقرب للصواب؛ فمن قال في كلمة سرادق -على سبيل المثال-: إنها فارسية؛ بمعنى أنها انحدرت إلى العرب من الفرس فهو مصيب، ومن قال: إنها عربية؛ بمعنى أن العرب كانت تعرفها، وتستعملها قبل نزول القرآنِ الكريمِ، والقرآنُ نزل بلغة تفهمها العرب - فهو مصيب كذلك</a:t>
            </a:r>
          </a:p>
          <a:p>
            <a:endParaRPr lang="ar-SA" dirty="0"/>
          </a:p>
          <a:p>
            <a:endParaRPr lang="ar-SA" dirty="0"/>
          </a:p>
        </p:txBody>
      </p:sp>
    </p:spTree>
    <p:extLst>
      <p:ext uri="{BB962C8B-B14F-4D97-AF65-F5344CB8AC3E}">
        <p14:creationId xmlns:p14="http://schemas.microsoft.com/office/powerpoint/2010/main" xmlns="" val="3456332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a:t>من العلماء من أفرد هذا الموضوع بمؤلف خاص، ومن الكتب المؤلفة في هذا ما يلي:</a:t>
            </a:r>
          </a:p>
          <a:p>
            <a:r>
              <a:rPr lang="ar-SA" dirty="0"/>
              <a:t>1- المُعَرَّب: لأبي منصور الجواليقي ت450هـ فهذا الكتاب أقدم وأشهر مؤلف في هذا الباب.</a:t>
            </a:r>
          </a:p>
          <a:p>
            <a:r>
              <a:rPr lang="ar-SA" dirty="0" smtClean="0"/>
              <a:t>2- </a:t>
            </a:r>
            <a:r>
              <a:rPr lang="ar-SA" dirty="0"/>
              <a:t>في التعريب والمعرب: وهو المعروف بـ(حاشية ابن برِّي على كتاب (المعرب) لابن الجواليقي.</a:t>
            </a:r>
          </a:p>
          <a:p>
            <a:r>
              <a:rPr lang="ar-SA" dirty="0" smtClean="0"/>
              <a:t>3- </a:t>
            </a:r>
            <a:r>
              <a:rPr lang="ar-SA" dirty="0"/>
              <a:t>المهذب فيما وقع في القرآن من المعرب: </a:t>
            </a:r>
            <a:r>
              <a:rPr lang="ar-SA" dirty="0" smtClean="0"/>
              <a:t>للسيوطي</a:t>
            </a:r>
            <a:endParaRPr lang="ar-SA" dirty="0"/>
          </a:p>
        </p:txBody>
      </p:sp>
    </p:spTree>
    <p:extLst>
      <p:ext uri="{BB962C8B-B14F-4D97-AF65-F5344CB8AC3E}">
        <p14:creationId xmlns:p14="http://schemas.microsoft.com/office/powerpoint/2010/main" xmlns="" val="385904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علامات المعرب</a:t>
            </a:r>
            <a:endParaRPr lang="ar-SA" dirty="0"/>
          </a:p>
        </p:txBody>
      </p:sp>
      <p:sp>
        <p:nvSpPr>
          <p:cNvPr id="3" name="عنصر نائب للمحتوى 2"/>
          <p:cNvSpPr>
            <a:spLocks noGrp="1"/>
          </p:cNvSpPr>
          <p:nvPr>
            <p:ph idx="1"/>
          </p:nvPr>
        </p:nvSpPr>
        <p:spPr/>
        <p:txBody>
          <a:bodyPr>
            <a:normAutofit/>
          </a:bodyPr>
          <a:lstStyle/>
          <a:p>
            <a:r>
              <a:rPr lang="ar-SA" dirty="0"/>
              <a:t>خامساً: علامات العجمة أو المعرب:</a:t>
            </a:r>
          </a:p>
          <a:p>
            <a:r>
              <a:rPr lang="ar-SA" dirty="0"/>
              <a:t>قال أئمة العربية تعرف عجمة الاسم بوجود علامات منها:</a:t>
            </a:r>
          </a:p>
          <a:p>
            <a:r>
              <a:rPr lang="ar-SA" dirty="0"/>
              <a:t>1- النقل: وذلك بأن ينقل عن أحد أئمة العربية كالأصمعي أو غيره بأن هذه الكلمة ليست عربية.</a:t>
            </a:r>
          </a:p>
          <a:p>
            <a:r>
              <a:rPr lang="ar-SA" dirty="0"/>
              <a:t>2- مخالفة الكلمة للأوزان العربية: وذلك بأن يخرج الاسم عن أوزان الأسماء العربية، نحو </a:t>
            </a:r>
            <a:r>
              <a:rPr lang="ar-SA" dirty="0" err="1"/>
              <a:t>إبْرِيسم</a:t>
            </a:r>
            <a:r>
              <a:rPr lang="ar-SA" dirty="0"/>
              <a:t>؛ فإن مثل هذا الوزن مفقود في أبنية الأسماء في اللسان العربي.</a:t>
            </a:r>
          </a:p>
          <a:p>
            <a:endParaRPr lang="ar-SA" dirty="0"/>
          </a:p>
        </p:txBody>
      </p:sp>
    </p:spTree>
    <p:extLst>
      <p:ext uri="{BB962C8B-B14F-4D97-AF65-F5344CB8AC3E}">
        <p14:creationId xmlns:p14="http://schemas.microsoft.com/office/powerpoint/2010/main" xmlns="" val="1538167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a:t>
            </a:r>
            <a:r>
              <a:rPr lang="ar-SA" dirty="0"/>
              <a:t>أن يكون أوله نون ثم راء: نحو: نرجس؛ فإن ذلك لا يكون في كلمة عربية، وكذلك (نرس) و (نورج) و (نرسيان) و (نَرْجه).</a:t>
            </a:r>
          </a:p>
          <a:p>
            <a:r>
              <a:rPr lang="ar-SA" dirty="0"/>
              <a:t>4- أن يكون آخره </a:t>
            </a:r>
            <a:r>
              <a:rPr lang="ar-SA" dirty="0" err="1"/>
              <a:t>زاياً</a:t>
            </a:r>
            <a:r>
              <a:rPr lang="ar-SA" dirty="0"/>
              <a:t> بعد دال: نحو: مهندز؛ فإن ذلك لا يكون في كلمة عربية.</a:t>
            </a:r>
          </a:p>
          <a:p>
            <a:r>
              <a:rPr lang="ar-SA" dirty="0"/>
              <a:t>5- أن يجتمع في الكلمة الصاد والجيم: نحو: الصولجان، والجص، </a:t>
            </a:r>
            <a:r>
              <a:rPr lang="ar-SA" dirty="0" err="1"/>
              <a:t>والصنجق</a:t>
            </a:r>
            <a:endParaRPr lang="ar-SA" dirty="0"/>
          </a:p>
          <a:p>
            <a:endParaRPr lang="ar-SA" dirty="0"/>
          </a:p>
          <a:p>
            <a:endParaRPr lang="ar-SA" dirty="0"/>
          </a:p>
        </p:txBody>
      </p:sp>
    </p:spTree>
    <p:extLst>
      <p:ext uri="{BB962C8B-B14F-4D97-AF65-F5344CB8AC3E}">
        <p14:creationId xmlns:p14="http://schemas.microsoft.com/office/powerpoint/2010/main" xmlns="" val="2813214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a:t>6- أن يجتمع في الكلمة الجيم والقاف: نحو: المنجنيق.</a:t>
            </a:r>
          </a:p>
          <a:p>
            <a:r>
              <a:rPr lang="ar-SA" dirty="0"/>
              <a:t>7- خلو الكلمة الرباعية أو الخماسية من أحرف </a:t>
            </a:r>
            <a:r>
              <a:rPr lang="ar-SA" dirty="0" smtClean="0"/>
              <a:t>الذلاقة</a:t>
            </a:r>
          </a:p>
          <a:p>
            <a:r>
              <a:rPr lang="ar-SA" dirty="0" smtClean="0"/>
              <a:t>وهي </a:t>
            </a:r>
            <a:r>
              <a:rPr lang="ar-SA" dirty="0"/>
              <a:t>مجموعة في قولك: (مُرَّ بنفل) ؛ فإنه متى كان عربياً فلا بد أن يكون شيء منها نحو: سفرجل، </a:t>
            </a:r>
            <a:r>
              <a:rPr lang="ar-SA" dirty="0" err="1"/>
              <a:t>وقُذعمل</a:t>
            </a:r>
            <a:r>
              <a:rPr lang="ar-SA" dirty="0"/>
              <a:t>، </a:t>
            </a:r>
            <a:r>
              <a:rPr lang="ar-SA" dirty="0" err="1"/>
              <a:t>وقِرْطَعْب</a:t>
            </a:r>
            <a:r>
              <a:rPr lang="ar-SA" dirty="0"/>
              <a:t>، </a:t>
            </a:r>
            <a:r>
              <a:rPr lang="ar-SA" dirty="0" err="1"/>
              <a:t>وجَحْمَرش</a:t>
            </a:r>
            <a:r>
              <a:rPr lang="ar-SA" dirty="0"/>
              <a:t>؛ فإذا جاءك مثال خماسي، أو رباعي بغير حرف أو حرفين من أحرف الذلاقة فاعلم أنه ليس من كلامهم مثل: (</a:t>
            </a:r>
            <a:r>
              <a:rPr lang="ar-SA" dirty="0" err="1"/>
              <a:t>عفجش</a:t>
            </a:r>
            <a:r>
              <a:rPr lang="ar-SA" dirty="0"/>
              <a:t>) و (</a:t>
            </a:r>
            <a:r>
              <a:rPr lang="ar-SA" dirty="0" err="1"/>
              <a:t>خظائج</a:t>
            </a:r>
            <a:r>
              <a:rPr lang="ar-SA" dirty="0" smtClean="0"/>
              <a:t>).</a:t>
            </a:r>
            <a:endParaRPr lang="ar-SA" dirty="0"/>
          </a:p>
        </p:txBody>
      </p:sp>
    </p:spTree>
    <p:extLst>
      <p:ext uri="{BB962C8B-B14F-4D97-AF65-F5344CB8AC3E}">
        <p14:creationId xmlns:p14="http://schemas.microsoft.com/office/powerpoint/2010/main" xmlns="" val="3263361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a:t>8- اجتماع الباء، والتاء، والسين: مثل: بستان.</a:t>
            </a:r>
          </a:p>
          <a:p>
            <a:r>
              <a:rPr lang="ar-SA" dirty="0"/>
              <a:t>9- اجتماع الجيم والطاء: نحو: الطاجن، والطيجن </a:t>
            </a:r>
            <a:endParaRPr lang="ar-SA" dirty="0" smtClean="0"/>
          </a:p>
          <a:p>
            <a:r>
              <a:rPr lang="ar-SA" dirty="0" smtClean="0"/>
              <a:t>10- </a:t>
            </a:r>
            <a:r>
              <a:rPr lang="ar-SA" dirty="0"/>
              <a:t>يندر اجتماع الراء مع اللام إلا في ألفاظ محصورة: مثل: ورل</a:t>
            </a:r>
          </a:p>
        </p:txBody>
      </p:sp>
    </p:spTree>
    <p:extLst>
      <p:ext uri="{BB962C8B-B14F-4D97-AF65-F5344CB8AC3E}">
        <p14:creationId xmlns:p14="http://schemas.microsoft.com/office/powerpoint/2010/main" xmlns="" val="39689158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11- </a:t>
            </a:r>
            <a:r>
              <a:rPr lang="ar-SA" dirty="0"/>
              <a:t>لا يوجد في كلام العرب دال بعدها ذال إلا قليل: ولذلك أبى البصريون أن يقال </a:t>
            </a:r>
            <a:r>
              <a:rPr lang="ar-SA" dirty="0" err="1"/>
              <a:t>بغداذ</a:t>
            </a:r>
            <a:r>
              <a:rPr lang="ar-SA" dirty="0"/>
              <a:t>.</a:t>
            </a:r>
          </a:p>
          <a:p>
            <a:r>
              <a:rPr lang="ar-SA" dirty="0"/>
              <a:t>12- وقال ابن سيدة في المحكم: ليس في كلام العرب شين بعد لام في كلمة عربية محضة؛ </a:t>
            </a:r>
            <a:r>
              <a:rPr lang="ar-SA" dirty="0" err="1"/>
              <a:t>الشينات</a:t>
            </a:r>
            <a:r>
              <a:rPr lang="ar-SA" dirty="0"/>
              <a:t> كلها في كلام العرب قبل </a:t>
            </a:r>
            <a:r>
              <a:rPr lang="ar-SA" dirty="0" err="1"/>
              <a:t>اللامات</a:t>
            </a:r>
            <a:r>
              <a:rPr lang="ar-SA" dirty="0"/>
              <a:t>.</a:t>
            </a:r>
          </a:p>
          <a:p>
            <a:r>
              <a:rPr lang="ar-SA" dirty="0"/>
              <a:t>13- الدراسات التاريخية والبحوث العلمية: فبذلك يمكن القول: إن هذا الحيوان، أو النبات، أو الدواء ليس موجوداً في جزيرة العرب، وبذلك نعرف أن الكلمة ليست بعربية</a:t>
            </a:r>
            <a:r>
              <a:rPr lang="ar-SA" dirty="0" smtClean="0"/>
              <a:t>.</a:t>
            </a:r>
            <a:endParaRPr lang="ar-SA" dirty="0"/>
          </a:p>
        </p:txBody>
      </p:sp>
    </p:spTree>
    <p:extLst>
      <p:ext uri="{BB962C8B-B14F-4D97-AF65-F5344CB8AC3E}">
        <p14:creationId xmlns:p14="http://schemas.microsoft.com/office/powerpoint/2010/main" xmlns="" val="1757222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Autofit/>
          </a:bodyPr>
          <a:lstStyle/>
          <a:p>
            <a:r>
              <a:rPr lang="ar-SA" sz="2800" dirty="0"/>
              <a:t>سادساً: دوافع التعريب:</a:t>
            </a:r>
          </a:p>
          <a:p>
            <a:r>
              <a:rPr lang="ar-SA" sz="2800" dirty="0"/>
              <a:t>أشار بعض العلماء إلى ذلك دون ذكر مباشر له، وذلك كصنيع السيوطي في المزهر.</a:t>
            </a:r>
          </a:p>
          <a:p>
            <a:r>
              <a:rPr lang="ar-SA" sz="2800" dirty="0"/>
              <a:t>ومن خلال ذلك يمكن أن تُتلمس الأسباب التي دفعت العرب إلى التعريب، والتي منها:</a:t>
            </a:r>
          </a:p>
          <a:p>
            <a:r>
              <a:rPr lang="ar-SA" sz="2800" dirty="0"/>
              <a:t>1- الحاجة أو الضرورة: وذلك كالأسماء التي تفرَّد بها غير العرب كالفرس عن دون العرب؛ فاضطرت العرب إلى تعريبها أو تركها كما هي.</a:t>
            </a:r>
          </a:p>
          <a:p>
            <a:r>
              <a:rPr lang="ar-SA" sz="2800" dirty="0"/>
              <a:t>وذلك كثير ومن أمثلته ما يلي:</a:t>
            </a:r>
          </a:p>
          <a:p>
            <a:r>
              <a:rPr lang="ar-SA" sz="2800" dirty="0"/>
              <a:t>أ - من الأواني: الكوز، الجرة، الإبريق، الطشت، الخوان، الطبق، القصعة، </a:t>
            </a:r>
          </a:p>
        </p:txBody>
      </p:sp>
    </p:spTree>
    <p:extLst>
      <p:ext uri="{BB962C8B-B14F-4D97-AF65-F5344CB8AC3E}">
        <p14:creationId xmlns:p14="http://schemas.microsoft.com/office/powerpoint/2010/main" xmlns="" val="17380925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ج - من الجواهر: الياقوت، </a:t>
            </a:r>
            <a:r>
              <a:rPr lang="ar-SA" dirty="0" smtClean="0"/>
              <a:t>الفيروز، </a:t>
            </a:r>
            <a:r>
              <a:rPr lang="ar-SA" dirty="0"/>
              <a:t>البلَّور.</a:t>
            </a:r>
          </a:p>
          <a:p>
            <a:r>
              <a:rPr lang="ar-SA" dirty="0"/>
              <a:t>د - من ألوان الخبز: الكعك، الجردق، السميذ، </a:t>
            </a:r>
            <a:r>
              <a:rPr lang="ar-SA" dirty="0" smtClean="0"/>
              <a:t>أو السميد.</a:t>
            </a:r>
            <a:endParaRPr lang="ar-SA" dirty="0"/>
          </a:p>
          <a:p>
            <a:r>
              <a:rPr lang="ar-SA" dirty="0"/>
              <a:t>هـ - من الرياحين وما يناسبها: النرجس، البنفسج، النِّسرين، الياسمين.</a:t>
            </a:r>
          </a:p>
          <a:p>
            <a:r>
              <a:rPr lang="ar-SA" dirty="0"/>
              <a:t>و - من الطيب: المسك، العنبر، الكافور، الصندل، </a:t>
            </a:r>
            <a:r>
              <a:rPr lang="ar-SA" dirty="0" err="1" smtClean="0"/>
              <a:t>القرنقل</a:t>
            </a:r>
            <a:r>
              <a:rPr lang="ar-SA" dirty="0" smtClean="0"/>
              <a:t> </a:t>
            </a:r>
          </a:p>
          <a:p>
            <a:r>
              <a:rPr lang="ar-SA" dirty="0"/>
              <a:t>ب - من الملابس: السنجاب، القاتم، الفنك، الدَّلق، الخز، الديباج، السندس</a:t>
            </a:r>
          </a:p>
          <a:p>
            <a:endParaRPr lang="ar-SA" dirty="0" smtClean="0"/>
          </a:p>
          <a:p>
            <a:endParaRPr lang="ar-SA" dirty="0"/>
          </a:p>
          <a:p>
            <a:endParaRPr lang="ar-SA" dirty="0"/>
          </a:p>
        </p:txBody>
      </p:sp>
    </p:spTree>
    <p:extLst>
      <p:ext uri="{BB962C8B-B14F-4D97-AF65-F5344CB8AC3E}">
        <p14:creationId xmlns:p14="http://schemas.microsoft.com/office/powerpoint/2010/main" xmlns="" val="20579480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2 -الألغاز </a:t>
            </a:r>
            <a:r>
              <a:rPr lang="ar-SA" dirty="0"/>
              <a:t>والإعراب: قال السيوطي: </a:t>
            </a:r>
            <a:r>
              <a:rPr lang="ar-SA" dirty="0" smtClean="0"/>
              <a:t>قال </a:t>
            </a:r>
            <a:r>
              <a:rPr lang="ar-SA" dirty="0"/>
              <a:t>ابن دريد في الجمهرة: باب ما تكلمت به العرب من كلام العجم حتى صار كاللغز، وفي نسخة حتى صار </a:t>
            </a:r>
            <a:r>
              <a:rPr lang="ar-SA" dirty="0" err="1" smtClean="0"/>
              <a:t>كاللغةثم</a:t>
            </a:r>
            <a:r>
              <a:rPr lang="ar-SA" dirty="0" smtClean="0"/>
              <a:t> </a:t>
            </a:r>
            <a:r>
              <a:rPr lang="ar-SA" dirty="0"/>
              <a:t>ساق لذلك أمثلة، منها: الدَّشت: وهي الصحراء، والبُوصي: السفينة، </a:t>
            </a:r>
            <a:r>
              <a:rPr lang="ar-SA" dirty="0" err="1"/>
              <a:t>والأرندَح</a:t>
            </a:r>
            <a:r>
              <a:rPr lang="ar-SA" dirty="0"/>
              <a:t>: الجلود التي تدبغ بالعفْص، والقيروانُ: الجماعة، وأصلها </a:t>
            </a:r>
            <a:r>
              <a:rPr lang="ar-SA" dirty="0" err="1"/>
              <a:t>كاروان</a:t>
            </a:r>
            <a:r>
              <a:rPr lang="ar-SA" dirty="0" smtClean="0"/>
              <a:t>.</a:t>
            </a:r>
            <a:endParaRPr lang="ar-SA" dirty="0"/>
          </a:p>
        </p:txBody>
      </p:sp>
    </p:spTree>
    <p:extLst>
      <p:ext uri="{BB962C8B-B14F-4D97-AF65-F5344CB8AC3E}">
        <p14:creationId xmlns:p14="http://schemas.microsoft.com/office/powerpoint/2010/main" xmlns="" val="145432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r>
              <a:rPr lang="ar-SA" dirty="0"/>
              <a:t>3- الإعجاب وخفة اللفظ الأعجمي: وذلك بأن يعجب العرب بلفظة أعجمية ثم يعمدون إلى تعريبها.</a:t>
            </a:r>
          </a:p>
          <a:p>
            <a:r>
              <a:rPr lang="ar-SA" dirty="0"/>
              <a:t>وربما كان اللفظ الأعجمي خفيفاً؛ فلهذا يستعمله العرب، وربما تناسوا اللفظة العربية أو أهملوها.</a:t>
            </a:r>
          </a:p>
          <a:p>
            <a:r>
              <a:rPr lang="ar-SA" dirty="0"/>
              <a:t>مثل: الباذنجان كان يسمى الحدج، ومع ذلك غلب؛ للإعجاب بما هو غريب.</a:t>
            </a:r>
          </a:p>
          <a:p>
            <a:r>
              <a:rPr lang="ar-SA" dirty="0"/>
              <a:t>وكذلك اللوبيا شاعت وأهمل: الدّجَر.</a:t>
            </a:r>
          </a:p>
          <a:p>
            <a:r>
              <a:rPr lang="ar-SA" dirty="0"/>
              <a:t>وكذلك الإبريق في لغة العرب يسمى </a:t>
            </a:r>
            <a:r>
              <a:rPr lang="ar-SA" dirty="0" err="1"/>
              <a:t>التأمورة</a:t>
            </a:r>
            <a:r>
              <a:rPr lang="ar-SA" dirty="0"/>
              <a:t>.</a:t>
            </a:r>
          </a:p>
          <a:p>
            <a:r>
              <a:rPr lang="ar-SA" dirty="0"/>
              <a:t>والتوت يسمى: الفُرصاد، والأترج يسمى: المُتْك، والياسمين كان يسمى بالعربية: السَّمسق</a:t>
            </a:r>
          </a:p>
          <a:p>
            <a:endParaRPr lang="ar-SA" dirty="0"/>
          </a:p>
          <a:p>
            <a:endParaRPr lang="ar-SA" dirty="0"/>
          </a:p>
        </p:txBody>
      </p:sp>
    </p:spTree>
    <p:extLst>
      <p:ext uri="{BB962C8B-B14F-4D97-AF65-F5344CB8AC3E}">
        <p14:creationId xmlns:p14="http://schemas.microsoft.com/office/powerpoint/2010/main" xmlns="" val="2177697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طريقة تعمل العرب مع الدخيل</a:t>
            </a:r>
            <a:endParaRPr lang="ar-SA" dirty="0"/>
          </a:p>
        </p:txBody>
      </p:sp>
      <p:sp>
        <p:nvSpPr>
          <p:cNvPr id="3" name="عنصر نائب للمحتوى 2"/>
          <p:cNvSpPr>
            <a:spLocks noGrp="1"/>
          </p:cNvSpPr>
          <p:nvPr>
            <p:ph idx="1"/>
          </p:nvPr>
        </p:nvSpPr>
        <p:spPr/>
        <p:txBody>
          <a:bodyPr>
            <a:normAutofit/>
          </a:bodyPr>
          <a:lstStyle/>
          <a:p>
            <a:r>
              <a:rPr lang="ar-SA" dirty="0" smtClean="0"/>
              <a:t>للعرب </a:t>
            </a:r>
            <a:r>
              <a:rPr lang="ar-SA" dirty="0"/>
              <a:t>طريقة في التعامل مع الألفاظ الأعجمية، وقد بين ذلك العلماء الذين تكلموا على المعرب، </a:t>
            </a:r>
            <a:r>
              <a:rPr lang="ar-SA" dirty="0" smtClean="0"/>
              <a:t>منهم أبو </a:t>
            </a:r>
            <a:r>
              <a:rPr lang="ar-SA" dirty="0"/>
              <a:t>منصور الجواليقي - </a:t>
            </a:r>
            <a:r>
              <a:rPr lang="ar-SA" dirty="0" smtClean="0"/>
              <a:t>"</a:t>
            </a:r>
            <a:r>
              <a:rPr lang="ar-SA" dirty="0"/>
              <a:t>اعلم أنهم كثيراً ما يجترئون على تغيير الأسماء الأعجمية إذا استعملوها.</a:t>
            </a:r>
          </a:p>
          <a:p>
            <a:r>
              <a:rPr lang="ar-SA" dirty="0"/>
              <a:t>فيبدلون الحروف التي ليست من حروفهم إلى أقربها مخرجاً.</a:t>
            </a:r>
          </a:p>
          <a:p>
            <a:r>
              <a:rPr lang="ar-SA" dirty="0"/>
              <a:t>وربما أبدلوا ما بعد مخرجه - أيضاً </a:t>
            </a:r>
            <a:r>
              <a:rPr lang="ar-SA" dirty="0" smtClean="0"/>
              <a:t>-.</a:t>
            </a:r>
            <a:endParaRPr lang="ar-SA" dirty="0"/>
          </a:p>
          <a:p>
            <a:endParaRPr lang="ar-SA" dirty="0"/>
          </a:p>
        </p:txBody>
      </p:sp>
    </p:spTree>
    <p:extLst>
      <p:ext uri="{BB962C8B-B14F-4D97-AF65-F5344CB8AC3E}">
        <p14:creationId xmlns:p14="http://schemas.microsoft.com/office/powerpoint/2010/main" xmlns="" val="799223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.وهذا </a:t>
            </a:r>
            <a:r>
              <a:rPr lang="ar-SA" dirty="0"/>
              <a:t>التغيير يكون بإبدال حرف من حرف، أو زيادة حرف، أو نقصان حرف، أو لإبدال حركة بحركة، أو إسكان متحرك، أو تحريك ساكن.</a:t>
            </a:r>
          </a:p>
          <a:p>
            <a:r>
              <a:rPr lang="ar-SA" dirty="0"/>
              <a:t>وربما تركوا الحرف على حاله لم يغيروه.</a:t>
            </a:r>
          </a:p>
          <a:p>
            <a:r>
              <a:rPr lang="ar-SA" dirty="0"/>
              <a:t>فمما غيروه من الحرف ما كان بين الجيم والكاف، وربما جعلوه جيماً وربما جعلوه كافاً، وربما جعلوه قافاً، لقرب القاف من الكاف، قالوا: (كُرْبَجٌ) وبعضهم يقول: (</a:t>
            </a:r>
            <a:r>
              <a:rPr lang="ar-SA" dirty="0" err="1"/>
              <a:t>قربق</a:t>
            </a:r>
            <a:r>
              <a:rPr lang="ar-SA" dirty="0"/>
              <a:t>).</a:t>
            </a:r>
          </a:p>
          <a:p>
            <a:r>
              <a:rPr lang="ar-SA" dirty="0"/>
              <a:t>قال أبو عمرو: سمعت الأصمعي يقول: هو موضع يقال له: (كُرْبَكٌ) قال: يريدون (كربج).</a:t>
            </a:r>
          </a:p>
          <a:p>
            <a:endParaRPr lang="ar-SA" dirty="0"/>
          </a:p>
        </p:txBody>
      </p:sp>
    </p:spTree>
    <p:extLst>
      <p:ext uri="{BB962C8B-B14F-4D97-AF65-F5344CB8AC3E}">
        <p14:creationId xmlns:p14="http://schemas.microsoft.com/office/powerpoint/2010/main" xmlns="" val="15548138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r>
              <a:rPr lang="ar-SA" dirty="0"/>
              <a:t>وأبدلوا الحرف الذي بين الباء والفاء فاءً.</a:t>
            </a:r>
          </a:p>
          <a:p>
            <a:r>
              <a:rPr lang="ar-SA" dirty="0"/>
              <a:t>وربما أبدلوه باءً، قالوا: (فالوذٌ) و (فِرِنْد) وقد قال بعضهم (بِرند).</a:t>
            </a:r>
          </a:p>
          <a:p>
            <a:r>
              <a:rPr lang="ar-SA" dirty="0"/>
              <a:t>وأبدلوا السين من الشين، فقالوا للصحراء: (دَسْت) وهي بالفارسية: (دشت).</a:t>
            </a:r>
          </a:p>
          <a:p>
            <a:r>
              <a:rPr lang="ar-SA" dirty="0"/>
              <a:t>وقالوا: (سراويل) و (إسماعيل) وأصلها (شروال) و (</a:t>
            </a:r>
            <a:r>
              <a:rPr lang="ar-SA" dirty="0" err="1"/>
              <a:t>إشماعيل</a:t>
            </a:r>
            <a:r>
              <a:rPr lang="ar-SA" dirty="0"/>
              <a:t>) وذلك لقرب السين من الشين في الهمس.</a:t>
            </a:r>
          </a:p>
          <a:p>
            <a:r>
              <a:rPr lang="ar-SA" dirty="0"/>
              <a:t>وأبدلوا اللام من الزاي في (</a:t>
            </a:r>
            <a:r>
              <a:rPr lang="ar-SA" dirty="0" err="1"/>
              <a:t>قَفْشَليل</a:t>
            </a:r>
            <a:r>
              <a:rPr lang="ar-SA" dirty="0"/>
              <a:t>) وهي المَغْرَفَة، وأصلها (</a:t>
            </a:r>
            <a:r>
              <a:rPr lang="ar-SA" dirty="0" err="1"/>
              <a:t>كَفْجَلاز</a:t>
            </a:r>
            <a:r>
              <a:rPr lang="ar-SA" dirty="0"/>
              <a:t>) وجعلوا الكاف منها قافاً، والجيم شيناً، والفتحة كسرة، والألف ياء</a:t>
            </a:r>
          </a:p>
          <a:p>
            <a:endParaRPr lang="ar-SA" dirty="0"/>
          </a:p>
        </p:txBody>
      </p:sp>
    </p:spTree>
    <p:extLst>
      <p:ext uri="{BB962C8B-B14F-4D97-AF65-F5344CB8AC3E}">
        <p14:creationId xmlns:p14="http://schemas.microsoft.com/office/powerpoint/2010/main" xmlns="" val="1499006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ومما ألحقوه بأبنيتهم: (درهم) ألحقوه بـ (هجْرَعِ) و (بَهْرَج) ألحقوه بـ(سَلْهَب) و (دينار) ألحقوه بـ (ديماس) و (إسحاق) بـ (إبهام)، و (يعقوب) بـ(يربوع)، و (جورب) بـ (كوكب)، و (شُبارِق) بـ (</a:t>
            </a:r>
            <a:r>
              <a:rPr lang="ar-SA" dirty="0" err="1"/>
              <a:t>عُذَافر</a:t>
            </a:r>
            <a:r>
              <a:rPr lang="ar-SA" dirty="0"/>
              <a:t>)، و (</a:t>
            </a:r>
            <a:r>
              <a:rPr lang="ar-SA" dirty="0" err="1"/>
              <a:t>رُزْداق</a:t>
            </a:r>
            <a:r>
              <a:rPr lang="ar-SA" dirty="0"/>
              <a:t>) بـ(قُرْطاس).</a:t>
            </a:r>
          </a:p>
        </p:txBody>
      </p:sp>
    </p:spTree>
    <p:extLst>
      <p:ext uri="{BB962C8B-B14F-4D97-AF65-F5344CB8AC3E}">
        <p14:creationId xmlns:p14="http://schemas.microsoft.com/office/powerpoint/2010/main" xmlns="" val="1869939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fontScale="85000" lnSpcReduction="10000"/>
          </a:bodyPr>
          <a:lstStyle/>
          <a:p>
            <a:r>
              <a:rPr lang="ar-SA" dirty="0" smtClean="0"/>
              <a:t>منع فريق فتح </a:t>
            </a:r>
            <a:r>
              <a:rPr lang="ar-SA" dirty="0"/>
              <a:t>باب التعريب؛ بحجة المحافظة على العربية.</a:t>
            </a:r>
          </a:p>
          <a:p>
            <a:r>
              <a:rPr lang="ar-SA" dirty="0"/>
              <a:t>والفريق الآخر: أجازوا ذلك، وقالوا: إنه لا بد من مواجهة الحديث، وبهذا تكون المحافظة الحقة على العربية؛ إذ ترك التعريب فيه حجر على اللغة، ومن ثم يصدق عليها قول من يَصِمُها بأنها ميتة.</a:t>
            </a:r>
          </a:p>
          <a:p>
            <a:r>
              <a:rPr lang="ar-SA" dirty="0"/>
              <a:t>وقالوا -أيضا-: إن التعريب من أساليب تنمية اللغة، ودلالة سعتها، واستيعابها.</a:t>
            </a:r>
          </a:p>
          <a:p>
            <a:r>
              <a:rPr lang="ar-SA" dirty="0" smtClean="0"/>
              <a:t>، </a:t>
            </a:r>
            <a:r>
              <a:rPr lang="ar-SA" b="1" u="sng" dirty="0"/>
              <a:t>ووضعوا للتعريب شروطاً منها</a:t>
            </a:r>
            <a:r>
              <a:rPr lang="ar-SA" dirty="0"/>
              <a:t>:</a:t>
            </a:r>
          </a:p>
          <a:p>
            <a:r>
              <a:rPr lang="ar-SA" dirty="0"/>
              <a:t>1- أن يكون اللفظ المعرب مما نحتاج إليه تمام الاحتياج.</a:t>
            </a:r>
          </a:p>
          <a:p>
            <a:r>
              <a:rPr lang="ar-SA" dirty="0"/>
              <a:t>2- أن يكون على مقاييس العرب، فلا بد من إخضاعه على العربية من الناحية الصوتية والصرفية</a:t>
            </a:r>
          </a:p>
          <a:p>
            <a:endParaRPr lang="ar-SA" dirty="0"/>
          </a:p>
        </p:txBody>
      </p:sp>
    </p:spTree>
    <p:extLst>
      <p:ext uri="{BB962C8B-B14F-4D97-AF65-F5344CB8AC3E}">
        <p14:creationId xmlns:p14="http://schemas.microsoft.com/office/powerpoint/2010/main" xmlns="" val="1517066154"/>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TotalTime>
  <Words>2341</Words>
  <Application>Microsoft Office PowerPoint</Application>
  <PresentationFormat>عرض على الشاشة (3:4)‏</PresentationFormat>
  <Paragraphs>122</Paragraphs>
  <Slides>35</Slides>
  <Notes>2</Notes>
  <HiddenSlides>0</HiddenSlides>
  <MMClips>0</MMClips>
  <ScaleCrop>false</ScaleCrop>
  <HeadingPairs>
    <vt:vector size="4" baseType="variant">
      <vt:variant>
        <vt:lpstr>سمة</vt:lpstr>
      </vt:variant>
      <vt:variant>
        <vt:i4>1</vt:i4>
      </vt:variant>
      <vt:variant>
        <vt:lpstr>عناوين الشرائح</vt:lpstr>
      </vt:variant>
      <vt:variant>
        <vt:i4>35</vt:i4>
      </vt:variant>
    </vt:vector>
  </HeadingPairs>
  <TitlesOfParts>
    <vt:vector size="36" baseType="lpstr">
      <vt:lpstr>نسق Office</vt:lpstr>
      <vt:lpstr>المعرب والدخيل</vt:lpstr>
      <vt:lpstr>المعرّب</vt:lpstr>
      <vt:lpstr>الشريحة 3</vt:lpstr>
      <vt:lpstr>الشريحة 4</vt:lpstr>
      <vt:lpstr>الشريحة 5</vt:lpstr>
      <vt:lpstr>تعريف الدخيل</vt:lpstr>
      <vt:lpstr>تقسيم أبو حيان للأسماء الأعجمية</vt:lpstr>
      <vt:lpstr>منهج العربية في تعريب الألفاظ الأعجمية</vt:lpstr>
      <vt:lpstr>الشريحة 9</vt:lpstr>
      <vt:lpstr>الخلاف في وقوع المعرب في القرآن الكريم</vt:lpstr>
      <vt:lpstr>الشريحة 11</vt:lpstr>
      <vt:lpstr>الشريحة 12</vt:lpstr>
      <vt:lpstr>الشريحة 13</vt:lpstr>
      <vt:lpstr>الشريحة 14</vt:lpstr>
      <vt:lpstr>حجتهم</vt:lpstr>
      <vt:lpstr>الشريحة 16</vt:lpstr>
      <vt:lpstr>الشريحة 17</vt:lpstr>
      <vt:lpstr>الشريحة 18</vt:lpstr>
      <vt:lpstr>الشريحة 19</vt:lpstr>
      <vt:lpstr>الشريحة 20</vt:lpstr>
      <vt:lpstr>الشريحة 21</vt:lpstr>
      <vt:lpstr>علامات المعرب</vt:lpstr>
      <vt:lpstr>الشريحة 23</vt:lpstr>
      <vt:lpstr>الشريحة 24</vt:lpstr>
      <vt:lpstr>الشريحة 25</vt:lpstr>
      <vt:lpstr>الشريحة 26</vt:lpstr>
      <vt:lpstr>الشريحة 27</vt:lpstr>
      <vt:lpstr>الشريحة 28</vt:lpstr>
      <vt:lpstr>الشريحة 29</vt:lpstr>
      <vt:lpstr>الشريحة 30</vt:lpstr>
      <vt:lpstr>طريقة تعمل العرب مع الدخيل</vt:lpstr>
      <vt:lpstr>الشريحة 32</vt:lpstr>
      <vt:lpstr>الشريحة 33</vt:lpstr>
      <vt:lpstr>الشريحة 34</vt:lpstr>
      <vt:lpstr>الشريحة 35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المعرب والدخيل</dc:title>
  <dc:creator>user</dc:creator>
  <cp:lastModifiedBy>win xp</cp:lastModifiedBy>
  <cp:revision>15</cp:revision>
  <dcterms:created xsi:type="dcterms:W3CDTF">2014-04-26T07:01:07Z</dcterms:created>
  <dcterms:modified xsi:type="dcterms:W3CDTF">2014-05-14T06:19:43Z</dcterms:modified>
</cp:coreProperties>
</file>