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Lst>
  <p:notesMasterIdLst>
    <p:notesMasterId r:id="rId35"/>
  </p:notesMasterIdLst>
  <p:sldIdLst>
    <p:sldId id="287" r:id="rId14"/>
    <p:sldId id="256" r:id="rId15"/>
    <p:sldId id="258" r:id="rId16"/>
    <p:sldId id="260" r:id="rId17"/>
    <p:sldId id="261" r:id="rId18"/>
    <p:sldId id="289" r:id="rId19"/>
    <p:sldId id="263" r:id="rId20"/>
    <p:sldId id="264" r:id="rId21"/>
    <p:sldId id="259" r:id="rId22"/>
    <p:sldId id="267" r:id="rId23"/>
    <p:sldId id="269" r:id="rId24"/>
    <p:sldId id="290" r:id="rId25"/>
    <p:sldId id="271" r:id="rId26"/>
    <p:sldId id="273" r:id="rId27"/>
    <p:sldId id="275" r:id="rId28"/>
    <p:sldId id="277" r:id="rId29"/>
    <p:sldId id="279" r:id="rId30"/>
    <p:sldId id="281" r:id="rId31"/>
    <p:sldId id="288" r:id="rId32"/>
    <p:sldId id="284" r:id="rId33"/>
    <p:sldId id="285"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04" y="8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109E583-30F6-49A4-A50D-352391EA0619}" type="datetimeFigureOut">
              <a:rPr lang="ar-SA" smtClean="0"/>
              <a:t>13/03/34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9A46E3F-186B-47BE-B848-EF0700483CC5}" type="slidenum">
              <a:rPr lang="ar-SA" smtClean="0"/>
              <a:t>‹#›</a:t>
            </a:fld>
            <a:endParaRPr lang="ar-SA"/>
          </a:p>
        </p:txBody>
      </p:sp>
    </p:spTree>
    <p:extLst>
      <p:ext uri="{BB962C8B-B14F-4D97-AF65-F5344CB8AC3E}">
        <p14:creationId xmlns:p14="http://schemas.microsoft.com/office/powerpoint/2010/main" val="3734581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a:endParaRPr lang="ar-SA" dirty="0"/>
          </a:p>
        </p:txBody>
      </p:sp>
      <p:sp>
        <p:nvSpPr>
          <p:cNvPr id="4" name="Slide Number Placeholder 3"/>
          <p:cNvSpPr>
            <a:spLocks noGrp="1"/>
          </p:cNvSpPr>
          <p:nvPr>
            <p:ph type="sldNum" sz="quarter" idx="10"/>
          </p:nvPr>
        </p:nvSpPr>
        <p:spPr/>
        <p:txBody>
          <a:bodyPr/>
          <a:lstStyle/>
          <a:p>
            <a:fld id="{953461D4-C238-4928-AD59-2CB5255659FB}" type="slidenum">
              <a:rPr lang="ar-EG" smtClean="0">
                <a:solidFill>
                  <a:prstClr val="black"/>
                </a:solidFill>
              </a:rPr>
              <a:pPr/>
              <a:t>21</a:t>
            </a:fld>
            <a:endParaRPr lang="ar-EG">
              <a:solidFill>
                <a:prstClr val="black"/>
              </a:solidFill>
            </a:endParaRPr>
          </a:p>
        </p:txBody>
      </p:sp>
    </p:spTree>
    <p:extLst>
      <p:ext uri="{BB962C8B-B14F-4D97-AF65-F5344CB8AC3E}">
        <p14:creationId xmlns:p14="http://schemas.microsoft.com/office/powerpoint/2010/main" val="807714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6"/>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60E5154-BAB9-4708-A1E6-880A44E6C282}" type="datetimeFigureOut">
              <a:rPr lang="ar-SA" smtClean="0"/>
              <a:t>13/03/34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3270707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60E5154-BAB9-4708-A1E6-880A44E6C282}" type="datetimeFigureOut">
              <a:rPr lang="ar-SA" smtClean="0"/>
              <a:t>13/03/34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958486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0E5154-BAB9-4708-A1E6-880A44E6C282}" type="datetimeFigureOut">
              <a:rPr lang="ar-SA" smtClean="0"/>
              <a:t>13/03/34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312824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C60E5154-BAB9-4708-A1E6-880A44E6C282}" type="datetimeFigureOut">
              <a:rPr lang="ar-SA" smtClean="0"/>
              <a:t>13/03/34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1855693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C60E5154-BAB9-4708-A1E6-880A44E6C282}" type="datetimeFigureOut">
              <a:rPr lang="ar-SA" smtClean="0"/>
              <a:t>13/03/34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2697019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60E5154-BAB9-4708-A1E6-880A44E6C282}" type="datetimeFigureOut">
              <a:rPr lang="ar-SA" smtClean="0"/>
              <a:t>13/03/34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326615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E5154-BAB9-4708-A1E6-880A44E6C282}" type="datetimeFigureOut">
              <a:rPr lang="ar-SA" smtClean="0"/>
              <a:t>13/03/34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807923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1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0E5154-BAB9-4708-A1E6-880A44E6C282}" type="datetimeFigureOut">
              <a:rPr lang="ar-SA" smtClean="0"/>
              <a:t>13/03/34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341976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4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0E5154-BAB9-4708-A1E6-880A44E6C282}" type="datetimeFigureOut">
              <a:rPr lang="ar-SA" smtClean="0"/>
              <a:t>13/03/34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258092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60E5154-BAB9-4708-A1E6-880A44E6C282}" type="datetimeFigureOut">
              <a:rPr lang="ar-SA" smtClean="0"/>
              <a:t>13/03/34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1763318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60E5154-BAB9-4708-A1E6-880A44E6C282}" type="datetimeFigureOut">
              <a:rPr lang="ar-SA" smtClean="0"/>
              <a:t>13/03/34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A6FD823-3F21-408C-8873-A26D9FDC136C}" type="slidenum">
              <a:rPr lang="ar-SA" smtClean="0"/>
              <a:t>‹#›</a:t>
            </a:fld>
            <a:endParaRPr lang="ar-SA"/>
          </a:p>
        </p:txBody>
      </p:sp>
    </p:spTree>
    <p:extLst>
      <p:ext uri="{BB962C8B-B14F-4D97-AF65-F5344CB8AC3E}">
        <p14:creationId xmlns:p14="http://schemas.microsoft.com/office/powerpoint/2010/main" val="1323455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683147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77446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3668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04515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13677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1941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88205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428547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116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80672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02340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874221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863069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07116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60029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35014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6971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51521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02919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37"/>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46964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032395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5698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450935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20220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410360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24944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640850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227808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998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4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736059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3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092828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102634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25902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476060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496839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11789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066280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369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13241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87821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4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51347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27"/>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669730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257864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64148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661323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477396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528850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62816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734043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629420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514908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3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851249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2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1401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725970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9797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021440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220484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13123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064689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130900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10727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057757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2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50758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1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07489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714917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759125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620201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868933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06673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15022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613161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8827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528554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1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1684378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40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883135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405405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099945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646651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519677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914647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344019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71247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398485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935462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0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633511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9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135119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872685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415866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861410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030422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529361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645526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28066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295525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649882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9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049343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8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739666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50885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550061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466626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84309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839189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111426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827263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447152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2361634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8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944202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67"/>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5367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103185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1673353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3"/>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6"/>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6"/>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6"/>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428248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589294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334637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9113139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4457488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36378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32016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6930977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868324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1955066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852689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685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8" name="eSyCGVideoTemplateTextBkgShape1"/>
          <p:cNvSpPr/>
          <p:nvPr userDrawn="1"/>
        </p:nvSpPr>
        <p:spPr>
          <a:xfrm>
            <a:off x="119743" y="518887"/>
            <a:ext cx="8534400" cy="5588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9" name="eSyCGVideoTemplateTextBkgShape2"/>
          <p:cNvSpPr/>
          <p:nvPr userDrawn="1"/>
        </p:nvSpPr>
        <p:spPr>
          <a:xfrm>
            <a:off x="272143" y="722087"/>
            <a:ext cx="8534400" cy="5588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0" name="eSyCGVideoTemplateTextBkgShape3"/>
          <p:cNvSpPr/>
          <p:nvPr userDrawn="1"/>
        </p:nvSpPr>
        <p:spPr>
          <a:xfrm>
            <a:off x="424543" y="925287"/>
            <a:ext cx="8534400" cy="5588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1"/>
          <p:cNvSpPr>
            <a:spLocks noGrp="1"/>
          </p:cNvSpPr>
          <p:nvPr>
            <p:ph type="ctrTitle"/>
          </p:nvPr>
        </p:nvSpPr>
        <p:spPr>
          <a:xfrm>
            <a:off x="609600" y="889001"/>
            <a:ext cx="7924800" cy="12192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006601"/>
            <a:ext cx="6400800" cy="876300"/>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6416675"/>
            <a:ext cx="2133600" cy="365125"/>
          </a:xfrm>
        </p:spPr>
        <p:txBody>
          <a:bodyPr/>
          <a:lstStyle>
            <a:lvl1pPr>
              <a:defRPr>
                <a:solidFill>
                  <a:schemeClr val="tx1"/>
                </a:solidFill>
              </a:defRPr>
            </a:lvl1pPr>
          </a:lstStyle>
          <a:p>
            <a:fld id="{1909F1AB-4D8C-4A64-BA64-1AE6184D7623}" type="datetimeFigureOut">
              <a:rPr lang="en-US" smtClean="0">
                <a:solidFill>
                  <a:prstClr val="black"/>
                </a:solidFill>
              </a:rPr>
              <a:pPr/>
              <a:t>1/24/2013</a:t>
            </a:fld>
            <a:endParaRPr lang="en-US">
              <a:solidFill>
                <a:prstClr val="black"/>
              </a:solidFill>
            </a:endParaRPr>
          </a:p>
        </p:txBody>
      </p:sp>
      <p:sp>
        <p:nvSpPr>
          <p:cNvPr id="5" name="Footer Placeholder 4"/>
          <p:cNvSpPr>
            <a:spLocks noGrp="1"/>
          </p:cNvSpPr>
          <p:nvPr>
            <p:ph type="ftr" sz="quarter" idx="11"/>
          </p:nvPr>
        </p:nvSpPr>
        <p:spPr>
          <a:xfrm>
            <a:off x="3124200" y="6416675"/>
            <a:ext cx="2895600" cy="365125"/>
          </a:xfrm>
        </p:spPr>
        <p:txBody>
          <a:bodyPr/>
          <a:lstStyle>
            <a:lvl1pPr>
              <a:defRPr>
                <a:solidFill>
                  <a:schemeClr val="tx1"/>
                </a:solidFill>
              </a:defRPr>
            </a:lvl1pPr>
          </a:lstStyle>
          <a:p>
            <a:endParaRPr lang="en-US">
              <a:solidFill>
                <a:prstClr val="black"/>
              </a:solidFill>
            </a:endParaRPr>
          </a:p>
        </p:txBody>
      </p:sp>
      <p:sp>
        <p:nvSpPr>
          <p:cNvPr id="6" name="Slide Number Placeholder 5"/>
          <p:cNvSpPr>
            <a:spLocks noGrp="1"/>
          </p:cNvSpPr>
          <p:nvPr>
            <p:ph type="sldNum" sz="quarter" idx="12"/>
          </p:nvPr>
        </p:nvSpPr>
        <p:spPr>
          <a:xfrm>
            <a:off x="6553200" y="6416675"/>
            <a:ext cx="2133600" cy="365125"/>
          </a:xfrm>
        </p:spPr>
        <p:txBody>
          <a:bodyPr/>
          <a:lstStyle>
            <a:lvl1pPr>
              <a:defRPr>
                <a:solidFill>
                  <a:schemeClr val="tx1"/>
                </a:solidFill>
              </a:defRPr>
            </a:lvl1pPr>
          </a:lstStyle>
          <a:p>
            <a:fld id="{83891493-3AA2-4B0B-9BF7-422DB929F11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184315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287479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68814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0432746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51885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7682418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0609535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90700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679714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4681085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solidFill>
                  <a:prstClr val="white"/>
                </a:solidFill>
              </a:rPr>
              <a:pPr/>
              <a:t>1/24/2013</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83891493-3AA2-4B0B-9BF7-422DB929F11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3032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60E5154-BAB9-4708-A1E6-880A44E6C282}" type="datetimeFigureOut">
              <a:rPr lang="ar-SA" smtClean="0"/>
              <a:t>13/03/34</a:t>
            </a:fld>
            <a:endParaRPr lang="ar-SA"/>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A6FD823-3F21-408C-8873-A26D9FDC136C}" type="slidenum">
              <a:rPr lang="ar-SA" smtClean="0"/>
              <a:t>‹#›</a:t>
            </a:fld>
            <a:endParaRPr lang="ar-SA"/>
          </a:p>
        </p:txBody>
      </p:sp>
    </p:spTree>
    <p:extLst>
      <p:ext uri="{BB962C8B-B14F-4D97-AF65-F5344CB8AC3E}">
        <p14:creationId xmlns:p14="http://schemas.microsoft.com/office/powerpoint/2010/main" val="4193116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142865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3485456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3586847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0313901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3622115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62700281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307193091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10549138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290152361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369292016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3"/>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3"/>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6"/>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6"/>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43902409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68580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eSyCGVideoTemplatePictureTransparentShape"/>
          <p:cNvSpPr/>
          <p:nvPr/>
        </p:nvSpPr>
        <p:spPr>
          <a:xfrm>
            <a:off x="0" y="0"/>
            <a:ext cx="9144000" cy="68580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3" name="eSyCGVideoTemplateTextBkgShape"/>
          <p:cNvSpPr/>
          <p:nvPr/>
        </p:nvSpPr>
        <p:spPr>
          <a:xfrm>
            <a:off x="304800" y="381000"/>
            <a:ext cx="8534400" cy="6096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304800" y="279401"/>
            <a:ext cx="8305800" cy="779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355801"/>
            <a:ext cx="6705600" cy="41447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416675"/>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1909F1AB-4D8C-4A64-BA64-1AE6184D7623}" type="datetimeFigureOut">
              <a:rPr lang="en-US" smtClean="0">
                <a:solidFill>
                  <a:prstClr val="white"/>
                </a:solidFill>
              </a:rPr>
              <a:pPr rtl="0"/>
              <a:t>1/24/2013</a:t>
            </a:fld>
            <a:endParaRPr lang="en-US">
              <a:solidFill>
                <a:prstClr val="white"/>
              </a:solidFill>
            </a:endParaRP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ctr"/>
          <a:lstStyle>
            <a:lvl1pPr algn="ctr">
              <a:defRPr sz="1200">
                <a:solidFill>
                  <a:schemeClr val="bg1"/>
                </a:solidFill>
              </a:defRPr>
            </a:lvl1pPr>
          </a:lstStyle>
          <a:p>
            <a:pPr rtl="0"/>
            <a:endParaRPr lang="en-US">
              <a:solidFill>
                <a:prstClr val="white"/>
              </a:solidFill>
            </a:endParaRPr>
          </a:p>
        </p:txBody>
      </p:sp>
      <p:sp>
        <p:nvSpPr>
          <p:cNvPr id="6" name="Slide Number Placeholder 5"/>
          <p:cNvSpPr>
            <a:spLocks noGrp="1"/>
          </p:cNvSpPr>
          <p:nvPr>
            <p:ph type="sldNum" sz="quarter" idx="4"/>
          </p:nvPr>
        </p:nvSpPr>
        <p:spPr>
          <a:xfrm>
            <a:off x="6553200" y="6416675"/>
            <a:ext cx="2133600" cy="365125"/>
          </a:xfrm>
          <a:prstGeom prst="rect">
            <a:avLst/>
          </a:prstGeom>
        </p:spPr>
        <p:txBody>
          <a:bodyPr vert="horz" lIns="91440" tIns="45720" rIns="91440" bIns="45720" rtlCol="0" anchor="ctr"/>
          <a:lstStyle>
            <a:lvl1pPr algn="r">
              <a:defRPr sz="1200">
                <a:solidFill>
                  <a:schemeClr val="bg1"/>
                </a:solidFill>
              </a:defRPr>
            </a:lvl1pPr>
          </a:lstStyle>
          <a:p>
            <a:pPr rtl="0"/>
            <a:fld id="{83891493-3AA2-4B0B-9BF7-422DB929F11E}" type="slidenum">
              <a:rPr lang="en-US" smtClean="0">
                <a:solidFill>
                  <a:prstClr val="white"/>
                </a:solidFill>
              </a:rPr>
              <a:pPr rtl="0"/>
              <a:t>‹#›</a:t>
            </a:fld>
            <a:endParaRPr lang="en-US">
              <a:solidFill>
                <a:prstClr val="white"/>
              </a:solidFill>
            </a:endParaRPr>
          </a:p>
        </p:txBody>
      </p:sp>
    </p:spTree>
    <p:extLst>
      <p:ext uri="{BB962C8B-B14F-4D97-AF65-F5344CB8AC3E}">
        <p14:creationId xmlns:p14="http://schemas.microsoft.com/office/powerpoint/2010/main" val="128683553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762000" y="-609600"/>
            <a:ext cx="7924800" cy="1219200"/>
          </a:xfrm>
        </p:spPr>
        <p:txBody>
          <a:bodyPr/>
          <a:lstStyle/>
          <a:p>
            <a:pPr algn="ctr"/>
            <a:endParaRPr lang="en-US" dirty="0"/>
          </a:p>
        </p:txBody>
      </p:sp>
      <p:sp>
        <p:nvSpPr>
          <p:cNvPr id="12" name="Subtitle 11"/>
          <p:cNvSpPr>
            <a:spLocks noGrp="1"/>
          </p:cNvSpPr>
          <p:nvPr>
            <p:ph type="subTitle" idx="1"/>
          </p:nvPr>
        </p:nvSpPr>
        <p:spPr>
          <a:xfrm>
            <a:off x="1143000" y="2921002"/>
            <a:ext cx="6400800" cy="876300"/>
          </a:xfrm>
        </p:spPr>
        <p:txBody>
          <a:bodyPr>
            <a:normAutofit fontScale="47500" lnSpcReduction="20000"/>
          </a:bodyPr>
          <a:lstStyle/>
          <a:p>
            <a:pPr algn="r"/>
            <a:r>
              <a:rPr lang="ar-EG" sz="11200" dirty="0" smtClean="0">
                <a:solidFill>
                  <a:schemeClr val="tx1">
                    <a:lumMod val="95000"/>
                    <a:lumOff val="5000"/>
                  </a:schemeClr>
                </a:solidFill>
              </a:rPr>
              <a:t>مادة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val="30129842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solidFill>
                  <a:srgbClr val="C00000"/>
                </a:solidFill>
              </a:rPr>
              <a:t>المحاضرة الأولي ( الجزء الثاني)</a:t>
            </a:r>
            <a:endParaRPr lang="ar-SA" dirty="0">
              <a:solidFill>
                <a:srgbClr val="C00000"/>
              </a:solidFill>
            </a:endParaRPr>
          </a:p>
        </p:txBody>
      </p:sp>
    </p:spTree>
    <p:extLst>
      <p:ext uri="{BB962C8B-B14F-4D97-AF65-F5344CB8AC3E}">
        <p14:creationId xmlns:p14="http://schemas.microsoft.com/office/powerpoint/2010/main" val="3912968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1700808"/>
            <a:ext cx="7924800" cy="768085"/>
          </a:xfrm>
        </p:spPr>
        <p:txBody>
          <a:bodyPr/>
          <a:lstStyle/>
          <a:p>
            <a:pPr algn="ctr"/>
            <a:r>
              <a:rPr lang="ar-SA" sz="4000" dirty="0" smtClean="0"/>
              <a:t>لماذا تعليم مهارات التفكير</a:t>
            </a:r>
            <a:endParaRPr lang="ar-SA" sz="4000" dirty="0"/>
          </a:p>
        </p:txBody>
      </p:sp>
      <p:sp>
        <p:nvSpPr>
          <p:cNvPr id="4" name="Subtitle 3"/>
          <p:cNvSpPr>
            <a:spLocks noGrp="1"/>
          </p:cNvSpPr>
          <p:nvPr>
            <p:ph type="subTitle" idx="1"/>
          </p:nvPr>
        </p:nvSpPr>
        <p:spPr>
          <a:xfrm>
            <a:off x="251520" y="1844824"/>
            <a:ext cx="8715080" cy="4536504"/>
          </a:xfrm>
        </p:spPr>
        <p:txBody>
          <a:bodyPr>
            <a:normAutofit/>
          </a:bodyPr>
          <a:lstStyle/>
          <a:p>
            <a:pPr algn="just">
              <a:lnSpc>
                <a:spcPts val="2200"/>
              </a:lnSpc>
              <a:tabLst>
                <a:tab pos="147955" algn="l"/>
                <a:tab pos="6089015" algn="r"/>
              </a:tabLst>
            </a:pPr>
            <a:endParaRPr lang="ar-SA" u="sng" dirty="0" smtClean="0">
              <a:solidFill>
                <a:srgbClr val="FF0000"/>
              </a:solidFill>
              <a:latin typeface="Times New Roman"/>
              <a:ea typeface="Times New Roman"/>
              <a:cs typeface="+mj-cs"/>
            </a:endParaRPr>
          </a:p>
          <a:p>
            <a:pPr algn="just">
              <a:lnSpc>
                <a:spcPts val="2200"/>
              </a:lnSpc>
              <a:tabLst>
                <a:tab pos="147955" algn="l"/>
                <a:tab pos="6089015" algn="r"/>
              </a:tabLst>
            </a:pPr>
            <a:endParaRPr lang="ar-SA" u="sng" dirty="0" smtClean="0">
              <a:solidFill>
                <a:srgbClr val="FF0000"/>
              </a:solidFill>
              <a:latin typeface="Times New Roman"/>
              <a:ea typeface="Times New Roman"/>
              <a:cs typeface="+mj-cs"/>
            </a:endParaRPr>
          </a:p>
          <a:p>
            <a:pPr algn="just">
              <a:lnSpc>
                <a:spcPts val="2200"/>
              </a:lnSpc>
              <a:tabLst>
                <a:tab pos="147955" algn="l"/>
                <a:tab pos="6089015" algn="r"/>
              </a:tabLst>
            </a:pPr>
            <a:endParaRPr lang="ar-SA" u="sng" dirty="0">
              <a:solidFill>
                <a:srgbClr val="FF0000"/>
              </a:solidFill>
              <a:latin typeface="Times New Roman"/>
              <a:ea typeface="Times New Roman"/>
              <a:cs typeface="+mj-cs"/>
            </a:endParaRPr>
          </a:p>
          <a:p>
            <a:pPr algn="just">
              <a:lnSpc>
                <a:spcPts val="2200"/>
              </a:lnSpc>
              <a:tabLst>
                <a:tab pos="147955" algn="l"/>
                <a:tab pos="6089015" algn="r"/>
              </a:tabLst>
            </a:pPr>
            <a:r>
              <a:rPr lang="ar-SA" u="sng" dirty="0" smtClean="0">
                <a:solidFill>
                  <a:srgbClr val="FF0000"/>
                </a:solidFill>
                <a:latin typeface="Times New Roman"/>
                <a:ea typeface="Times New Roman"/>
                <a:cs typeface="+mj-cs"/>
              </a:rPr>
              <a:t>أولاً </a:t>
            </a:r>
            <a:r>
              <a:rPr lang="ar-SA" u="sng" dirty="0">
                <a:solidFill>
                  <a:srgbClr val="FF0000"/>
                </a:solidFill>
                <a:latin typeface="Times New Roman"/>
                <a:ea typeface="Times New Roman"/>
                <a:cs typeface="+mj-cs"/>
              </a:rPr>
              <a:t>:</a:t>
            </a:r>
            <a:r>
              <a:rPr lang="ar-SA" u="sng" dirty="0">
                <a:solidFill>
                  <a:srgbClr val="000080"/>
                </a:solidFill>
                <a:latin typeface="Times New Roman"/>
                <a:ea typeface="Times New Roman"/>
                <a:cs typeface="+mj-cs"/>
              </a:rPr>
              <a:t> </a:t>
            </a:r>
            <a:r>
              <a:rPr lang="ar-SA" u="sng" dirty="0">
                <a:solidFill>
                  <a:srgbClr val="FF0000"/>
                </a:solidFill>
                <a:latin typeface="Times New Roman"/>
                <a:ea typeface="Times New Roman"/>
                <a:cs typeface="+mj-cs"/>
              </a:rPr>
              <a:t>التفكير ضرورة حيوية للإيمان واكتشاف نواميس </a:t>
            </a:r>
            <a:r>
              <a:rPr lang="ar-SA" u="sng" dirty="0" smtClean="0">
                <a:solidFill>
                  <a:srgbClr val="FF0000"/>
                </a:solidFill>
                <a:latin typeface="Times New Roman"/>
                <a:ea typeface="Times New Roman"/>
                <a:cs typeface="+mj-cs"/>
              </a:rPr>
              <a:t>الحياة</a:t>
            </a:r>
          </a:p>
          <a:p>
            <a:pPr algn="just">
              <a:lnSpc>
                <a:spcPts val="2200"/>
              </a:lnSpc>
              <a:tabLst>
                <a:tab pos="147955" algn="l"/>
                <a:tab pos="6089015" algn="r"/>
              </a:tabLst>
            </a:pPr>
            <a:endParaRPr lang="ar-SA" u="sng" dirty="0">
              <a:solidFill>
                <a:srgbClr val="FF0000"/>
              </a:solidFill>
              <a:latin typeface="Times New Roman"/>
              <a:ea typeface="Times New Roman"/>
              <a:cs typeface="+mj-cs"/>
            </a:endParaRPr>
          </a:p>
          <a:p>
            <a:pPr algn="just">
              <a:lnSpc>
                <a:spcPts val="2200"/>
              </a:lnSpc>
              <a:tabLst>
                <a:tab pos="147955" algn="l"/>
                <a:tab pos="6089015" algn="r"/>
              </a:tabLst>
            </a:pPr>
            <a:r>
              <a:rPr lang="ar-SA" u="sng" dirty="0" smtClean="0">
                <a:solidFill>
                  <a:srgbClr val="000080"/>
                </a:solidFill>
                <a:latin typeface="Times New Roman"/>
                <a:ea typeface="Times New Roman"/>
                <a:cs typeface="+mj-cs"/>
              </a:rPr>
              <a:t> </a:t>
            </a:r>
            <a:endParaRPr lang="en-US" sz="2000" u="sng" dirty="0">
              <a:latin typeface="Times New Roman"/>
              <a:ea typeface="Times New Roman"/>
              <a:cs typeface="+mj-cs"/>
            </a:endParaRPr>
          </a:p>
          <a:p>
            <a:pPr algn="justLow">
              <a:lnSpc>
                <a:spcPts val="5100"/>
              </a:lnSpc>
              <a:spcBef>
                <a:spcPts val="600"/>
              </a:spcBef>
              <a:spcAft>
                <a:spcPts val="600"/>
              </a:spcAft>
              <a:tabLst>
                <a:tab pos="147955" algn="l"/>
                <a:tab pos="6089015" algn="r"/>
              </a:tabLst>
            </a:pPr>
            <a:r>
              <a:rPr lang="ar-SA" dirty="0">
                <a:solidFill>
                  <a:srgbClr val="000080"/>
                </a:solidFill>
                <a:latin typeface="Times New Roman"/>
                <a:ea typeface="Times New Roman"/>
                <a:cs typeface="+mj-cs"/>
              </a:rPr>
              <a:t>   وقد دعا إلى ذلك القرآن الكريم ، فحث على النظر العقلي والتأمل والفحص وتقليب الأمر على وجهه </a:t>
            </a:r>
            <a:r>
              <a:rPr lang="ar-SA" dirty="0" smtClean="0">
                <a:solidFill>
                  <a:srgbClr val="000080"/>
                </a:solidFill>
                <a:latin typeface="Times New Roman"/>
                <a:ea typeface="Times New Roman"/>
                <a:cs typeface="+mj-cs"/>
              </a:rPr>
              <a:t>لفهمه وادراكه. </a:t>
            </a:r>
          </a:p>
          <a:p>
            <a:pPr algn="just">
              <a:lnSpc>
                <a:spcPts val="2200"/>
              </a:lnSpc>
              <a:tabLst>
                <a:tab pos="147955" algn="l"/>
                <a:tab pos="6089015" algn="r"/>
              </a:tabLst>
            </a:pPr>
            <a:endParaRPr lang="en-US" sz="2000" dirty="0">
              <a:latin typeface="Times New Roman"/>
              <a:ea typeface="Times New Roman"/>
              <a:cs typeface="+mj-cs"/>
            </a:endParaRPr>
          </a:p>
          <a:p>
            <a:pPr indent="57785" algn="just">
              <a:lnSpc>
                <a:spcPts val="2200"/>
              </a:lnSpc>
              <a:tabLst>
                <a:tab pos="147955" algn="l"/>
                <a:tab pos="6089015" algn="r"/>
              </a:tabLst>
            </a:pPr>
            <a:r>
              <a:rPr lang="ar-SA" dirty="0">
                <a:solidFill>
                  <a:srgbClr val="000000"/>
                </a:solidFill>
                <a:latin typeface="Times New Roman"/>
                <a:ea typeface="Times New Roman"/>
                <a:cs typeface="+mj-cs"/>
              </a:rPr>
              <a:t>  </a:t>
            </a:r>
            <a:endParaRPr lang="en-US" sz="2000" dirty="0">
              <a:effectLst/>
              <a:latin typeface="Times New Roman"/>
              <a:ea typeface="Times New Roman"/>
              <a:cs typeface="+mj-cs"/>
            </a:endParaRPr>
          </a:p>
        </p:txBody>
      </p:sp>
    </p:spTree>
    <p:extLst>
      <p:ext uri="{BB962C8B-B14F-4D97-AF65-F5344CB8AC3E}">
        <p14:creationId xmlns:p14="http://schemas.microsoft.com/office/powerpoint/2010/main" val="191887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heel(1)">
                                      <p:cBhvr>
                                        <p:cTn id="7" dur="20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heel(1)">
                                      <p:cBhvr>
                                        <p:cTn id="12" dur="2000"/>
                                        <p:tgtEl>
                                          <p:spTgt spid="4">
                                            <p:txEl>
                                              <p:pRg st="5" end="5"/>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wheel(1)">
                                      <p:cBhvr>
                                        <p:cTn id="15" dur="2000"/>
                                        <p:tgtEl>
                                          <p:spTgt spid="4">
                                            <p:txEl>
                                              <p:pRg st="6" end="6"/>
                                            </p:txEl>
                                          </p:spTgt>
                                        </p:tgtEl>
                                      </p:cBhvr>
                                    </p:animEffect>
                                  </p:childTnLst>
                                </p:cTn>
                              </p:par>
                              <p:par>
                                <p:cTn id="16" presetID="42" presetClass="entr" presetSubtype="0" fill="hold" nodeType="withEffect">
                                  <p:stCondLst>
                                    <p:cond delay="0"/>
                                  </p:stCondLst>
                                  <p:childTnLst>
                                    <p:set>
                                      <p:cBhvr>
                                        <p:cTn id="17" dur="1" fill="hold">
                                          <p:stCondLst>
                                            <p:cond delay="0"/>
                                          </p:stCondLst>
                                        </p:cTn>
                                        <p:tgtEl>
                                          <p:spTgt spid="4">
                                            <p:txEl>
                                              <p:pRg st="8" end="8"/>
                                            </p:txEl>
                                          </p:spTgt>
                                        </p:tgtEl>
                                        <p:attrNameLst>
                                          <p:attrName>style.visibility</p:attrName>
                                        </p:attrNameLst>
                                      </p:cBhvr>
                                      <p:to>
                                        <p:strVal val="visible"/>
                                      </p:to>
                                    </p:set>
                                    <p:animEffect transition="in" filter="fade">
                                      <p:cBhvr>
                                        <p:cTn id="18" dur="1000"/>
                                        <p:tgtEl>
                                          <p:spTgt spid="4">
                                            <p:txEl>
                                              <p:pRg st="8" end="8"/>
                                            </p:txEl>
                                          </p:spTgt>
                                        </p:tgtEl>
                                      </p:cBhvr>
                                    </p:animEffect>
                                    <p:anim calcmode="lin" valueType="num">
                                      <p:cBhvr>
                                        <p:cTn id="1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1219200" y="1355803"/>
            <a:ext cx="7025208" cy="4144724"/>
          </a:xfrm>
        </p:spPr>
        <p:txBody>
          <a:bodyPr/>
          <a:lstStyle/>
          <a:p>
            <a:pPr marL="0" indent="0" algn="ctr">
              <a:buNone/>
            </a:pPr>
            <a:endParaRPr lang="ar-SA" dirty="0" smtClean="0">
              <a:solidFill>
                <a:srgbClr val="C00000"/>
              </a:solidFill>
            </a:endParaRPr>
          </a:p>
          <a:p>
            <a:pPr marL="0" indent="0" algn="ctr">
              <a:buNone/>
            </a:pPr>
            <a:endParaRPr lang="ar-SA" dirty="0">
              <a:solidFill>
                <a:srgbClr val="C00000"/>
              </a:solidFill>
            </a:endParaRPr>
          </a:p>
          <a:p>
            <a:pPr marL="0" indent="0" algn="ctr">
              <a:buNone/>
            </a:pPr>
            <a:endParaRPr lang="ar-SA" dirty="0" smtClean="0">
              <a:solidFill>
                <a:srgbClr val="C00000"/>
              </a:solidFill>
            </a:endParaRPr>
          </a:p>
          <a:p>
            <a:pPr marL="0" indent="0" algn="justLow">
              <a:lnSpc>
                <a:spcPts val="5000"/>
              </a:lnSpc>
              <a:buNone/>
            </a:pPr>
            <a:r>
              <a:rPr lang="ar-SA" sz="3600" dirty="0" smtClean="0">
                <a:solidFill>
                  <a:srgbClr val="7030A0"/>
                </a:solidFill>
              </a:rPr>
              <a:t>اذكروا آيات من القرآن الكريم تدعو إلي التفكر والتدبر واعمال العقل لفهم الأمور .</a:t>
            </a:r>
            <a:endParaRPr lang="ar-SA" sz="3600" dirty="0">
              <a:solidFill>
                <a:srgbClr val="7030A0"/>
              </a:solidFill>
            </a:endParaRPr>
          </a:p>
        </p:txBody>
      </p:sp>
    </p:spTree>
    <p:extLst>
      <p:ext uri="{BB962C8B-B14F-4D97-AF65-F5344CB8AC3E}">
        <p14:creationId xmlns:p14="http://schemas.microsoft.com/office/powerpoint/2010/main" val="155396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FF0000"/>
                </a:solidFill>
              </a:rPr>
              <a:t>امثلة لآيات التفكر في القرآن الكريم</a:t>
            </a:r>
            <a:endParaRPr lang="ar-SA" dirty="0">
              <a:solidFill>
                <a:srgbClr val="FF0000"/>
              </a:solidFill>
            </a:endParaRPr>
          </a:p>
        </p:txBody>
      </p:sp>
      <p:sp>
        <p:nvSpPr>
          <p:cNvPr id="3" name="Content Placeholder 2"/>
          <p:cNvSpPr>
            <a:spLocks noGrp="1"/>
          </p:cNvSpPr>
          <p:nvPr>
            <p:ph idx="1"/>
          </p:nvPr>
        </p:nvSpPr>
        <p:spPr>
          <a:xfrm>
            <a:off x="467544" y="1124744"/>
            <a:ext cx="8208912" cy="4752528"/>
          </a:xfrm>
        </p:spPr>
        <p:txBody>
          <a:bodyPr>
            <a:normAutofit/>
          </a:bodyPr>
          <a:lstStyle/>
          <a:p>
            <a:pPr marL="0" indent="0" algn="justLow">
              <a:lnSpc>
                <a:spcPts val="2800"/>
              </a:lnSpc>
              <a:spcAft>
                <a:spcPts val="600"/>
              </a:spcAft>
              <a:buNone/>
            </a:pPr>
            <a:r>
              <a:rPr lang="ar-SA" sz="2000" dirty="0">
                <a:ea typeface="Calibri"/>
              </a:rPr>
              <a:t>يذكر الله تبارك وتعالى الغاية من إنزال القرآن فيقول: (كِتَابٌ أَنْزَلْنَاهُ إِلَيْكَ مُبَارَكٌ لِيَدَّبَّرُوا آيَاتِهِ وَلِيَتَذَكَّرَ أُولُو الألْبَابِ) (ص/ 29</a:t>
            </a:r>
            <a:r>
              <a:rPr lang="ar-SA" sz="2000" dirty="0" smtClean="0">
                <a:ea typeface="Calibri"/>
              </a:rPr>
              <a:t>).</a:t>
            </a:r>
            <a:endParaRPr lang="en-US" sz="2400" dirty="0">
              <a:ea typeface="Calibri"/>
              <a:cs typeface="Arial"/>
            </a:endParaRPr>
          </a:p>
          <a:p>
            <a:pPr algn="justLow">
              <a:lnSpc>
                <a:spcPts val="2800"/>
              </a:lnSpc>
              <a:spcAft>
                <a:spcPts val="600"/>
              </a:spcAft>
              <a:buFontTx/>
              <a:buChar char="-"/>
            </a:pPr>
            <a:r>
              <a:rPr lang="ar-SA" sz="2400" dirty="0" smtClean="0">
                <a:ea typeface="Calibri"/>
              </a:rPr>
              <a:t>يدعو </a:t>
            </a:r>
            <a:r>
              <a:rPr lang="ar-SA" sz="2400" dirty="0">
                <a:ea typeface="Calibri"/>
              </a:rPr>
              <a:t>الله الناس للتفكر فيه من خلال القرآن </a:t>
            </a:r>
            <a:r>
              <a:rPr lang="ar-SA" sz="2400" dirty="0" smtClean="0">
                <a:ea typeface="Calibri"/>
              </a:rPr>
              <a:t>الكريم</a:t>
            </a:r>
          </a:p>
          <a:p>
            <a:pPr marL="0" indent="0" algn="justLow">
              <a:lnSpc>
                <a:spcPts val="2800"/>
              </a:lnSpc>
              <a:spcAft>
                <a:spcPts val="600"/>
              </a:spcAft>
              <a:buNone/>
            </a:pPr>
            <a:endParaRPr lang="ar-SA" sz="2400" dirty="0">
              <a:ea typeface="Calibri"/>
            </a:endParaRPr>
          </a:p>
          <a:p>
            <a:pPr marL="0" indent="0" algn="justLow">
              <a:lnSpc>
                <a:spcPts val="5700"/>
              </a:lnSpc>
              <a:spcAft>
                <a:spcPts val="600"/>
              </a:spcAft>
              <a:buNone/>
            </a:pPr>
            <a:r>
              <a:rPr lang="en-US" sz="2000" dirty="0" smtClean="0">
                <a:ea typeface="Calibri"/>
                <a:cs typeface="Arial"/>
              </a:rPr>
              <a:t> </a:t>
            </a:r>
            <a:r>
              <a:rPr lang="ar-SA" sz="2000" dirty="0" smtClean="0">
                <a:solidFill>
                  <a:srgbClr val="C00000"/>
                </a:solidFill>
                <a:ea typeface="Calibri"/>
              </a:rPr>
              <a:t>(</a:t>
            </a:r>
            <a:r>
              <a:rPr lang="ar-SA" sz="2000" dirty="0">
                <a:solidFill>
                  <a:srgbClr val="C00000"/>
                </a:solidFill>
                <a:ea typeface="Calibri"/>
              </a:rPr>
              <a:t>وَأَنْزَلْنَا إِلَيْكَ الذِّكْرَ لِتُبَيِّنَ لِلنَّاسِ مَا نُزِّلَ إِلَيْهِمْ وَلَعَلَّهُمْ يَتَفَكَّرُونَ) (النحل/ 44).</a:t>
            </a:r>
            <a:endParaRPr lang="en-US" sz="2000" dirty="0">
              <a:ea typeface="Calibri"/>
              <a:cs typeface="Arial"/>
            </a:endParaRPr>
          </a:p>
          <a:p>
            <a:pPr marL="0" lvl="0" indent="0" algn="justLow">
              <a:lnSpc>
                <a:spcPts val="5700"/>
              </a:lnSpc>
              <a:spcAft>
                <a:spcPts val="600"/>
              </a:spcAft>
              <a:buNone/>
            </a:pPr>
            <a:r>
              <a:rPr lang="ar-SA" sz="2000" dirty="0" smtClean="0">
                <a:solidFill>
                  <a:srgbClr val="C00000"/>
                </a:solidFill>
                <a:ea typeface="Calibri"/>
              </a:rPr>
              <a:t>(</a:t>
            </a:r>
            <a:r>
              <a:rPr lang="ar-SA" sz="2000" dirty="0">
                <a:solidFill>
                  <a:srgbClr val="C00000"/>
                </a:solidFill>
                <a:ea typeface="Calibri"/>
              </a:rPr>
              <a:t>وَيَقُولُ الإنْسَانُ أَئِذَا مَا مِتُّ لَسَوْفَ أُخْرَجُ حَيًّا * أَوَلا يَذْكُرُ الإنْسَانُ أَنَّا خَلَقْنَاهُ مِنْ قَبْلُ وَلَمْ </a:t>
            </a:r>
            <a:r>
              <a:rPr lang="ar-SA" sz="2000" dirty="0" err="1">
                <a:solidFill>
                  <a:srgbClr val="C00000"/>
                </a:solidFill>
                <a:ea typeface="Calibri"/>
              </a:rPr>
              <a:t>يَكُ</a:t>
            </a:r>
            <a:r>
              <a:rPr lang="ar-SA" sz="2000" dirty="0">
                <a:solidFill>
                  <a:srgbClr val="C00000"/>
                </a:solidFill>
                <a:ea typeface="Calibri"/>
              </a:rPr>
              <a:t> شَيْئًا) (مريم/ 66-67</a:t>
            </a:r>
            <a:r>
              <a:rPr lang="ar-SA" sz="2000" dirty="0" smtClean="0">
                <a:solidFill>
                  <a:srgbClr val="C00000"/>
                </a:solidFill>
                <a:ea typeface="Calibri"/>
              </a:rPr>
              <a:t>).</a:t>
            </a:r>
          </a:p>
          <a:p>
            <a:pPr marL="0" lvl="0" indent="0" algn="justLow">
              <a:lnSpc>
                <a:spcPts val="2800"/>
              </a:lnSpc>
              <a:buNone/>
            </a:pPr>
            <a:endParaRPr lang="en-US" sz="2000" dirty="0">
              <a:ea typeface="Calibri"/>
              <a:cs typeface="Arial"/>
            </a:endParaRPr>
          </a:p>
          <a:p>
            <a:pPr marL="0" lvl="0" indent="0" algn="justLow">
              <a:lnSpc>
                <a:spcPts val="1800"/>
              </a:lnSpc>
              <a:spcAft>
                <a:spcPts val="600"/>
              </a:spcAft>
              <a:buNone/>
            </a:pPr>
            <a:endParaRPr lang="en-US" sz="2000" dirty="0">
              <a:ea typeface="Calibri"/>
              <a:cs typeface="Arial"/>
            </a:endParaRPr>
          </a:p>
          <a:p>
            <a:pPr marL="0" indent="0">
              <a:buNone/>
            </a:pPr>
            <a:endParaRPr lang="ar-SA" dirty="0"/>
          </a:p>
        </p:txBody>
      </p:sp>
    </p:spTree>
    <p:extLst>
      <p:ext uri="{BB962C8B-B14F-4D97-AF65-F5344CB8AC3E}">
        <p14:creationId xmlns:p14="http://schemas.microsoft.com/office/powerpoint/2010/main" val="570475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buNone/>
            </a:pPr>
            <a:endParaRPr lang="ar-SA" dirty="0"/>
          </a:p>
        </p:txBody>
      </p:sp>
      <p:sp>
        <p:nvSpPr>
          <p:cNvPr id="4" name="Rectangle 3"/>
          <p:cNvSpPr/>
          <p:nvPr/>
        </p:nvSpPr>
        <p:spPr>
          <a:xfrm>
            <a:off x="1403648" y="2087607"/>
            <a:ext cx="6480720" cy="3529171"/>
          </a:xfrm>
          <a:prstGeom prst="rect">
            <a:avLst/>
          </a:prstGeom>
        </p:spPr>
        <p:txBody>
          <a:bodyPr wrap="square">
            <a:spAutoFit/>
          </a:bodyPr>
          <a:lstStyle/>
          <a:p>
            <a:pPr marL="342900" lvl="0" indent="-342900" algn="justLow">
              <a:lnSpc>
                <a:spcPts val="2800"/>
              </a:lnSpc>
              <a:spcAft>
                <a:spcPts val="600"/>
              </a:spcAft>
              <a:buFontTx/>
              <a:buChar char="-"/>
            </a:pPr>
            <a:r>
              <a:rPr lang="ar-SA" sz="2400" dirty="0" smtClean="0">
                <a:solidFill>
                  <a:prstClr val="black"/>
                </a:solidFill>
                <a:ea typeface="Calibri"/>
              </a:rPr>
              <a:t>ويدعو </a:t>
            </a:r>
            <a:r>
              <a:rPr lang="ar-SA" sz="2400" dirty="0">
                <a:solidFill>
                  <a:prstClr val="black"/>
                </a:solidFill>
                <a:ea typeface="Calibri"/>
              </a:rPr>
              <a:t>الناس إلى التفكر في خلق الكون</a:t>
            </a:r>
            <a:r>
              <a:rPr lang="ar-SA" sz="2400" dirty="0" smtClean="0">
                <a:solidFill>
                  <a:prstClr val="black"/>
                </a:solidFill>
                <a:ea typeface="Calibri"/>
              </a:rPr>
              <a:t>:</a:t>
            </a:r>
          </a:p>
          <a:p>
            <a:pPr lvl="0" algn="justLow">
              <a:lnSpc>
                <a:spcPts val="2800"/>
              </a:lnSpc>
              <a:spcAft>
                <a:spcPts val="600"/>
              </a:spcAft>
            </a:pPr>
            <a:endParaRPr lang="en-US" sz="2400" dirty="0">
              <a:solidFill>
                <a:prstClr val="black"/>
              </a:solidFill>
              <a:ea typeface="Calibri"/>
              <a:cs typeface="Arial"/>
            </a:endParaRPr>
          </a:p>
          <a:p>
            <a:pPr lvl="0" algn="justLow">
              <a:lnSpc>
                <a:spcPts val="5000"/>
              </a:lnSpc>
            </a:pPr>
            <a:r>
              <a:rPr lang="ar-SA" sz="2000" dirty="0">
                <a:solidFill>
                  <a:srgbClr val="C00000"/>
                </a:solidFill>
                <a:ea typeface="Calibri"/>
              </a:rPr>
              <a:t>(إِنَّ فِي خَلْقِ السَّمَاوَاتِ وَالأرْضِ وَاخْتِلافِ اللَّيْلِ وَالنَّهَارِ وَالْفُلْكِ الَّتِي تَجْرِي فِي الْبَحْرِ بِمَا يَنْفَعُ النَّاسَ وَمَا أَنْزَلَ اللَّهُ مِنَ السَّمَاءِ مِنْ مَاءٍ فَأَحْيَا بِهِ الأرْضَ بَعْدَ مَوْتِهَا وَبَثَّ فِيهَا مِنْ كُلِّ دَابَّةٍ وَتَصْرِيفِ الرِّيَاحِ وَالسَّحَابِ الْمُسَخَّرِ بَيْنَ السَّمَاءِ وَالأرْضِ لآيَاتٍ لِقَوْمٍ يَعْقِلُونَ) (البقرة/ 164</a:t>
            </a:r>
            <a:r>
              <a:rPr lang="ar-SA" sz="2000" dirty="0" smtClean="0">
                <a:solidFill>
                  <a:srgbClr val="C00000"/>
                </a:solidFill>
                <a:ea typeface="Calibri"/>
              </a:rPr>
              <a:t>).</a:t>
            </a:r>
            <a:endParaRPr lang="en-US" sz="2000" dirty="0">
              <a:solidFill>
                <a:prstClr val="black"/>
              </a:solidFill>
              <a:ea typeface="Calibri"/>
              <a:cs typeface="Arial"/>
            </a:endParaRPr>
          </a:p>
        </p:txBody>
      </p:sp>
    </p:spTree>
    <p:extLst>
      <p:ext uri="{BB962C8B-B14F-4D97-AF65-F5344CB8AC3E}">
        <p14:creationId xmlns:p14="http://schemas.microsoft.com/office/powerpoint/2010/main" val="1177599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692798"/>
            <a:ext cx="7344816" cy="5400599"/>
          </a:xfrm>
        </p:spPr>
        <p:txBody>
          <a:bodyPr/>
          <a:lstStyle/>
          <a:p>
            <a:pPr marL="0" lvl="0" indent="0" algn="justLow">
              <a:lnSpc>
                <a:spcPts val="2400"/>
              </a:lnSpc>
              <a:spcAft>
                <a:spcPts val="200"/>
              </a:spcAft>
              <a:buNone/>
            </a:pPr>
            <a:r>
              <a:rPr lang="ar-SA" dirty="0">
                <a:solidFill>
                  <a:srgbClr val="C00000"/>
                </a:solidFill>
                <a:ea typeface="Calibri"/>
              </a:rPr>
              <a:t> </a:t>
            </a:r>
            <a:endParaRPr lang="en-US" dirty="0">
              <a:solidFill>
                <a:prstClr val="black"/>
              </a:solidFill>
              <a:latin typeface="Simplified Arabic" pitchFamily="18" charset="-78"/>
              <a:ea typeface="Calibri"/>
              <a:cs typeface="Simplified Arabic" pitchFamily="18" charset="-78"/>
            </a:endParaRPr>
          </a:p>
          <a:p>
            <a:pPr marL="0" lvl="0" indent="0" algn="justLow">
              <a:lnSpc>
                <a:spcPts val="2400"/>
              </a:lnSpc>
              <a:spcAft>
                <a:spcPts val="200"/>
              </a:spcAft>
              <a:buNone/>
            </a:pPr>
            <a:endParaRPr lang="en-US" sz="2000" dirty="0">
              <a:solidFill>
                <a:prstClr val="black"/>
              </a:solidFill>
              <a:latin typeface="Simplified Arabic" pitchFamily="18" charset="-78"/>
              <a:ea typeface="Calibri"/>
              <a:cs typeface="Simplified Arabic" pitchFamily="18" charset="-78"/>
            </a:endParaRPr>
          </a:p>
          <a:p>
            <a:pPr marL="0" indent="0" algn="justLow">
              <a:lnSpc>
                <a:spcPts val="2900"/>
              </a:lnSpc>
              <a:spcBef>
                <a:spcPts val="600"/>
              </a:spcBef>
              <a:spcAft>
                <a:spcPts val="1200"/>
              </a:spcAft>
              <a:buNone/>
            </a:pPr>
            <a:r>
              <a:rPr lang="ar-SA" sz="2400" dirty="0">
                <a:ea typeface="Calibri"/>
              </a:rPr>
              <a:t>ويدعوهم إلى التفكر بالطبيعة الفانية لهذه الحياة الدنيا:</a:t>
            </a:r>
            <a:endParaRPr lang="en-US" sz="2400" dirty="0">
              <a:ea typeface="Calibri"/>
            </a:endParaRPr>
          </a:p>
          <a:p>
            <a:pPr marL="0" lvl="0" indent="0" algn="justLow">
              <a:lnSpc>
                <a:spcPts val="5300"/>
              </a:lnSpc>
              <a:spcAft>
                <a:spcPts val="200"/>
              </a:spcAft>
              <a:buNone/>
            </a:pPr>
            <a:r>
              <a:rPr lang="ar-SA" sz="2000" dirty="0">
                <a:solidFill>
                  <a:srgbClr val="C00000"/>
                </a:solidFill>
                <a:latin typeface="Simplified Arabic" pitchFamily="18" charset="-78"/>
                <a:ea typeface="Calibri"/>
                <a:cs typeface="Simplified Arabic" pitchFamily="18" charset="-78"/>
              </a:rPr>
              <a:t>(</a:t>
            </a:r>
            <a:r>
              <a:rPr lang="ar-SA" sz="2400" dirty="0">
                <a:solidFill>
                  <a:srgbClr val="C00000"/>
                </a:solidFill>
                <a:latin typeface="Simplified Arabic" pitchFamily="18" charset="-78"/>
                <a:ea typeface="Calibri"/>
                <a:cs typeface="Simplified Arabic" pitchFamily="18" charset="-78"/>
              </a:rPr>
              <a:t>إِنَّمَا مَثَلُ الْحَيَاةِ الدُّنْيَا كَمَاءٍ أَنْزَلْنَاهُ مِنَ السَّمَاءِ فَاخْتَلَطَ بِهِ نَبَاتُ الأرْضِ مِمَّا يَأْكُلُ النَّاسُ وَالأنْعَامُ حَتَّى إِذَا أَخَذَتِ الأرْضُ زُخْرُفَهَا </a:t>
            </a:r>
            <a:r>
              <a:rPr lang="ar-SA" sz="2400" dirty="0" err="1">
                <a:solidFill>
                  <a:srgbClr val="C00000"/>
                </a:solidFill>
                <a:latin typeface="Simplified Arabic" pitchFamily="18" charset="-78"/>
                <a:ea typeface="Calibri"/>
                <a:cs typeface="Simplified Arabic" pitchFamily="18" charset="-78"/>
              </a:rPr>
              <a:t>وَازَّيَّنَتْ</a:t>
            </a:r>
            <a:r>
              <a:rPr lang="ar-SA" sz="2400" dirty="0">
                <a:solidFill>
                  <a:srgbClr val="C00000"/>
                </a:solidFill>
                <a:latin typeface="Simplified Arabic" pitchFamily="18" charset="-78"/>
                <a:ea typeface="Calibri"/>
                <a:cs typeface="Simplified Arabic" pitchFamily="18" charset="-78"/>
              </a:rPr>
              <a:t> وَظَنَّ أَهْلُهَا أَنَّهُمْ قَادِرُونَ عَلَيْهَا أَتَاهَا أَمْرُنَا لَيْلا أَوْ نَهَارًا فَجَعَلْنَاهَا حَصِيدًا كَأَنْ لَمْ تَغْنَ بِالأمْسِ كَذَلِكَ نُفَصِّلُ الآيَاتِ لِقَوْمٍ يَتَفَكَّرُونَ) (يونس/ 24).</a:t>
            </a:r>
            <a:endParaRPr lang="en-US" sz="2400" dirty="0">
              <a:solidFill>
                <a:prstClr val="black"/>
              </a:solidFill>
              <a:latin typeface="Simplified Arabic" pitchFamily="18" charset="-78"/>
              <a:ea typeface="Calibri"/>
              <a:cs typeface="Simplified Arabic" pitchFamily="18" charset="-78"/>
            </a:endParaRPr>
          </a:p>
          <a:p>
            <a:pPr marL="0" indent="0">
              <a:buNone/>
            </a:pPr>
            <a:endParaRPr lang="ar-SA" dirty="0"/>
          </a:p>
        </p:txBody>
      </p:sp>
    </p:spTree>
    <p:extLst>
      <p:ext uri="{BB962C8B-B14F-4D97-AF65-F5344CB8AC3E}">
        <p14:creationId xmlns:p14="http://schemas.microsoft.com/office/powerpoint/2010/main" val="2917168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899592" y="1355800"/>
            <a:ext cx="7488832" cy="4449463"/>
          </a:xfrm>
        </p:spPr>
        <p:txBody>
          <a:bodyPr>
            <a:normAutofit/>
          </a:bodyPr>
          <a:lstStyle/>
          <a:p>
            <a:pPr marL="0" lvl="0" indent="0" algn="justLow">
              <a:lnSpc>
                <a:spcPts val="3500"/>
              </a:lnSpc>
              <a:spcBef>
                <a:spcPts val="600"/>
              </a:spcBef>
              <a:spcAft>
                <a:spcPts val="1200"/>
              </a:spcAft>
              <a:buNone/>
            </a:pPr>
            <a:r>
              <a:rPr lang="ar-SA" sz="2400" dirty="0" smtClean="0">
                <a:ea typeface="Calibri"/>
              </a:rPr>
              <a:t>وإلى التفكر في نعم الله ورزقه للإنسان :</a:t>
            </a:r>
            <a:endParaRPr lang="en-US" sz="2400" dirty="0" smtClean="0">
              <a:ea typeface="Calibri"/>
            </a:endParaRPr>
          </a:p>
          <a:p>
            <a:pPr marL="0" indent="0" algn="justLow">
              <a:lnSpc>
                <a:spcPts val="3500"/>
              </a:lnSpc>
              <a:spcBef>
                <a:spcPts val="600"/>
              </a:spcBef>
              <a:spcAft>
                <a:spcPts val="1200"/>
              </a:spcAft>
              <a:buNone/>
            </a:pPr>
            <a:r>
              <a:rPr lang="ar-SA" sz="2000" dirty="0" smtClean="0">
                <a:solidFill>
                  <a:srgbClr val="C00000"/>
                </a:solidFill>
                <a:latin typeface="Simplified Arabic" pitchFamily="18" charset="-78"/>
                <a:ea typeface="Calibri"/>
                <a:cs typeface="Simplified Arabic" pitchFamily="18" charset="-78"/>
              </a:rPr>
              <a:t>(</a:t>
            </a:r>
            <a:r>
              <a:rPr lang="ar-SA" sz="2000" dirty="0">
                <a:solidFill>
                  <a:srgbClr val="C00000"/>
                </a:solidFill>
                <a:latin typeface="Simplified Arabic" pitchFamily="18" charset="-78"/>
                <a:ea typeface="Calibri"/>
                <a:cs typeface="Simplified Arabic" pitchFamily="18" charset="-78"/>
              </a:rPr>
              <a:t>وَهُوَ الَّذِي مَدَّ الأرْضَ وَجَعَلَ فِيهَا رَوَاسِيَ وَأَنْهَارًا وَمِنْ كُلِّ الثَّمَرَاتِ جَعَلَ فِيهَا زَوْجَيْنِ اثْنَيْنِ يُغْشِي اللَّيْلَ النَّهَارَ إِنَّ فِي ذَلِكَ لآيَاتٍ لِقَوْمٍ يَتَفَكَّرُونَ) (الرعد/ 3</a:t>
            </a:r>
            <a:r>
              <a:rPr lang="ar-SA" sz="2000" dirty="0" smtClean="0">
                <a:solidFill>
                  <a:srgbClr val="C00000"/>
                </a:solidFill>
                <a:latin typeface="Simplified Arabic" pitchFamily="18" charset="-78"/>
                <a:ea typeface="Calibri"/>
                <a:cs typeface="Simplified Arabic" pitchFamily="18" charset="-78"/>
              </a:rPr>
              <a:t>).</a:t>
            </a:r>
            <a:endParaRPr lang="en-US" sz="2000" dirty="0">
              <a:solidFill>
                <a:srgbClr val="C00000"/>
              </a:solidFill>
              <a:latin typeface="Simplified Arabic" pitchFamily="18" charset="-78"/>
              <a:ea typeface="Calibri"/>
              <a:cs typeface="Simplified Arabic" pitchFamily="18" charset="-78"/>
            </a:endParaRPr>
          </a:p>
          <a:p>
            <a:pPr marL="0" lvl="0" indent="0" algn="justLow">
              <a:lnSpc>
                <a:spcPts val="3500"/>
              </a:lnSpc>
              <a:spcBef>
                <a:spcPts val="600"/>
              </a:spcBef>
              <a:spcAft>
                <a:spcPts val="1200"/>
              </a:spcAft>
              <a:buNone/>
            </a:pPr>
            <a:r>
              <a:rPr lang="ar-SA" sz="2000" dirty="0">
                <a:solidFill>
                  <a:srgbClr val="C00000"/>
                </a:solidFill>
                <a:latin typeface="Simplified Arabic" pitchFamily="18" charset="-78"/>
                <a:ea typeface="Calibri"/>
                <a:cs typeface="Simplified Arabic" pitchFamily="18" charset="-78"/>
              </a:rPr>
              <a:t>(وَفِي الأرْضِ قِطَعٌ مُتَجَاوِرَاتٌ وَجَنَّاتٌ مِنْ أَعْنَابٍ وَزَرْعٌ وَنَخِيلٌ صِنْوَانٌ وَغَيْرُ صِنْوَانٍ يُسْقَى بِمَاءٍ وَاحِدٍ وَنُفَضِّلُ بَعْضَهَا عَلَى بَعْضٍ فِي الأكُلِ إِنَّ فِي ذَلِكَ لآيَاتٍ لِقَوْمٍ يَعْقِلُونَ</a:t>
            </a:r>
            <a:r>
              <a:rPr lang="ar-SA" sz="2000" dirty="0" smtClean="0">
                <a:solidFill>
                  <a:srgbClr val="C00000"/>
                </a:solidFill>
                <a:latin typeface="Simplified Arabic" pitchFamily="18" charset="-78"/>
                <a:ea typeface="Calibri"/>
                <a:cs typeface="Simplified Arabic" pitchFamily="18" charset="-78"/>
              </a:rPr>
              <a:t>) (</a:t>
            </a:r>
            <a:r>
              <a:rPr lang="ar-SA" sz="2000" dirty="0">
                <a:solidFill>
                  <a:srgbClr val="C00000"/>
                </a:solidFill>
                <a:latin typeface="Simplified Arabic" pitchFamily="18" charset="-78"/>
                <a:ea typeface="Calibri"/>
                <a:cs typeface="Simplified Arabic" pitchFamily="18" charset="-78"/>
              </a:rPr>
              <a:t>الرعد/ 4</a:t>
            </a:r>
            <a:r>
              <a:rPr lang="ar-SA" sz="2000" dirty="0" smtClean="0">
                <a:solidFill>
                  <a:srgbClr val="C00000"/>
                </a:solidFill>
                <a:latin typeface="Simplified Arabic" pitchFamily="18" charset="-78"/>
                <a:ea typeface="Calibri"/>
                <a:cs typeface="Simplified Arabic" pitchFamily="18" charset="-78"/>
              </a:rPr>
              <a:t>).</a:t>
            </a:r>
          </a:p>
          <a:p>
            <a:pPr marL="0" indent="0" algn="justLow">
              <a:lnSpc>
                <a:spcPts val="2900"/>
              </a:lnSpc>
              <a:spcBef>
                <a:spcPts val="600"/>
              </a:spcBef>
              <a:spcAft>
                <a:spcPts val="1200"/>
              </a:spcAft>
              <a:buNone/>
            </a:pPr>
            <a:r>
              <a:rPr lang="ar-SA" sz="2400" dirty="0">
                <a:ea typeface="Calibri"/>
              </a:rPr>
              <a:t>ويدعو الناس إلى التفكر في أنفسهم:</a:t>
            </a:r>
            <a:endParaRPr lang="en-US" sz="2400" dirty="0">
              <a:ea typeface="Calibri"/>
            </a:endParaRPr>
          </a:p>
          <a:p>
            <a:pPr marL="0" lvl="0" indent="0" algn="justLow">
              <a:lnSpc>
                <a:spcPts val="2900"/>
              </a:lnSpc>
              <a:spcBef>
                <a:spcPts val="600"/>
              </a:spcBef>
              <a:spcAft>
                <a:spcPts val="1200"/>
              </a:spcAft>
              <a:buNone/>
            </a:pPr>
            <a:r>
              <a:rPr lang="ar-SA" sz="2000" dirty="0">
                <a:solidFill>
                  <a:srgbClr val="C00000"/>
                </a:solidFill>
                <a:latin typeface="Simplified Arabic" pitchFamily="18" charset="-78"/>
                <a:ea typeface="Calibri"/>
                <a:cs typeface="Simplified Arabic" pitchFamily="18" charset="-78"/>
              </a:rPr>
              <a:t>(أَوَلَمْ يَتَفَكَّرُوا فِي أَنْفُسِهِمْ...) (الروم/ 8).</a:t>
            </a:r>
            <a:endParaRPr lang="en-US" sz="2000" dirty="0">
              <a:solidFill>
                <a:srgbClr val="C00000"/>
              </a:solidFill>
              <a:latin typeface="Simplified Arabic" pitchFamily="18" charset="-78"/>
              <a:ea typeface="Calibri"/>
              <a:cs typeface="Simplified Arabic" pitchFamily="18" charset="-78"/>
            </a:endParaRPr>
          </a:p>
          <a:p>
            <a:pPr marL="342900" lvl="0" indent="-342900" algn="justLow">
              <a:lnSpc>
                <a:spcPts val="2100"/>
              </a:lnSpc>
              <a:buFont typeface="Arial"/>
              <a:buChar char="-"/>
            </a:pPr>
            <a:endParaRPr lang="en-US" sz="1800" dirty="0">
              <a:solidFill>
                <a:prstClr val="black"/>
              </a:solidFill>
              <a:latin typeface="Simplified Arabic" pitchFamily="18" charset="-78"/>
              <a:ea typeface="Calibri"/>
              <a:cs typeface="Simplified Arabic" pitchFamily="18" charset="-78"/>
            </a:endParaRPr>
          </a:p>
          <a:p>
            <a:endParaRPr lang="ar-SA" dirty="0"/>
          </a:p>
        </p:txBody>
      </p:sp>
    </p:spTree>
    <p:extLst>
      <p:ext uri="{BB962C8B-B14F-4D97-AF65-F5344CB8AC3E}">
        <p14:creationId xmlns:p14="http://schemas.microsoft.com/office/powerpoint/2010/main" val="1787723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268760"/>
            <a:ext cx="7281664" cy="4320480"/>
          </a:xfrm>
        </p:spPr>
        <p:txBody>
          <a:bodyPr/>
          <a:lstStyle/>
          <a:p>
            <a:pPr marL="0" indent="0">
              <a:buNone/>
            </a:pPr>
            <a:endParaRPr lang="ar-SA" dirty="0"/>
          </a:p>
        </p:txBody>
      </p:sp>
      <p:sp>
        <p:nvSpPr>
          <p:cNvPr id="4" name="Rectangle 3"/>
          <p:cNvSpPr/>
          <p:nvPr/>
        </p:nvSpPr>
        <p:spPr>
          <a:xfrm>
            <a:off x="1115616" y="1690078"/>
            <a:ext cx="7200800" cy="4426853"/>
          </a:xfrm>
          <a:prstGeom prst="rect">
            <a:avLst/>
          </a:prstGeom>
        </p:spPr>
        <p:txBody>
          <a:bodyPr wrap="square">
            <a:spAutoFit/>
          </a:bodyPr>
          <a:lstStyle/>
          <a:p>
            <a:pPr lvl="0" algn="just">
              <a:lnSpc>
                <a:spcPts val="2200"/>
              </a:lnSpc>
              <a:tabLst>
                <a:tab pos="147955" algn="l"/>
                <a:tab pos="6089015" algn="r"/>
              </a:tabLst>
            </a:pPr>
            <a:endParaRPr lang="ar-SA" sz="2400" b="1" u="sng" dirty="0" smtClean="0">
              <a:solidFill>
                <a:srgbClr val="FF0000"/>
              </a:solidFill>
              <a:latin typeface="Times New Roman"/>
              <a:ea typeface="Times New Roman"/>
              <a:cs typeface="Times New Roman"/>
            </a:endParaRPr>
          </a:p>
          <a:p>
            <a:pPr lvl="0" algn="just">
              <a:lnSpc>
                <a:spcPts val="2200"/>
              </a:lnSpc>
              <a:tabLst>
                <a:tab pos="147955" algn="l"/>
                <a:tab pos="6089015" algn="r"/>
              </a:tabLst>
            </a:pPr>
            <a:r>
              <a:rPr lang="ar-SA" sz="2400" b="1" u="sng" dirty="0" smtClean="0">
                <a:solidFill>
                  <a:srgbClr val="FF0000"/>
                </a:solidFill>
                <a:latin typeface="Times New Roman"/>
                <a:ea typeface="Times New Roman"/>
                <a:cs typeface="Times New Roman"/>
              </a:rPr>
              <a:t>ثانياً </a:t>
            </a:r>
            <a:r>
              <a:rPr lang="ar-SA" sz="2400" b="1" u="sng" dirty="0">
                <a:solidFill>
                  <a:srgbClr val="FF0000"/>
                </a:solidFill>
                <a:latin typeface="Times New Roman"/>
                <a:ea typeface="Times New Roman"/>
                <a:cs typeface="Times New Roman"/>
              </a:rPr>
              <a:t>:</a:t>
            </a:r>
            <a:r>
              <a:rPr lang="ar-SA" sz="2400" b="1" u="sng" dirty="0">
                <a:solidFill>
                  <a:srgbClr val="000080"/>
                </a:solidFill>
                <a:latin typeface="Times New Roman"/>
                <a:ea typeface="Times New Roman"/>
                <a:cs typeface="Times New Roman"/>
              </a:rPr>
              <a:t> </a:t>
            </a:r>
            <a:r>
              <a:rPr lang="ar-SA" sz="2400" b="1" u="sng" dirty="0">
                <a:solidFill>
                  <a:srgbClr val="FF0000"/>
                </a:solidFill>
                <a:latin typeface="Times New Roman"/>
                <a:ea typeface="Times New Roman"/>
                <a:cs typeface="Times New Roman"/>
              </a:rPr>
              <a:t>التفكير الحاذق لا ينمو تلقائياً </a:t>
            </a:r>
            <a:endParaRPr lang="ar-SA" sz="2400" b="1" u="sng" dirty="0" smtClean="0">
              <a:solidFill>
                <a:srgbClr val="FF0000"/>
              </a:solidFill>
              <a:latin typeface="Times New Roman"/>
              <a:ea typeface="Times New Roman"/>
              <a:cs typeface="Times New Roman"/>
            </a:endParaRPr>
          </a:p>
          <a:p>
            <a:pPr lvl="0" algn="just">
              <a:lnSpc>
                <a:spcPts val="2200"/>
              </a:lnSpc>
              <a:tabLst>
                <a:tab pos="147955" algn="l"/>
                <a:tab pos="6089015" algn="r"/>
              </a:tabLst>
            </a:pPr>
            <a:endParaRPr lang="ar-SA" sz="2400" b="1" u="sng" dirty="0">
              <a:solidFill>
                <a:srgbClr val="FF0000"/>
              </a:solidFill>
              <a:latin typeface="Times New Roman"/>
              <a:ea typeface="Times New Roman"/>
              <a:cs typeface="Times New Roman"/>
            </a:endParaRPr>
          </a:p>
          <a:p>
            <a:pPr lvl="0" algn="just">
              <a:lnSpc>
                <a:spcPts val="2200"/>
              </a:lnSpc>
              <a:tabLst>
                <a:tab pos="147955" algn="l"/>
                <a:tab pos="6089015" algn="r"/>
              </a:tabLst>
            </a:pPr>
            <a:endParaRPr lang="en-US" sz="2800" b="1" u="sng" dirty="0">
              <a:solidFill>
                <a:srgbClr val="002060"/>
              </a:solidFill>
              <a:latin typeface="Times New Roman"/>
              <a:ea typeface="Times New Roman"/>
            </a:endParaRPr>
          </a:p>
          <a:p>
            <a:pPr lvl="0" algn="just">
              <a:lnSpc>
                <a:spcPts val="2200"/>
              </a:lnSpc>
              <a:tabLst>
                <a:tab pos="147955" algn="l"/>
                <a:tab pos="6089015" algn="r"/>
              </a:tabLst>
            </a:pPr>
            <a:r>
              <a:rPr lang="ar-SA" sz="2800" b="1" dirty="0">
                <a:solidFill>
                  <a:srgbClr val="002060"/>
                </a:solidFill>
                <a:latin typeface="Times New Roman"/>
                <a:ea typeface="Times New Roman"/>
                <a:cs typeface="Times New Roman"/>
              </a:rPr>
              <a:t>هناك نوعين من التفكير: </a:t>
            </a:r>
            <a:endParaRPr lang="en-US" sz="2800" b="1" dirty="0">
              <a:solidFill>
                <a:srgbClr val="002060"/>
              </a:solidFill>
              <a:latin typeface="Times New Roman"/>
              <a:ea typeface="Times New Roman"/>
            </a:endParaRPr>
          </a:p>
          <a:p>
            <a:pPr lvl="0" algn="just">
              <a:lnSpc>
                <a:spcPts val="3800"/>
              </a:lnSpc>
              <a:tabLst>
                <a:tab pos="147955" algn="l"/>
                <a:tab pos="6089015" algn="r"/>
              </a:tabLst>
            </a:pPr>
            <a:r>
              <a:rPr lang="ar-SA" sz="2400" b="1" dirty="0">
                <a:solidFill>
                  <a:srgbClr val="C00000"/>
                </a:solidFill>
                <a:latin typeface="Times New Roman"/>
                <a:ea typeface="Times New Roman"/>
                <a:cs typeface="Times New Roman"/>
              </a:rPr>
              <a:t>1</a:t>
            </a:r>
            <a:r>
              <a:rPr lang="ar-SA" sz="2400" b="1" dirty="0">
                <a:solidFill>
                  <a:srgbClr val="000000"/>
                </a:solidFill>
                <a:latin typeface="Times New Roman"/>
                <a:ea typeface="Times New Roman"/>
                <a:cs typeface="Times New Roman"/>
              </a:rPr>
              <a:t>-التفكير اليومي المعتاد الذي يكتسبه الإنسان بصورة طبيعية ، وهو يشبه القدرة على </a:t>
            </a:r>
            <a:r>
              <a:rPr lang="ar-SA" sz="2400" b="1" dirty="0" smtClean="0">
                <a:solidFill>
                  <a:srgbClr val="000000"/>
                </a:solidFill>
                <a:latin typeface="Times New Roman"/>
                <a:ea typeface="Times New Roman"/>
                <a:cs typeface="Times New Roman"/>
              </a:rPr>
              <a:t>المشي</a:t>
            </a:r>
          </a:p>
          <a:p>
            <a:pPr lvl="0" algn="just">
              <a:lnSpc>
                <a:spcPts val="3800"/>
              </a:lnSpc>
              <a:tabLst>
                <a:tab pos="147955" algn="l"/>
                <a:tab pos="6089015" algn="r"/>
              </a:tabLst>
            </a:pPr>
            <a:endParaRPr lang="en-US" sz="2000" b="1" dirty="0">
              <a:solidFill>
                <a:srgbClr val="618F9F"/>
              </a:solidFill>
              <a:latin typeface="Times New Roman"/>
              <a:ea typeface="Times New Roman"/>
            </a:endParaRPr>
          </a:p>
          <a:p>
            <a:pPr lvl="0" algn="just">
              <a:lnSpc>
                <a:spcPts val="3800"/>
              </a:lnSpc>
              <a:tabLst>
                <a:tab pos="147955" algn="l"/>
                <a:tab pos="958215" algn="l"/>
                <a:tab pos="1048385" algn="l"/>
                <a:tab pos="6089015" algn="r"/>
              </a:tabLst>
            </a:pPr>
            <a:r>
              <a:rPr lang="ar-SA" sz="2400" b="1" dirty="0">
                <a:solidFill>
                  <a:srgbClr val="C00000"/>
                </a:solidFill>
                <a:latin typeface="Times New Roman"/>
                <a:ea typeface="Times New Roman"/>
                <a:cs typeface="Times New Roman"/>
              </a:rPr>
              <a:t>2</a:t>
            </a:r>
            <a:r>
              <a:rPr lang="ar-SA" sz="2400" b="1" dirty="0">
                <a:solidFill>
                  <a:srgbClr val="000000"/>
                </a:solidFill>
                <a:latin typeface="Times New Roman"/>
                <a:ea typeface="Times New Roman"/>
                <a:cs typeface="Times New Roman"/>
              </a:rPr>
              <a:t>- التفكير الحاذق الذي يتطلب تعليماً منظماً هادفاً ومراناً مستمراً حتى يمكن أن يبلغ أقصى مدى له ، وهو يشبه القدرة على تسلق الجبال أو رمي القرص </a:t>
            </a:r>
            <a:r>
              <a:rPr lang="ar-SA" sz="2400" b="1" dirty="0" smtClean="0">
                <a:solidFill>
                  <a:srgbClr val="000000"/>
                </a:solidFill>
                <a:latin typeface="Times New Roman"/>
                <a:ea typeface="Times New Roman"/>
                <a:cs typeface="Times New Roman"/>
              </a:rPr>
              <a:t>أو الجري لمسافات بعيدة.</a:t>
            </a:r>
            <a:endParaRPr lang="en-US" sz="2000" b="1" dirty="0">
              <a:solidFill>
                <a:srgbClr val="618F9F"/>
              </a:solidFill>
              <a:latin typeface="Times New Roman"/>
              <a:ea typeface="Times New Roman"/>
            </a:endParaRPr>
          </a:p>
        </p:txBody>
      </p:sp>
    </p:spTree>
    <p:extLst>
      <p:ext uri="{BB962C8B-B14F-4D97-AF65-F5344CB8AC3E}">
        <p14:creationId xmlns:p14="http://schemas.microsoft.com/office/powerpoint/2010/main" val="1470770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683568" y="1355801"/>
            <a:ext cx="7704856" cy="4473467"/>
          </a:xfrm>
        </p:spPr>
        <p:txBody>
          <a:bodyPr/>
          <a:lstStyle/>
          <a:p>
            <a:pPr marL="0" indent="0">
              <a:lnSpc>
                <a:spcPts val="5700"/>
              </a:lnSpc>
              <a:buNone/>
            </a:pPr>
            <a:r>
              <a:rPr lang="ar-SA" sz="3200" dirty="0">
                <a:solidFill>
                  <a:srgbClr val="000000"/>
                </a:solidFill>
                <a:latin typeface="Times New Roman"/>
                <a:ea typeface="Times New Roman"/>
              </a:rPr>
              <a:t>وعليه فإن الكفاءة في التفكير – بخلاف الاعتقاد الشائع – ليست مجرد قدرة طبيعية ترافق النمو الطبيعي للطفل بالضرورة ، والمعرفة وحدها لا  تكفي ، ولا بد أن تقترن بمعرفة لعمليات التفكير ، حتى يكون التفكير في الموضوع حاذقاً ومنتجاً</a:t>
            </a:r>
            <a:r>
              <a:rPr lang="ar-SA" sz="3200" dirty="0">
                <a:solidFill>
                  <a:srgbClr val="FF0000"/>
                </a:solidFill>
                <a:latin typeface="Times New Roman"/>
                <a:ea typeface="Times New Roman"/>
              </a:rPr>
              <a:t> .</a:t>
            </a:r>
            <a:endParaRPr lang="en-US" sz="2400" dirty="0">
              <a:latin typeface="Times New Roman"/>
              <a:ea typeface="Times New Roman"/>
            </a:endParaRPr>
          </a:p>
          <a:p>
            <a:pPr marL="0" indent="0">
              <a:buNone/>
            </a:pPr>
            <a:endParaRPr lang="ar-SA" dirty="0"/>
          </a:p>
        </p:txBody>
      </p:sp>
    </p:spTree>
    <p:extLst>
      <p:ext uri="{BB962C8B-B14F-4D97-AF65-F5344CB8AC3E}">
        <p14:creationId xmlns:p14="http://schemas.microsoft.com/office/powerpoint/2010/main" val="269950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548681"/>
            <a:ext cx="8640960" cy="5856651"/>
          </a:xfrm>
        </p:spPr>
        <p:txBody>
          <a:bodyPr>
            <a:normAutofit/>
          </a:bodyPr>
          <a:lstStyle/>
          <a:p>
            <a:pPr marL="0" indent="0">
              <a:buNone/>
            </a:pPr>
            <a:r>
              <a:rPr lang="ar-SA" u="sng" dirty="0">
                <a:solidFill>
                  <a:srgbClr val="C00000"/>
                </a:solidFill>
              </a:rPr>
              <a:t>ثالثاً : دور التفكير في النجاح الحياتي والدراسي :</a:t>
            </a:r>
          </a:p>
          <a:p>
            <a:pPr marL="0" indent="0">
              <a:buNone/>
            </a:pPr>
            <a:r>
              <a:rPr lang="ar-SA" dirty="0"/>
              <a:t>يعدّ تعليم مهارات التفكير من أهم المفاهيم التي يمكن أن يقوم بها المعلم لأسباب أهمها </a:t>
            </a:r>
            <a:r>
              <a:rPr lang="ar-SA" dirty="0" smtClean="0"/>
              <a:t>:</a:t>
            </a:r>
          </a:p>
          <a:p>
            <a:pPr marL="0" indent="0">
              <a:buNone/>
            </a:pPr>
            <a:endParaRPr lang="ar-SA" dirty="0"/>
          </a:p>
          <a:p>
            <a:pPr marL="0" indent="0">
              <a:lnSpc>
                <a:spcPts val="6900"/>
              </a:lnSpc>
              <a:buNone/>
            </a:pPr>
            <a:r>
              <a:rPr lang="ar-SA" dirty="0"/>
              <a:t>    1ـ التعليم الواضح المباشر لعمليات ومهارات التفكير المتنوعة يساعد على رفع مستوى الكفاءة التفكيرية للطالب .</a:t>
            </a:r>
          </a:p>
          <a:p>
            <a:pPr marL="0" indent="0">
              <a:lnSpc>
                <a:spcPts val="6900"/>
              </a:lnSpc>
              <a:buNone/>
            </a:pPr>
            <a:r>
              <a:rPr lang="ar-SA" dirty="0"/>
              <a:t> 2 ـ التعليم الواضح المباشر لعمليات ومهارات التفكير اللازمة لفهم موضوع دراسي يمكن أن يحسن مستوى تحصيل الطالب في هذا الموضوع .</a:t>
            </a:r>
          </a:p>
          <a:p>
            <a:pPr marL="0" indent="0">
              <a:buNone/>
            </a:pPr>
            <a:r>
              <a:rPr lang="ar-SA" dirty="0"/>
              <a:t>  </a:t>
            </a:r>
          </a:p>
        </p:txBody>
      </p:sp>
    </p:spTree>
    <p:extLst>
      <p:ext uri="{BB962C8B-B14F-4D97-AF65-F5344CB8AC3E}">
        <p14:creationId xmlns:p14="http://schemas.microsoft.com/office/powerpoint/2010/main" val="308907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lvl="0" indent="0">
              <a:lnSpc>
                <a:spcPts val="6000"/>
              </a:lnSpc>
              <a:buNone/>
            </a:pPr>
            <a:r>
              <a:rPr lang="ar-SA" dirty="0">
                <a:solidFill>
                  <a:prstClr val="black"/>
                </a:solidFill>
              </a:rPr>
              <a:t>3 ـ تعليم عمليات ومهارات التفكير يعطي الطالب إحساساً بالسيطرة الواعية على تفكيره.</a:t>
            </a:r>
          </a:p>
          <a:p>
            <a:pPr marL="0" lvl="0" indent="0">
              <a:lnSpc>
                <a:spcPts val="6000"/>
              </a:lnSpc>
              <a:buNone/>
            </a:pPr>
            <a:r>
              <a:rPr lang="ar-SA" dirty="0">
                <a:solidFill>
                  <a:prstClr val="black"/>
                </a:solidFill>
              </a:rPr>
              <a:t>وعندما يقترن هذا التعليم مع تحسن مستوى التحصيل ينمو لدى الطلبة شعور بالثقة في النفس في مواجهة المهمات المدرسية والحياتية .</a:t>
            </a:r>
          </a:p>
          <a:p>
            <a:pPr marL="0" indent="0">
              <a:buNone/>
            </a:pPr>
            <a:endParaRPr lang="ar-SA" dirty="0"/>
          </a:p>
        </p:txBody>
      </p:sp>
    </p:spTree>
    <p:extLst>
      <p:ext uri="{BB962C8B-B14F-4D97-AF65-F5344CB8AC3E}">
        <p14:creationId xmlns:p14="http://schemas.microsoft.com/office/powerpoint/2010/main" val="838698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250962" y="645607"/>
            <a:ext cx="8569647" cy="5759449"/>
          </a:xfrm>
        </p:spPr>
        <p:txBody>
          <a:bodyPr>
            <a:normAutofit/>
          </a:bodyPr>
          <a:lstStyle/>
          <a:p>
            <a:pPr marL="0" indent="0">
              <a:buNone/>
            </a:pPr>
            <a:r>
              <a:rPr lang="ar-SA" u="sng" dirty="0">
                <a:solidFill>
                  <a:srgbClr val="C00000"/>
                </a:solidFill>
              </a:rPr>
              <a:t>رابعاُ : التفكير قوة متجددة لبقاء الفرد والمجتمع معاً في عالم اليوم </a:t>
            </a:r>
            <a:r>
              <a:rPr lang="ar-SA" u="sng" dirty="0" smtClean="0">
                <a:solidFill>
                  <a:srgbClr val="C00000"/>
                </a:solidFill>
              </a:rPr>
              <a:t>والغد</a:t>
            </a:r>
          </a:p>
          <a:p>
            <a:pPr marL="0" indent="0">
              <a:buNone/>
            </a:pPr>
            <a:r>
              <a:rPr lang="ar-SA" dirty="0" smtClean="0"/>
              <a:t> </a:t>
            </a:r>
          </a:p>
          <a:p>
            <a:pPr marL="0" indent="0">
              <a:lnSpc>
                <a:spcPts val="4600"/>
              </a:lnSpc>
              <a:buNone/>
            </a:pPr>
            <a:r>
              <a:rPr lang="ar-SA" dirty="0" smtClean="0"/>
              <a:t>هذا </a:t>
            </a:r>
            <a:r>
              <a:rPr lang="ar-SA" dirty="0"/>
              <a:t>العالم الذي يتميز بتدفق المعلومات و تجددها ، عالم الاتصالات التي جعل من الأمم المترامية الأطراف قرية صغيرة.</a:t>
            </a:r>
          </a:p>
          <a:p>
            <a:pPr marL="0" indent="0">
              <a:lnSpc>
                <a:spcPts val="4600"/>
              </a:lnSpc>
              <a:buNone/>
            </a:pPr>
            <a:r>
              <a:rPr lang="ar-SA" dirty="0"/>
              <a:t> وأمام هذا الواقع تبرز أهمية تعلم مهارات التفكير وعملياته ، التي تبقى صالحة متجددة من حيث فائدتها واستخداماتها في معالجة المعلومات مهما كان نوعها .</a:t>
            </a:r>
          </a:p>
          <a:p>
            <a:pPr marL="0" indent="0">
              <a:lnSpc>
                <a:spcPts val="4600"/>
              </a:lnSpc>
              <a:buNone/>
            </a:pPr>
            <a:r>
              <a:rPr lang="ar-SA" dirty="0"/>
              <a:t>وعليه فإن تعليم الطالب مهارات التفكير هو بمثابة تزويده بالأدوات التي يحتاجها حتى يتمكن من التعامل بفاعلية مع أي نوع من المعلومات أو المتغيرات التي يأتي بها المستقبل .</a:t>
            </a:r>
          </a:p>
          <a:p>
            <a:pPr marL="0" indent="0">
              <a:buNone/>
            </a:pPr>
            <a:endParaRPr lang="ar-SA" dirty="0"/>
          </a:p>
        </p:txBody>
      </p:sp>
    </p:spTree>
    <p:extLst>
      <p:ext uri="{BB962C8B-B14F-4D97-AF65-F5344CB8AC3E}">
        <p14:creationId xmlns:p14="http://schemas.microsoft.com/office/powerpoint/2010/main" val="17648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548681"/>
            <a:ext cx="8496944" cy="5856651"/>
          </a:xfrm>
        </p:spPr>
        <p:txBody>
          <a:bodyPr>
            <a:normAutofit/>
          </a:bodyPr>
          <a:lstStyle/>
          <a:p>
            <a:pPr marL="0" indent="0">
              <a:buNone/>
            </a:pPr>
            <a:r>
              <a:rPr lang="ar-SA" u="sng" dirty="0">
                <a:solidFill>
                  <a:srgbClr val="C00000"/>
                </a:solidFill>
              </a:rPr>
              <a:t>خامسا : تعليم مهارات التفكير يفيد المعلمين والدارسين معاً :</a:t>
            </a:r>
          </a:p>
          <a:p>
            <a:pPr marL="0" indent="0" algn="justLow">
              <a:lnSpc>
                <a:spcPts val="5500"/>
              </a:lnSpc>
              <a:buNone/>
            </a:pPr>
            <a:r>
              <a:rPr lang="ar-SA" dirty="0"/>
              <a:t>من الملاحظ لما يدور داخل الغرف الصفية في مدارسنا أن دور الطالب في العملية التربوية  والتعليمية محدود للغاية وسلبي ، ولا يتجاوز عملية التلقي </a:t>
            </a:r>
            <a:r>
              <a:rPr lang="ar-SA" dirty="0" smtClean="0"/>
              <a:t>أو </a:t>
            </a:r>
            <a:r>
              <a:rPr lang="ar-SA" dirty="0"/>
              <a:t>مراقبة المشهد الذي يخطط له ـ هذا إذا كان قد خُطط له فعلاً ـ وينفذه المعلم بكل تفاصيله </a:t>
            </a:r>
            <a:r>
              <a:rPr lang="ar-SA" dirty="0" smtClean="0"/>
              <a:t>.</a:t>
            </a:r>
          </a:p>
          <a:p>
            <a:pPr marL="0" indent="0" algn="justLow">
              <a:lnSpc>
                <a:spcPts val="5500"/>
              </a:lnSpc>
              <a:buNone/>
            </a:pPr>
            <a:r>
              <a:rPr lang="ar-SA" dirty="0" smtClean="0"/>
              <a:t> </a:t>
            </a:r>
            <a:r>
              <a:rPr lang="ar-SA" dirty="0"/>
              <a:t>إن الدور الهامشي للطلاب هو إفراز للمناخ الصفي </a:t>
            </a:r>
            <a:r>
              <a:rPr lang="ar-SA" dirty="0" smtClean="0"/>
              <a:t>التقليدي، </a:t>
            </a:r>
            <a:r>
              <a:rPr lang="ar-SA" dirty="0"/>
              <a:t>والذي تتحدد عملية التعلم فيه بممارسات قائمة على الترديد والتكرار والحفظ </a:t>
            </a:r>
            <a:endParaRPr lang="ar-SA" dirty="0" smtClean="0"/>
          </a:p>
          <a:p>
            <a:pPr marL="0" indent="0">
              <a:buNone/>
            </a:pPr>
            <a:endParaRPr lang="ar-SA" dirty="0"/>
          </a:p>
          <a:p>
            <a:pPr marL="0" indent="0">
              <a:buNone/>
            </a:pPr>
            <a:endParaRPr lang="ar-SA" dirty="0"/>
          </a:p>
        </p:txBody>
      </p:sp>
    </p:spTree>
    <p:extLst>
      <p:ext uri="{BB962C8B-B14F-4D97-AF65-F5344CB8AC3E}">
        <p14:creationId xmlns:p14="http://schemas.microsoft.com/office/powerpoint/2010/main" val="205076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355844"/>
            <a:ext cx="7920880" cy="4665487"/>
          </a:xfrm>
        </p:spPr>
        <p:txBody>
          <a:bodyPr>
            <a:normAutofit/>
          </a:bodyPr>
          <a:lstStyle/>
          <a:p>
            <a:pPr marL="0" lvl="0" indent="0">
              <a:lnSpc>
                <a:spcPts val="5500"/>
              </a:lnSpc>
              <a:buNone/>
            </a:pPr>
            <a:r>
              <a:rPr lang="ar-SA" sz="2600" dirty="0">
                <a:solidFill>
                  <a:prstClr val="black"/>
                </a:solidFill>
              </a:rPr>
              <a:t>إن تعليم مهارات التفكير والتعليم من أجل التفكير يرفعان من درجة الإثارة والجذب للخبرات الصفية ، </a:t>
            </a:r>
            <a:r>
              <a:rPr lang="ar-SA" sz="2600" dirty="0" smtClean="0">
                <a:solidFill>
                  <a:prstClr val="black"/>
                </a:solidFill>
              </a:rPr>
              <a:t>ويجعل </a:t>
            </a:r>
            <a:r>
              <a:rPr lang="ar-SA" sz="2600" dirty="0">
                <a:solidFill>
                  <a:prstClr val="black"/>
                </a:solidFill>
              </a:rPr>
              <a:t>دور الطلبة إيجابياً فاعلاً ، ينعكس بصور عديدة </a:t>
            </a:r>
            <a:r>
              <a:rPr lang="ar-SA" sz="2600" dirty="0" smtClean="0">
                <a:solidFill>
                  <a:prstClr val="black"/>
                </a:solidFill>
              </a:rPr>
              <a:t>في تحسن </a:t>
            </a:r>
            <a:r>
              <a:rPr lang="ar-SA" sz="2600" dirty="0">
                <a:solidFill>
                  <a:prstClr val="black"/>
                </a:solidFill>
              </a:rPr>
              <a:t>مستوى تحصيلهم الدراسي ونجاحهم في الاختبارات المدرسية بتفوق ، وتحقيق الأهداف التعليمية التي يتحمل المعلمون والمدارس مسؤوليتها ، ومحصلة هذا كله تعود بالنفع على المعلم والمدرسة والمجتمع .</a:t>
            </a:r>
          </a:p>
        </p:txBody>
      </p:sp>
    </p:spTree>
    <p:extLst>
      <p:ext uri="{BB962C8B-B14F-4D97-AF65-F5344CB8AC3E}">
        <p14:creationId xmlns:p14="http://schemas.microsoft.com/office/powerpoint/2010/main" val="368926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9"/>
            <a:ext cx="8305800" cy="672075"/>
          </a:xfrm>
        </p:spPr>
        <p:txBody>
          <a:bodyPr>
            <a:normAutofit/>
          </a:bodyPr>
          <a:lstStyle/>
          <a:p>
            <a:pPr algn="ctr"/>
            <a:r>
              <a:rPr lang="ar-SA" dirty="0" smtClean="0">
                <a:solidFill>
                  <a:schemeClr val="tx1"/>
                </a:solidFill>
              </a:rPr>
              <a:t>هل يمكن تعليم مهارات التفكير</a:t>
            </a:r>
            <a:endParaRPr lang="ar-SA" dirty="0">
              <a:solidFill>
                <a:schemeClr val="tx1"/>
              </a:solidFill>
            </a:endParaRPr>
          </a:p>
        </p:txBody>
      </p:sp>
      <p:sp>
        <p:nvSpPr>
          <p:cNvPr id="3" name="Content Placeholder 2"/>
          <p:cNvSpPr>
            <a:spLocks noGrp="1"/>
          </p:cNvSpPr>
          <p:nvPr>
            <p:ph idx="1"/>
          </p:nvPr>
        </p:nvSpPr>
        <p:spPr>
          <a:xfrm>
            <a:off x="323528" y="932724"/>
            <a:ext cx="8496944" cy="5568619"/>
          </a:xfrm>
        </p:spPr>
        <p:txBody>
          <a:bodyPr>
            <a:normAutofit/>
          </a:bodyPr>
          <a:lstStyle/>
          <a:p>
            <a:pPr marL="0" indent="0">
              <a:lnSpc>
                <a:spcPts val="5000"/>
              </a:lnSpc>
              <a:buNone/>
            </a:pPr>
            <a:r>
              <a:rPr lang="ar-SA" dirty="0"/>
              <a:t>يشير أحد الباحثين إلى أن إهمال تعليم مهارات التفكير يعود إلى وجود افتراضين هما :</a:t>
            </a:r>
          </a:p>
          <a:p>
            <a:pPr marL="0" indent="0">
              <a:lnSpc>
                <a:spcPts val="5000"/>
              </a:lnSpc>
              <a:buNone/>
            </a:pPr>
            <a:r>
              <a:rPr lang="ar-SA" dirty="0"/>
              <a:t>     </a:t>
            </a:r>
            <a:r>
              <a:rPr lang="ar-SA" dirty="0">
                <a:solidFill>
                  <a:schemeClr val="tx2"/>
                </a:solidFill>
              </a:rPr>
              <a:t>1 ـ أن مهارات التفكير لا يمكن تعليمها .</a:t>
            </a:r>
          </a:p>
          <a:p>
            <a:pPr marL="0" indent="0">
              <a:lnSpc>
                <a:spcPts val="5000"/>
              </a:lnSpc>
              <a:buNone/>
            </a:pPr>
            <a:r>
              <a:rPr lang="ar-SA" dirty="0">
                <a:solidFill>
                  <a:schemeClr val="tx2"/>
                </a:solidFill>
              </a:rPr>
              <a:t>     2 ـ القول بعدم الحاجة لتعليم مهارات التفكير </a:t>
            </a:r>
            <a:r>
              <a:rPr lang="ar-SA" dirty="0"/>
              <a:t>.</a:t>
            </a:r>
          </a:p>
          <a:p>
            <a:pPr marL="0" indent="0">
              <a:lnSpc>
                <a:spcPts val="5000"/>
              </a:lnSpc>
              <a:buNone/>
            </a:pPr>
            <a:r>
              <a:rPr lang="ar-SA" dirty="0" smtClean="0"/>
              <a:t>وانتهي الأمر إلى </a:t>
            </a:r>
            <a:r>
              <a:rPr lang="ar-SA" dirty="0"/>
              <a:t>تأكيد بطلان هذين الافتراضين بالاستناد إلى الأدلة العلمية والعملية التي تراكمت عبر السنين . </a:t>
            </a:r>
            <a:endParaRPr lang="ar-SA" dirty="0" smtClean="0"/>
          </a:p>
          <a:p>
            <a:pPr marL="0" indent="0">
              <a:buNone/>
            </a:pPr>
            <a:endParaRPr lang="ar-SA" dirty="0"/>
          </a:p>
          <a:p>
            <a:pPr marL="0" indent="0">
              <a:buNone/>
            </a:pPr>
            <a:endParaRPr lang="ar-SA" dirty="0"/>
          </a:p>
        </p:txBody>
      </p:sp>
    </p:spTree>
    <p:extLst>
      <p:ext uri="{BB962C8B-B14F-4D97-AF65-F5344CB8AC3E}">
        <p14:creationId xmlns:p14="http://schemas.microsoft.com/office/powerpoint/2010/main" val="158684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755576" y="1355801"/>
            <a:ext cx="7560840" cy="4761499"/>
          </a:xfrm>
        </p:spPr>
        <p:txBody>
          <a:bodyPr>
            <a:normAutofit fontScale="62500" lnSpcReduction="20000"/>
          </a:bodyPr>
          <a:lstStyle/>
          <a:p>
            <a:pPr lvl="0" algn="just">
              <a:lnSpc>
                <a:spcPts val="4200"/>
              </a:lnSpc>
              <a:buFont typeface="Wingdings" pitchFamily="2" charset="2"/>
              <a:buChar char="Ø"/>
            </a:pPr>
            <a:r>
              <a:rPr lang="ar-SA" sz="3600" dirty="0"/>
              <a:t>وهناك باحثون </a:t>
            </a:r>
            <a:r>
              <a:rPr lang="ar-SA" sz="3600" dirty="0" smtClean="0"/>
              <a:t>اكدوا علي إمكانية </a:t>
            </a:r>
            <a:r>
              <a:rPr lang="ar-SA" sz="3600" dirty="0"/>
              <a:t>تعلم التفكير، حيث </a:t>
            </a:r>
            <a:r>
              <a:rPr lang="ar-SA" sz="3600" dirty="0" smtClean="0"/>
              <a:t>يري (</a:t>
            </a:r>
            <a:r>
              <a:rPr lang="ar-SA" sz="3600" dirty="0" err="1" smtClean="0"/>
              <a:t>ديبونو</a:t>
            </a:r>
            <a:r>
              <a:rPr lang="ar-SA" sz="3600" dirty="0" smtClean="0"/>
              <a:t>) أن </a:t>
            </a:r>
            <a:r>
              <a:rPr lang="ar-SA" sz="3600" dirty="0"/>
              <a:t>التفكير </a:t>
            </a:r>
            <a:r>
              <a:rPr lang="ar-SA" sz="3600" dirty="0" smtClean="0"/>
              <a:t>مهارة </a:t>
            </a:r>
            <a:r>
              <a:rPr lang="ar-SA" sz="3600" dirty="0"/>
              <a:t>يمكن ان تتحسن بالتدريب والمراس </a:t>
            </a:r>
            <a:r>
              <a:rPr lang="ar-SA" sz="3600" dirty="0" smtClean="0"/>
              <a:t>والتعلم.</a:t>
            </a:r>
          </a:p>
          <a:p>
            <a:pPr lvl="0" algn="just">
              <a:lnSpc>
                <a:spcPts val="4200"/>
              </a:lnSpc>
              <a:buFont typeface="Wingdings" pitchFamily="2" charset="2"/>
              <a:buChar char="Ø"/>
            </a:pPr>
            <a:endParaRPr lang="ar-SA" sz="3600" dirty="0"/>
          </a:p>
          <a:p>
            <a:pPr lvl="0" algn="just">
              <a:lnSpc>
                <a:spcPts val="4200"/>
              </a:lnSpc>
              <a:buFont typeface="Wingdings" pitchFamily="2" charset="2"/>
              <a:buChar char="Ø"/>
            </a:pPr>
            <a:r>
              <a:rPr lang="ar-SA" sz="3600" dirty="0"/>
              <a:t>ويرى الباحثون وجوب التفريق بين تعليم التفكير ، وتعليم مهاراته ، فتعليم التفكير يعني تزويد الطلبة بالفرص الملائمة لممارسته ، وحفزهم وإثارتهم عليه. أما تعليم مهارات التفكير فينصب بصورة هادفة ومباشرة على تعليم الطلاب كيف ولماذا ينفذون مهارات واستراتيجيات عمليات </a:t>
            </a:r>
            <a:r>
              <a:rPr lang="ar-SA" sz="3600" dirty="0" smtClean="0"/>
              <a:t>التفكير، </a:t>
            </a:r>
            <a:r>
              <a:rPr lang="ar-SA" sz="3600" dirty="0"/>
              <a:t>كالتطبيق و التحليل والاستنباط والاستقراء </a:t>
            </a:r>
            <a:r>
              <a:rPr lang="ar-SA" sz="2200" dirty="0">
                <a:solidFill>
                  <a:prstClr val="black"/>
                </a:solidFill>
              </a:rPr>
              <a:t>.</a:t>
            </a:r>
          </a:p>
          <a:p>
            <a:pPr marL="0" lvl="0" indent="0">
              <a:buNone/>
            </a:pPr>
            <a:endParaRPr lang="ar-SA" sz="2200" dirty="0">
              <a:solidFill>
                <a:prstClr val="black"/>
              </a:solidFill>
            </a:endParaRPr>
          </a:p>
          <a:p>
            <a:pPr marL="0" lvl="0" indent="0">
              <a:buNone/>
            </a:pPr>
            <a:r>
              <a:rPr lang="ar-SA" sz="2200" dirty="0">
                <a:solidFill>
                  <a:prstClr val="black"/>
                </a:solidFill>
              </a:rPr>
              <a:t> </a:t>
            </a:r>
            <a:endParaRPr lang="ar-SA" dirty="0"/>
          </a:p>
        </p:txBody>
      </p:sp>
    </p:spTree>
    <p:extLst>
      <p:ext uri="{BB962C8B-B14F-4D97-AF65-F5344CB8AC3E}">
        <p14:creationId xmlns:p14="http://schemas.microsoft.com/office/powerpoint/2010/main" val="291146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611560" y="1355800"/>
            <a:ext cx="7313240" cy="4665488"/>
          </a:xfrm>
        </p:spPr>
        <p:txBody>
          <a:bodyPr/>
          <a:lstStyle/>
          <a:p>
            <a:pPr marL="0" lvl="0" indent="0" algn="justLow">
              <a:lnSpc>
                <a:spcPts val="5300"/>
              </a:lnSpc>
              <a:buNone/>
            </a:pPr>
            <a:r>
              <a:rPr lang="ar-SA" dirty="0">
                <a:solidFill>
                  <a:prstClr val="black"/>
                </a:solidFill>
              </a:rPr>
              <a:t>ويقول </a:t>
            </a:r>
            <a:r>
              <a:rPr lang="ar-SA" dirty="0" smtClean="0">
                <a:solidFill>
                  <a:prstClr val="black"/>
                </a:solidFill>
              </a:rPr>
              <a:t>(</a:t>
            </a:r>
            <a:r>
              <a:rPr lang="ar-SA" dirty="0" err="1" smtClean="0">
                <a:solidFill>
                  <a:prstClr val="black"/>
                </a:solidFill>
              </a:rPr>
              <a:t>ستيرنبرج</a:t>
            </a:r>
            <a:r>
              <a:rPr lang="ar-SA" dirty="0" smtClean="0">
                <a:solidFill>
                  <a:prstClr val="black"/>
                </a:solidFill>
              </a:rPr>
              <a:t>) </a:t>
            </a:r>
            <a:r>
              <a:rPr lang="ar-SA" dirty="0">
                <a:solidFill>
                  <a:prstClr val="black"/>
                </a:solidFill>
              </a:rPr>
              <a:t>أن الذكاء عبارة عن مجموعة من مهارات التفكير والتعلم التي تستخدم في حل مشكلات الحياة اليومية ، كما تستخدم في المجال التعليمي ، وأن هذه المهارات يمكن تشخيصها وتعلمها . </a:t>
            </a:r>
          </a:p>
        </p:txBody>
      </p:sp>
    </p:spTree>
    <p:extLst>
      <p:ext uri="{BB962C8B-B14F-4D97-AF65-F5344CB8AC3E}">
        <p14:creationId xmlns:p14="http://schemas.microsoft.com/office/powerpoint/2010/main" val="3181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style.color</p:attrName>
                                        </p:attrNameLst>
                                      </p:cBhvr>
                                      <p:to>
                                        <p:clrVal>
                                          <a:schemeClr val="accent2"/>
                                        </p:clrVal>
                                      </p:to>
                                    </p:set>
                                    <p:set>
                                      <p:cBhvr>
                                        <p:cTn id="7" dur="500" fill="hold"/>
                                        <p:tgtEl>
                                          <p:spTgt spid="3">
                                            <p:txEl>
                                              <p:pRg st="0" end="0"/>
                                            </p:txEl>
                                          </p:spTgt>
                                        </p:tgtEl>
                                        <p:attrNameLst>
                                          <p:attrName>fillcolor</p:attrName>
                                        </p:attrNameLst>
                                      </p:cBhvr>
                                      <p:to>
                                        <p:clrVal>
                                          <a:schemeClr val="accent2"/>
                                        </p:clrVal>
                                      </p:to>
                                    </p:set>
                                    <p:set>
                                      <p:cBhvr>
                                        <p:cTn id="8"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buNone/>
            </a:pPr>
            <a:r>
              <a:rPr lang="ar-SA" sz="3200" dirty="0" smtClean="0">
                <a:solidFill>
                  <a:srgbClr val="C00000"/>
                </a:solidFill>
              </a:rPr>
              <a:t>أسئلة للتقويم:</a:t>
            </a:r>
          </a:p>
          <a:p>
            <a:pPr marL="0" indent="0">
              <a:buNone/>
            </a:pPr>
            <a:endParaRPr lang="ar-SA" dirty="0" smtClean="0"/>
          </a:p>
          <a:p>
            <a:pPr marL="0" indent="0">
              <a:buNone/>
            </a:pPr>
            <a:r>
              <a:rPr lang="ar-SA" dirty="0" smtClean="0"/>
              <a:t>1- أذكر بعض النماذج من السلوكيات السائدة في معظم مدارسنا ، ولا تتفق مع تعليم مهارات التفكير.</a:t>
            </a:r>
          </a:p>
          <a:p>
            <a:pPr marL="0" indent="0">
              <a:buNone/>
            </a:pPr>
            <a:r>
              <a:rPr lang="ar-SA" dirty="0" smtClean="0"/>
              <a:t>2- ما أهمية تعليم مهارات التفكير؟</a:t>
            </a:r>
          </a:p>
          <a:p>
            <a:pPr marL="0" indent="0">
              <a:buNone/>
            </a:pPr>
            <a:r>
              <a:rPr lang="ar-SA" dirty="0" smtClean="0"/>
              <a:t>3- هل يمكن تعليم مهارات التفكير؟</a:t>
            </a:r>
            <a:endParaRPr lang="ar-SA" dirty="0"/>
          </a:p>
        </p:txBody>
      </p:sp>
    </p:spTree>
    <p:extLst>
      <p:ext uri="{BB962C8B-B14F-4D97-AF65-F5344CB8AC3E}">
        <p14:creationId xmlns:p14="http://schemas.microsoft.com/office/powerpoint/2010/main" val="3266319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lgn="ctr">
              <a:buNone/>
            </a:pPr>
            <a:endParaRPr lang="ar-SA" dirty="0" smtClean="0"/>
          </a:p>
          <a:p>
            <a:pPr marL="0" indent="0" algn="ctr">
              <a:buNone/>
            </a:pPr>
            <a:endParaRPr lang="ar-SA" dirty="0"/>
          </a:p>
          <a:p>
            <a:pPr marL="0" indent="0" algn="ctr">
              <a:buNone/>
            </a:pPr>
            <a:endParaRPr lang="ar-SA" dirty="0" smtClean="0"/>
          </a:p>
          <a:p>
            <a:pPr marL="0" indent="0" algn="ctr">
              <a:buNone/>
            </a:pPr>
            <a:r>
              <a:rPr lang="ar-SA" sz="6000" dirty="0" smtClean="0">
                <a:solidFill>
                  <a:srgbClr val="00B0F0"/>
                </a:solidFill>
              </a:rPr>
              <a:t>تمت بحمد الله</a:t>
            </a:r>
            <a:endParaRPr lang="ar-SA" sz="6000" dirty="0">
              <a:solidFill>
                <a:srgbClr val="00B0F0"/>
              </a:solidFill>
            </a:endParaRPr>
          </a:p>
        </p:txBody>
      </p:sp>
    </p:spTree>
    <p:extLst>
      <p:ext uri="{BB962C8B-B14F-4D97-AF65-F5344CB8AC3E}">
        <p14:creationId xmlns:p14="http://schemas.microsoft.com/office/powerpoint/2010/main" val="121405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40701"/>
            <a:ext cx="8352928" cy="5472608"/>
          </a:xfrm>
        </p:spPr>
        <p:txBody>
          <a:bodyPr>
            <a:normAutofit/>
          </a:bodyPr>
          <a:lstStyle/>
          <a:p>
            <a:pPr marL="0" lvl="0" indent="0" algn="ctr">
              <a:buNone/>
            </a:pPr>
            <a:r>
              <a:rPr lang="ar-SA" sz="3600" kern="10" dirty="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rPr>
              <a:t>شكرا علي حسن المتابعة</a:t>
            </a:r>
          </a:p>
          <a:p>
            <a:pPr marL="0" lvl="0" indent="0" algn="ctr">
              <a:buNone/>
            </a:pPr>
            <a:r>
              <a:rPr lang="ar-SA" sz="3600" kern="10" dirty="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rPr>
              <a:t>إلي اللقاء </a:t>
            </a:r>
            <a:endParaRPr lang="ar-SA" sz="3600"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endParaRPr>
          </a:p>
          <a:p>
            <a:pPr marL="0" lvl="0" indent="0" algn="ctr">
              <a:buNone/>
            </a:pPr>
            <a:endParaRPr lang="ar-SA" sz="3600" kern="10" dirty="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endParaRPr>
          </a:p>
          <a:p>
            <a:pPr marL="0" lvl="0" indent="0" algn="ctr">
              <a:buNone/>
            </a:pPr>
            <a:endParaRPr lang="ar-SA" sz="3600" kern="10" dirty="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endParaRPr>
          </a:p>
          <a:p>
            <a:pPr marL="0" indent="0" algn="ctr">
              <a:buNone/>
            </a:pPr>
            <a:r>
              <a:rPr lang="ar-SA" dirty="0" smtClean="0"/>
              <a:t>د/أسماء عبد السلام</a:t>
            </a:r>
            <a:endParaRPr lang="ar-SA" dirty="0"/>
          </a:p>
        </p:txBody>
      </p:sp>
    </p:spTree>
    <p:extLst>
      <p:ext uri="{BB962C8B-B14F-4D97-AF65-F5344CB8AC3E}">
        <p14:creationId xmlns:p14="http://schemas.microsoft.com/office/powerpoint/2010/main" val="81087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par>
                                <p:cTn id="8" presetID="6" presetClass="emph" presetSubtype="0" fill="hold" nodeType="withEffect">
                                  <p:stCondLst>
                                    <p:cond delay="0"/>
                                  </p:stCondLst>
                                  <p:childTnLst>
                                    <p:animScale>
                                      <p:cBhvr>
                                        <p:cTn id="9" dur="2000" fill="hold"/>
                                        <p:tgtEl>
                                          <p:spTgt spid="3">
                                            <p:txEl>
                                              <p:pRg st="0" end="0"/>
                                            </p:txEl>
                                          </p:spTgt>
                                        </p:tgtEl>
                                      </p:cBhvr>
                                      <p:by x="150000" y="150000"/>
                                    </p:animScale>
                                  </p:childTnLst>
                                </p:cTn>
                              </p:par>
                              <p:par>
                                <p:cTn id="10" presetID="6" presetClass="emph" presetSubtype="0" fill="hold" nodeType="withEffect">
                                  <p:stCondLst>
                                    <p:cond delay="0"/>
                                  </p:stCondLst>
                                  <p:childTnLst>
                                    <p:animScale>
                                      <p:cBhvr>
                                        <p:cTn id="11"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172</TotalTime>
  <Words>874</Words>
  <Application>Microsoft Office PowerPoint</Application>
  <PresentationFormat>On-screen Show (4:3)</PresentationFormat>
  <Paragraphs>87</Paragraphs>
  <Slides>21</Slides>
  <Notes>1</Notes>
  <HiddenSlides>0</HiddenSlides>
  <MMClips>0</MMClips>
  <ScaleCrop>false</ScaleCrop>
  <HeadingPairs>
    <vt:vector size="4" baseType="variant">
      <vt:variant>
        <vt:lpstr>Theme</vt:lpstr>
      </vt:variant>
      <vt:variant>
        <vt:i4>13</vt:i4>
      </vt:variant>
      <vt:variant>
        <vt:lpstr>Slide Titles</vt:lpstr>
      </vt:variant>
      <vt:variant>
        <vt:i4>21</vt:i4>
      </vt:variant>
    </vt:vector>
  </HeadingPairs>
  <TitlesOfParts>
    <vt:vector size="34" baseType="lpstr">
      <vt:lpstr>Office Theme</vt:lpstr>
      <vt:lpstr>المحاضرة الاولي  التعلم د اسما</vt:lpstr>
      <vt:lpstr>1_المحاضرة الاولي  التعلم د اسما</vt:lpstr>
      <vt:lpstr>2_المحاضرة الاولي  التعلم د اسما</vt:lpstr>
      <vt:lpstr>3_المحاضرة الاولي  التعلم د اسما</vt:lpstr>
      <vt:lpstr>4_المحاضرة الاولي  التعلم د اسما</vt:lpstr>
      <vt:lpstr>5_المحاضرة الاولي  التعلم د اسما</vt:lpstr>
      <vt:lpstr>6_المحاضرة الاولي  التعلم د اسما</vt:lpstr>
      <vt:lpstr>7_المحاضرة الاولي  التعلم د اسما</vt:lpstr>
      <vt:lpstr>8_المحاضرة الاولي  التعلم د اسما</vt:lpstr>
      <vt:lpstr>9_المحاضرة الاولي  التعلم د اسما</vt:lpstr>
      <vt:lpstr>10_المحاضرة الاولي  التعلم د اسما</vt:lpstr>
      <vt:lpstr>11_المحاضرة الاولي  التعلم د اسما</vt:lpstr>
      <vt:lpstr>PowerPoint Presentation</vt:lpstr>
      <vt:lpstr>المحاضرة الأولي ( الجزء الثاني)</vt:lpstr>
      <vt:lpstr>لماذا تعليم مهارات التفكير</vt:lpstr>
      <vt:lpstr>PowerPoint Presentation</vt:lpstr>
      <vt:lpstr>امثلة لآيات التفكر في القرآن الكريم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هل يمكن تعليم مهارات التفكير</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الأولي ( الجزء الأول)</dc:title>
  <dc:creator>welcome</dc:creator>
  <cp:lastModifiedBy>welcome</cp:lastModifiedBy>
  <cp:revision>42</cp:revision>
  <dcterms:created xsi:type="dcterms:W3CDTF">2013-01-23T22:32:31Z</dcterms:created>
  <dcterms:modified xsi:type="dcterms:W3CDTF">2013-01-23T22:36:09Z</dcterms:modified>
</cp:coreProperties>
</file>