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7" r:id="rId4"/>
  </p:sldMasterIdLst>
  <p:notesMasterIdLst>
    <p:notesMasterId r:id="rId42"/>
  </p:notesMasterIdLst>
  <p:sldIdLst>
    <p:sldId id="273" r:id="rId5"/>
    <p:sldId id="256" r:id="rId6"/>
    <p:sldId id="257" r:id="rId7"/>
    <p:sldId id="274" r:id="rId8"/>
    <p:sldId id="275" r:id="rId9"/>
    <p:sldId id="279" r:id="rId10"/>
    <p:sldId id="280" r:id="rId11"/>
    <p:sldId id="281" r:id="rId12"/>
    <p:sldId id="282" r:id="rId13"/>
    <p:sldId id="284" r:id="rId14"/>
    <p:sldId id="289" r:id="rId15"/>
    <p:sldId id="288" r:id="rId16"/>
    <p:sldId id="315" r:id="rId17"/>
    <p:sldId id="290" r:id="rId18"/>
    <p:sldId id="291" r:id="rId19"/>
    <p:sldId id="292" r:id="rId20"/>
    <p:sldId id="293" r:id="rId21"/>
    <p:sldId id="295" r:id="rId22"/>
    <p:sldId id="294" r:id="rId23"/>
    <p:sldId id="297" r:id="rId24"/>
    <p:sldId id="296" r:id="rId25"/>
    <p:sldId id="302" r:id="rId26"/>
    <p:sldId id="303" r:id="rId27"/>
    <p:sldId id="325" r:id="rId28"/>
    <p:sldId id="323" r:id="rId29"/>
    <p:sldId id="300" r:id="rId30"/>
    <p:sldId id="316" r:id="rId31"/>
    <p:sldId id="317" r:id="rId32"/>
    <p:sldId id="304" r:id="rId33"/>
    <p:sldId id="308" r:id="rId34"/>
    <p:sldId id="310" r:id="rId35"/>
    <p:sldId id="309" r:id="rId36"/>
    <p:sldId id="313" r:id="rId37"/>
    <p:sldId id="324" r:id="rId38"/>
    <p:sldId id="319" r:id="rId39"/>
    <p:sldId id="321" r:id="rId40"/>
    <p:sldId id="322" r:id="rId41"/>
  </p:sldIdLst>
  <p:sldSz cx="9144000" cy="5143500" type="screen16x9"/>
  <p:notesSz cx="6858000" cy="91440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5E7FA6"/>
    <a:srgbClr val="000000"/>
    <a:srgbClr val="D5DCE1"/>
    <a:srgbClr val="8BA3BF"/>
    <a:srgbClr val="9FA8C5"/>
    <a:srgbClr val="618F9F"/>
    <a:srgbClr val="8FAFBB"/>
    <a:srgbClr val="557E8D"/>
    <a:srgbClr val="637B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5" autoAdjust="0"/>
    <p:restoredTop sz="94660"/>
  </p:normalViewPr>
  <p:slideViewPr>
    <p:cSldViewPr showGuides="1">
      <p:cViewPr>
        <p:scale>
          <a:sx n="78" d="100"/>
          <a:sy n="78" d="100"/>
        </p:scale>
        <p:origin x="-1122" y="-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50C803-9C4C-4FBD-8F41-67B3BF336A15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7377815-545B-4E83-A58F-4F9F9D1558E0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التوافق الخارجي</a:t>
          </a:r>
          <a:endParaRPr lang="ar-SA" dirty="0">
            <a:solidFill>
              <a:schemeClr val="tx1"/>
            </a:solidFill>
          </a:endParaRPr>
        </a:p>
      </dgm:t>
    </dgm:pt>
    <dgm:pt modelId="{A605B5A4-8FAD-48E8-BB88-DAC5398B67D9}" type="parTrans" cxnId="{47D76988-EEF4-4E0E-B9B4-0EF10337CBAB}">
      <dgm:prSet/>
      <dgm:spPr/>
      <dgm:t>
        <a:bodyPr/>
        <a:lstStyle/>
        <a:p>
          <a:pPr rtl="1"/>
          <a:endParaRPr lang="ar-SA"/>
        </a:p>
      </dgm:t>
    </dgm:pt>
    <dgm:pt modelId="{E8400845-9AFC-4AFF-AFB1-14912099706B}" type="sibTrans" cxnId="{47D76988-EEF4-4E0E-B9B4-0EF10337CBAB}">
      <dgm:prSet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pPr rtl="1"/>
          <a:endParaRPr lang="ar-SA"/>
        </a:p>
      </dgm:t>
    </dgm:pt>
    <dgm:pt modelId="{69B65A20-BB11-4E76-B7FD-3C288383155C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التوافق الداخلي</a:t>
          </a:r>
          <a:endParaRPr lang="ar-SA" dirty="0">
            <a:solidFill>
              <a:schemeClr val="tx1"/>
            </a:solidFill>
          </a:endParaRPr>
        </a:p>
      </dgm:t>
    </dgm:pt>
    <dgm:pt modelId="{8F14CE57-A873-4C92-9664-BF930282FEEB}" type="parTrans" cxnId="{73BC1B8D-BFF0-4044-B35C-F8D88122482C}">
      <dgm:prSet/>
      <dgm:spPr/>
      <dgm:t>
        <a:bodyPr/>
        <a:lstStyle/>
        <a:p>
          <a:pPr rtl="1"/>
          <a:endParaRPr lang="ar-SA"/>
        </a:p>
      </dgm:t>
    </dgm:pt>
    <dgm:pt modelId="{EB49A44C-269C-4E4C-B41C-D5AA7CCBDCAF}" type="sibTrans" cxnId="{73BC1B8D-BFF0-4044-B35C-F8D88122482C}">
      <dgm:prSet/>
      <dgm:spPr/>
      <dgm:t>
        <a:bodyPr/>
        <a:lstStyle/>
        <a:p>
          <a:pPr rtl="1"/>
          <a:endParaRPr lang="ar-SA"/>
        </a:p>
      </dgm:t>
    </dgm:pt>
    <dgm:pt modelId="{7B5E5C16-A0C2-4E7F-8353-8908D11FE3DE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المبادئ العامة للحياة</a:t>
          </a:r>
          <a:endParaRPr lang="ar-SA" dirty="0">
            <a:solidFill>
              <a:schemeClr val="tx1"/>
            </a:solidFill>
          </a:endParaRPr>
        </a:p>
      </dgm:t>
    </dgm:pt>
    <dgm:pt modelId="{8FAA7F28-A257-45CB-88DE-2CDAFF04FEED}" type="sibTrans" cxnId="{B6501990-1E03-40B8-82E4-6F86D691D40F}">
      <dgm:prSet/>
      <dgm:spPr/>
      <dgm:t>
        <a:bodyPr/>
        <a:lstStyle/>
        <a:p>
          <a:pPr rtl="1"/>
          <a:endParaRPr lang="ar-SA"/>
        </a:p>
      </dgm:t>
    </dgm:pt>
    <dgm:pt modelId="{CF39755C-38BB-46FE-9423-2E235F0C5F47}" type="parTrans" cxnId="{B6501990-1E03-40B8-82E4-6F86D691D40F}">
      <dgm:prSet/>
      <dgm:spPr/>
      <dgm:t>
        <a:bodyPr/>
        <a:lstStyle/>
        <a:p>
          <a:pPr rtl="1"/>
          <a:endParaRPr lang="ar-SA"/>
        </a:p>
      </dgm:t>
    </dgm:pt>
    <dgm:pt modelId="{CEADD08A-4AC0-4E83-8C66-A48FA01A8107}" type="pres">
      <dgm:prSet presAssocID="{6050C803-9C4C-4FBD-8F41-67B3BF336A1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94920AA3-B2E0-475B-B1CA-8F69141146FB}" type="pres">
      <dgm:prSet presAssocID="{7B5E5C16-A0C2-4E7F-8353-8908D11FE3DE}" presName="hierRoot1" presStyleCnt="0">
        <dgm:presLayoutVars>
          <dgm:hierBranch val="init"/>
        </dgm:presLayoutVars>
      </dgm:prSet>
      <dgm:spPr/>
    </dgm:pt>
    <dgm:pt modelId="{A35CC690-40D5-4F54-A301-71AF18BC0EDE}" type="pres">
      <dgm:prSet presAssocID="{7B5E5C16-A0C2-4E7F-8353-8908D11FE3DE}" presName="rootComposite1" presStyleCnt="0"/>
      <dgm:spPr/>
    </dgm:pt>
    <dgm:pt modelId="{B559053F-CF39-442B-B82C-DEA1FA18C920}" type="pres">
      <dgm:prSet presAssocID="{7B5E5C16-A0C2-4E7F-8353-8908D11FE3DE}" presName="rootText1" presStyleLbl="node0" presStyleIdx="0" presStyleCnt="1" custScaleX="148573">
        <dgm:presLayoutVars>
          <dgm:chMax/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DB42076-E49D-40FA-A134-9EEF13300BFB}" type="pres">
      <dgm:prSet presAssocID="{7B5E5C16-A0C2-4E7F-8353-8908D11FE3DE}" presName="titleText1" presStyleLbl="fgAcc0" presStyleIdx="0" presStyleCnt="1" custFlipVert="0" custFlipHor="0" custScaleX="2202" custScaleY="16459" custLinFactNeighborX="-18854" custLinFactNeighborY="60600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  <dgm:pt modelId="{12B81E65-04FD-4362-A1C2-BFA1B0D4C7CB}" type="pres">
      <dgm:prSet presAssocID="{7B5E5C16-A0C2-4E7F-8353-8908D11FE3DE}" presName="rootConnector1" presStyleLbl="node1" presStyleIdx="0" presStyleCnt="2"/>
      <dgm:spPr/>
      <dgm:t>
        <a:bodyPr/>
        <a:lstStyle/>
        <a:p>
          <a:pPr rtl="1"/>
          <a:endParaRPr lang="ar-SA"/>
        </a:p>
      </dgm:t>
    </dgm:pt>
    <dgm:pt modelId="{2B27DEE7-7CC5-43AC-8F0D-2156117D085C}" type="pres">
      <dgm:prSet presAssocID="{7B5E5C16-A0C2-4E7F-8353-8908D11FE3DE}" presName="hierChild2" presStyleCnt="0"/>
      <dgm:spPr/>
    </dgm:pt>
    <dgm:pt modelId="{89B8EC78-9C02-4993-B2E0-5288073930DB}" type="pres">
      <dgm:prSet presAssocID="{A605B5A4-8FAD-48E8-BB88-DAC5398B67D9}" presName="Name37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4883FAF0-22A1-4173-AB5F-C84299941EBD}" type="pres">
      <dgm:prSet presAssocID="{17377815-545B-4E83-A58F-4F9F9D1558E0}" presName="hierRoot2" presStyleCnt="0">
        <dgm:presLayoutVars>
          <dgm:hierBranch val="init"/>
        </dgm:presLayoutVars>
      </dgm:prSet>
      <dgm:spPr/>
    </dgm:pt>
    <dgm:pt modelId="{40DC0942-1844-4F74-98DD-73455FD48B15}" type="pres">
      <dgm:prSet presAssocID="{17377815-545B-4E83-A58F-4F9F9D1558E0}" presName="rootComposite" presStyleCnt="0"/>
      <dgm:spPr/>
    </dgm:pt>
    <dgm:pt modelId="{B3D26A04-9F0A-4346-9C20-A5CC86B58BA5}" type="pres">
      <dgm:prSet presAssocID="{17377815-545B-4E83-A58F-4F9F9D1558E0}" presName="rootText" presStyleLbl="node1" presStyleIdx="0" presStyleCnt="2" custScaleX="113209" custLinFactNeighborX="2691" custLinFactNeighborY="157">
        <dgm:presLayoutVars>
          <dgm:chMax/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5B9028B-7000-44D5-8378-39EF6902F686}" type="pres">
      <dgm:prSet presAssocID="{17377815-545B-4E83-A58F-4F9F9D1558E0}" presName="titleText2" presStyleLbl="fgAcc1" presStyleIdx="0" presStyleCnt="2" custFlipVert="0" custFlipHor="1" custScaleX="2100" custScaleY="22047" custLinFactNeighborX="4543" custLinFactNeighborY="32186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  <dgm:pt modelId="{0C2D055F-8A65-417D-BA02-1B4ACBBC7095}" type="pres">
      <dgm:prSet presAssocID="{17377815-545B-4E83-A58F-4F9F9D1558E0}" presName="rootConnector" presStyleLbl="node2" presStyleIdx="0" presStyleCnt="0"/>
      <dgm:spPr/>
      <dgm:t>
        <a:bodyPr/>
        <a:lstStyle/>
        <a:p>
          <a:pPr rtl="1"/>
          <a:endParaRPr lang="ar-SA"/>
        </a:p>
      </dgm:t>
    </dgm:pt>
    <dgm:pt modelId="{EC5AE6C8-78CE-4545-946A-C806CF5AB09A}" type="pres">
      <dgm:prSet presAssocID="{17377815-545B-4E83-A58F-4F9F9D1558E0}" presName="hierChild4" presStyleCnt="0"/>
      <dgm:spPr/>
    </dgm:pt>
    <dgm:pt modelId="{3FFB8975-0A07-477B-877B-E266F16FDA3E}" type="pres">
      <dgm:prSet presAssocID="{17377815-545B-4E83-A58F-4F9F9D1558E0}" presName="hierChild5" presStyleCnt="0"/>
      <dgm:spPr/>
    </dgm:pt>
    <dgm:pt modelId="{968922D6-207E-498E-B30D-D6A469589981}" type="pres">
      <dgm:prSet presAssocID="{8F14CE57-A873-4C92-9664-BF930282FEEB}" presName="Name37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097157DB-9AD1-45FB-9482-608150DB84B0}" type="pres">
      <dgm:prSet presAssocID="{69B65A20-BB11-4E76-B7FD-3C288383155C}" presName="hierRoot2" presStyleCnt="0">
        <dgm:presLayoutVars>
          <dgm:hierBranch val="init"/>
        </dgm:presLayoutVars>
      </dgm:prSet>
      <dgm:spPr/>
    </dgm:pt>
    <dgm:pt modelId="{A15B6340-D19B-49EA-9E54-9954D18E26B6}" type="pres">
      <dgm:prSet presAssocID="{69B65A20-BB11-4E76-B7FD-3C288383155C}" presName="rootComposite" presStyleCnt="0"/>
      <dgm:spPr/>
    </dgm:pt>
    <dgm:pt modelId="{FB04D555-4FB5-4BEA-A436-4D95F8813047}" type="pres">
      <dgm:prSet presAssocID="{69B65A20-BB11-4E76-B7FD-3C288383155C}" presName="rootText" presStyleLbl="node1" presStyleIdx="1" presStyleCnt="2" custScaleX="116855">
        <dgm:presLayoutVars>
          <dgm:chMax/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1A104BF-645B-4FE7-8274-FDFF40BE7C3D}" type="pres">
      <dgm:prSet presAssocID="{69B65A20-BB11-4E76-B7FD-3C288383155C}" presName="titleText2" presStyleLbl="fgAcc1" presStyleIdx="1" presStyleCnt="2" custFlipVert="0" custFlipHor="0" custScaleX="2088" custScaleY="20744" custLinFactNeighborX="-8397" custLinFactNeighborY="-3595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  <dgm:pt modelId="{E9A2282D-75DF-4727-8EB5-EC40EA067830}" type="pres">
      <dgm:prSet presAssocID="{69B65A20-BB11-4E76-B7FD-3C288383155C}" presName="rootConnector" presStyleLbl="node2" presStyleIdx="0" presStyleCnt="0"/>
      <dgm:spPr/>
      <dgm:t>
        <a:bodyPr/>
        <a:lstStyle/>
        <a:p>
          <a:pPr rtl="1"/>
          <a:endParaRPr lang="ar-SA"/>
        </a:p>
      </dgm:t>
    </dgm:pt>
    <dgm:pt modelId="{3EC15596-3378-4BEA-8C97-46FEA34A01CB}" type="pres">
      <dgm:prSet presAssocID="{69B65A20-BB11-4E76-B7FD-3C288383155C}" presName="hierChild4" presStyleCnt="0"/>
      <dgm:spPr/>
    </dgm:pt>
    <dgm:pt modelId="{D9DAEA61-0E49-40C7-9350-D94D0C4D1B81}" type="pres">
      <dgm:prSet presAssocID="{69B65A20-BB11-4E76-B7FD-3C288383155C}" presName="hierChild5" presStyleCnt="0"/>
      <dgm:spPr/>
    </dgm:pt>
    <dgm:pt modelId="{CD7ED09B-8C93-44B2-B61A-41156B2448D9}" type="pres">
      <dgm:prSet presAssocID="{7B5E5C16-A0C2-4E7F-8353-8908D11FE3DE}" presName="hierChild3" presStyleCnt="0"/>
      <dgm:spPr/>
    </dgm:pt>
  </dgm:ptLst>
  <dgm:cxnLst>
    <dgm:cxn modelId="{47D76988-EEF4-4E0E-B9B4-0EF10337CBAB}" srcId="{7B5E5C16-A0C2-4E7F-8353-8908D11FE3DE}" destId="{17377815-545B-4E83-A58F-4F9F9D1558E0}" srcOrd="0" destOrd="0" parTransId="{A605B5A4-8FAD-48E8-BB88-DAC5398B67D9}" sibTransId="{E8400845-9AFC-4AFF-AFB1-14912099706B}"/>
    <dgm:cxn modelId="{E083727D-B69B-4B71-93BF-05BE25D0A88D}" type="presOf" srcId="{8F14CE57-A873-4C92-9664-BF930282FEEB}" destId="{968922D6-207E-498E-B30D-D6A469589981}" srcOrd="0" destOrd="0" presId="urn:microsoft.com/office/officeart/2008/layout/NameandTitleOrganizationalChart"/>
    <dgm:cxn modelId="{73BC1B8D-BFF0-4044-B35C-F8D88122482C}" srcId="{7B5E5C16-A0C2-4E7F-8353-8908D11FE3DE}" destId="{69B65A20-BB11-4E76-B7FD-3C288383155C}" srcOrd="1" destOrd="0" parTransId="{8F14CE57-A873-4C92-9664-BF930282FEEB}" sibTransId="{EB49A44C-269C-4E4C-B41C-D5AA7CCBDCAF}"/>
    <dgm:cxn modelId="{3CCF35CC-09BE-49E2-999A-B2F0B59046F7}" type="presOf" srcId="{8FAA7F28-A257-45CB-88DE-2CDAFF04FEED}" destId="{4DB42076-E49D-40FA-A134-9EEF13300BFB}" srcOrd="0" destOrd="0" presId="urn:microsoft.com/office/officeart/2008/layout/NameandTitleOrganizationalChart"/>
    <dgm:cxn modelId="{A8D934A8-CC7B-41F6-89D7-97F58EEA9913}" type="presOf" srcId="{7B5E5C16-A0C2-4E7F-8353-8908D11FE3DE}" destId="{B559053F-CF39-442B-B82C-DEA1FA18C920}" srcOrd="0" destOrd="0" presId="urn:microsoft.com/office/officeart/2008/layout/NameandTitleOrganizationalChart"/>
    <dgm:cxn modelId="{602F54FC-5E94-4DEA-A354-1F0ABBE5C0D9}" type="presOf" srcId="{A605B5A4-8FAD-48E8-BB88-DAC5398B67D9}" destId="{89B8EC78-9C02-4993-B2E0-5288073930DB}" srcOrd="0" destOrd="0" presId="urn:microsoft.com/office/officeart/2008/layout/NameandTitleOrganizationalChart"/>
    <dgm:cxn modelId="{74CA16E6-751B-4ACC-A4FF-9D1E1FC1BEA2}" type="presOf" srcId="{69B65A20-BB11-4E76-B7FD-3C288383155C}" destId="{FB04D555-4FB5-4BEA-A436-4D95F8813047}" srcOrd="0" destOrd="0" presId="urn:microsoft.com/office/officeart/2008/layout/NameandTitleOrganizationalChart"/>
    <dgm:cxn modelId="{B38ED4C2-4BAC-4C1D-B6F6-8294E1FE5927}" type="presOf" srcId="{17377815-545B-4E83-A58F-4F9F9D1558E0}" destId="{B3D26A04-9F0A-4346-9C20-A5CC86B58BA5}" srcOrd="0" destOrd="0" presId="urn:microsoft.com/office/officeart/2008/layout/NameandTitleOrganizationalChart"/>
    <dgm:cxn modelId="{A912186C-5EB6-40C8-81D9-66F6AEA3A0F3}" type="presOf" srcId="{69B65A20-BB11-4E76-B7FD-3C288383155C}" destId="{E9A2282D-75DF-4727-8EB5-EC40EA067830}" srcOrd="1" destOrd="0" presId="urn:microsoft.com/office/officeart/2008/layout/NameandTitleOrganizationalChart"/>
    <dgm:cxn modelId="{BCB30FC9-FBB4-4E50-8270-08BED67E1B12}" type="presOf" srcId="{6050C803-9C4C-4FBD-8F41-67B3BF336A15}" destId="{CEADD08A-4AC0-4E83-8C66-A48FA01A8107}" srcOrd="0" destOrd="0" presId="urn:microsoft.com/office/officeart/2008/layout/NameandTitleOrganizationalChart"/>
    <dgm:cxn modelId="{D76BC1A0-35BB-4CD8-BDF7-60518FE6AE50}" type="presOf" srcId="{EB49A44C-269C-4E4C-B41C-D5AA7CCBDCAF}" destId="{51A104BF-645B-4FE7-8274-FDFF40BE7C3D}" srcOrd="0" destOrd="0" presId="urn:microsoft.com/office/officeart/2008/layout/NameandTitleOrganizationalChart"/>
    <dgm:cxn modelId="{B6501990-1E03-40B8-82E4-6F86D691D40F}" srcId="{6050C803-9C4C-4FBD-8F41-67B3BF336A15}" destId="{7B5E5C16-A0C2-4E7F-8353-8908D11FE3DE}" srcOrd="0" destOrd="0" parTransId="{CF39755C-38BB-46FE-9423-2E235F0C5F47}" sibTransId="{8FAA7F28-A257-45CB-88DE-2CDAFF04FEED}"/>
    <dgm:cxn modelId="{102EB82D-FBBD-4B76-8BF9-A6A106B97672}" type="presOf" srcId="{17377815-545B-4E83-A58F-4F9F9D1558E0}" destId="{0C2D055F-8A65-417D-BA02-1B4ACBBC7095}" srcOrd="1" destOrd="0" presId="urn:microsoft.com/office/officeart/2008/layout/NameandTitleOrganizationalChart"/>
    <dgm:cxn modelId="{0C912F20-89FB-4FE5-97D1-6A10FBD98C6C}" type="presOf" srcId="{E8400845-9AFC-4AFF-AFB1-14912099706B}" destId="{75B9028B-7000-44D5-8378-39EF6902F686}" srcOrd="0" destOrd="0" presId="urn:microsoft.com/office/officeart/2008/layout/NameandTitleOrganizationalChart"/>
    <dgm:cxn modelId="{49C5802D-4802-4A3F-8A30-51062F3E843F}" type="presOf" srcId="{7B5E5C16-A0C2-4E7F-8353-8908D11FE3DE}" destId="{12B81E65-04FD-4362-A1C2-BFA1B0D4C7CB}" srcOrd="1" destOrd="0" presId="urn:microsoft.com/office/officeart/2008/layout/NameandTitleOrganizationalChart"/>
    <dgm:cxn modelId="{A7418596-3265-4C48-9524-27D6FF0A6BCC}" type="presParOf" srcId="{CEADD08A-4AC0-4E83-8C66-A48FA01A8107}" destId="{94920AA3-B2E0-475B-B1CA-8F69141146FB}" srcOrd="0" destOrd="0" presId="urn:microsoft.com/office/officeart/2008/layout/NameandTitleOrganizationalChart"/>
    <dgm:cxn modelId="{48CD49F6-4F50-49A6-B31C-B67A66DF9D95}" type="presParOf" srcId="{94920AA3-B2E0-475B-B1CA-8F69141146FB}" destId="{A35CC690-40D5-4F54-A301-71AF18BC0EDE}" srcOrd="0" destOrd="0" presId="urn:microsoft.com/office/officeart/2008/layout/NameandTitleOrganizationalChart"/>
    <dgm:cxn modelId="{35B82C4F-74E9-4BFF-B594-24D10963D8D8}" type="presParOf" srcId="{A35CC690-40D5-4F54-A301-71AF18BC0EDE}" destId="{B559053F-CF39-442B-B82C-DEA1FA18C920}" srcOrd="0" destOrd="0" presId="urn:microsoft.com/office/officeart/2008/layout/NameandTitleOrganizationalChart"/>
    <dgm:cxn modelId="{F0DD2702-77A6-438B-88D9-C06A4C640F77}" type="presParOf" srcId="{A35CC690-40D5-4F54-A301-71AF18BC0EDE}" destId="{4DB42076-E49D-40FA-A134-9EEF13300BFB}" srcOrd="1" destOrd="0" presId="urn:microsoft.com/office/officeart/2008/layout/NameandTitleOrganizationalChart"/>
    <dgm:cxn modelId="{322E4FD9-01D3-4A5A-A151-73928B310546}" type="presParOf" srcId="{A35CC690-40D5-4F54-A301-71AF18BC0EDE}" destId="{12B81E65-04FD-4362-A1C2-BFA1B0D4C7CB}" srcOrd="2" destOrd="0" presId="urn:microsoft.com/office/officeart/2008/layout/NameandTitleOrganizationalChart"/>
    <dgm:cxn modelId="{E333430D-B9D5-4470-8FAF-57AA8729AB1D}" type="presParOf" srcId="{94920AA3-B2E0-475B-B1CA-8F69141146FB}" destId="{2B27DEE7-7CC5-43AC-8F0D-2156117D085C}" srcOrd="1" destOrd="0" presId="urn:microsoft.com/office/officeart/2008/layout/NameandTitleOrganizationalChart"/>
    <dgm:cxn modelId="{BB9A04BE-F46B-4F70-BB03-CD8DF05C8E8F}" type="presParOf" srcId="{2B27DEE7-7CC5-43AC-8F0D-2156117D085C}" destId="{89B8EC78-9C02-4993-B2E0-5288073930DB}" srcOrd="0" destOrd="0" presId="urn:microsoft.com/office/officeart/2008/layout/NameandTitleOrganizationalChart"/>
    <dgm:cxn modelId="{2AFE05CD-C565-452A-BD81-E8537343544A}" type="presParOf" srcId="{2B27DEE7-7CC5-43AC-8F0D-2156117D085C}" destId="{4883FAF0-22A1-4173-AB5F-C84299941EBD}" srcOrd="1" destOrd="0" presId="urn:microsoft.com/office/officeart/2008/layout/NameandTitleOrganizationalChart"/>
    <dgm:cxn modelId="{98F3168A-3146-4E83-A5A5-B7F533778501}" type="presParOf" srcId="{4883FAF0-22A1-4173-AB5F-C84299941EBD}" destId="{40DC0942-1844-4F74-98DD-73455FD48B15}" srcOrd="0" destOrd="0" presId="urn:microsoft.com/office/officeart/2008/layout/NameandTitleOrganizationalChart"/>
    <dgm:cxn modelId="{B0CC1F3F-7B03-421D-80C6-BDC0AA93346A}" type="presParOf" srcId="{40DC0942-1844-4F74-98DD-73455FD48B15}" destId="{B3D26A04-9F0A-4346-9C20-A5CC86B58BA5}" srcOrd="0" destOrd="0" presId="urn:microsoft.com/office/officeart/2008/layout/NameandTitleOrganizationalChart"/>
    <dgm:cxn modelId="{818AD886-3E33-4FF5-B0DE-5CD67CC6CDEB}" type="presParOf" srcId="{40DC0942-1844-4F74-98DD-73455FD48B15}" destId="{75B9028B-7000-44D5-8378-39EF6902F686}" srcOrd="1" destOrd="0" presId="urn:microsoft.com/office/officeart/2008/layout/NameandTitleOrganizationalChart"/>
    <dgm:cxn modelId="{098C6BFD-A50C-485B-AB1C-29DFD487109D}" type="presParOf" srcId="{40DC0942-1844-4F74-98DD-73455FD48B15}" destId="{0C2D055F-8A65-417D-BA02-1B4ACBBC7095}" srcOrd="2" destOrd="0" presId="urn:microsoft.com/office/officeart/2008/layout/NameandTitleOrganizationalChart"/>
    <dgm:cxn modelId="{7CE5EE34-8074-4F70-A59E-3916A41C11AB}" type="presParOf" srcId="{4883FAF0-22A1-4173-AB5F-C84299941EBD}" destId="{EC5AE6C8-78CE-4545-946A-C806CF5AB09A}" srcOrd="1" destOrd="0" presId="urn:microsoft.com/office/officeart/2008/layout/NameandTitleOrganizationalChart"/>
    <dgm:cxn modelId="{F2187069-4605-4EF2-9FA6-973A36BC3FB6}" type="presParOf" srcId="{4883FAF0-22A1-4173-AB5F-C84299941EBD}" destId="{3FFB8975-0A07-477B-877B-E266F16FDA3E}" srcOrd="2" destOrd="0" presId="urn:microsoft.com/office/officeart/2008/layout/NameandTitleOrganizationalChart"/>
    <dgm:cxn modelId="{CB912FB3-13BF-4440-BCFB-EAF78AB7B1FA}" type="presParOf" srcId="{2B27DEE7-7CC5-43AC-8F0D-2156117D085C}" destId="{968922D6-207E-498E-B30D-D6A469589981}" srcOrd="2" destOrd="0" presId="urn:microsoft.com/office/officeart/2008/layout/NameandTitleOrganizationalChart"/>
    <dgm:cxn modelId="{B0B968DD-E1BA-42D1-817F-C2C77BBD3F4C}" type="presParOf" srcId="{2B27DEE7-7CC5-43AC-8F0D-2156117D085C}" destId="{097157DB-9AD1-45FB-9482-608150DB84B0}" srcOrd="3" destOrd="0" presId="urn:microsoft.com/office/officeart/2008/layout/NameandTitleOrganizationalChart"/>
    <dgm:cxn modelId="{012436C6-BBC7-4D4D-8BB1-501398489444}" type="presParOf" srcId="{097157DB-9AD1-45FB-9482-608150DB84B0}" destId="{A15B6340-D19B-49EA-9E54-9954D18E26B6}" srcOrd="0" destOrd="0" presId="urn:microsoft.com/office/officeart/2008/layout/NameandTitleOrganizationalChart"/>
    <dgm:cxn modelId="{6EED5D8D-C33E-4267-A807-86408ED2AC0E}" type="presParOf" srcId="{A15B6340-D19B-49EA-9E54-9954D18E26B6}" destId="{FB04D555-4FB5-4BEA-A436-4D95F8813047}" srcOrd="0" destOrd="0" presId="urn:microsoft.com/office/officeart/2008/layout/NameandTitleOrganizationalChart"/>
    <dgm:cxn modelId="{28099D60-EFFA-4F15-94BE-2B3AB7CBA6D9}" type="presParOf" srcId="{A15B6340-D19B-49EA-9E54-9954D18E26B6}" destId="{51A104BF-645B-4FE7-8274-FDFF40BE7C3D}" srcOrd="1" destOrd="0" presId="urn:microsoft.com/office/officeart/2008/layout/NameandTitleOrganizationalChart"/>
    <dgm:cxn modelId="{B26DC1F5-7716-4F63-AA1E-EBFEF30119B2}" type="presParOf" srcId="{A15B6340-D19B-49EA-9E54-9954D18E26B6}" destId="{E9A2282D-75DF-4727-8EB5-EC40EA067830}" srcOrd="2" destOrd="0" presId="urn:microsoft.com/office/officeart/2008/layout/NameandTitleOrganizationalChart"/>
    <dgm:cxn modelId="{F2E83B7A-F48B-46F6-8A9F-6E4BE1962F9A}" type="presParOf" srcId="{097157DB-9AD1-45FB-9482-608150DB84B0}" destId="{3EC15596-3378-4BEA-8C97-46FEA34A01CB}" srcOrd="1" destOrd="0" presId="urn:microsoft.com/office/officeart/2008/layout/NameandTitleOrganizationalChart"/>
    <dgm:cxn modelId="{0CF865F7-F84B-4558-BAA3-49AE1C747DDA}" type="presParOf" srcId="{097157DB-9AD1-45FB-9482-608150DB84B0}" destId="{D9DAEA61-0E49-40C7-9350-D94D0C4D1B81}" srcOrd="2" destOrd="0" presId="urn:microsoft.com/office/officeart/2008/layout/NameandTitleOrganizationalChart"/>
    <dgm:cxn modelId="{18345EEA-A3D2-479B-BB20-090BA375DCF0}" type="presParOf" srcId="{94920AA3-B2E0-475B-B1CA-8F69141146FB}" destId="{CD7ED09B-8C93-44B2-B61A-41156B2448D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922D6-207E-498E-B30D-D6A469589981}">
      <dsp:nvSpPr>
        <dsp:cNvPr id="0" name=""/>
        <dsp:cNvSpPr/>
      </dsp:nvSpPr>
      <dsp:spPr>
        <a:xfrm>
          <a:off x="3352800" y="1260219"/>
          <a:ext cx="1671191" cy="587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942"/>
              </a:lnTo>
              <a:lnTo>
                <a:pt x="1671191" y="293942"/>
              </a:lnTo>
              <a:lnTo>
                <a:pt x="1671191" y="5878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B8EC78-9C02-4993-B2E0-5288073930DB}">
      <dsp:nvSpPr>
        <dsp:cNvPr id="0" name=""/>
        <dsp:cNvSpPr/>
      </dsp:nvSpPr>
      <dsp:spPr>
        <a:xfrm>
          <a:off x="1702727" y="1260219"/>
          <a:ext cx="1650072" cy="588349"/>
        </a:xfrm>
        <a:custGeom>
          <a:avLst/>
          <a:gdLst/>
          <a:ahLst/>
          <a:cxnLst/>
          <a:rect l="0" t="0" r="0" b="0"/>
          <a:pathLst>
            <a:path>
              <a:moveTo>
                <a:pt x="1650072" y="0"/>
              </a:moveTo>
              <a:lnTo>
                <a:pt x="1650072" y="294406"/>
              </a:lnTo>
              <a:lnTo>
                <a:pt x="0" y="294406"/>
              </a:lnTo>
              <a:lnTo>
                <a:pt x="0" y="5883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59053F-CF39-442B-B82C-DEA1FA18C920}">
      <dsp:nvSpPr>
        <dsp:cNvPr id="0" name=""/>
        <dsp:cNvSpPr/>
      </dsp:nvSpPr>
      <dsp:spPr>
        <a:xfrm>
          <a:off x="1545328" y="463"/>
          <a:ext cx="3614942" cy="125975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177766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</a:rPr>
            <a:t>المبادئ العامة للحياة</a:t>
          </a:r>
          <a:endParaRPr lang="ar-SA" sz="4000" kern="1200" dirty="0">
            <a:solidFill>
              <a:schemeClr val="tx1"/>
            </a:solidFill>
          </a:endParaRPr>
        </a:p>
      </dsp:txBody>
      <dsp:txXfrm>
        <a:off x="1545328" y="463"/>
        <a:ext cx="3614942" cy="1259755"/>
      </dsp:txXfrm>
    </dsp:sp>
    <dsp:sp modelId="{4DB42076-E49D-40FA-A134-9EEF13300BFB}">
      <dsp:nvSpPr>
        <dsp:cNvPr id="0" name=""/>
        <dsp:cNvSpPr/>
      </dsp:nvSpPr>
      <dsp:spPr>
        <a:xfrm>
          <a:off x="3280792" y="1410146"/>
          <a:ext cx="48219" cy="691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12700" bIns="3175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3280792" y="1410146"/>
        <a:ext cx="48219" cy="69114"/>
      </dsp:txXfrm>
    </dsp:sp>
    <dsp:sp modelId="{B3D26A04-9F0A-4346-9C20-A5CC86B58BA5}">
      <dsp:nvSpPr>
        <dsp:cNvPr id="0" name=""/>
        <dsp:cNvSpPr/>
      </dsp:nvSpPr>
      <dsp:spPr>
        <a:xfrm>
          <a:off x="325478" y="1848569"/>
          <a:ext cx="2754497" cy="125975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177766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</a:rPr>
            <a:t>التوافق الخارجي</a:t>
          </a:r>
          <a:endParaRPr lang="ar-SA" sz="4000" kern="1200" dirty="0">
            <a:solidFill>
              <a:schemeClr val="tx1"/>
            </a:solidFill>
          </a:endParaRPr>
        </a:p>
      </dsp:txBody>
      <dsp:txXfrm>
        <a:off x="325478" y="1848569"/>
        <a:ext cx="2754497" cy="1259755"/>
      </dsp:txXfrm>
    </dsp:sp>
    <dsp:sp modelId="{75B9028B-7000-44D5-8378-39EF6902F686}">
      <dsp:nvSpPr>
        <dsp:cNvPr id="0" name=""/>
        <dsp:cNvSpPr/>
      </dsp:nvSpPr>
      <dsp:spPr>
        <a:xfrm flipH="1">
          <a:off x="2078708" y="3015745"/>
          <a:ext cx="45985" cy="92579"/>
        </a:xfrm>
        <a:prstGeom prst="rect">
          <a:avLst/>
        </a:prstGeom>
        <a:solidFill>
          <a:schemeClr val="tx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3810" rIns="15240" bIns="381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>
        <a:off x="2078708" y="3015745"/>
        <a:ext cx="45985" cy="92579"/>
      </dsp:txXfrm>
    </dsp:sp>
    <dsp:sp modelId="{FB04D555-4FB5-4BEA-A436-4D95F8813047}">
      <dsp:nvSpPr>
        <dsp:cNvPr id="0" name=""/>
        <dsp:cNvSpPr/>
      </dsp:nvSpPr>
      <dsp:spPr>
        <a:xfrm>
          <a:off x="3602387" y="1848105"/>
          <a:ext cx="2843208" cy="125975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177766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solidFill>
                <a:schemeClr val="tx1"/>
              </a:solidFill>
            </a:rPr>
            <a:t>التوافق الداخلي</a:t>
          </a:r>
          <a:endParaRPr lang="ar-SA" sz="4000" kern="1200" dirty="0">
            <a:solidFill>
              <a:schemeClr val="tx1"/>
            </a:solidFill>
          </a:endParaRPr>
        </a:p>
      </dsp:txBody>
      <dsp:txXfrm>
        <a:off x="3602387" y="1848105"/>
        <a:ext cx="2843208" cy="1259755"/>
      </dsp:txXfrm>
    </dsp:sp>
    <dsp:sp modelId="{51A104BF-645B-4FE7-8274-FDFF40BE7C3D}">
      <dsp:nvSpPr>
        <dsp:cNvPr id="0" name=""/>
        <dsp:cNvSpPr/>
      </dsp:nvSpPr>
      <dsp:spPr>
        <a:xfrm>
          <a:off x="5182219" y="2979224"/>
          <a:ext cx="45722" cy="871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3810" rIns="15240" bIns="381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>
        <a:off x="5182219" y="2979224"/>
        <a:ext cx="45722" cy="871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EDBE0F-454E-4E23-9025-3FCB0D2A2459}" type="datetimeFigureOut">
              <a:rPr lang="ar-EG" smtClean="0"/>
              <a:t>01/03/1435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53461D4-C238-4928-AD59-2CB5255659F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10407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3BCE3-3034-4B61-8974-A5F426A53622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804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t>12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267000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t>22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453789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/>
              <a:t>23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16366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>
                <a:solidFill>
                  <a:prstClr val="black"/>
                </a:solidFill>
              </a:rPr>
              <a:pPr/>
              <a:t>36</a:t>
            </a:fld>
            <a:endParaRPr lang="ar-E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71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yCGTitleMasterTransparentShape"/>
          <p:cNvSpPr/>
          <p:nvPr userDrawn="1"/>
        </p:nvSpPr>
        <p:spPr>
          <a:xfrm>
            <a:off x="-254000" y="0"/>
            <a:ext cx="9652000" cy="514350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yCGVideoTemplateTextBkgShape1"/>
          <p:cNvSpPr/>
          <p:nvPr userDrawn="1"/>
        </p:nvSpPr>
        <p:spPr>
          <a:xfrm>
            <a:off x="119743" y="389165"/>
            <a:ext cx="8534400" cy="4191000"/>
          </a:xfrm>
          <a:prstGeom prst="rect">
            <a:avLst/>
          </a:prstGeom>
          <a:gradFill flip="none" rotWithShape="1">
            <a:gsLst>
              <a:gs pos="53800">
                <a:schemeClr val="tx2">
                  <a:lumMod val="60000"/>
                  <a:lumOff val="40000"/>
                  <a:alpha val="0"/>
                </a:schemeClr>
              </a:gs>
              <a:gs pos="0">
                <a:srgbClr val="9FA8C5"/>
              </a:gs>
              <a:gs pos="100000">
                <a:srgbClr val="DAE5EA">
                  <a:alpha val="62000"/>
                </a:srgbClr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yCGVideoTemplateTextBkgShape2"/>
          <p:cNvSpPr/>
          <p:nvPr userDrawn="1"/>
        </p:nvSpPr>
        <p:spPr>
          <a:xfrm>
            <a:off x="272143" y="541565"/>
            <a:ext cx="8534400" cy="4191000"/>
          </a:xfrm>
          <a:prstGeom prst="rect">
            <a:avLst/>
          </a:prstGeom>
          <a:gradFill flip="none" rotWithShape="1">
            <a:gsLst>
              <a:gs pos="53800">
                <a:srgbClr val="896700">
                  <a:alpha val="0"/>
                </a:srgbClr>
              </a:gs>
              <a:gs pos="0">
                <a:srgbClr val="8BA3BF"/>
              </a:gs>
              <a:gs pos="100000">
                <a:srgbClr val="C4CFD4">
                  <a:alpha val="28627"/>
                </a:srgbClr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yCGVideoTemplateTextBkgShape3"/>
          <p:cNvSpPr/>
          <p:nvPr userDrawn="1"/>
        </p:nvSpPr>
        <p:spPr>
          <a:xfrm>
            <a:off x="424543" y="693965"/>
            <a:ext cx="8534400" cy="4191000"/>
          </a:xfrm>
          <a:prstGeom prst="rect">
            <a:avLst/>
          </a:prstGeom>
          <a:gradFill flip="none" rotWithShape="1">
            <a:gsLst>
              <a:gs pos="57000">
                <a:srgbClr val="896700">
                  <a:alpha val="0"/>
                </a:srgbClr>
              </a:gs>
              <a:gs pos="0">
                <a:schemeClr val="bg1"/>
              </a:gs>
              <a:gs pos="100000">
                <a:srgbClr val="C3CED5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66751"/>
            <a:ext cx="7924800" cy="914400"/>
          </a:xfrm>
        </p:spPr>
        <p:txBody>
          <a:bodyPr>
            <a:noAutofit/>
          </a:bodyPr>
          <a:lstStyle>
            <a:lvl1pPr algn="l">
              <a:defRPr sz="4800" b="1">
                <a:solidFill>
                  <a:schemeClr val="tx1"/>
                </a:solidFill>
                <a:latin typeface="Candar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504952"/>
            <a:ext cx="6400800" cy="657225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618F9F"/>
                </a:solidFill>
                <a:latin typeface="Candar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12507"/>
            <a:ext cx="2133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909F1AB-4D8C-4A64-BA64-1AE6184D76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12507"/>
            <a:ext cx="2895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12507"/>
            <a:ext cx="2133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78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Candar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1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1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9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2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87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4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02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5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1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2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42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FC3F5-AD2E-4089-AB9C-16114B249C72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65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ECE8E-4E35-4F8D-A818-BA5C3536B14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83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4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973AE-809E-4B6B-8C68-87BC7715868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44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90286-7CA2-415F-8E9A-F74E6A6D36B3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171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4B79F-CBC6-4019-B04F-9925FDE4946A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433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601F71-7F8E-4723-8D49-FC232229294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88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40798E-70ED-4E9F-904C-4747FEA0711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29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69" y="204811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43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44FC4-D8FF-4F1E-9048-88D10CE0DA62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479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AE9EC-975D-4D37-836B-B1A16C9CFACB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756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BCC3D-63FE-48B2-AB37-EFDCD7B9553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60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CEAFA-A343-44F1-B876-F97BA86110D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58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60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60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BFFD8A60-1324-4A63-9AB8-3D6CC10FDDD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468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572995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7573443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578266922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8569044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80443708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6803253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0515239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801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313995175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16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87488994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7115312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2904010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597832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948FC4F-707F-42A8-B846-7686081E63DD}" type="datetimeFigureOut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01/03/1435</a:t>
            </a:fld>
            <a:endParaRPr lang="ar-SA" sz="4000" b="1">
              <a:solidFill>
                <a:srgbClr val="EAEAEA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934D292-CA57-4745-ACC1-A129643D5D0C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ar-SA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283243"/>
      </p:ext>
    </p:extLst>
  </p:cSld>
  <p:clrMapOvr>
    <a:masterClrMapping/>
  </p:clrMapOvr>
  <p:transition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C86B84-5408-45C6-9ADD-8200D349172C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823980"/>
      </p:ext>
    </p:extLst>
  </p:cSld>
  <p:clrMapOvr>
    <a:masterClrMapping/>
  </p:clrMapOvr>
  <p:transition advTm="10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388160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18722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746169360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5625882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5654695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0640129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282900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794356121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4001215738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8697489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04251557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597823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9450F4E-ED4F-4FFC-9D9E-2924FD6147A7}" type="datetimeFigureOut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01/03/1435</a:t>
            </a:fld>
            <a:endParaRPr lang="ar-SA" sz="4000" b="1">
              <a:solidFill>
                <a:srgbClr val="EAEAEA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EB43F-807A-48B5-BFB5-2822D67088C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ar-SA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158466"/>
      </p:ext>
    </p:extLst>
  </p:cSld>
  <p:clrMapOvr>
    <a:masterClrMapping/>
  </p:clrMapOvr>
  <p:transition>
    <p:dissolv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6D69537-ACCF-4042-B165-C1CD6C910349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073957"/>
      </p:ext>
    </p:extLst>
  </p:cSld>
  <p:clrMapOvr>
    <a:masterClrMapping/>
  </p:clrMapOvr>
  <p:transition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yCGVideoTemplatePictureShap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yCGVideoTemplatePictureTransparentShap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53800">
                <a:schemeClr val="tx2">
                  <a:lumMod val="60000"/>
                  <a:lumOff val="40000"/>
                  <a:alpha val="0"/>
                </a:schemeClr>
              </a:gs>
              <a:gs pos="0">
                <a:srgbClr val="9FA8C5"/>
              </a:gs>
              <a:gs pos="100000">
                <a:srgbClr val="8BA3BF"/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SyCGVideoTemplateTextBkgShape"/>
          <p:cNvSpPr/>
          <p:nvPr/>
        </p:nvSpPr>
        <p:spPr>
          <a:xfrm>
            <a:off x="304800" y="285750"/>
            <a:ext cx="8534400" cy="457200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solidFill>
              <a:srgbClr val="618F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209552"/>
            <a:ext cx="83058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016852"/>
            <a:ext cx="6705600" cy="310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909F1AB-4D8C-4A64-BA64-1AE6184D76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1250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6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3200" b="1" kern="1200">
          <a:solidFill>
            <a:srgbClr val="5E7FA6"/>
          </a:solidFill>
          <a:latin typeface="Candara" pitchFamily="34" charset="0"/>
          <a:ea typeface="+mj-ea"/>
          <a:cs typeface="+mj-cs"/>
        </a:defRPr>
      </a:lvl1pPr>
    </p:titleStyle>
    <p:bodyStyle>
      <a:lvl1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60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</a:pPr>
            <a:fld id="{F678BA92-4345-44B0-A99C-A3601BBBAA5C}" type="slidenum">
              <a:rPr lang="ar-SA">
                <a:solidFill>
                  <a:srgbClr val="000000"/>
                </a:solidFill>
              </a:rPr>
              <a:pPr rtl="1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7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 userDrawn="1"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027" name="Text Box 19"/>
          <p:cNvSpPr txBox="1">
            <a:spLocks noChangeArrowheads="1"/>
          </p:cNvSpPr>
          <p:nvPr userDrawn="1"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9pPr>
          </a:lstStyle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smtClean="0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 userDrawn="1"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3722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 userDrawn="1"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027" name="Text Box 19"/>
          <p:cNvSpPr txBox="1">
            <a:spLocks noChangeArrowheads="1"/>
          </p:cNvSpPr>
          <p:nvPr userDrawn="1"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5pPr>
            <a:lvl6pPr marL="25146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6pPr>
            <a:lvl7pPr marL="29718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7pPr>
            <a:lvl8pPr marL="34290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8pPr>
            <a:lvl9pPr marL="3886200" indent="-228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  <a:cs typeface="Simplified Arabic" pitchFamily="18" charset="-78"/>
              </a:defRPr>
            </a:lvl9pPr>
          </a:lstStyle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smtClean="0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 userDrawn="1"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673401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WordArt 3"/>
          <p:cNvSpPr>
            <a:spLocks noChangeArrowheads="1" noChangeShapeType="1" noTextEdit="1"/>
          </p:cNvSpPr>
          <p:nvPr/>
        </p:nvSpPr>
        <p:spPr bwMode="auto">
          <a:xfrm>
            <a:off x="736600" y="989455"/>
            <a:ext cx="7315200" cy="286226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EG" sz="9600" kern="10" dirty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Impact"/>
              </a:rPr>
              <a:t>بسم الله الرحمن الرحيم</a:t>
            </a:r>
            <a:endParaRPr lang="en-US" sz="9600" kern="10" dirty="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00B050"/>
              </a:solidFill>
              <a:latin typeface="Impact"/>
            </a:endParaRPr>
          </a:p>
        </p:txBody>
      </p:sp>
      <p:pic>
        <p:nvPicPr>
          <p:cNvPr id="73732" name="Picture 4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3" name="Picture 5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4" name="Picture 6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0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5" name="Picture 7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6" name="Picture 8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7" name="Picture 9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1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9" name="Picture 11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0" name="Picture 12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0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1" name="Picture 13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2" name="Picture 14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3" name="Picture 15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1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302795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75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-457200"/>
            <a:ext cx="7924800" cy="914400"/>
          </a:xfrm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143000" y="2190752"/>
            <a:ext cx="6400800" cy="657225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ar-EG" sz="1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مادة مهارات التعلم والتفكير</a:t>
            </a:r>
            <a:endParaRPr lang="en-US" sz="1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83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14351"/>
            <a:ext cx="8305800" cy="584775"/>
          </a:xfrm>
        </p:spPr>
        <p:txBody>
          <a:bodyPr>
            <a:noAutofit/>
          </a:bodyPr>
          <a:lstStyle/>
          <a:p>
            <a:pPr algn="ctr"/>
            <a:r>
              <a:rPr lang="ar-SA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إدارة الذات</a:t>
            </a:r>
            <a:endParaRPr lang="en-US" sz="4400" dirty="0"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ar-EG" sz="3000" u="sng" dirty="0">
                <a:solidFill>
                  <a:srgbClr val="FF0000"/>
                </a:solidFill>
              </a:rPr>
              <a:t>أهداف </a:t>
            </a:r>
            <a:r>
              <a:rPr lang="ar-EG" sz="3000" u="sng" dirty="0" smtClean="0">
                <a:solidFill>
                  <a:srgbClr val="FF0000"/>
                </a:solidFill>
              </a:rPr>
              <a:t>المحاضرة:</a:t>
            </a:r>
            <a:endParaRPr lang="ar-EG" sz="30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EG" dirty="0" smtClean="0"/>
              <a:t>ف</a:t>
            </a:r>
            <a:r>
              <a:rPr lang="ar-SA" dirty="0" smtClean="0"/>
              <a:t>ي </a:t>
            </a:r>
            <a:r>
              <a:rPr lang="ar-EG" dirty="0" smtClean="0"/>
              <a:t>نهاية </a:t>
            </a:r>
            <a:r>
              <a:rPr lang="ar-EG" dirty="0"/>
              <a:t>المحاضرة يتوقع من الطالب أن يكون قادرا على </a:t>
            </a:r>
            <a:r>
              <a:rPr lang="ar-EG" dirty="0" smtClean="0"/>
              <a:t>أن </a:t>
            </a:r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يتعرف </a:t>
            </a:r>
            <a:r>
              <a:rPr lang="ar-EG" dirty="0"/>
              <a:t>المبادئ العامة للحياة .</a:t>
            </a:r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أن </a:t>
            </a:r>
            <a:r>
              <a:rPr lang="ar-EG" dirty="0"/>
              <a:t>يميز بين التوافق الداخلي والانسجام الخارجي .</a:t>
            </a:r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أن </a:t>
            </a:r>
            <a:r>
              <a:rPr lang="ar-EG" dirty="0"/>
              <a:t>يتعرف خصائص الشخصية المثالية .</a:t>
            </a:r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أن </a:t>
            </a:r>
            <a:r>
              <a:rPr lang="ar-EG" dirty="0"/>
              <a:t>يتعرف مفهوم التخطيط المتوازن في الحياة .</a:t>
            </a:r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أن </a:t>
            </a:r>
            <a:r>
              <a:rPr lang="ar-EG" dirty="0"/>
              <a:t>يتعرف جوانب الشخصية الستة .</a:t>
            </a:r>
          </a:p>
          <a:p>
            <a:pPr>
              <a:buFont typeface="Wingdings" pitchFamily="2" charset="2"/>
              <a:buChar char="ü"/>
            </a:pPr>
            <a:r>
              <a:rPr lang="ar-EG" dirty="0" smtClean="0"/>
              <a:t>أن </a:t>
            </a:r>
            <a:r>
              <a:rPr lang="ar-EG" dirty="0"/>
              <a:t>يمثل جوانب شخصيته في عجلة حياة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956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395288" y="987574"/>
            <a:ext cx="8064500" cy="3456384"/>
          </a:xfrm>
          <a:prstGeom prst="foldedCorner">
            <a:avLst>
              <a:gd name="adj" fmla="val 0"/>
            </a:avLst>
          </a:prstGeom>
          <a:solidFill>
            <a:srgbClr val="D5DCE1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55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المبادئ العامة للحياة</a:t>
            </a:r>
          </a:p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5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 </a:t>
            </a:r>
            <a:endParaRPr kumimoji="1" lang="ar-SA" sz="5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9040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AutoShape 3"/>
          <p:cNvSpPr>
            <a:spLocks noGrp="1" noChangeArrowheads="1"/>
          </p:cNvSpPr>
          <p:nvPr>
            <p:ph idx="1"/>
          </p:nvPr>
        </p:nvSpPr>
        <p:spPr bwMode="auto">
          <a:xfrm>
            <a:off x="395536" y="843558"/>
            <a:ext cx="7992888" cy="4104456"/>
          </a:xfrm>
          <a:prstGeom prst="foldedCorner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marL="0" marR="0" lvl="0" indent="0" defTabSz="914400" rtl="1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ar-SA" sz="5500" b="0" i="0" u="none" strike="noStrike" kern="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ar-SA" sz="55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</a:rPr>
              <a:t> </a:t>
            </a:r>
            <a:r>
              <a:rPr kumimoji="1" lang="ar-SA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تتصف </a:t>
            </a:r>
            <a:r>
              <a:rPr kumimoji="1" lang="ar-SA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الشخصية </a:t>
            </a:r>
            <a:r>
              <a:rPr kumimoji="1" lang="ar-SA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السوية             </a:t>
            </a:r>
            <a:r>
              <a:rPr kumimoji="1" lang="ar-SA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المتوازنة بصفتين أساسيتين</a:t>
            </a:r>
          </a:p>
        </p:txBody>
      </p:sp>
    </p:spTree>
    <p:extLst>
      <p:ext uri="{BB962C8B-B14F-4D97-AF65-F5344CB8AC3E}">
        <p14:creationId xmlns:p14="http://schemas.microsoft.com/office/powerpoint/2010/main" val="294610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ar-SA" sz="1800" b="0" kern="0" dirty="0" smtClean="0">
                <a:solidFill>
                  <a:sysClr val="windowText" lastClr="000000"/>
                </a:solidFill>
              </a:rPr>
              <a:t/>
            </a:r>
            <a:br>
              <a:rPr lang="ar-SA" sz="1800" b="0" kern="0" dirty="0" smtClean="0">
                <a:solidFill>
                  <a:sysClr val="windowText" lastClr="000000"/>
                </a:solidFill>
              </a:rPr>
            </a:br>
            <a:r>
              <a:rPr lang="ar-SA" sz="1800" b="0" kern="0" dirty="0" smtClean="0">
                <a:solidFill>
                  <a:sysClr val="windowText" lastClr="000000"/>
                </a:solidFill>
              </a:rPr>
              <a:t/>
            </a:r>
            <a:br>
              <a:rPr lang="ar-SA" sz="1800" b="0" kern="0" dirty="0" smtClean="0">
                <a:solidFill>
                  <a:sysClr val="windowText" lastClr="000000"/>
                </a:solidFill>
              </a:rPr>
            </a:br>
            <a:r>
              <a:rPr lang="ar-SA" sz="1800" b="0" kern="0" dirty="0" smtClean="0">
                <a:solidFill>
                  <a:sysClr val="windowText" lastClr="000000"/>
                </a:solidFill>
              </a:rPr>
              <a:t/>
            </a:r>
            <a:br>
              <a:rPr lang="ar-SA" sz="1800" b="0" kern="0" dirty="0" smtClean="0">
                <a:solidFill>
                  <a:sysClr val="windowText" lastClr="000000"/>
                </a:solidFill>
              </a:rPr>
            </a:br>
            <a:r>
              <a:rPr lang="ar-SA" sz="1800" b="0" kern="0" dirty="0" smtClean="0">
                <a:solidFill>
                  <a:sysClr val="windowText" lastClr="000000"/>
                </a:solidFill>
              </a:rPr>
              <a:t/>
            </a:r>
            <a:br>
              <a:rPr lang="ar-SA" sz="1800" b="0" kern="0" dirty="0" smtClean="0">
                <a:solidFill>
                  <a:sysClr val="windowText" lastClr="000000"/>
                </a:solidFill>
              </a:rPr>
            </a:br>
            <a:r>
              <a:rPr lang="ar-SA" sz="1800" b="0" kern="0" dirty="0" smtClean="0">
                <a:solidFill>
                  <a:sysClr val="windowText" lastClr="000000"/>
                </a:solidFill>
              </a:rPr>
              <a:t/>
            </a:r>
            <a:br>
              <a:rPr lang="ar-SA" sz="1800" b="0" kern="0" dirty="0" smtClean="0">
                <a:solidFill>
                  <a:sysClr val="windowText" lastClr="000000"/>
                </a:solidFill>
              </a:rPr>
            </a:br>
            <a:endParaRPr lang="ar-SA" sz="1800" b="0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1832242"/>
              </p:ext>
            </p:extLst>
          </p:nvPr>
        </p:nvGraphicFramePr>
        <p:xfrm>
          <a:off x="1187624" y="1275617"/>
          <a:ext cx="6705600" cy="3108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062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التوافق الداخلي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16852"/>
            <a:ext cx="7097216" cy="3108543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يقصد به توافق الفرد مع ذاته ورضاه عنها وتقديره لها والعمل على تنميتها وتطويرها والترقي بها إلى أعلى درجات الكمال </a:t>
            </a:r>
            <a:r>
              <a:rPr lang="ar-SA" altLang="ar-SA" dirty="0" smtClean="0">
                <a:solidFill>
                  <a:srgbClr val="333399"/>
                </a:solidFill>
                <a:latin typeface="Tahoma" pitchFamily="34" charset="0"/>
              </a:rPr>
              <a:t>الممكنة والاهتمام 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المتوازن بالجوانب الرئيسية الثلاث المكونة للذات :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dirty="0">
                <a:solidFill>
                  <a:srgbClr val="C00000"/>
                </a:solidFill>
                <a:latin typeface="Tahoma" pitchFamily="34" charset="0"/>
              </a:rPr>
              <a:t>الجانب النفسي الروحي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dirty="0">
                <a:solidFill>
                  <a:srgbClr val="C00000"/>
                </a:solidFill>
                <a:latin typeface="Tahoma" pitchFamily="34" charset="0"/>
              </a:rPr>
              <a:t>الجانب العقلي 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dirty="0">
                <a:solidFill>
                  <a:srgbClr val="C00000"/>
                </a:solidFill>
                <a:latin typeface="Tahoma" pitchFamily="34" charset="0"/>
              </a:rPr>
              <a:t>الجانب الجسدي 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1920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الانسجام الخارجي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§"/>
            </a:pP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يقصد </a:t>
            </a:r>
            <a:r>
              <a:rPr lang="ar-SA" altLang="ar-SA" sz="2600" dirty="0" smtClean="0">
                <a:solidFill>
                  <a:srgbClr val="333399"/>
                </a:solidFill>
                <a:latin typeface="Tahoma" pitchFamily="34" charset="0"/>
              </a:rPr>
              <a:t>به </a:t>
            </a: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توافق </a:t>
            </a:r>
            <a:r>
              <a:rPr lang="ar-SA" altLang="ar-SA" sz="2600" dirty="0" smtClean="0">
                <a:solidFill>
                  <a:srgbClr val="333399"/>
                </a:solidFill>
                <a:latin typeface="Tahoma" pitchFamily="34" charset="0"/>
              </a:rPr>
              <a:t>انسجام </a:t>
            </a: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الفرد مع من حوله من أفراد وجماعات وما يحيط به من </a:t>
            </a:r>
            <a:r>
              <a:rPr lang="ar-SA" altLang="ar-SA" sz="2600" dirty="0" smtClean="0">
                <a:solidFill>
                  <a:srgbClr val="333399"/>
                </a:solidFill>
                <a:latin typeface="Tahoma" pitchFamily="34" charset="0"/>
              </a:rPr>
              <a:t>أشياء </a:t>
            </a: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وأجواء وما يدور به من أحداث وما عليه من واجبات في :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§"/>
            </a:pPr>
            <a:r>
              <a:rPr lang="ar-SA" altLang="ar-SA" sz="2600" dirty="0">
                <a:solidFill>
                  <a:srgbClr val="C00000"/>
                </a:solidFill>
                <a:latin typeface="Tahoma" pitchFamily="34" charset="0"/>
              </a:rPr>
              <a:t>الجانب الأسري  </a:t>
            </a:r>
            <a:endParaRPr lang="ar-SA" altLang="ar-SA" sz="2600" dirty="0" smtClean="0">
              <a:solidFill>
                <a:srgbClr val="C00000"/>
              </a:solidFill>
              <a:latin typeface="Tahoma" pitchFamily="34" charset="0"/>
            </a:endParaRP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§"/>
            </a:pPr>
            <a:r>
              <a:rPr lang="ar-SA" altLang="ar-SA" sz="2600" dirty="0" smtClean="0">
                <a:solidFill>
                  <a:srgbClr val="C00000"/>
                </a:solidFill>
                <a:latin typeface="Tahoma" pitchFamily="34" charset="0"/>
              </a:rPr>
              <a:t>الجانب </a:t>
            </a:r>
            <a:r>
              <a:rPr lang="ar-SA" altLang="ar-SA" sz="2600" dirty="0">
                <a:solidFill>
                  <a:srgbClr val="C00000"/>
                </a:solidFill>
                <a:latin typeface="Tahoma" pitchFamily="34" charset="0"/>
              </a:rPr>
              <a:t>الاجتماعي 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§"/>
            </a:pPr>
            <a:r>
              <a:rPr lang="ar-SA" altLang="ar-SA" sz="2600" dirty="0" smtClean="0">
                <a:solidFill>
                  <a:srgbClr val="C00000"/>
                </a:solidFill>
                <a:latin typeface="Tahoma" pitchFamily="34" charset="0"/>
              </a:rPr>
              <a:t>الجانب </a:t>
            </a:r>
            <a:r>
              <a:rPr lang="ar-SA" altLang="ar-SA" sz="2600" dirty="0">
                <a:solidFill>
                  <a:srgbClr val="C00000"/>
                </a:solidFill>
                <a:latin typeface="Tahoma" pitchFamily="34" charset="0"/>
              </a:rPr>
              <a:t>الوظيفي </a:t>
            </a: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.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0000"/>
              <a:buFont typeface="Wingdings" pitchFamily="2" charset="2"/>
              <a:buChar char="§"/>
            </a:pPr>
            <a:r>
              <a:rPr lang="ar-SA" altLang="ar-SA" sz="2600" dirty="0">
                <a:solidFill>
                  <a:srgbClr val="333399"/>
                </a:solidFill>
                <a:latin typeface="Tahoma" pitchFamily="34" charset="0"/>
              </a:rPr>
              <a:t>توافق الفرد مع ذاته وانسجامه مع محيطه غاية كبرى يسعى الجميع إلى تحقيقها . لكن الوصول إليها ليس بالأمر </a:t>
            </a:r>
            <a:r>
              <a:rPr lang="ar-SA" altLang="ar-SA" sz="2600" dirty="0" smtClean="0">
                <a:solidFill>
                  <a:srgbClr val="333399"/>
                </a:solidFill>
                <a:latin typeface="Tahoma" pitchFamily="34" charset="0"/>
              </a:rPr>
              <a:t>السهل</a:t>
            </a:r>
            <a:endParaRPr lang="ar-SA" altLang="ar-SA" sz="2600" dirty="0">
              <a:solidFill>
                <a:srgbClr val="333399"/>
              </a:solidFill>
              <a:latin typeface="Tahoma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6707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995699"/>
            <a:ext cx="6705600" cy="15548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4000" dirty="0" smtClean="0"/>
              <a:t>خصائص الشخصية المثالية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253749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16852"/>
            <a:ext cx="7992888" cy="3643131"/>
          </a:xfrm>
        </p:spPr>
        <p:txBody>
          <a:bodyPr>
            <a:normAutofit/>
          </a:bodyPr>
          <a:lstStyle/>
          <a:p>
            <a:pPr marL="0" lvl="0" indent="0" algn="justLow">
              <a:lnSpc>
                <a:spcPts val="6500"/>
              </a:lnSpc>
              <a:buNone/>
            </a:pPr>
            <a:r>
              <a:rPr kumimoji="1" lang="ar-SA" sz="5800" kern="0" dirty="0">
                <a:solidFill>
                  <a:srgbClr val="200B5B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تتبنى الشخصية المثالية عشر صفات كمبادئ عامة للحياة لا تتنازل عن واحدة منها في جميع تعاملاتها وجوانب حياتها</a:t>
            </a:r>
            <a:endParaRPr kumimoji="1" lang="ar-SA" sz="5800" kern="0" dirty="0">
              <a:solidFill>
                <a:srgbClr val="200B5B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5051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05" y="57150"/>
            <a:ext cx="903287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79" name="WordArt 3"/>
          <p:cNvSpPr>
            <a:spLocks noChangeArrowheads="1" noChangeShapeType="1" noTextEdit="1"/>
          </p:cNvSpPr>
          <p:nvPr/>
        </p:nvSpPr>
        <p:spPr bwMode="auto">
          <a:xfrm>
            <a:off x="1259632" y="227422"/>
            <a:ext cx="6414492" cy="68818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Wave2">
              <a:avLst>
                <a:gd name="adj1" fmla="val 0"/>
                <a:gd name="adj2" fmla="val 0"/>
              </a:avLst>
            </a:prstTxWarp>
            <a:scene3d>
              <a:camera prst="legacyObliqueTopRight">
                <a:rot lat="20399999" lon="21299999" rev="0"/>
              </a:camera>
              <a:lightRig rig="legacyFlat3" dir="b"/>
            </a:scene3d>
            <a:sp3d extrusionH="430200" prstMaterial="legacyMatte">
              <a:extrusionClr>
                <a:srgbClr val="FF00FF"/>
              </a:extrusionClr>
            </a:sp3d>
          </a:bodyPr>
          <a:lstStyle/>
          <a:p>
            <a:pPr algn="ctr"/>
            <a:endParaRPr lang="ar-SA" sz="1000" kern="10" dirty="0">
              <a:gradFill rotWithShape="0">
                <a:gsLst>
                  <a:gs pos="0">
                    <a:prstClr val="white"/>
                  </a:gs>
                  <a:gs pos="100000">
                    <a:srgbClr val="FFFFFF"/>
                  </a:gs>
                </a:gsLst>
                <a:lin ang="5400000" scaled="1"/>
              </a:gradFill>
              <a:latin typeface="AL-Mohanad Bold"/>
              <a:cs typeface="Times New Roman"/>
            </a:endParaRP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1116013" y="771553"/>
            <a:ext cx="6248400" cy="72008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 smtClean="0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الاهتمام والمشاعر</a:t>
            </a:r>
            <a:endParaRPr lang="ar-SA" sz="4400" b="1" dirty="0">
              <a:solidFill>
                <a:srgbClr val="C0504D">
                  <a:lumMod val="75000"/>
                </a:srgbClr>
              </a:solidFill>
              <a:cs typeface="Times New Roman" pitchFamily="18" charset="0"/>
            </a:endParaRPr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1107084" y="1685925"/>
            <a:ext cx="6248400" cy="525786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التعاون والمشاركة</a:t>
            </a: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1075086" y="2333625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التخطيط والتنظيم</a:t>
            </a:r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1082676" y="3100388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ar-SA" sz="4400" b="1" dirty="0" err="1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الإطلاع</a:t>
            </a:r>
            <a:r>
              <a:rPr lang="ar-SA" sz="4400" b="1" dirty="0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 والتفهم</a:t>
            </a:r>
          </a:p>
        </p:txBody>
      </p:sp>
      <p:sp>
        <p:nvSpPr>
          <p:cNvPr id="75784" name="AutoShape 8"/>
          <p:cNvSpPr>
            <a:spLocks noChangeArrowheads="1"/>
          </p:cNvSpPr>
          <p:nvPr/>
        </p:nvSpPr>
        <p:spPr bwMode="auto">
          <a:xfrm>
            <a:off x="1116013" y="3800475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rgbClr val="C0504D">
                    <a:lumMod val="75000"/>
                  </a:srgbClr>
                </a:solidFill>
                <a:cs typeface="Times New Roman" pitchFamily="18" charset="0"/>
              </a:rPr>
              <a:t>المبادرة والمسؤولية</a:t>
            </a:r>
          </a:p>
        </p:txBody>
      </p:sp>
      <p:sp>
        <p:nvSpPr>
          <p:cNvPr id="75786" name="AutoShape 10"/>
          <p:cNvSpPr>
            <a:spLocks noChangeArrowheads="1"/>
          </p:cNvSpPr>
          <p:nvPr/>
        </p:nvSpPr>
        <p:spPr bwMode="auto">
          <a:xfrm>
            <a:off x="7593013" y="971550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>
                <a:solidFill>
                  <a:prstClr val="black"/>
                </a:solidFill>
                <a:cs typeface="Times New Roman" pitchFamily="18" charset="0"/>
              </a:rPr>
              <a:t>1</a:t>
            </a:r>
            <a:endParaRPr lang="en-US" sz="2400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75787" name="AutoShape 11"/>
          <p:cNvSpPr>
            <a:spLocks noChangeArrowheads="1"/>
          </p:cNvSpPr>
          <p:nvPr/>
        </p:nvSpPr>
        <p:spPr bwMode="auto">
          <a:xfrm>
            <a:off x="7593013" y="168592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>
                <a:solidFill>
                  <a:prstClr val="black"/>
                </a:solidFill>
                <a:cs typeface="Times New Roman" pitchFamily="18" charset="0"/>
              </a:rPr>
              <a:t>2</a:t>
            </a:r>
            <a:endParaRPr lang="en-US" sz="2400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75788" name="AutoShape 12"/>
          <p:cNvSpPr>
            <a:spLocks noChangeArrowheads="1"/>
          </p:cNvSpPr>
          <p:nvPr/>
        </p:nvSpPr>
        <p:spPr bwMode="auto">
          <a:xfrm>
            <a:off x="7593013" y="237172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>
                <a:solidFill>
                  <a:prstClr val="black"/>
                </a:solidFill>
                <a:cs typeface="Times New Roman" pitchFamily="18" charset="0"/>
              </a:rPr>
              <a:t>3</a:t>
            </a:r>
            <a:endParaRPr lang="en-US" sz="2400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75789" name="AutoShape 13"/>
          <p:cNvSpPr>
            <a:spLocks noChangeArrowheads="1"/>
          </p:cNvSpPr>
          <p:nvPr/>
        </p:nvSpPr>
        <p:spPr bwMode="auto">
          <a:xfrm>
            <a:off x="7593013" y="3100388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>
                <a:solidFill>
                  <a:prstClr val="black"/>
                </a:solidFill>
                <a:cs typeface="Times New Roman" pitchFamily="18" charset="0"/>
              </a:rPr>
              <a:t>4</a:t>
            </a:r>
            <a:endParaRPr lang="en-US" sz="2400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75790" name="AutoShape 14"/>
          <p:cNvSpPr>
            <a:spLocks noChangeArrowheads="1"/>
          </p:cNvSpPr>
          <p:nvPr/>
        </p:nvSpPr>
        <p:spPr bwMode="auto">
          <a:xfrm>
            <a:off x="7593013" y="380047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>
                <a:solidFill>
                  <a:prstClr val="black"/>
                </a:solidFill>
                <a:cs typeface="Times New Roman" pitchFamily="18" charset="0"/>
              </a:rPr>
              <a:t>5</a:t>
            </a:r>
            <a:endParaRPr lang="en-US" sz="2400" b="1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21910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500"/>
                                        <p:tgtEl>
                                          <p:spTgt spid="75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0" dur="5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/>
      <p:bldP spid="75780" grpId="0" animBg="1" autoUpdateAnimBg="0"/>
      <p:bldP spid="75781" grpId="0" animBg="1" autoUpdateAnimBg="0"/>
      <p:bldP spid="75782" grpId="0" animBg="1" autoUpdateAnimBg="0"/>
      <p:bldP spid="75783" grpId="0" animBg="1" autoUpdateAnimBg="0"/>
      <p:bldP spid="75784" grpId="0" animBg="1" autoUpdateAnimBg="0"/>
      <p:bldP spid="75786" grpId="0" animBg="1" autoUpdateAnimBg="0"/>
      <p:bldP spid="75787" grpId="0" animBg="1" autoUpdateAnimBg="0"/>
      <p:bldP spid="75788" grpId="0" animBg="1" autoUpdateAnimBg="0"/>
      <p:bldP spid="75789" grpId="0" animBg="1" autoUpdateAnimBg="0"/>
      <p:bldP spid="7579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05" y="57150"/>
            <a:ext cx="903287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79" name="WordArt 3"/>
          <p:cNvSpPr>
            <a:spLocks noChangeArrowheads="1" noChangeShapeType="1" noTextEdit="1"/>
          </p:cNvSpPr>
          <p:nvPr/>
        </p:nvSpPr>
        <p:spPr bwMode="auto">
          <a:xfrm>
            <a:off x="1259632" y="227422"/>
            <a:ext cx="6414492" cy="68818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Wave2">
              <a:avLst>
                <a:gd name="adj1" fmla="val 0"/>
                <a:gd name="adj2" fmla="val 0"/>
              </a:avLst>
            </a:prstTxWarp>
            <a:scene3d>
              <a:camera prst="legacyObliqueTopRight">
                <a:rot lat="20399999" lon="21299999" rev="0"/>
              </a:camera>
              <a:lightRig rig="legacyFlat3" dir="b"/>
            </a:scene3d>
            <a:sp3d extrusionH="430200" prstMaterial="legacyMatte">
              <a:extrusionClr>
                <a:srgbClr val="FF00FF"/>
              </a:extrusionClr>
            </a:sp3d>
          </a:bodyPr>
          <a:lstStyle/>
          <a:p>
            <a:pPr algn="ctr"/>
            <a:endParaRPr lang="ar-SA" sz="1000" kern="10" dirty="0">
              <a:gradFill rotWithShape="0">
                <a:gsLst>
                  <a:gs pos="0">
                    <a:schemeClr val="bg1"/>
                  </a:gs>
                  <a:gs pos="100000">
                    <a:srgbClr val="FFFFFF"/>
                  </a:gs>
                </a:gsLst>
                <a:lin ang="5400000" scaled="1"/>
              </a:gradFill>
              <a:latin typeface="AL-Mohanad Bold"/>
              <a:cs typeface="+mj-cs"/>
            </a:endParaRP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1116013" y="771553"/>
            <a:ext cx="6248400" cy="72008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الجهد والمثابرة</a:t>
            </a:r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1107084" y="1685925"/>
            <a:ext cx="6248400" cy="525786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الانجاز والفوز</a:t>
            </a: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1075086" y="2333625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الأثر والذكرى </a:t>
            </a:r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1075086" y="3071813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lvl="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المعنى والتأثير </a:t>
            </a:r>
          </a:p>
        </p:txBody>
      </p:sp>
      <p:sp>
        <p:nvSpPr>
          <p:cNvPr id="75784" name="AutoShape 8"/>
          <p:cNvSpPr>
            <a:spLocks noChangeArrowheads="1"/>
          </p:cNvSpPr>
          <p:nvPr/>
        </p:nvSpPr>
        <p:spPr bwMode="auto">
          <a:xfrm>
            <a:off x="1116013" y="3800475"/>
            <a:ext cx="62484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ar-SA" sz="44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الاستقامة</a:t>
            </a:r>
          </a:p>
        </p:txBody>
      </p:sp>
      <p:sp>
        <p:nvSpPr>
          <p:cNvPr id="75786" name="AutoShape 10"/>
          <p:cNvSpPr>
            <a:spLocks noChangeArrowheads="1"/>
          </p:cNvSpPr>
          <p:nvPr/>
        </p:nvSpPr>
        <p:spPr bwMode="auto">
          <a:xfrm>
            <a:off x="7593013" y="862981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 dirty="0" smtClean="0">
                <a:cs typeface="Times New Roman" pitchFamily="18" charset="0"/>
              </a:rPr>
              <a:t>6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75787" name="AutoShape 11"/>
          <p:cNvSpPr>
            <a:spLocks noChangeArrowheads="1"/>
          </p:cNvSpPr>
          <p:nvPr/>
        </p:nvSpPr>
        <p:spPr bwMode="auto">
          <a:xfrm>
            <a:off x="7593013" y="168592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 dirty="0" smtClean="0">
                <a:cs typeface="Times New Roman" pitchFamily="18" charset="0"/>
              </a:rPr>
              <a:t>7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75788" name="AutoShape 12"/>
          <p:cNvSpPr>
            <a:spLocks noChangeArrowheads="1"/>
          </p:cNvSpPr>
          <p:nvPr/>
        </p:nvSpPr>
        <p:spPr bwMode="auto">
          <a:xfrm>
            <a:off x="7593013" y="237172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 dirty="0" smtClean="0">
                <a:cs typeface="Times New Roman" pitchFamily="18" charset="0"/>
              </a:rPr>
              <a:t>8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75789" name="AutoShape 13"/>
          <p:cNvSpPr>
            <a:spLocks noChangeArrowheads="1"/>
          </p:cNvSpPr>
          <p:nvPr/>
        </p:nvSpPr>
        <p:spPr bwMode="auto">
          <a:xfrm>
            <a:off x="7593013" y="3100388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 dirty="0" smtClean="0">
                <a:cs typeface="Times New Roman" pitchFamily="18" charset="0"/>
              </a:rPr>
              <a:t>9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75790" name="AutoShape 14"/>
          <p:cNvSpPr>
            <a:spLocks noChangeArrowheads="1"/>
          </p:cNvSpPr>
          <p:nvPr/>
        </p:nvSpPr>
        <p:spPr bwMode="auto">
          <a:xfrm>
            <a:off x="7593013" y="3800475"/>
            <a:ext cx="838200" cy="62865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rgbClr val="FFFF00"/>
            </a:prstShdw>
          </a:effectLst>
        </p:spPr>
        <p:txBody>
          <a:bodyPr wrap="none" anchor="ctr"/>
          <a:lstStyle/>
          <a:p>
            <a:pPr algn="ctr" eaLnBrk="0" hangingPunct="0"/>
            <a:r>
              <a:rPr lang="en-US" sz="3600" b="1" dirty="0" smtClean="0">
                <a:cs typeface="Times New Roman" pitchFamily="18" charset="0"/>
              </a:rPr>
              <a:t>10</a:t>
            </a:r>
            <a:endParaRPr lang="en-US" sz="24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03580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500"/>
                                        <p:tgtEl>
                                          <p:spTgt spid="75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0" dur="5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/>
      <p:bldP spid="75780" grpId="0" animBg="1" autoUpdateAnimBg="0"/>
      <p:bldP spid="75781" grpId="0" animBg="1" autoUpdateAnimBg="0"/>
      <p:bldP spid="75782" grpId="0" animBg="1" autoUpdateAnimBg="0"/>
      <p:bldP spid="75783" grpId="0" animBg="1" autoUpdateAnimBg="0"/>
      <p:bldP spid="75784" grpId="0" animBg="1" autoUpdateAnimBg="0"/>
      <p:bldP spid="75786" grpId="0" animBg="1" autoUpdateAnimBg="0"/>
      <p:bldP spid="75787" grpId="0" animBg="1" autoUpdateAnimBg="0"/>
      <p:bldP spid="75788" grpId="0" animBg="1" autoUpdateAnimBg="0"/>
      <p:bldP spid="75789" grpId="0" animBg="1" autoUpdateAnimBg="0"/>
      <p:bldP spid="75790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AutoShape 2"/>
          <p:cNvSpPr>
            <a:spLocks noChangeArrowheads="1"/>
          </p:cNvSpPr>
          <p:nvPr/>
        </p:nvSpPr>
        <p:spPr bwMode="auto">
          <a:xfrm>
            <a:off x="468313" y="1059656"/>
            <a:ext cx="8229600" cy="1600200"/>
          </a:xfrm>
          <a:prstGeom prst="foldedCorner">
            <a:avLst>
              <a:gd name="adj" fmla="val 0"/>
            </a:avLst>
          </a:prstGeom>
          <a:solidFill>
            <a:srgbClr val="FF00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marL="476250" indent="-476250"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kumimoji="1" lang="ar-SA" sz="43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التخطيط لحياة متوازنة 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86" y="2343150"/>
            <a:ext cx="26003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10" name="AutoShape 6"/>
          <p:cNvSpPr>
            <a:spLocks noChangeArrowheads="1"/>
          </p:cNvSpPr>
          <p:nvPr/>
        </p:nvSpPr>
        <p:spPr bwMode="auto">
          <a:xfrm>
            <a:off x="6156327" y="4569624"/>
            <a:ext cx="2987675" cy="756047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hlink"/>
          </a:solidFill>
          <a:ln w="28575" cap="sq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0711" name="AutoShape 7"/>
          <p:cNvSpPr>
            <a:spLocks noChangeArrowheads="1"/>
          </p:cNvSpPr>
          <p:nvPr/>
        </p:nvSpPr>
        <p:spPr bwMode="auto">
          <a:xfrm>
            <a:off x="6" y="4786312"/>
            <a:ext cx="3059113" cy="539354"/>
          </a:xfrm>
          <a:prstGeom prst="leftArrow">
            <a:avLst>
              <a:gd name="adj1" fmla="val 50000"/>
              <a:gd name="adj2" fmla="val 106347"/>
            </a:avLst>
          </a:prstGeom>
          <a:solidFill>
            <a:schemeClr val="hlink"/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946522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6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83531"/>
            <a:ext cx="8305800" cy="440759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ما مفهوم التوازن في الحياة ؟ </a:t>
            </a:r>
            <a:r>
              <a:rPr lang="ar-SA" dirty="0"/>
              <a:t/>
            </a:r>
            <a:br>
              <a:rPr lang="ar-SA" dirty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016852"/>
            <a:ext cx="6705600" cy="3211083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sz="3200" dirty="0">
                <a:solidFill>
                  <a:srgbClr val="333399"/>
                </a:solidFill>
                <a:latin typeface="Tahoma" pitchFamily="34" charset="0"/>
              </a:rPr>
              <a:t>التوازن في الحياة لا يعني تساوي درجات التركيز في جميع جوانب الحياة ، وانما يعني اعطاء كل ذي حق حقه قل أم كثر من الوقت والجهد والتركيز 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ar-SA" altLang="ar-SA" sz="3200" dirty="0">
                <a:solidFill>
                  <a:srgbClr val="333399"/>
                </a:solidFill>
                <a:latin typeface="Tahoma" pitchFamily="34" charset="0"/>
              </a:rPr>
              <a:t>ولكن ينبغي أن تكون المبادئ العشرة العامة للحياة متأصلة في سلوك الفرد في جميع شؤون حياته وفي جميع جوانب شخصيته </a:t>
            </a:r>
          </a:p>
        </p:txBody>
      </p:sp>
    </p:spTree>
    <p:extLst>
      <p:ext uri="{BB962C8B-B14F-4D97-AF65-F5344CB8AC3E}">
        <p14:creationId xmlns:p14="http://schemas.microsoft.com/office/powerpoint/2010/main" val="422568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ar-SA" sz="40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Simplified Arabic" pitchFamily="18" charset="-78"/>
            </a:endParaRPr>
          </a:p>
          <a:p>
            <a:pPr marL="0" lvl="0" indent="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ar-SA" sz="4000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Simplified Arabic" pitchFamily="18" charset="-78"/>
            </a:endParaRPr>
          </a:p>
          <a:p>
            <a:pPr marL="0" lvl="0" indent="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ar-SA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كيف </a:t>
            </a:r>
            <a:r>
              <a:rPr kumimoji="1" lang="ar-SA" sz="40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Simplified Arabic" pitchFamily="18" charset="-78"/>
              </a:rPr>
              <a:t>تخطط لحياة متوازنة ؟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6799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2"/>
            <a:ext cx="7385248" cy="3355099"/>
          </a:xfrm>
        </p:spPr>
        <p:txBody>
          <a:bodyPr/>
          <a:lstStyle/>
          <a:p>
            <a:pPr marL="0" indent="0">
              <a:buNone/>
            </a:pPr>
            <a:r>
              <a:rPr lang="ar-SA" sz="3200" dirty="0" smtClean="0">
                <a:solidFill>
                  <a:schemeClr val="accent2"/>
                </a:solidFill>
              </a:rPr>
              <a:t>1-</a:t>
            </a:r>
            <a:r>
              <a:rPr lang="ar-SA" dirty="0" smtClean="0"/>
              <a:t>أكتبي </a:t>
            </a:r>
            <a:r>
              <a:rPr lang="ar-SA" dirty="0"/>
              <a:t>قوائم  بالصفات التي تعتقدين أنها تمثل الشخصية الناجحة في جميع جوانب الحياة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استعيني </a:t>
            </a:r>
            <a:r>
              <a:rPr lang="ar-SA" dirty="0"/>
              <a:t>في ذلك </a:t>
            </a:r>
            <a:r>
              <a:rPr lang="ar-SA" dirty="0" smtClean="0"/>
              <a:t>بإرشادات </a:t>
            </a:r>
            <a:r>
              <a:rPr lang="ar-SA" dirty="0"/>
              <a:t>الدين وأعراف المجتمع وسمات الناس الناجحين </a:t>
            </a:r>
            <a:r>
              <a:rPr lang="ar-SA" dirty="0" smtClean="0"/>
              <a:t>،مستخدمة </a:t>
            </a:r>
            <a:r>
              <a:rPr lang="ar-SA" dirty="0"/>
              <a:t>الجدول التالي  .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262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4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424884"/>
              </p:ext>
            </p:extLst>
          </p:nvPr>
        </p:nvGraphicFramePr>
        <p:xfrm>
          <a:off x="1312134" y="681037"/>
          <a:ext cx="6932291" cy="3546896"/>
        </p:xfrm>
        <a:graphic>
          <a:graphicData uri="http://schemas.openxmlformats.org/drawingml/2006/table">
            <a:tbl>
              <a:tblPr rtl="1" firstRow="1" bandRow="1"/>
              <a:tblGrid>
                <a:gridCol w="945512"/>
                <a:gridCol w="2635603"/>
                <a:gridCol w="3351176"/>
              </a:tblGrid>
              <a:tr h="76649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800" dirty="0" smtClean="0"/>
                        <a:t>  م</a:t>
                      </a:r>
                      <a:endParaRPr lang="ar-SA" sz="18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800" dirty="0" smtClean="0"/>
                        <a:t>  جوانب</a:t>
                      </a:r>
                      <a:r>
                        <a:rPr lang="ar-SA" sz="1800" baseline="0" dirty="0" smtClean="0"/>
                        <a:t> الشخصية</a:t>
                      </a:r>
                      <a:endParaRPr lang="ar-SA" sz="18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800" dirty="0" smtClean="0"/>
                        <a:t> الواجبات والصفات المثالية</a:t>
                      </a:r>
                      <a:endParaRPr lang="ar-SA" sz="18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 1- 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 الديني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 2-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 العقلي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 3-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 الجسدي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 4-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</a:t>
                      </a:r>
                      <a:r>
                        <a:rPr lang="ar-SA" sz="1400" b="1" baseline="0" dirty="0" smtClean="0"/>
                        <a:t> الأسري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5-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 الاجتماعي 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40000"/>
                      </a:srgbClr>
                    </a:solidFill>
                  </a:tcPr>
                </a:tc>
              </a:tr>
              <a:tr h="46340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dirty="0" smtClean="0"/>
                        <a:t> 6-</a:t>
                      </a:r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r>
                        <a:rPr lang="ar-SA" sz="1400" b="1" dirty="0" smtClean="0"/>
                        <a:t> الجانب الوظيفي</a:t>
                      </a:r>
                      <a:endParaRPr lang="ar-SA" sz="1400" b="1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rtl="1"/>
                      <a:endParaRPr lang="ar-SA" sz="1400" dirty="0"/>
                    </a:p>
                  </a:txBody>
                  <a:tcPr marL="91437" marR="91437" marT="34293" marB="34293">
                    <a:lnL w="12700" cmpd="sng">
                      <a:solidFill>
                        <a:srgbClr val="6600CC"/>
                      </a:solidFill>
                    </a:lnL>
                    <a:lnR w="12700" cmpd="sng">
                      <a:solidFill>
                        <a:srgbClr val="6600CC"/>
                      </a:solidFill>
                    </a:lnR>
                    <a:lnT w="12700" cmpd="sng">
                      <a:solidFill>
                        <a:srgbClr val="6600CC"/>
                      </a:solidFill>
                    </a:lnT>
                    <a:lnB w="12700" cmpd="sng">
                      <a:solidFill>
                        <a:srgbClr val="6600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00CC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06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2- </a:t>
            </a:r>
            <a:r>
              <a:rPr lang="ar-SA" dirty="0"/>
              <a:t>رتبي أعمالك </a:t>
            </a:r>
            <a:r>
              <a:rPr lang="ar-SA" dirty="0" smtClean="0"/>
              <a:t>وأولوياتك أولا </a:t>
            </a:r>
            <a:r>
              <a:rPr lang="ar-SA" dirty="0"/>
              <a:t>حسب الأهمية </a:t>
            </a:r>
            <a:r>
              <a:rPr lang="ar-SA" dirty="0" smtClean="0"/>
              <a:t>والوقت</a:t>
            </a:r>
            <a:endParaRPr lang="ar-S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23711"/>
            <a:ext cx="2016224" cy="12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سهم للأسفل 12"/>
          <p:cNvSpPr/>
          <p:nvPr/>
        </p:nvSpPr>
        <p:spPr bwMode="auto">
          <a:xfrm>
            <a:off x="4067944" y="916111"/>
            <a:ext cx="288032" cy="3024188"/>
          </a:xfrm>
          <a:prstGeom prst="downArrow">
            <a:avLst/>
          </a:prstGeom>
          <a:solidFill>
            <a:schemeClr val="hlink"/>
          </a:solidFill>
          <a:ln w="28575" cap="sq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1" anchor="ctr"/>
          <a:lstStyle/>
          <a:p>
            <a:pPr>
              <a:defRPr/>
            </a:pPr>
            <a:endParaRPr lang="ar-S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70252" y="888787"/>
            <a:ext cx="371475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4953398" y="946398"/>
            <a:ext cx="1872208" cy="1151584"/>
          </a:xfrm>
          <a:prstGeom prst="ellipse">
            <a:avLst/>
          </a:prstGeom>
          <a:solidFill>
            <a:srgbClr val="00B0F0"/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rtl="1">
              <a:spcBef>
                <a:spcPct val="20000"/>
              </a:spcBef>
              <a:defRPr/>
            </a:pPr>
            <a:r>
              <a:rPr kumimoji="1" lang="ar-S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مهم وعاجل</a:t>
            </a:r>
          </a:p>
          <a:p>
            <a:pPr algn="ctr" rtl="1">
              <a:spcBef>
                <a:spcPct val="20000"/>
              </a:spcBef>
              <a:defRPr/>
            </a:pPr>
            <a:r>
              <a:rPr kumimoji="1" lang="ar-SA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(انجز)</a:t>
            </a:r>
            <a:endParaRPr kumimoji="1" lang="ar-SA" sz="2000" dirty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>
            <a:off x="1619672" y="2887959"/>
            <a:ext cx="1944216" cy="1123954"/>
          </a:xfrm>
          <a:prstGeom prst="ellipse">
            <a:avLst/>
          </a:prstGeom>
          <a:solidFill>
            <a:srgbClr val="00B0F0"/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ts val="1800"/>
              </a:lnSpc>
              <a:spcBef>
                <a:spcPct val="20000"/>
              </a:spcBef>
              <a:defRPr/>
            </a:pPr>
            <a:r>
              <a:rPr kumimoji="1" lang="ar-S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غير عاجل غير مهم </a:t>
            </a:r>
          </a:p>
          <a:p>
            <a:pPr algn="ctr" rtl="1">
              <a:lnSpc>
                <a:spcPts val="1800"/>
              </a:lnSpc>
              <a:spcBef>
                <a:spcPct val="20000"/>
              </a:spcBef>
              <a:defRPr/>
            </a:pPr>
            <a:r>
              <a:rPr kumimoji="1" lang="ar-SA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 احذف )</a:t>
            </a:r>
          </a:p>
        </p:txBody>
      </p:sp>
      <p:sp>
        <p:nvSpPr>
          <p:cNvPr id="16" name="Oval 4"/>
          <p:cNvSpPr>
            <a:spLocks noChangeArrowheads="1"/>
          </p:cNvSpPr>
          <p:nvPr/>
        </p:nvSpPr>
        <p:spPr bwMode="auto">
          <a:xfrm>
            <a:off x="5017022" y="2818239"/>
            <a:ext cx="1808584" cy="1123955"/>
          </a:xfrm>
          <a:prstGeom prst="ellipse">
            <a:avLst/>
          </a:prstGeom>
          <a:solidFill>
            <a:srgbClr val="00B0F0"/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lnSpc>
                <a:spcPts val="1800"/>
              </a:lnSpc>
              <a:spcBef>
                <a:spcPct val="20000"/>
              </a:spcBef>
              <a:defRPr/>
            </a:pPr>
            <a:r>
              <a:rPr kumimoji="1" lang="ar-S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عاجل </a:t>
            </a:r>
          </a:p>
          <a:p>
            <a:pPr algn="ctr" rtl="1">
              <a:lnSpc>
                <a:spcPts val="1800"/>
              </a:lnSpc>
              <a:spcBef>
                <a:spcPct val="20000"/>
              </a:spcBef>
              <a:defRPr/>
            </a:pPr>
            <a:r>
              <a:rPr kumimoji="1" lang="ar-S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وغير مهم</a:t>
            </a:r>
          </a:p>
          <a:p>
            <a:pPr algn="ctr" rtl="1">
              <a:lnSpc>
                <a:spcPts val="1800"/>
              </a:lnSpc>
              <a:spcBef>
                <a:spcPct val="20000"/>
              </a:spcBef>
              <a:defRPr/>
            </a:pPr>
            <a:r>
              <a:rPr kumimoji="1" lang="ar-SA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(فوض)</a:t>
            </a:r>
            <a:endParaRPr kumimoji="1" lang="ar-SA" sz="2000" dirty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436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5" grpId="0" animBg="1" autoUpdateAnimBg="0"/>
      <p:bldP spid="16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1" lang="ar-SA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ثانيا حسب الرغبة والحاجة:</a:t>
            </a:r>
            <a:r>
              <a:rPr kumimoji="1" lang="ar-SA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kumimoji="1" lang="ar-SA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ar-SA" dirty="0"/>
          </a:p>
        </p:txBody>
      </p:sp>
      <p:sp>
        <p:nvSpPr>
          <p:cNvPr id="4" name="Oval 4"/>
          <p:cNvSpPr>
            <a:spLocks noGrp="1" noChangeArrowheads="1"/>
          </p:cNvSpPr>
          <p:nvPr>
            <p:ph idx="1"/>
          </p:nvPr>
        </p:nvSpPr>
        <p:spPr bwMode="auto">
          <a:xfrm>
            <a:off x="1219200" y="987574"/>
            <a:ext cx="1984648" cy="129614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>
            <a:normAutofit fontScale="55000" lnSpcReduction="20000"/>
          </a:bodyPr>
          <a:lstStyle/>
          <a:p>
            <a:pPr marL="0" indent="0" rtl="1">
              <a:spcBef>
                <a:spcPct val="20000"/>
              </a:spcBef>
              <a:buNone/>
              <a:defRPr/>
            </a:pPr>
            <a:endParaRPr kumimoji="1" lang="ar-SA" sz="2000" dirty="0" smtClean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  <a:p>
            <a:pPr marL="0" indent="0" algn="ctr" rtl="1">
              <a:spcBef>
                <a:spcPct val="20000"/>
              </a:spcBef>
              <a:buNone/>
              <a:defRPr/>
            </a:pPr>
            <a:r>
              <a:rPr kumimoji="1"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اريد ولا احتاج</a:t>
            </a:r>
          </a:p>
          <a:p>
            <a:pPr marL="0" indent="0" algn="ctr">
              <a:spcBef>
                <a:spcPct val="20000"/>
              </a:spcBef>
              <a:buNone/>
              <a:defRPr/>
            </a:pPr>
            <a:r>
              <a:rPr kumimoji="1" lang="ar-SA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(خطط)</a:t>
            </a:r>
          </a:p>
          <a:p>
            <a:pPr marL="0" indent="0" rtl="1">
              <a:spcBef>
                <a:spcPct val="20000"/>
              </a:spcBef>
              <a:buNone/>
              <a:defRPr/>
            </a:pPr>
            <a:endParaRPr kumimoji="1" lang="ar-SA" sz="2400" dirty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</p:txBody>
      </p:sp>
      <p:sp>
        <p:nvSpPr>
          <p:cNvPr id="5" name="Oval 4"/>
          <p:cNvSpPr txBox="1">
            <a:spLocks noChangeArrowheads="1"/>
          </p:cNvSpPr>
          <p:nvPr/>
        </p:nvSpPr>
        <p:spPr bwMode="auto">
          <a:xfrm>
            <a:off x="5364088" y="987574"/>
            <a:ext cx="1984648" cy="129614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20000"/>
              </a:spcBef>
              <a:buFont typeface="Arial" pitchFamily="34" charset="0"/>
              <a:buNone/>
              <a:defRPr/>
            </a:pPr>
            <a:endParaRPr kumimoji="1" lang="ar-SA" sz="2000" dirty="0" smtClean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  <a:p>
            <a:pPr marL="0" indent="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kumimoji="1" lang="ar-S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احتاج واريد</a:t>
            </a:r>
          </a:p>
          <a:p>
            <a:pPr marL="0" indent="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kumimoji="1" lang="ar-S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(انجز)</a:t>
            </a:r>
          </a:p>
          <a:p>
            <a:pPr marL="0" indent="0">
              <a:spcBef>
                <a:spcPct val="20000"/>
              </a:spcBef>
              <a:buFont typeface="Arial" pitchFamily="34" charset="0"/>
              <a:buNone/>
              <a:defRPr/>
            </a:pPr>
            <a:endParaRPr kumimoji="1" lang="ar-SA" sz="2400" dirty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</p:txBody>
      </p:sp>
      <p:sp>
        <p:nvSpPr>
          <p:cNvPr id="6" name="Oval 4"/>
          <p:cNvSpPr txBox="1">
            <a:spLocks noChangeArrowheads="1"/>
          </p:cNvSpPr>
          <p:nvPr/>
        </p:nvSpPr>
        <p:spPr bwMode="auto">
          <a:xfrm>
            <a:off x="1495500" y="2931790"/>
            <a:ext cx="1984648" cy="129614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20000"/>
              </a:spcBef>
              <a:buNone/>
              <a:defRPr/>
            </a:pPr>
            <a:r>
              <a:rPr kumimoji="1" lang="ar-SA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لا أريد ولا أحتاج</a:t>
            </a:r>
          </a:p>
          <a:p>
            <a:pPr marL="0" indent="0">
              <a:spcBef>
                <a:spcPct val="20000"/>
              </a:spcBef>
              <a:buNone/>
              <a:defRPr/>
            </a:pPr>
            <a:r>
              <a:rPr kumimoji="1" lang="ar-SA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    ( </a:t>
            </a:r>
            <a:r>
              <a:rPr kumimoji="1" lang="ar-SA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احذف )</a:t>
            </a:r>
          </a:p>
        </p:txBody>
      </p:sp>
      <p:sp>
        <p:nvSpPr>
          <p:cNvPr id="9" name="Oval 4"/>
          <p:cNvSpPr txBox="1">
            <a:spLocks noChangeArrowheads="1"/>
          </p:cNvSpPr>
          <p:nvPr/>
        </p:nvSpPr>
        <p:spPr bwMode="auto">
          <a:xfrm>
            <a:off x="5292080" y="2931790"/>
            <a:ext cx="1984648" cy="129614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457200" algn="r" defTabSz="914400" rtl="1" eaLnBrk="1" latinLnBrk="0" hangingPunct="1">
              <a:spcBef>
                <a:spcPts val="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20000"/>
              </a:spcBef>
              <a:buFont typeface="Arial" pitchFamily="34" charset="0"/>
              <a:buNone/>
              <a:defRPr/>
            </a:pPr>
            <a:endParaRPr kumimoji="1" lang="ar-SA" sz="2000" dirty="0" smtClean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  <a:p>
            <a:pPr marL="0" indent="0" algn="ctr">
              <a:spcBef>
                <a:spcPct val="20000"/>
              </a:spcBef>
              <a:buNone/>
              <a:defRPr/>
            </a:pPr>
            <a:r>
              <a:rPr kumimoji="1" lang="ar-S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أحتج ولا أريد</a:t>
            </a:r>
          </a:p>
          <a:p>
            <a:pPr marL="0" indent="0" algn="ctr">
              <a:spcBef>
                <a:spcPct val="20000"/>
              </a:spcBef>
              <a:buNone/>
              <a:defRPr/>
            </a:pPr>
            <a:r>
              <a:rPr kumimoji="1" lang="ar-SA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</a:rPr>
              <a:t>( اربط )</a:t>
            </a:r>
          </a:p>
          <a:p>
            <a:pPr marL="0" indent="0">
              <a:spcBef>
                <a:spcPct val="20000"/>
              </a:spcBef>
              <a:buFont typeface="Arial" pitchFamily="34" charset="0"/>
              <a:buNone/>
              <a:defRPr/>
            </a:pPr>
            <a:endParaRPr kumimoji="1" lang="ar-SA" sz="2400" dirty="0"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</a:endParaRPr>
          </a:p>
        </p:txBody>
      </p:sp>
      <p:sp>
        <p:nvSpPr>
          <p:cNvPr id="10" name="سهم للأسفل 12"/>
          <p:cNvSpPr/>
          <p:nvPr/>
        </p:nvSpPr>
        <p:spPr bwMode="auto">
          <a:xfrm>
            <a:off x="4388743" y="1158256"/>
            <a:ext cx="288032" cy="3024188"/>
          </a:xfrm>
          <a:prstGeom prst="downArrow">
            <a:avLst/>
          </a:prstGeom>
          <a:solidFill>
            <a:schemeClr val="hlink"/>
          </a:solidFill>
          <a:ln w="28575" cap="sq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1" anchor="ctr"/>
          <a:lstStyle/>
          <a:p>
            <a:pPr>
              <a:defRPr/>
            </a:pPr>
            <a:endParaRPr lang="ar-S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سهم إلى اليمين 13"/>
          <p:cNvSpPr/>
          <p:nvPr/>
        </p:nvSpPr>
        <p:spPr bwMode="auto">
          <a:xfrm>
            <a:off x="2771800" y="2428268"/>
            <a:ext cx="3313113" cy="35951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 w="28575" cap="sq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1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8933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  <p:bldP spid="9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1219200" y="1563638"/>
            <a:ext cx="6705600" cy="2561757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kumimoji="1" lang="ar-SA" sz="4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نشاط </a:t>
            </a:r>
            <a:r>
              <a:rPr kumimoji="1" lang="ar-SA" sz="4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فردي</a:t>
            </a:r>
            <a:r>
              <a:rPr kumimoji="1" lang="ar-SA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kumimoji="1" lang="ar-SA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ar-SA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53921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12" y="843571"/>
            <a:ext cx="6137376" cy="3282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16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2"/>
            <a:ext cx="7992888" cy="3859154"/>
          </a:xfrm>
        </p:spPr>
        <p:txBody>
          <a:bodyPr/>
          <a:lstStyle/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العقلي </a:t>
            </a:r>
          </a:p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الوظيفي</a:t>
            </a:r>
          </a:p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الاجتماعي</a:t>
            </a:r>
          </a:p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الديني</a:t>
            </a:r>
          </a:p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الجسدي</a:t>
            </a:r>
          </a:p>
          <a:p>
            <a:pPr>
              <a:lnSpc>
                <a:spcPts val="4700"/>
              </a:lnSpc>
              <a:buFont typeface="Wingdings" pitchFamily="2" charset="2"/>
              <a:buChar char="Ø"/>
            </a:pPr>
            <a:r>
              <a:rPr lang="ar-SA" dirty="0" smtClean="0">
                <a:solidFill>
                  <a:srgbClr val="0033CC"/>
                </a:solidFill>
              </a:rPr>
              <a:t>الجانب الأسري</a:t>
            </a:r>
            <a:endParaRPr lang="ar-EG" dirty="0">
              <a:solidFill>
                <a:srgbClr val="0033CC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chemeClr val="tx2">
              <a:lumMod val="75000"/>
            </a:schemeClr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>
            <a:normAutofit fontScale="90000"/>
          </a:bodyPr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 جوانب الشخصية </a:t>
            </a:r>
            <a:r>
              <a:rPr kumimoji="1" lang="ar-SA" sz="45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الست</a:t>
            </a:r>
            <a:endParaRPr kumimoji="1" lang="ar-SA" sz="4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361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3"/>
            <a:ext cx="7385248" cy="328309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ts val="6000"/>
              </a:lnSpc>
              <a:buFont typeface="Wingdings" pitchFamily="2" charset="2"/>
              <a:buChar char="ü"/>
            </a:pPr>
            <a:r>
              <a:rPr kumimoji="1"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جوانب الشخصية الستة تشبه أعمدة التوازن في عجلة الدراجة الهوائية كما سبق عرضه </a:t>
            </a:r>
            <a:r>
              <a:rPr kumimoji="1" lang="ar-SA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.</a:t>
            </a:r>
          </a:p>
          <a:p>
            <a:pPr lvl="0" algn="ctr" eaLnBrk="0" fontAlgn="base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kumimoji="1"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كل جانب مدرج في عشر نقاط تمثل المبادئ </a:t>
            </a:r>
            <a:r>
              <a:rPr kumimoji="1" lang="ar-SA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العشرة للنجاح في الحياة</a:t>
            </a:r>
            <a:r>
              <a:rPr kumimoji="1" lang="ar-SA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PT Bold Dusky" pitchFamily="2" charset="-78"/>
              </a:rPr>
              <a:t>. </a:t>
            </a:r>
          </a:p>
          <a:p>
            <a:endParaRPr lang="ar-EG" sz="4400" dirty="0">
              <a:solidFill>
                <a:schemeClr val="tx2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chemeClr val="tx2">
              <a:lumMod val="75000"/>
            </a:schemeClr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>
            <a:normAutofit fontScale="90000"/>
          </a:bodyPr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 جوانب الشخصية </a:t>
            </a:r>
            <a:r>
              <a:rPr kumimoji="1" lang="ar-SA" sz="45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الست</a:t>
            </a:r>
            <a:endParaRPr kumimoji="1" lang="ar-SA" sz="4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894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sz="3200" dirty="0" smtClean="0">
                <a:solidFill>
                  <a:srgbClr val="C00000"/>
                </a:solidFill>
              </a:rPr>
              <a:t>ملاحظة مهمة: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</a:rPr>
              <a:t>من هنا يبدأ حل التكليف الأول: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</a:rPr>
              <a:t>1- ارسمي الجدول التالي الذي يعبر عن الجوانب الست لشخصيتك، وضع لكل جانب درجة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C00000"/>
                </a:solidFill>
              </a:rPr>
              <a:t>2- </a:t>
            </a:r>
            <a:r>
              <a:rPr lang="ar-SA" smtClean="0">
                <a:solidFill>
                  <a:srgbClr val="C00000"/>
                </a:solidFill>
              </a:rPr>
              <a:t>ثم مثيلي </a:t>
            </a:r>
            <a:r>
              <a:rPr lang="ar-SA" dirty="0" smtClean="0">
                <a:solidFill>
                  <a:srgbClr val="C00000"/>
                </a:solidFill>
              </a:rPr>
              <a:t>هذه الجوانب  بعجلة الحياة 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4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5424126"/>
              </p:ext>
            </p:extLst>
          </p:nvPr>
        </p:nvGraphicFramePr>
        <p:xfrm>
          <a:off x="2895600" y="1017588"/>
          <a:ext cx="5029200" cy="3048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76400"/>
                <a:gridCol w="1676400"/>
                <a:gridCol w="16764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جوانب الشخصية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SA" sz="1600" dirty="0" smtClean="0"/>
                        <a:t>المبادئ العشرة  للنجاح في الحياة المتحققة لدي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الدرجة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الديني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العقلي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الجسدي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الوظيفي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الاجتماعي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الاسري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85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1747781" y="411510"/>
            <a:ext cx="4752975" cy="460698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</a:endParaRPr>
          </a:p>
        </p:txBody>
      </p:sp>
      <p:grpSp>
        <p:nvGrpSpPr>
          <p:cNvPr id="3" name="مجموعة 3"/>
          <p:cNvGrpSpPr>
            <a:grpSpLocks/>
          </p:cNvGrpSpPr>
          <p:nvPr/>
        </p:nvGrpSpPr>
        <p:grpSpPr bwMode="auto">
          <a:xfrm>
            <a:off x="2855658" y="627545"/>
            <a:ext cx="2305050" cy="4048123"/>
            <a:chOff x="2771800" y="1412776"/>
            <a:chExt cx="2304256" cy="4104458"/>
          </a:xfrm>
        </p:grpSpPr>
        <p:cxnSp>
          <p:nvCxnSpPr>
            <p:cNvPr id="5" name="رابط مستقيم 4"/>
            <p:cNvCxnSpPr/>
            <p:nvPr/>
          </p:nvCxnSpPr>
          <p:spPr>
            <a:xfrm rot="5400000">
              <a:off x="1907425" y="2348603"/>
              <a:ext cx="4033007" cy="2304256"/>
            </a:xfrm>
            <a:prstGeom prst="line">
              <a:avLst/>
            </a:prstGeom>
            <a:ln w="76200">
              <a:solidFill>
                <a:srgbClr val="FFFF00"/>
              </a:solidFill>
              <a:prstDash val="sysDash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" name="رابط مستقيم 5"/>
            <p:cNvCxnSpPr/>
            <p:nvPr/>
          </p:nvCxnSpPr>
          <p:spPr>
            <a:xfrm rot="16200000" flipH="1">
              <a:off x="1799493" y="2385083"/>
              <a:ext cx="4104458" cy="2159844"/>
            </a:xfrm>
            <a:prstGeom prst="line">
              <a:avLst/>
            </a:prstGeom>
            <a:ln w="76200">
              <a:solidFill>
                <a:srgbClr val="FFFF00"/>
              </a:solidFill>
              <a:prstDash val="sysDash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7" name="رابط مستقيم 6"/>
          <p:cNvCxnSpPr/>
          <p:nvPr/>
        </p:nvCxnSpPr>
        <p:spPr>
          <a:xfrm>
            <a:off x="1771659" y="2701690"/>
            <a:ext cx="4752975" cy="0"/>
          </a:xfrm>
          <a:prstGeom prst="line">
            <a:avLst/>
          </a:prstGeom>
          <a:ln w="76200">
            <a:solidFill>
              <a:srgbClr val="FFFF00"/>
            </a:solidFill>
            <a:prstDash val="sys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عنصر نائب للمحتوى 2"/>
          <p:cNvSpPr txBox="1">
            <a:spLocks/>
          </p:cNvSpPr>
          <p:nvPr/>
        </p:nvSpPr>
        <p:spPr>
          <a:xfrm rot="18802177">
            <a:off x="4506065" y="1452629"/>
            <a:ext cx="1546622" cy="1079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الجانب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الديني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.</a:t>
            </a: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 rot="2407189">
            <a:off x="3813181" y="2920604"/>
            <a:ext cx="2062163" cy="8096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الجانب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الأسرى</a:t>
            </a: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 rot="17437549">
            <a:off x="3146240" y="3222030"/>
            <a:ext cx="1546622" cy="1079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 err="1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الاجتماعى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.</a:t>
            </a: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 rot="2857096">
            <a:off x="1768281" y="1630164"/>
            <a:ext cx="1546622" cy="1079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الجانب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الوظيفى</a:t>
            </a: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 rot="18802177">
            <a:off x="1874653" y="2818408"/>
            <a:ext cx="1546622" cy="1079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الجانب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  </a:t>
            </a: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العقلي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.</a:t>
            </a:r>
          </a:p>
        </p:txBody>
      </p:sp>
      <p:sp>
        <p:nvSpPr>
          <p:cNvPr id="15" name="عنصر نائب للمحتوى 2"/>
          <p:cNvSpPr txBox="1">
            <a:spLocks/>
          </p:cNvSpPr>
          <p:nvPr/>
        </p:nvSpPr>
        <p:spPr>
          <a:xfrm rot="5886519">
            <a:off x="3234872" y="1011938"/>
            <a:ext cx="1546622" cy="10795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rtl="1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ar-SA" sz="2000" dirty="0">
                <a:solidFill>
                  <a:srgbClr val="200B5B">
                    <a:lumMod val="50000"/>
                  </a:srgbClr>
                </a:solidFill>
                <a:cs typeface="PT Bold Heading" pitchFamily="2" charset="-78"/>
              </a:rPr>
              <a:t>الجانب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200B5B">
                    <a:lumMod val="75000"/>
                  </a:srgbClr>
                </a:solidFill>
                <a:cs typeface="PT Bold Heading" pitchFamily="2" charset="-78"/>
              </a:rPr>
              <a:t>الجسدي</a:t>
            </a:r>
            <a:r>
              <a:rPr lang="ar-SA" sz="2000" dirty="0">
                <a:solidFill>
                  <a:srgbClr val="FFFF00"/>
                </a:solidFill>
                <a:cs typeface="PT Bold Heading" pitchFamily="2" charset="-78"/>
              </a:rPr>
              <a:t>.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899592" y="84016"/>
            <a:ext cx="8568258" cy="482204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ct val="0"/>
              </a:spcBef>
              <a:defRPr/>
            </a:pPr>
            <a:r>
              <a:rPr lang="ar-SA" sz="2800" u="sng" kern="0" dirty="0" smtClean="0">
                <a:solidFill>
                  <a:srgbClr val="FF0000"/>
                </a:solidFill>
                <a:cs typeface="PT Bold Dusky" pitchFamily="2" charset="-78"/>
              </a:rPr>
              <a:t>3</a:t>
            </a:r>
            <a:r>
              <a:rPr lang="ar-SA" sz="3200" dirty="0">
                <a:solidFill>
                  <a:srgbClr val="FF0000"/>
                </a:solidFill>
              </a:rPr>
              <a:t>-</a:t>
            </a:r>
            <a:r>
              <a:rPr lang="ar-SA" sz="2800" u="sng" kern="0" dirty="0" smtClean="0">
                <a:solidFill>
                  <a:srgbClr val="003300"/>
                </a:solidFill>
                <a:cs typeface="PT Bold Dusky" pitchFamily="2" charset="-78"/>
              </a:rPr>
              <a:t> مثلي </a:t>
            </a:r>
            <a:r>
              <a:rPr lang="ar-SA" sz="2800" u="sng" kern="0" dirty="0">
                <a:solidFill>
                  <a:srgbClr val="003300"/>
                </a:solidFill>
                <a:cs typeface="PT Bold Dusky" pitchFamily="2" charset="-78"/>
              </a:rPr>
              <a:t>حياتك بصورة (عجلة دراجة هوائية) كما في الشكل التالى</a:t>
            </a:r>
            <a:r>
              <a:rPr lang="ar-SA" sz="2800" u="sng" kern="0" dirty="0">
                <a:solidFill>
                  <a:srgbClr val="003300"/>
                </a:solidFill>
                <a:cs typeface="PT Bold Heading" pitchFamily="2" charset="-78"/>
              </a:rPr>
              <a:t>:</a:t>
            </a:r>
            <a:endParaRPr lang="fr-CA" sz="2800" kern="0" dirty="0">
              <a:solidFill>
                <a:srgbClr val="003300"/>
              </a:solidFill>
            </a:endParaRPr>
          </a:p>
        </p:txBody>
      </p:sp>
      <p:sp>
        <p:nvSpPr>
          <p:cNvPr id="4" name="Down Arrow 3"/>
          <p:cNvSpPr/>
          <p:nvPr/>
        </p:nvSpPr>
        <p:spPr bwMode="auto">
          <a:xfrm rot="5400000">
            <a:off x="4085958" y="484040"/>
            <a:ext cx="972109" cy="9144001"/>
          </a:xfrm>
          <a:prstGeom prst="downArrow">
            <a:avLst/>
          </a:prstGeom>
          <a:solidFill>
            <a:schemeClr val="bg2">
              <a:lumMod val="40000"/>
              <a:lumOff val="60000"/>
            </a:schemeClr>
          </a:solidFill>
          <a:ln w="28575" cap="sq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ar-EG" sz="4000" b="1" smtClean="0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092948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build="p"/>
      <p:bldP spid="9" grpId="0" build="p"/>
      <p:bldP spid="10" grpId="0" build="p"/>
      <p:bldP spid="11" grpId="0" build="p"/>
      <p:bldP spid="14" grpId="0" build="p"/>
      <p:bldP spid="15" grpId="0" build="p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016852"/>
            <a:ext cx="7025208" cy="3108543"/>
          </a:xfrm>
        </p:spPr>
        <p:txBody>
          <a:bodyPr/>
          <a:lstStyle/>
          <a:p>
            <a:pPr marL="0" indent="0">
              <a:lnSpc>
                <a:spcPts val="5100"/>
              </a:lnSpc>
              <a:buNone/>
            </a:pPr>
            <a:r>
              <a:rPr lang="ar-SA" dirty="0" smtClean="0">
                <a:solidFill>
                  <a:srgbClr val="FF0000"/>
                </a:solidFill>
              </a:rPr>
              <a:t>4-</a:t>
            </a:r>
            <a:r>
              <a:rPr lang="ar-SA" dirty="0" smtClean="0"/>
              <a:t>قدري لنفسك درجة من عشرة في كل جانب من جوانب الشخصية الستة، كل درجة تساوي مبدأ من مبادئ الحياة العشرة، ثم ارسمي خطا مستقيما يقسم جزء من الدائرة ، التي حصلتي عليها.</a:t>
            </a:r>
          </a:p>
          <a:p>
            <a:pPr marL="0" indent="0">
              <a:lnSpc>
                <a:spcPts val="5100"/>
              </a:lnSpc>
              <a:buNone/>
            </a:pPr>
            <a:endParaRPr lang="ar-SA" dirty="0"/>
          </a:p>
          <a:p>
            <a:pPr marL="0" indent="0">
              <a:lnSpc>
                <a:spcPts val="5100"/>
              </a:lnSpc>
              <a:buNone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56444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ar-SA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ar-SA" dirty="0" smtClean="0">
                <a:solidFill>
                  <a:srgbClr val="C00000"/>
                </a:solidFill>
              </a:rPr>
              <a:t>مثال</a:t>
            </a:r>
            <a:endParaRPr lang="ar-SA" dirty="0">
              <a:solidFill>
                <a:srgbClr val="C00000"/>
              </a:solidFill>
            </a:endParaRPr>
          </a:p>
        </p:txBody>
      </p:sp>
      <p:pic>
        <p:nvPicPr>
          <p:cNvPr id="1026" name="Picture 2" descr="F:\1_1_~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583" y="2067694"/>
            <a:ext cx="288032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30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16854"/>
            <a:ext cx="8136904" cy="3643130"/>
          </a:xfrm>
        </p:spPr>
        <p:txBody>
          <a:bodyPr>
            <a:normAutofit fontScale="92500" lnSpcReduction="20000"/>
          </a:bodyPr>
          <a:lstStyle/>
          <a:p>
            <a:pPr marL="0" lv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sz="72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PT Bold Dusky" pitchFamily="2" charset="-78"/>
              </a:rPr>
              <a:t>نشاط</a:t>
            </a:r>
            <a:endParaRPr lang="ar-SA" sz="7200" b="1" dirty="0" smtClean="0">
              <a:solidFill>
                <a:schemeClr val="tx2">
                  <a:lumMod val="75000"/>
                </a:schemeClr>
              </a:solidFill>
              <a:latin typeface="Times New Roman"/>
              <a:cs typeface="PT Bold Heading" pitchFamily="2" charset="-78"/>
            </a:endParaRPr>
          </a:p>
          <a:p>
            <a:pPr marL="0" lv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sz="4000" b="1" dirty="0" smtClean="0">
                <a:solidFill>
                  <a:srgbClr val="003300"/>
                </a:solidFill>
                <a:latin typeface="Times New Roman"/>
                <a:cs typeface="PT Bold Dusky" pitchFamily="2" charset="-78"/>
              </a:rPr>
              <a:t>عبر </a:t>
            </a:r>
            <a:r>
              <a:rPr lang="ar-SA" sz="4000" b="1" dirty="0">
                <a:solidFill>
                  <a:srgbClr val="003300"/>
                </a:solidFill>
                <a:latin typeface="Times New Roman"/>
                <a:cs typeface="PT Bold Dusky" pitchFamily="2" charset="-78"/>
              </a:rPr>
              <a:t>ثلاثة من المتدربين عن صور ة حياتهم بالعجلات الثلاث </a:t>
            </a:r>
            <a:r>
              <a:rPr lang="ar-SA" sz="4000" b="1" dirty="0" smtClean="0">
                <a:solidFill>
                  <a:srgbClr val="003300"/>
                </a:solidFill>
                <a:latin typeface="Times New Roman"/>
                <a:cs typeface="PT Bold Dusky" pitchFamily="2" charset="-78"/>
              </a:rPr>
              <a:t>التاليةكان </a:t>
            </a:r>
            <a:r>
              <a:rPr lang="ar-SA" sz="4000" b="1" dirty="0">
                <a:solidFill>
                  <a:srgbClr val="003300"/>
                </a:solidFill>
                <a:latin typeface="Times New Roman"/>
                <a:cs typeface="PT Bold Dusky" pitchFamily="2" charset="-78"/>
              </a:rPr>
              <a:t>أحدهم </a:t>
            </a:r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PT Bold Dusky" pitchFamily="2" charset="-78"/>
              </a:rPr>
              <a:t>(لاعب كرة) </a:t>
            </a:r>
            <a:r>
              <a:rPr lang="ar-SA" sz="4000" b="1" dirty="0">
                <a:solidFill>
                  <a:srgbClr val="003300"/>
                </a:solidFill>
                <a:latin typeface="Times New Roman"/>
                <a:cs typeface="PT Bold Dusky" pitchFamily="2" charset="-78"/>
              </a:rPr>
              <a:t>والآخر</a:t>
            </a:r>
            <a:r>
              <a:rPr lang="ar-SA" sz="4000" b="1" dirty="0">
                <a:solidFill>
                  <a:srgbClr val="FF33CC"/>
                </a:solidFill>
                <a:latin typeface="Times New Roman"/>
                <a:cs typeface="PT Bold Dusky" pitchFamily="2" charset="-78"/>
              </a:rPr>
              <a:t> </a:t>
            </a:r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PT Bold Dusky" pitchFamily="2" charset="-78"/>
              </a:rPr>
              <a:t>(إمام مسجد) </a:t>
            </a:r>
            <a:r>
              <a:rPr lang="ar-SA" sz="4000" b="1" dirty="0">
                <a:solidFill>
                  <a:srgbClr val="200B5B"/>
                </a:solidFill>
                <a:latin typeface="Times New Roman"/>
                <a:cs typeface="PT Bold Dusky" pitchFamily="2" charset="-78"/>
              </a:rPr>
              <a:t>والثالث</a:t>
            </a:r>
            <a:r>
              <a:rPr lang="ar-SA" sz="4000" b="1" dirty="0">
                <a:solidFill>
                  <a:srgbClr val="FFFF00"/>
                </a:solidFill>
                <a:latin typeface="Times New Roman"/>
                <a:cs typeface="PT Bold Dusky" pitchFamily="2" charset="-78"/>
              </a:rPr>
              <a:t> </a:t>
            </a:r>
            <a:r>
              <a:rPr lang="ar-SA" sz="40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PT Bold Dusky" pitchFamily="2" charset="-78"/>
              </a:rPr>
              <a:t>(رجل أعمال). </a:t>
            </a:r>
          </a:p>
          <a:p>
            <a:pPr marL="0" lv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sz="4000" b="1" dirty="0">
                <a:solidFill>
                  <a:srgbClr val="FFFF00"/>
                </a:solidFill>
                <a:latin typeface="Times New Roman"/>
                <a:cs typeface="PT Bold Dusky" pitchFamily="2" charset="-78"/>
              </a:rPr>
              <a:t>هل تستطيعين التعرف عليهم من خلال عجلات حياتهم؟</a:t>
            </a:r>
            <a:r>
              <a:rPr lang="ar-SA" sz="3600" b="1" dirty="0">
                <a:solidFill>
                  <a:srgbClr val="FFFF00"/>
                </a:solidFill>
                <a:latin typeface="Times New Roman"/>
                <a:cs typeface="PT Bold Dusky" pitchFamily="2" charset="-78"/>
              </a:rPr>
              <a:t> 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94514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7494"/>
            <a:ext cx="453650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84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69942" y="734223"/>
            <a:ext cx="8095867" cy="2630059"/>
            <a:chOff x="263488" y="1525641"/>
            <a:chExt cx="8095867" cy="1385592"/>
          </a:xfrm>
        </p:grpSpPr>
        <p:sp>
          <p:nvSpPr>
            <p:cNvPr id="19" name="Freeform 18"/>
            <p:cNvSpPr/>
            <p:nvPr/>
          </p:nvSpPr>
          <p:spPr>
            <a:xfrm>
              <a:off x="4441474" y="2341591"/>
              <a:ext cx="3112298" cy="1525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112298" y="0"/>
                  </a:lnTo>
                  <a:lnTo>
                    <a:pt x="3112298" y="15254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4441474" y="2341591"/>
              <a:ext cx="950730" cy="1525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950730" y="0"/>
                  </a:lnTo>
                  <a:lnTo>
                    <a:pt x="950730" y="15254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3230637" y="2341591"/>
              <a:ext cx="1210837" cy="1525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210837" y="0"/>
                  </a:moveTo>
                  <a:lnTo>
                    <a:pt x="0" y="0"/>
                  </a:lnTo>
                  <a:lnTo>
                    <a:pt x="0" y="15254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1069069" y="2341591"/>
              <a:ext cx="3372404" cy="1525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372404" y="0"/>
                  </a:moveTo>
                  <a:lnTo>
                    <a:pt x="0" y="0"/>
                  </a:lnTo>
                  <a:lnTo>
                    <a:pt x="0" y="15254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1513228" y="1525641"/>
              <a:ext cx="6040544" cy="626673"/>
            </a:xfrm>
            <a:custGeom>
              <a:avLst/>
              <a:gdLst>
                <a:gd name="connsiteX0" fmla="*/ 0 w 1611163"/>
                <a:gd name="connsiteY0" fmla="*/ 0 h 834188"/>
                <a:gd name="connsiteX1" fmla="*/ 1611163 w 1611163"/>
                <a:gd name="connsiteY1" fmla="*/ 0 h 834188"/>
                <a:gd name="connsiteX2" fmla="*/ 1611163 w 1611163"/>
                <a:gd name="connsiteY2" fmla="*/ 834188 h 834188"/>
                <a:gd name="connsiteX3" fmla="*/ 0 w 1611163"/>
                <a:gd name="connsiteY3" fmla="*/ 834188 h 834188"/>
                <a:gd name="connsiteX4" fmla="*/ 0 w 1611163"/>
                <a:gd name="connsiteY4" fmla="*/ 0 h 8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163" h="834188">
                  <a:moveTo>
                    <a:pt x="0" y="0"/>
                  </a:moveTo>
                  <a:lnTo>
                    <a:pt x="1611163" y="0"/>
                  </a:lnTo>
                  <a:lnTo>
                    <a:pt x="1611163" y="834188"/>
                  </a:lnTo>
                  <a:lnTo>
                    <a:pt x="0" y="834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  <a:alpha val="27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20" tIns="33020" rIns="33020" bIns="117713" numCol="1" spcCol="1270" anchor="ctr" anchorCtr="0">
              <a:noAutofit/>
            </a:bodyPr>
            <a:lstStyle/>
            <a:p>
              <a:pPr algn="ctr" defTabSz="2311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3600" dirty="0" smtClean="0">
                  <a:solidFill>
                    <a:srgbClr val="C00000"/>
                  </a:solidFill>
                </a:rPr>
                <a:t>العمليات الأربع لاصلاح عجلة الحياة</a:t>
              </a:r>
              <a:endParaRPr lang="ar-SA" sz="3600" dirty="0">
                <a:solidFill>
                  <a:srgbClr val="C00000"/>
                </a:solidFill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263488" y="2494138"/>
              <a:ext cx="1611163" cy="417094"/>
            </a:xfrm>
            <a:custGeom>
              <a:avLst/>
              <a:gdLst>
                <a:gd name="connsiteX0" fmla="*/ 0 w 1611163"/>
                <a:gd name="connsiteY0" fmla="*/ 0 h 834188"/>
                <a:gd name="connsiteX1" fmla="*/ 1611163 w 1611163"/>
                <a:gd name="connsiteY1" fmla="*/ 0 h 834188"/>
                <a:gd name="connsiteX2" fmla="*/ 1611163 w 1611163"/>
                <a:gd name="connsiteY2" fmla="*/ 834188 h 834188"/>
                <a:gd name="connsiteX3" fmla="*/ 0 w 1611163"/>
                <a:gd name="connsiteY3" fmla="*/ 834188 h 834188"/>
                <a:gd name="connsiteX4" fmla="*/ 0 w 1611163"/>
                <a:gd name="connsiteY4" fmla="*/ 0 h 8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163" h="834188">
                  <a:moveTo>
                    <a:pt x="0" y="0"/>
                  </a:moveTo>
                  <a:lnTo>
                    <a:pt x="1611163" y="0"/>
                  </a:lnTo>
                  <a:lnTo>
                    <a:pt x="1611163" y="834188"/>
                  </a:lnTo>
                  <a:lnTo>
                    <a:pt x="0" y="834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115" tIns="31115" rIns="31115" bIns="117713" numCol="1" spcCol="1270" anchor="ctr" anchorCtr="0">
              <a:noAutofit/>
            </a:bodyPr>
            <a:lstStyle/>
            <a:p>
              <a:pPr algn="ctr" defTabSz="21780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400" dirty="0" smtClean="0">
                  <a:solidFill>
                    <a:srgbClr val="C00000"/>
                  </a:solidFill>
                </a:rPr>
                <a:t>التوظيف</a:t>
              </a:r>
              <a:endParaRPr lang="ar-SA" sz="4400" dirty="0">
                <a:solidFill>
                  <a:srgbClr val="C00000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2425056" y="2494138"/>
              <a:ext cx="1611163" cy="417094"/>
            </a:xfrm>
            <a:custGeom>
              <a:avLst/>
              <a:gdLst>
                <a:gd name="connsiteX0" fmla="*/ 0 w 1611163"/>
                <a:gd name="connsiteY0" fmla="*/ 0 h 834188"/>
                <a:gd name="connsiteX1" fmla="*/ 1611163 w 1611163"/>
                <a:gd name="connsiteY1" fmla="*/ 0 h 834188"/>
                <a:gd name="connsiteX2" fmla="*/ 1611163 w 1611163"/>
                <a:gd name="connsiteY2" fmla="*/ 834188 h 834188"/>
                <a:gd name="connsiteX3" fmla="*/ 0 w 1611163"/>
                <a:gd name="connsiteY3" fmla="*/ 834188 h 834188"/>
                <a:gd name="connsiteX4" fmla="*/ 0 w 1611163"/>
                <a:gd name="connsiteY4" fmla="*/ 0 h 8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163" h="834188">
                  <a:moveTo>
                    <a:pt x="0" y="0"/>
                  </a:moveTo>
                  <a:lnTo>
                    <a:pt x="1611163" y="0"/>
                  </a:lnTo>
                  <a:lnTo>
                    <a:pt x="1611163" y="834188"/>
                  </a:lnTo>
                  <a:lnTo>
                    <a:pt x="0" y="834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20" tIns="33020" rIns="33020" bIns="117713" numCol="1" spcCol="1270" anchor="ctr" anchorCtr="0">
              <a:noAutofit/>
            </a:bodyPr>
            <a:lstStyle/>
            <a:p>
              <a:pPr algn="ctr" defTabSz="21780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000" dirty="0" smtClean="0">
                  <a:solidFill>
                    <a:srgbClr val="C00000"/>
                  </a:solidFill>
                </a:rPr>
                <a:t>الاضافة</a:t>
              </a:r>
              <a:endParaRPr lang="ar-SA" sz="4000" dirty="0">
                <a:solidFill>
                  <a:srgbClr val="C00000"/>
                </a:solidFill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4586624" y="2494138"/>
              <a:ext cx="1611163" cy="417094"/>
            </a:xfrm>
            <a:custGeom>
              <a:avLst/>
              <a:gdLst>
                <a:gd name="connsiteX0" fmla="*/ 0 w 1611163"/>
                <a:gd name="connsiteY0" fmla="*/ 0 h 834188"/>
                <a:gd name="connsiteX1" fmla="*/ 1611163 w 1611163"/>
                <a:gd name="connsiteY1" fmla="*/ 0 h 834188"/>
                <a:gd name="connsiteX2" fmla="*/ 1611163 w 1611163"/>
                <a:gd name="connsiteY2" fmla="*/ 834188 h 834188"/>
                <a:gd name="connsiteX3" fmla="*/ 0 w 1611163"/>
                <a:gd name="connsiteY3" fmla="*/ 834188 h 834188"/>
                <a:gd name="connsiteX4" fmla="*/ 0 w 1611163"/>
                <a:gd name="connsiteY4" fmla="*/ 0 h 8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163" h="834188">
                  <a:moveTo>
                    <a:pt x="0" y="0"/>
                  </a:moveTo>
                  <a:lnTo>
                    <a:pt x="1611163" y="0"/>
                  </a:lnTo>
                  <a:lnTo>
                    <a:pt x="1611163" y="834188"/>
                  </a:lnTo>
                  <a:lnTo>
                    <a:pt x="0" y="834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115" tIns="31115" rIns="31115" bIns="117713" numCol="1" spcCol="1270" anchor="ctr" anchorCtr="0">
              <a:noAutofit/>
            </a:bodyPr>
            <a:lstStyle/>
            <a:p>
              <a:pPr algn="ctr" defTabSz="21780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900" dirty="0" smtClean="0">
                  <a:solidFill>
                    <a:srgbClr val="C00000"/>
                  </a:solidFill>
                </a:rPr>
                <a:t>التأليف</a:t>
              </a:r>
              <a:endParaRPr lang="ar-SA" sz="4900" dirty="0">
                <a:solidFill>
                  <a:srgbClr val="C00000"/>
                </a:solidFill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6748192" y="2494139"/>
              <a:ext cx="1611163" cy="417094"/>
            </a:xfrm>
            <a:custGeom>
              <a:avLst/>
              <a:gdLst>
                <a:gd name="connsiteX0" fmla="*/ 0 w 1611163"/>
                <a:gd name="connsiteY0" fmla="*/ 0 h 834188"/>
                <a:gd name="connsiteX1" fmla="*/ 1611163 w 1611163"/>
                <a:gd name="connsiteY1" fmla="*/ 0 h 834188"/>
                <a:gd name="connsiteX2" fmla="*/ 1611163 w 1611163"/>
                <a:gd name="connsiteY2" fmla="*/ 834188 h 834188"/>
                <a:gd name="connsiteX3" fmla="*/ 0 w 1611163"/>
                <a:gd name="connsiteY3" fmla="*/ 834188 h 834188"/>
                <a:gd name="connsiteX4" fmla="*/ 0 w 1611163"/>
                <a:gd name="connsiteY4" fmla="*/ 0 h 83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163" h="834188">
                  <a:moveTo>
                    <a:pt x="0" y="0"/>
                  </a:moveTo>
                  <a:lnTo>
                    <a:pt x="1611163" y="0"/>
                  </a:lnTo>
                  <a:lnTo>
                    <a:pt x="1611163" y="834188"/>
                  </a:lnTo>
                  <a:lnTo>
                    <a:pt x="0" y="834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115" tIns="31115" rIns="31115" bIns="117713" numCol="1" spcCol="1270" anchor="ctr" anchorCtr="0">
              <a:noAutofit/>
            </a:bodyPr>
            <a:lstStyle/>
            <a:p>
              <a:pPr algn="ctr" defTabSz="21780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4900" dirty="0" smtClean="0">
                  <a:solidFill>
                    <a:srgbClr val="C00000"/>
                  </a:solidFill>
                </a:rPr>
                <a:t>الحذف</a:t>
              </a:r>
              <a:endParaRPr lang="ar-SA" sz="49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957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67494"/>
            <a:ext cx="8305800" cy="526833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ar-SA" sz="4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+mn-ea"/>
                <a:cs typeface="Simplified Arabic" pitchFamily="18" charset="-78"/>
              </a:rPr>
              <a:t>العمليات الأربعة لإصلاح عجلة الحياة</a:t>
            </a:r>
            <a:endParaRPr lang="ar-E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16852"/>
            <a:ext cx="8352928" cy="3859154"/>
          </a:xfrm>
        </p:spPr>
        <p:txBody>
          <a:bodyPr>
            <a:normAutofit fontScale="77500" lnSpcReduction="20000"/>
          </a:bodyPr>
          <a:lstStyle/>
          <a:p>
            <a:pPr marL="933450" lvl="1" algn="just" fontAlgn="base">
              <a:lnSpc>
                <a:spcPts val="56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Font typeface="Wingdings" pitchFamily="2" charset="2"/>
              <a:buChar char="Ø"/>
            </a:pPr>
            <a:r>
              <a:rPr lang="ar-SA" altLang="ar-SA" b="1" dirty="0">
                <a:solidFill>
                  <a:srgbClr val="333399"/>
                </a:solidFill>
                <a:latin typeface="Tahoma" pitchFamily="34" charset="0"/>
                <a:cs typeface="Simplified Arabic" pitchFamily="18" charset="-78"/>
              </a:rPr>
              <a:t>الحذف(أحذف)المهارات التي لا قيمة لها من قائمة حياتي .</a:t>
            </a:r>
          </a:p>
          <a:p>
            <a:pPr marL="933450" lvl="1" algn="just" fontAlgn="base">
              <a:lnSpc>
                <a:spcPts val="56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Font typeface="Wingdings" pitchFamily="2" charset="2"/>
              <a:buChar char="Ø"/>
            </a:pPr>
            <a:r>
              <a:rPr lang="ar-SA" altLang="ar-SA" b="1" dirty="0">
                <a:solidFill>
                  <a:srgbClr val="333399"/>
                </a:solidFill>
                <a:latin typeface="Tahoma" pitchFamily="34" charset="0"/>
                <a:cs typeface="Simplified Arabic" pitchFamily="18" charset="-78"/>
              </a:rPr>
              <a:t>الإضافة( أضف) عناصر النقص تجاه جوانب حياتك المختلفة إلى جدول أعمالك</a:t>
            </a:r>
          </a:p>
          <a:p>
            <a:pPr marL="933450" lvl="1" algn="just" fontAlgn="base">
              <a:lnSpc>
                <a:spcPts val="56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Font typeface="Wingdings" pitchFamily="2" charset="2"/>
              <a:buChar char="Ø"/>
            </a:pPr>
            <a:r>
              <a:rPr lang="ar-SA" altLang="ar-SA" b="1" dirty="0">
                <a:solidFill>
                  <a:srgbClr val="333399"/>
                </a:solidFill>
                <a:latin typeface="Tahoma" pitchFamily="34" charset="0"/>
                <a:cs typeface="Simplified Arabic" pitchFamily="18" charset="-78"/>
              </a:rPr>
              <a:t>التأليف ( ألف ) / الجمع بين أعمال نافعة وأخرى غير نافعة</a:t>
            </a:r>
          </a:p>
          <a:p>
            <a:pPr marL="933450" lvl="1" algn="just" fontAlgn="base">
              <a:lnSpc>
                <a:spcPts val="56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Font typeface="Wingdings" pitchFamily="2" charset="2"/>
              <a:buChar char="Ø"/>
            </a:pPr>
            <a:r>
              <a:rPr lang="ar-SA" altLang="ar-SA" b="1" dirty="0">
                <a:solidFill>
                  <a:srgbClr val="333399"/>
                </a:solidFill>
                <a:latin typeface="Tahoma" pitchFamily="34" charset="0"/>
                <a:cs typeface="Simplified Arabic" pitchFamily="18" charset="-78"/>
              </a:rPr>
              <a:t>التوظيف ( وظف) الابقاء على العادة مع استبدال محتواها الضار بمحتوى نافع 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84823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1510"/>
            <a:ext cx="828092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1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تطبيق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16852"/>
            <a:ext cx="8352928" cy="3571122"/>
          </a:xfrm>
        </p:spPr>
        <p:txBody>
          <a:bodyPr>
            <a:normAutofit lnSpcReduction="10000"/>
          </a:bodyPr>
          <a:lstStyle/>
          <a:p>
            <a:r>
              <a:rPr lang="ar-SA" dirty="0" smtClean="0"/>
              <a:t>صنفي الاعمال والمهمات الاتية، حسب الاهمية والوقت:</a:t>
            </a:r>
          </a:p>
          <a:p>
            <a:pPr marL="0" indent="0">
              <a:buNone/>
            </a:pPr>
            <a:endParaRPr lang="ar-SA" dirty="0" smtClean="0"/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الاقلاع عن التدخين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بر الوالدين 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مذاكرة يوم الامتحان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الدخول علي الشات مع الاصدقاء يومياً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ارسال رسائل تهنئة بالعيد </a:t>
            </a:r>
            <a:r>
              <a:rPr lang="ar-SA" dirty="0" err="1" smtClean="0"/>
              <a:t>للاسرة</a:t>
            </a:r>
            <a:endParaRPr lang="ar-SA" dirty="0" smtClean="0"/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مشاهدة حلقة جديدة مسلسل ، يذاع بعد ساعتين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الذهاب للتسوق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5751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endParaRPr lang="ar-SA" dirty="0"/>
          </a:p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r>
              <a:rPr lang="ar-SA" sz="6000" dirty="0" smtClean="0">
                <a:solidFill>
                  <a:srgbClr val="00B0F0"/>
                </a:solidFill>
              </a:rPr>
              <a:t>تمت بحمد الله</a:t>
            </a:r>
            <a:endParaRPr lang="ar-SA" sz="6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44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55526"/>
            <a:ext cx="8352928" cy="4104456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ar-SA" sz="3600" kern="10" dirty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شكرا علي حسن المتابعة</a:t>
            </a:r>
          </a:p>
          <a:p>
            <a:pPr marL="0" lvl="0" indent="0" algn="ctr">
              <a:buNone/>
            </a:pPr>
            <a:r>
              <a:rPr lang="ar-SA" sz="3600" kern="10" dirty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إلي اللقاء </a:t>
            </a:r>
            <a:endParaRPr lang="ar-SA" sz="3600" kern="10" dirty="0" smtClean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lvl="0" indent="0" algn="ctr">
              <a:buNone/>
            </a:pPr>
            <a:endParaRPr lang="ar-SA" sz="3600" kern="10" dirty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lvl="0" indent="0" algn="ctr">
              <a:buNone/>
            </a:pPr>
            <a:endParaRPr lang="ar-SA" sz="3600" kern="10" dirty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 algn="ctr">
              <a:buNone/>
            </a:pPr>
            <a:r>
              <a:rPr lang="ar-SA" dirty="0" smtClean="0"/>
              <a:t>د/أسماء عبد السلام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522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err="1" smtClean="0"/>
              <a:t>المراجع</a:t>
            </a:r>
            <a:r>
              <a:rPr lang="ar-SA" smtClean="0"/>
              <a:t>: كتاب </a:t>
            </a:r>
            <a:r>
              <a:rPr lang="ar-SA" dirty="0" smtClean="0"/>
              <a:t>مهارات التعلم والتفكير والبحث ، جامعة الملك سعود، 2008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060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839c4af37e9fb775237f959e1658ef4eeea9cb"/>
</p:tagLst>
</file>

<file path=ppt/theme/theme1.xml><?xml version="1.0" encoding="utf-8"?>
<a:theme xmlns:a="http://schemas.openxmlformats.org/drawingml/2006/main" name="المحاضرة الاولي  التعلم د اسما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الاولي  التعلم د اسما</Template>
  <TotalTime>2703</TotalTime>
  <Words>745</Words>
  <Application>Microsoft Office PowerPoint</Application>
  <PresentationFormat>On-screen Show (16:9)</PresentationFormat>
  <Paragraphs>169</Paragraphs>
  <Slides>37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المحاضرة الاولي  التعلم د اسما</vt:lpstr>
      <vt:lpstr>2_تصميم افتراضي</vt:lpstr>
      <vt:lpstr>Lock And Key</vt:lpstr>
      <vt:lpstr>1_Lock And Key</vt:lpstr>
      <vt:lpstr>PowerPoint Presentation</vt:lpstr>
      <vt:lpstr>PowerPoint Presentation</vt:lpstr>
      <vt:lpstr>إدارة الذات</vt:lpstr>
      <vt:lpstr>PowerPoint Presentation</vt:lpstr>
      <vt:lpstr>PowerPoint Presentation</vt:lpstr>
      <vt:lpstr>     </vt:lpstr>
      <vt:lpstr>التوافق الداخلي</vt:lpstr>
      <vt:lpstr>الانسجام الخارجي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ما مفهوم التوازن في الحياة ؟  </vt:lpstr>
      <vt:lpstr>PowerPoint Presentation</vt:lpstr>
      <vt:lpstr>PowerPoint Presentation</vt:lpstr>
      <vt:lpstr>PowerPoint Presentation</vt:lpstr>
      <vt:lpstr>2- رتبي أعمالك وأولوياتك أولا حسب الأهمية والوقت</vt:lpstr>
      <vt:lpstr>ثانيا حسب الرغبة والحاجة: </vt:lpstr>
      <vt:lpstr>PowerPoint Presentation</vt:lpstr>
      <vt:lpstr>PowerPoint Presentation</vt:lpstr>
      <vt:lpstr> جوانب الشخصية الست</vt:lpstr>
      <vt:lpstr> جوانب الشخصية الست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العمليات الأربعة لإصلاح عجلة الحياة</vt:lpstr>
      <vt:lpstr>PowerPoint Presentation</vt:lpstr>
      <vt:lpstr>تطبيق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HP</cp:lastModifiedBy>
  <cp:revision>119</cp:revision>
  <dcterms:created xsi:type="dcterms:W3CDTF">2012-10-24T01:27:52Z</dcterms:created>
  <dcterms:modified xsi:type="dcterms:W3CDTF">2014-01-02T09:21:19Z</dcterms:modified>
</cp:coreProperties>
</file>