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2" r:id="rId6"/>
    <p:sldMasterId id="2147483725" r:id="rId7"/>
    <p:sldMasterId id="2147483738" r:id="rId8"/>
  </p:sldMasterIdLst>
  <p:notesMasterIdLst>
    <p:notesMasterId r:id="rId37"/>
  </p:notesMasterIdLst>
  <p:sldIdLst>
    <p:sldId id="273" r:id="rId9"/>
    <p:sldId id="256" r:id="rId10"/>
    <p:sldId id="257" r:id="rId11"/>
    <p:sldId id="280" r:id="rId12"/>
    <p:sldId id="322" r:id="rId13"/>
    <p:sldId id="330" r:id="rId14"/>
    <p:sldId id="331" r:id="rId15"/>
    <p:sldId id="323" r:id="rId16"/>
    <p:sldId id="324" r:id="rId17"/>
    <p:sldId id="332" r:id="rId18"/>
    <p:sldId id="325" r:id="rId19"/>
    <p:sldId id="326" r:id="rId20"/>
    <p:sldId id="334" r:id="rId21"/>
    <p:sldId id="335" r:id="rId22"/>
    <p:sldId id="336" r:id="rId23"/>
    <p:sldId id="337" r:id="rId24"/>
    <p:sldId id="338" r:id="rId25"/>
    <p:sldId id="339" r:id="rId26"/>
    <p:sldId id="328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19" r:id="rId35"/>
    <p:sldId id="321" r:id="rId36"/>
  </p:sldIdLst>
  <p:sldSz cx="9144000" cy="5143500" type="screen16x9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7E8D"/>
    <a:srgbClr val="0033CC"/>
    <a:srgbClr val="5E7FA6"/>
    <a:srgbClr val="000000"/>
    <a:srgbClr val="D5DCE1"/>
    <a:srgbClr val="8BA3BF"/>
    <a:srgbClr val="9FA8C5"/>
    <a:srgbClr val="618F9F"/>
    <a:srgbClr val="8FAFBB"/>
    <a:srgbClr val="637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504" y="-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EDBE0F-454E-4E23-9025-3FCB0D2A2459}" type="datetimeFigureOut">
              <a:rPr lang="ar-EG" smtClean="0"/>
              <a:t>13/03/1434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53461D4-C238-4928-AD59-2CB5255659F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0407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3BCE3-3034-4B61-8974-A5F426A53622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04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773BDA-2F00-4EBF-992A-0FA58650D70C}" type="slidenum">
              <a:rPr lang="ar-SA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69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461D4-C238-4928-AD59-2CB5255659FB}" type="slidenum">
              <a:rPr lang="ar-EG" smtClean="0">
                <a:solidFill>
                  <a:prstClr val="black"/>
                </a:solidFill>
              </a:rPr>
              <a:pPr/>
              <a:t>28</a:t>
            </a:fld>
            <a:endParaRPr lang="ar-E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1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yCGTitleMasterTransparentShape"/>
          <p:cNvSpPr/>
          <p:nvPr userDrawn="1"/>
        </p:nvSpPr>
        <p:spPr>
          <a:xfrm>
            <a:off x="-254000" y="0"/>
            <a:ext cx="9652000" cy="51435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yCGVideoTemplateTextBkgShape1"/>
          <p:cNvSpPr/>
          <p:nvPr userDrawn="1"/>
        </p:nvSpPr>
        <p:spPr>
          <a:xfrm>
            <a:off x="119743" y="3891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DAE5EA">
                  <a:alpha val="62000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yCGVideoTemplateTextBkgShape2"/>
          <p:cNvSpPr/>
          <p:nvPr userDrawn="1"/>
        </p:nvSpPr>
        <p:spPr>
          <a:xfrm>
            <a:off x="272143" y="541565"/>
            <a:ext cx="8534400" cy="4191000"/>
          </a:xfrm>
          <a:prstGeom prst="rect">
            <a:avLst/>
          </a:prstGeom>
          <a:gradFill flip="none" rotWithShape="1">
            <a:gsLst>
              <a:gs pos="53800">
                <a:srgbClr val="896700">
                  <a:alpha val="0"/>
                </a:srgbClr>
              </a:gs>
              <a:gs pos="0">
                <a:srgbClr val="8BA3BF"/>
              </a:gs>
              <a:gs pos="100000">
                <a:srgbClr val="C4CFD4">
                  <a:alpha val="28627"/>
                </a:srgbClr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yCGVideoTemplateTextBkgShape3"/>
          <p:cNvSpPr/>
          <p:nvPr userDrawn="1"/>
        </p:nvSpPr>
        <p:spPr>
          <a:xfrm>
            <a:off x="424543" y="693965"/>
            <a:ext cx="8534400" cy="4191000"/>
          </a:xfrm>
          <a:prstGeom prst="rect">
            <a:avLst/>
          </a:prstGeom>
          <a:gradFill flip="none" rotWithShape="1">
            <a:gsLst>
              <a:gs pos="57000">
                <a:srgbClr val="896700">
                  <a:alpha val="0"/>
                </a:srgbClr>
              </a:gs>
              <a:gs pos="0">
                <a:schemeClr val="bg1"/>
              </a:gs>
              <a:gs pos="100000">
                <a:srgbClr val="C3CED5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66751"/>
            <a:ext cx="7924800" cy="914400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tx1"/>
                </a:solidFill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04952"/>
            <a:ext cx="6400800" cy="657225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618F9F"/>
                </a:solidFill>
                <a:latin typeface="Candar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12507"/>
            <a:ext cx="2895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12507"/>
            <a:ext cx="21336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78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Candar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1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1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9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1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5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3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1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F1AB-4D8C-4A64-BA64-1AE6184D7623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1493-3AA2-4B0B-9BF7-422DB929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2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57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FC3F5-AD2E-4089-AB9C-16114B249C72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65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ECE8E-4E35-4F8D-A818-BA5C3536B14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83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4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973AE-809E-4B6B-8C68-87BC7715868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44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90286-7CA2-415F-8E9A-F74E6A6D36B3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171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4B79F-CBC6-4019-B04F-9925FDE4946A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433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01F71-7F8E-4723-8D49-FC232229294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88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40798E-70ED-4E9F-904C-4747FEA0711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29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69" y="204826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44FC4-D8FF-4F1E-9048-88D10CE0DA62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79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3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AE9EC-975D-4D37-836B-B1A16C9CFACB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56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BCC3D-63FE-48B2-AB37-EFDCD7B9553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60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CEAFA-A343-44F1-B876-F97BA86110D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58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BFFD8A60-1324-4A63-9AB8-3D6CC10FDD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46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000165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40356510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637844106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4605814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5218578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8202848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741179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3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101640160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8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7997858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0357236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5846405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66155"/>
      </p:ext>
    </p:extLst>
  </p:cSld>
  <p:clrMapOvr>
    <a:masterClrMapping/>
  </p:clrMapOvr>
  <p:transition advTm="10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136187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5045543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651300017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3149038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89481455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4852149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595491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2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882178429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7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294577237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2887635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8490782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25460"/>
      </p:ext>
    </p:extLst>
  </p:cSld>
  <p:clrMapOvr>
    <a:masterClrMapping/>
  </p:clrMapOvr>
  <p:transition advTm="10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497324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736390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336993117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7745204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220299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7854695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574123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80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106639236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336431082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9021828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5945267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117575"/>
      </p:ext>
    </p:extLst>
  </p:cSld>
  <p:clrMapOvr>
    <a:masterClrMapping/>
  </p:clrMapOvr>
  <p:transition advTm="10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33675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45097185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22153684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6951863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0769511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7946426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2344378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879759254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12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600967375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7214291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4348541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39239"/>
      </p:ext>
    </p:extLst>
  </p:cSld>
  <p:clrMapOvr>
    <a:masterClrMapping/>
  </p:clrMapOvr>
  <p:transition advTm="10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800687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5968831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704864650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2609290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7013206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5963784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208676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012611778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208862510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6964261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69691677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65100"/>
      </p:ext>
    </p:extLst>
  </p:cSld>
  <p:clrMapOvr>
    <a:masterClrMapping/>
  </p:clrMapOvr>
  <p:transition advTm="10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 descr="pi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206629"/>
      </p:ext>
    </p:extLst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8294923"/>
      </p:ext>
    </p:extLst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662848170"/>
      </p:ext>
    </p:extLst>
  </p:cSld>
  <p:clrMapOvr>
    <a:masterClrMapping/>
  </p:clrMapOvr>
  <p:transition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3638990"/>
      </p:ext>
    </p:extLst>
  </p:cSld>
  <p:clrMapOvr>
    <a:masterClrMapping/>
  </p:clrMapOvr>
  <p:transition>
    <p:rand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1068098"/>
      </p:ext>
    </p:extLst>
  </p:cSld>
  <p:clrMapOvr>
    <a:masterClrMapping/>
  </p:clrMapOvr>
  <p:transition>
    <p:random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94802795"/>
      </p:ext>
    </p:extLst>
  </p:cSld>
  <p:clrMapOvr>
    <a:masterClrMapping/>
  </p:clrMapOvr>
  <p:transition>
    <p:random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234767"/>
      </p:ext>
    </p:extLst>
  </p:cSld>
  <p:clrMapOvr>
    <a:masterClrMapping/>
  </p:clrMapOvr>
  <p:transition>
    <p:rand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435954074"/>
      </p:ext>
    </p:extLst>
  </p:cSld>
  <p:clrMapOvr>
    <a:masterClrMapping/>
  </p:clrMapOvr>
  <p:transition>
    <p:rand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27342716"/>
      </p:ext>
    </p:extLst>
  </p:cSld>
  <p:clrMapOvr>
    <a:masterClrMapping/>
  </p:clrMapOvr>
  <p:transition>
    <p:random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8612902"/>
      </p:ext>
    </p:extLst>
  </p:cSld>
  <p:clrMapOvr>
    <a:masterClrMapping/>
  </p:clrMapOvr>
  <p:transition>
    <p:random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19072004"/>
      </p:ext>
    </p:extLst>
  </p:cSld>
  <p:clrMapOvr>
    <a:masterClrMapping/>
  </p:clrMapOvr>
  <p:transition>
    <p:random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7" name="عنصر نائب للتذييل 6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>
              <a:solidFill>
                <a:srgbClr val="EAEAEA"/>
              </a:solidFill>
            </a:endParaRP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cs typeface="Simplified Arabic" pitchFamily="18" charset="-78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A46BE4F-ED7C-4C65-BE56-06D3BB81F2EF}" type="slidenum">
              <a:rPr lang="ar-SA" sz="4000" b="1">
                <a:solidFill>
                  <a:srgbClr val="EAEAEA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4000" b="1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86720"/>
      </p:ext>
    </p:extLst>
  </p:cSld>
  <p:clrMapOvr>
    <a:masterClrMapping/>
  </p:clrMapOvr>
  <p:transition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yCGVideoTemplatePicture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yCGVideoTemplatePictureTransparentShape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3800">
                <a:schemeClr val="tx2">
                  <a:lumMod val="60000"/>
                  <a:lumOff val="40000"/>
                  <a:alpha val="0"/>
                </a:schemeClr>
              </a:gs>
              <a:gs pos="0">
                <a:srgbClr val="9FA8C5"/>
              </a:gs>
              <a:gs pos="100000">
                <a:srgbClr val="8BA3BF"/>
              </a:gs>
            </a:gsLst>
            <a:lin ang="43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SyCGVideoTemplateTextBkgShape"/>
          <p:cNvSpPr/>
          <p:nvPr/>
        </p:nvSpPr>
        <p:spPr>
          <a:xfrm>
            <a:off x="304800" y="285750"/>
            <a:ext cx="8534400" cy="457200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solidFill>
              <a:srgbClr val="618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09552"/>
            <a:ext cx="83058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016852"/>
            <a:ext cx="6705600" cy="310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09F1AB-4D8C-4A64-BA64-1AE6184D7623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1250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3891493-3AA2-4B0B-9BF7-422DB929F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6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200" b="1" kern="1200">
          <a:solidFill>
            <a:srgbClr val="5E7FA6"/>
          </a:solidFill>
          <a:latin typeface="Candara" pitchFamily="34" charset="0"/>
          <a:ea typeface="+mj-ea"/>
          <a:cs typeface="+mj-cs"/>
        </a:defRPr>
      </a:lvl1pPr>
    </p:titleStyle>
    <p:bodyStyle>
      <a:lvl1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457200" algn="r" defTabSz="914400" rtl="1" eaLnBrk="1" latinLnBrk="0" hangingPunct="1">
        <a:spcBef>
          <a:spcPts val="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60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</a:pPr>
            <a:fld id="{F678BA92-4345-44B0-A99C-A3601BBBAA5C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7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75236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85538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495828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49686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86418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Line 18"/>
          <p:cNvSpPr>
            <a:spLocks noChangeShapeType="1"/>
          </p:cNvSpPr>
          <p:nvPr userDrawn="1"/>
        </p:nvSpPr>
        <p:spPr bwMode="auto">
          <a:xfrm>
            <a:off x="0" y="102870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 userDrawn="1"/>
        </p:nvSpPr>
        <p:spPr bwMode="auto">
          <a:xfrm>
            <a:off x="152400" y="4868466"/>
            <a:ext cx="883920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مفاتيح النجاح العشرة                                             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     </a:t>
            </a:r>
            <a:r>
              <a:rPr lang="en-US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ar-SA" sz="1600" b="1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   مركز الموجز للتدريب</a:t>
            </a:r>
            <a:endParaRPr lang="en-US" sz="1600" b="1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69" name="Line 21"/>
          <p:cNvSpPr>
            <a:spLocks noChangeShapeType="1"/>
          </p:cNvSpPr>
          <p:nvPr userDrawn="1"/>
        </p:nvSpPr>
        <p:spPr bwMode="auto">
          <a:xfrm>
            <a:off x="0" y="4857750"/>
            <a:ext cx="9144000" cy="0"/>
          </a:xfrm>
          <a:prstGeom prst="line">
            <a:avLst/>
          </a:prstGeom>
          <a:noFill/>
          <a:ln w="19050" cap="sq">
            <a:solidFill>
              <a:srgbClr val="333399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29418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9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WordArt 3"/>
          <p:cNvSpPr>
            <a:spLocks noChangeArrowheads="1" noChangeShapeType="1" noTextEdit="1"/>
          </p:cNvSpPr>
          <p:nvPr/>
        </p:nvSpPr>
        <p:spPr bwMode="auto">
          <a:xfrm>
            <a:off x="736600" y="989470"/>
            <a:ext cx="7315200" cy="28622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ar-EG" sz="9600" kern="1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بسم الله الرحمن الرحيم</a:t>
            </a:r>
            <a:endParaRPr lang="en-US" sz="9600" kern="10" dirty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00B050"/>
              </a:solidFill>
              <a:latin typeface="Impact"/>
            </a:endParaRPr>
          </a:p>
        </p:txBody>
      </p:sp>
      <p:pic>
        <p:nvPicPr>
          <p:cNvPr id="73732" name="Picture 4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3" name="Picture 5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4" name="Picture 6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5" name="Picture 7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7" name="Picture 9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4143377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9" name="Picture 11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12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1" name="Picture 13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2" name="Picture 14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3" name="Picture 15" descr="bird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2"/>
            <a:ext cx="1905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30279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75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-457200"/>
            <a:ext cx="7924800" cy="914400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143000" y="2190752"/>
            <a:ext cx="6400800" cy="657225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ar-EG" sz="1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مادة مهارات التعلم والتفكير</a:t>
            </a:r>
            <a:endParaRPr lang="en-US" sz="1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83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4351"/>
            <a:ext cx="8305800" cy="584775"/>
          </a:xfrm>
        </p:spPr>
        <p:txBody>
          <a:bodyPr>
            <a:noAutofit/>
          </a:bodyPr>
          <a:lstStyle/>
          <a:p>
            <a:pPr lvl="0" algn="ctr" rtl="0"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/>
            </a:r>
            <a:b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</a:br>
            <a:r>
              <a:rPr kumimoji="1" lang="en-US" altLang="ar-SA" sz="45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 </a:t>
            </a:r>
            <a:r>
              <a:rPr kumimoji="1" lang="en-US" altLang="ar-SA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 </a:t>
            </a:r>
            <a:r>
              <a:rPr kumimoji="1" lang="en-US" altLang="ar-SA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( </a:t>
            </a:r>
            <a:r>
              <a:rPr kumimoji="1" lang="ar-SA" altLang="ar-SA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    ادارة الذات للتعلم ( </a:t>
            </a:r>
            <a:r>
              <a:rPr kumimoji="1" lang="ar-SA" altLang="ar-SA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>الجزء الثاني – مبادئ النجاح</a:t>
            </a:r>
            <a: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  <a:t/>
            </a:r>
            <a:br>
              <a:rPr kumimoji="1" lang="ar-SA" altLang="ar-SA" sz="45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n-ea"/>
                <a:cs typeface="Simplified Arabic" pitchFamily="18" charset="-78"/>
              </a:rPr>
            </a:br>
            <a:endParaRPr lang="en-US" sz="4400" dirty="0"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016853"/>
            <a:ext cx="7632848" cy="342710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EG" sz="3000" u="sng" dirty="0">
                <a:solidFill>
                  <a:srgbClr val="FF0000"/>
                </a:solidFill>
              </a:rPr>
              <a:t>أهداف </a:t>
            </a:r>
            <a:r>
              <a:rPr lang="ar-EG" sz="3000" u="sng" dirty="0" smtClean="0">
                <a:solidFill>
                  <a:srgbClr val="FF0000"/>
                </a:solidFill>
              </a:rPr>
              <a:t>المحاضرة:</a:t>
            </a:r>
            <a:endParaRPr lang="ar-EG" sz="3000" u="sng" dirty="0">
              <a:solidFill>
                <a:srgbClr val="FF0000"/>
              </a:solidFill>
            </a:endParaRPr>
          </a:p>
          <a:p>
            <a:pPr>
              <a:lnSpc>
                <a:spcPts val="4800"/>
              </a:lnSpc>
              <a:buFont typeface="Wingdings" pitchFamily="2" charset="2"/>
              <a:buChar char="Ø"/>
            </a:pPr>
            <a:r>
              <a:rPr lang="ar-EG" dirty="0" smtClean="0"/>
              <a:t>ف</a:t>
            </a:r>
            <a:r>
              <a:rPr lang="ar-SA" dirty="0" smtClean="0"/>
              <a:t>ي </a:t>
            </a:r>
            <a:r>
              <a:rPr lang="ar-EG" dirty="0" smtClean="0"/>
              <a:t>نهاية </a:t>
            </a:r>
            <a:r>
              <a:rPr lang="ar-EG" dirty="0"/>
              <a:t>المحاضرة يتوقع من الطالب أن يكون قادرا على </a:t>
            </a:r>
            <a:endParaRPr lang="ar-SA" dirty="0" smtClean="0"/>
          </a:p>
          <a:p>
            <a:pPr>
              <a:lnSpc>
                <a:spcPts val="4800"/>
              </a:lnSpc>
              <a:buFont typeface="Wingdings" pitchFamily="2" charset="2"/>
              <a:buChar char="Ø"/>
            </a:pPr>
            <a:r>
              <a:rPr lang="ar-EG" dirty="0" smtClean="0"/>
              <a:t>أن </a:t>
            </a:r>
            <a:r>
              <a:rPr lang="ar-EG" dirty="0"/>
              <a:t>يتعرف عوامل النجاح . </a:t>
            </a:r>
            <a:endParaRPr lang="ar-SA" dirty="0" smtClean="0"/>
          </a:p>
          <a:p>
            <a:pPr lvl="0">
              <a:lnSpc>
                <a:spcPts val="4800"/>
              </a:lnSpc>
              <a:buFont typeface="Wingdings" pitchFamily="2" charset="2"/>
              <a:buChar char="Ø"/>
            </a:pPr>
            <a:r>
              <a:rPr lang="ar-EG" dirty="0" smtClean="0">
                <a:solidFill>
                  <a:prstClr val="black"/>
                </a:solidFill>
              </a:rPr>
              <a:t>أن </a:t>
            </a:r>
            <a:r>
              <a:rPr lang="ar-EG" dirty="0">
                <a:solidFill>
                  <a:prstClr val="black"/>
                </a:solidFill>
              </a:rPr>
              <a:t>يتعرف مفاتيح النجاح </a:t>
            </a:r>
            <a:endParaRPr lang="ar-EG" dirty="0" smtClean="0"/>
          </a:p>
          <a:p>
            <a:pPr>
              <a:lnSpc>
                <a:spcPts val="4800"/>
              </a:lnSpc>
              <a:buFont typeface="Wingdings" pitchFamily="2" charset="2"/>
              <a:buChar char="Ø"/>
            </a:pPr>
            <a:r>
              <a:rPr lang="ar-EG" smtClean="0"/>
              <a:t>أن </a:t>
            </a:r>
            <a:r>
              <a:rPr lang="ar-EG" dirty="0"/>
              <a:t>يتعرف مبادئ النجاح </a:t>
            </a:r>
            <a:r>
              <a:rPr lang="ar-EG" dirty="0" smtClean="0"/>
              <a:t>ويميز</a:t>
            </a:r>
            <a:r>
              <a:rPr lang="ar-SA" dirty="0" smtClean="0"/>
              <a:t> </a:t>
            </a:r>
            <a:r>
              <a:rPr lang="ar-EG" dirty="0" smtClean="0"/>
              <a:t>بين </a:t>
            </a:r>
            <a:r>
              <a:rPr lang="ar-EG" dirty="0"/>
              <a:t>كل منها </a:t>
            </a:r>
            <a:r>
              <a:rPr lang="ar-EG" dirty="0" smtClean="0"/>
              <a:t>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09395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016852"/>
            <a:ext cx="7097216" cy="3108543"/>
          </a:xfrm>
        </p:spPr>
        <p:txBody>
          <a:bodyPr>
            <a:normAutofit/>
          </a:bodyPr>
          <a:lstStyle/>
          <a:p>
            <a:pPr marL="0" lvl="0" indent="0"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ar-SA" sz="55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Simplified Arabic" pitchFamily="18" charset="-78"/>
              </a:rPr>
              <a:t> </a:t>
            </a:r>
            <a:r>
              <a:rPr kumimoji="1" lang="ar-SA" sz="5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Simplified Arabic" pitchFamily="18" charset="-78"/>
              </a:rPr>
              <a:t>هل النجاح </a:t>
            </a:r>
            <a:r>
              <a:rPr kumimoji="1" lang="ar-SA" sz="5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Simplified Arabic" pitchFamily="18" charset="-78"/>
              </a:rPr>
              <a:t>شيء مهم وضروري في حياة كل إنسان ؟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1920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16852"/>
            <a:ext cx="7992888" cy="3859154"/>
          </a:xfrm>
        </p:spPr>
        <p:txBody>
          <a:bodyPr>
            <a:normAutofit/>
          </a:bodyPr>
          <a:lstStyle/>
          <a:p>
            <a:pPr indent="0" algn="ctr">
              <a:lnSpc>
                <a:spcPts val="4700"/>
              </a:lnSpc>
              <a:buNone/>
            </a:pPr>
            <a:r>
              <a:rPr lang="ar-SA" sz="3600" dirty="0">
                <a:cs typeface="+mj-cs"/>
              </a:rPr>
              <a:t>النجاح هو النتيجة الطبيعية للجهد والتعب والإرادة . وعند مقارنة تحقيق النجاح والمحافظة عليه فهناك من يقول بأن تحقيق النجاح يمكن أن يكون أمرا سهلا لكن الحفاظ عليه أمر صعب ويحتاج لجهد أكبر ..قال تعالى ” ان الذين آمنوا وعملوا الصالحات انا لا نضيع أجر من أحسن عملا ” </a:t>
            </a:r>
          </a:p>
        </p:txBody>
      </p:sp>
    </p:spTree>
    <p:extLst>
      <p:ext uri="{BB962C8B-B14F-4D97-AF65-F5344CB8AC3E}">
        <p14:creationId xmlns:p14="http://schemas.microsoft.com/office/powerpoint/2010/main" val="195256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النجاح في الاسلام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9544"/>
            <a:ext cx="8748464" cy="4608512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000"/>
              </a:lnSpc>
              <a:buNone/>
            </a:pPr>
            <a:r>
              <a:rPr lang="ar-SA" dirty="0"/>
              <a:t> </a:t>
            </a:r>
            <a:r>
              <a:rPr lang="ar-SA" sz="2000" dirty="0"/>
              <a:t>راحة القلب وطمأنينته ، وسروره، والوصول للنجاح في الدنيا والاخرة هي غاية كل مسلم  وبه تحصل الحياة الطيبة ، </a:t>
            </a:r>
            <a:r>
              <a:rPr lang="ar-SA" sz="2000" dirty="0" smtClean="0"/>
              <a:t>وتتم السعادة.</a:t>
            </a:r>
            <a:endParaRPr lang="ar-SA" sz="2000" dirty="0"/>
          </a:p>
          <a:p>
            <a:pPr marL="0" indent="0" algn="ctr">
              <a:lnSpc>
                <a:spcPts val="4000"/>
              </a:lnSpc>
              <a:buNone/>
            </a:pPr>
            <a:r>
              <a:rPr lang="ar-SA" sz="2000" dirty="0"/>
              <a:t> والاسلام ربط النجاح </a:t>
            </a:r>
            <a:r>
              <a:rPr lang="ar-SA" sz="2000" dirty="0" smtClean="0"/>
              <a:t>بالإيمان </a:t>
            </a:r>
            <a:r>
              <a:rPr lang="ar-SA" sz="2000" dirty="0"/>
              <a:t>، فسورة المؤمنون، </a:t>
            </a:r>
            <a:r>
              <a:rPr lang="ar-SA" sz="2000" dirty="0" smtClean="0"/>
              <a:t>تبدأ </a:t>
            </a:r>
            <a:r>
              <a:rPr lang="ar-SA" sz="2000" dirty="0"/>
              <a:t>بالفلاح والنجاح لهؤلاء المؤمنين</a:t>
            </a:r>
            <a:r>
              <a:rPr lang="ar-SA" sz="2000" dirty="0" smtClean="0"/>
              <a:t>.</a:t>
            </a:r>
          </a:p>
          <a:p>
            <a:pPr marL="0" indent="0" algn="ctr">
              <a:lnSpc>
                <a:spcPts val="4000"/>
              </a:lnSpc>
              <a:buNone/>
            </a:pPr>
            <a:endParaRPr lang="ar-SA" sz="2000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ar-SA" sz="2400" dirty="0" smtClean="0">
                <a:solidFill>
                  <a:srgbClr val="7030A0"/>
                </a:solidFill>
              </a:rPr>
              <a:t> </a:t>
            </a:r>
            <a:r>
              <a:rPr lang="ar-SA" sz="2400" dirty="0">
                <a:solidFill>
                  <a:srgbClr val="7030A0"/>
                </a:solidFill>
              </a:rPr>
              <a:t>{ بِسْمِ اللَّهِ الرَّحْمَنِ الرَّحِيمِ قَدْ أَفْلَحَ الْمُؤْمِنُونَ * الَّذِينَ هُمْ فِي صَلَاتِهِمْ خَاشِعُونَ </a:t>
            </a:r>
            <a:r>
              <a:rPr lang="ar-SA" sz="2400" dirty="0" smtClean="0">
                <a:solidFill>
                  <a:srgbClr val="7030A0"/>
                </a:solidFill>
              </a:rPr>
              <a:t>*وَالَّذِينَ </a:t>
            </a:r>
            <a:r>
              <a:rPr lang="ar-SA" sz="2400" dirty="0">
                <a:solidFill>
                  <a:srgbClr val="7030A0"/>
                </a:solidFill>
              </a:rPr>
              <a:t>هُمْ عَنِ اللَّغْوِ مُعْرِضُونَ * وَالَّذِينَ هُمْ لِلزَّكَاةِ فَاعِلُونَ * وَالَّذِينَ هُمْ لِفُرُوجِهِمْ حَافِظُونَ </a:t>
            </a:r>
            <a:r>
              <a:rPr lang="ar-SA" sz="2400" dirty="0" smtClean="0">
                <a:solidFill>
                  <a:srgbClr val="7030A0"/>
                </a:solidFill>
              </a:rPr>
              <a:t>*إِلَّا </a:t>
            </a:r>
            <a:r>
              <a:rPr lang="ar-SA" sz="2400" dirty="0">
                <a:solidFill>
                  <a:srgbClr val="7030A0"/>
                </a:solidFill>
              </a:rPr>
              <a:t>عَلَى أَزْوَاجِهِمْ أوْ مَا مَلَكَتْ أَيْمَانُهُمْ فَإِنَّهُمْ غَيْرُ مَلُومِينَ * فَمَنِ ابْتَغَى وَرَاءَ ذَلِكَ فَأُولَئِكَ هُمُ الْعَادُونَ * وَالَّذِينَ هُمْ لِأَمَانَاتِهِمْ وَعَهْدِهِمْ رَاعُونَ * وَالَّذِينَ هُمْ عَلَى صَلَوَاتِهِمْ يُحَافِظُونَ </a:t>
            </a:r>
            <a:r>
              <a:rPr lang="ar-SA" sz="2400" dirty="0" smtClean="0">
                <a:solidFill>
                  <a:srgbClr val="7030A0"/>
                </a:solidFill>
              </a:rPr>
              <a:t>*أُولَئِكَ </a:t>
            </a:r>
            <a:r>
              <a:rPr lang="ar-SA" sz="2400" dirty="0">
                <a:solidFill>
                  <a:srgbClr val="7030A0"/>
                </a:solidFill>
              </a:rPr>
              <a:t>هُمُ الْوَارِثُونَ * الَّذِينَ يَرِثُونَ الْفِرْدَوْسَ هُمْ فِيهَا خَالِدُونَ }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92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النجاح في الاسلام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16852"/>
            <a:ext cx="7920880" cy="3571122"/>
          </a:xfrm>
        </p:spPr>
        <p:txBody>
          <a:bodyPr>
            <a:normAutofit/>
          </a:bodyPr>
          <a:lstStyle/>
          <a:p>
            <a:pPr marL="0" indent="0" algn="ctr">
              <a:lnSpc>
                <a:spcPts val="5300"/>
              </a:lnSpc>
              <a:buNone/>
            </a:pPr>
            <a:r>
              <a:rPr lang="ar-SA" sz="2000" b="1" dirty="0">
                <a:solidFill>
                  <a:srgbClr val="7030A0"/>
                </a:solidFill>
              </a:rPr>
              <a:t>أعظم الأسباب في الاسلام للوصول للسعادة، والفوز بالدنيا والاخرة هو الايمان والعمل الصالح </a:t>
            </a:r>
            <a:r>
              <a:rPr lang="ar-SA" sz="2000" b="1" dirty="0" smtClean="0">
                <a:solidFill>
                  <a:srgbClr val="7030A0"/>
                </a:solidFill>
              </a:rPr>
              <a:t>قال </a:t>
            </a:r>
            <a:r>
              <a:rPr lang="ar-SA" sz="2000" b="1" dirty="0">
                <a:solidFill>
                  <a:srgbClr val="7030A0"/>
                </a:solidFill>
              </a:rPr>
              <a:t>تعالى : ( من عمل صالحاً من ذكر أو أُنثى وهو مؤمن فلنحيينه حياةً طيبة ولنجزينهم أجرهم بأحسن ما كانوا يعملون ) النحل/ 97 فأخبر تعالى ووعد من جمع بين الإيمان والعمل الصالح بالحياة الطيبة والجزاء الحسن في الدنيا والآخرة</a:t>
            </a:r>
            <a:endParaRPr lang="ar-SA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32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35649"/>
            <a:ext cx="6953200" cy="15841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5400" dirty="0" smtClean="0">
                <a:solidFill>
                  <a:schemeClr val="accent2">
                    <a:lumMod val="50000"/>
                  </a:schemeClr>
                </a:solidFill>
              </a:rPr>
              <a:t>ما هي عوامل تحقيق النجاح؟</a:t>
            </a:r>
            <a:endParaRPr lang="ar-SA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7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3"/>
            <a:ext cx="8280920" cy="3499114"/>
          </a:xfrm>
        </p:spPr>
        <p:txBody>
          <a:bodyPr/>
          <a:lstStyle/>
          <a:p>
            <a:pPr marL="342900" indent="-342900" algn="just" fontAlgn="base">
              <a:lnSpc>
                <a:spcPts val="55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Font typeface="Wingdings" pitchFamily="2" charset="2"/>
              <a:buChar char="§"/>
            </a:pPr>
            <a:r>
              <a:rPr lang="ar-SA" altLang="ar-SA" sz="36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يمكن للفرد أن يحقق النجاح عندما يمتلك استراتيجيات واضحة ومحددة نحو النجاح ويتم ذلك من خلال الإجراءات التالية والتي تمثل عوامل </a:t>
            </a:r>
            <a:r>
              <a:rPr lang="ar-SA" altLang="ar-SA" sz="36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النجاح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87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عوامل تحقيق النجاح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016852"/>
            <a:ext cx="7241232" cy="3108543"/>
          </a:xfrm>
        </p:spPr>
        <p:txBody>
          <a:bodyPr/>
          <a:lstStyle/>
          <a:p>
            <a:pPr marL="0" indent="0" algn="ctr">
              <a:buNone/>
            </a:pPr>
            <a:endParaRPr lang="ar-SA" dirty="0" smtClean="0"/>
          </a:p>
          <a:p>
            <a:pPr marL="0" lvl="0" indent="0" algn="ctr" rtl="0" eaLnBrk="0" fontAlgn="base" hangingPunct="0">
              <a:lnSpc>
                <a:spcPts val="54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ar-SA" altLang="ar-SA" sz="36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الإرادة القوية – تحديد الاهداف بوضوح – التخطيط الجيد وتنظيم أمور الحياة – بذل الجهد والوقت المناسبين</a:t>
            </a:r>
            <a:endParaRPr lang="ar-SA" sz="3600" b="1" dirty="0">
              <a:solidFill>
                <a:schemeClr val="tx2">
                  <a:lumMod val="75000"/>
                </a:schemeClr>
              </a:solidFill>
              <a:latin typeface="Tahoma" pitchFamily="34" charset="0"/>
              <a:cs typeface="Simplified Arabic" pitchFamily="18" charset="-78"/>
            </a:endParaRP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734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5646"/>
            <a:ext cx="7601272" cy="3024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altLang="ar-SA" sz="36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cs typeface="Simplified Arabic" pitchFamily="18" charset="-78"/>
              </a:rPr>
              <a:t>الإخلاص في العمل – عدم تأجيل عمل اليوم إلى الغد – احترام وجهات نظر الآخرين – تقسيم الأهداف الكبيرة حتى يمكن تحقيقها – تنمية العقل بالتعلم والتدريب</a:t>
            </a:r>
            <a:endParaRPr lang="ar-SA" sz="3600" b="1" dirty="0">
              <a:solidFill>
                <a:schemeClr val="tx2">
                  <a:lumMod val="75000"/>
                </a:schemeClr>
              </a:solidFill>
              <a:latin typeface="Tahoma" pitchFamily="34" charset="0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64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71550"/>
            <a:ext cx="8208912" cy="3888432"/>
          </a:xfrm>
        </p:spPr>
        <p:txBody>
          <a:bodyPr>
            <a:normAutofit/>
          </a:bodyPr>
          <a:lstStyle/>
          <a:p>
            <a:pPr marL="0" indent="0" algn="ctr">
              <a:lnSpc>
                <a:spcPts val="4900"/>
              </a:lnSpc>
              <a:buNone/>
            </a:pPr>
            <a:r>
              <a:rPr lang="ar-SA" altLang="ar-SA" sz="3600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Simplified Arabic" pitchFamily="18" charset="-78"/>
              </a:rPr>
              <a:t>الطموح وعدم الاستسلام للواقع – الاعتناء بالجسم – الحرص على عدد ساعات نوم كافية ومناسبة – الصدق مع النفس والآخرين – المحافظة على الطاقة وعدم اهدارها في غير فائدة كالسهر الطويل – المحافظة على الحماس والعواطف </a:t>
            </a:r>
            <a:r>
              <a:rPr lang="ar-SA" altLang="ar-SA" sz="3600" b="1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Simplified Arabic" pitchFamily="18" charset="-78"/>
              </a:rPr>
              <a:t>باعتدال.</a:t>
            </a: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9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14" y="1707357"/>
            <a:ext cx="3406775" cy="864394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  <a:defRPr/>
            </a:pPr>
            <a:r>
              <a:rPr kumimoji="1" lang="ar-SA" altLang="ar-SA" sz="40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محركات للسلوك الإنساني</a:t>
            </a:r>
            <a:endParaRPr kumimoji="1" lang="en-US" altLang="ar-SA" sz="3200" b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827088" y="30361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المفاتيح  العشرة للنجاح</a:t>
            </a:r>
            <a:endParaRPr kumimoji="1" lang="en-US" altLang="ar-SA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3" name="AutoShape 241"/>
          <p:cNvSpPr>
            <a:spLocks noChangeArrowheads="1"/>
          </p:cNvSpPr>
          <p:nvPr/>
        </p:nvSpPr>
        <p:spPr bwMode="auto">
          <a:xfrm>
            <a:off x="3923928" y="1473721"/>
            <a:ext cx="36195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الدوافع القوية</a:t>
            </a:r>
            <a:endParaRPr kumimoji="1" lang="en-US" sz="32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4" name="Rectangle 242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1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5" name="Rectangle 243"/>
          <p:cNvSpPr>
            <a:spLocks noChangeArrowheads="1"/>
          </p:cNvSpPr>
          <p:nvPr/>
        </p:nvSpPr>
        <p:spPr bwMode="auto">
          <a:xfrm>
            <a:off x="228600" y="2950385"/>
            <a:ext cx="3263900" cy="1025129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هي وقود الحياة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80116" name="AutoShape 244"/>
          <p:cNvSpPr>
            <a:spLocks noChangeArrowheads="1"/>
          </p:cNvSpPr>
          <p:nvPr/>
        </p:nvSpPr>
        <p:spPr bwMode="auto">
          <a:xfrm>
            <a:off x="4211960" y="2787254"/>
            <a:ext cx="3621087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الطاقة </a:t>
            </a:r>
            <a:r>
              <a:rPr kumimoji="1" lang="ar-SA" sz="32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الايمانية</a:t>
            </a:r>
            <a:endParaRPr kumimoji="1" lang="en-US" sz="32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7" name="Rectangle 245"/>
          <p:cNvSpPr>
            <a:spLocks noChangeArrowheads="1"/>
          </p:cNvSpPr>
          <p:nvPr/>
        </p:nvSpPr>
        <p:spPr bwMode="auto">
          <a:xfrm>
            <a:off x="8077200" y="314325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2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4346" name="Picture 2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-236562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122" name="AutoShape 250"/>
          <p:cNvSpPr>
            <a:spLocks noChangeArrowheads="1"/>
          </p:cNvSpPr>
          <p:nvPr/>
        </p:nvSpPr>
        <p:spPr bwMode="auto">
          <a:xfrm>
            <a:off x="11" y="4786313"/>
            <a:ext cx="2411413" cy="638175"/>
          </a:xfrm>
          <a:prstGeom prst="leftArrow">
            <a:avLst>
              <a:gd name="adj1" fmla="val 50000"/>
              <a:gd name="adj2" fmla="val 70849"/>
            </a:avLst>
          </a:prstGeom>
          <a:solidFill>
            <a:schemeClr val="bg2">
              <a:lumMod val="20000"/>
              <a:lumOff val="8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253153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nimBg="1" autoUpdateAnimBg="0"/>
      <p:bldP spid="79876" grpId="0" animBg="1" autoUpdateAnimBg="0"/>
      <p:bldP spid="80113" grpId="0" animBg="1" autoUpdateAnimBg="0"/>
      <p:bldP spid="80114" grpId="0" animBg="1" autoUpdateAnimBg="0"/>
      <p:bldP spid="80115" grpId="0" animBg="1" autoUpdateAnimBg="0"/>
      <p:bldP spid="80116" grpId="0" animBg="1" autoUpdateAnimBg="0"/>
      <p:bldP spid="80117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14" y="1707357"/>
            <a:ext cx="3406775" cy="864394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قوة لمن يمتلكها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827088" y="30361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المفاتيح  العشرة للشخصية المثالية </a:t>
            </a:r>
            <a:endParaRPr kumimoji="1" lang="en-US" altLang="ar-SA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3" name="AutoShape 241"/>
          <p:cNvSpPr>
            <a:spLocks noChangeArrowheads="1"/>
          </p:cNvSpPr>
          <p:nvPr/>
        </p:nvSpPr>
        <p:spPr bwMode="auto">
          <a:xfrm>
            <a:off x="3779838" y="1600200"/>
            <a:ext cx="36195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المعرفة والمعلومات</a:t>
            </a:r>
            <a:endParaRPr kumimoji="1" lang="en-US" sz="32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4" name="Rectangle 242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3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80115" name="Rectangle 243"/>
          <p:cNvSpPr>
            <a:spLocks noChangeArrowheads="1"/>
          </p:cNvSpPr>
          <p:nvPr/>
        </p:nvSpPr>
        <p:spPr bwMode="auto">
          <a:xfrm>
            <a:off x="228600" y="2950384"/>
            <a:ext cx="3263900" cy="1025129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طريق النجاح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80116" name="AutoShape 244"/>
          <p:cNvSpPr>
            <a:spLocks noChangeArrowheads="1"/>
          </p:cNvSpPr>
          <p:nvPr/>
        </p:nvSpPr>
        <p:spPr bwMode="auto">
          <a:xfrm>
            <a:off x="3851275" y="2950369"/>
            <a:ext cx="3621088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الرؤية الواضحة</a:t>
            </a:r>
            <a:endParaRPr kumimoji="1" lang="en-US" sz="36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0117" name="Rectangle 245"/>
          <p:cNvSpPr>
            <a:spLocks noChangeArrowheads="1"/>
          </p:cNvSpPr>
          <p:nvPr/>
        </p:nvSpPr>
        <p:spPr bwMode="auto">
          <a:xfrm>
            <a:off x="8077200" y="314325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4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5370" name="Picture 2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-34527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122" name="AutoShape 250"/>
          <p:cNvSpPr>
            <a:spLocks noChangeArrowheads="1"/>
          </p:cNvSpPr>
          <p:nvPr/>
        </p:nvSpPr>
        <p:spPr bwMode="auto">
          <a:xfrm>
            <a:off x="0" y="4780608"/>
            <a:ext cx="2411413" cy="638175"/>
          </a:xfrm>
          <a:prstGeom prst="leftArrow">
            <a:avLst>
              <a:gd name="adj1" fmla="val 50000"/>
              <a:gd name="adj2" fmla="val 70849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549585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nimBg="1" autoUpdateAnimBg="0"/>
      <p:bldP spid="79876" grpId="0" animBg="1" autoUpdateAnimBg="0"/>
      <p:bldP spid="80113" grpId="0" animBg="1" autoUpdateAnimBg="0"/>
      <p:bldP spid="80114" grpId="0" animBg="1" autoUpdateAnimBg="0"/>
      <p:bldP spid="80115" grpId="0" animBg="1" autoUpdateAnimBg="0"/>
      <p:bldP spid="80116" grpId="0" animBg="1" autoUpdateAnimBg="0"/>
      <p:bldP spid="80117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828800"/>
            <a:ext cx="4495800" cy="628650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>
              <a:lnSpc>
                <a:spcPct val="85000"/>
              </a:lnSpc>
              <a:defRPr/>
            </a:pPr>
            <a:r>
              <a:rPr kumimoji="1" lang="ar-SA" altLang="ar-SA" sz="40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الطريق إلى القـــوة</a:t>
            </a:r>
            <a:endParaRPr kumimoji="1" lang="en-US" altLang="ar-SA" sz="4000" b="1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990600" y="22860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مفاتيح النجاح العشرة</a:t>
            </a:r>
            <a:endParaRPr kumimoji="1" lang="en-US" altLang="ar-SA" sz="5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5" name="AutoShape 5"/>
          <p:cNvSpPr>
            <a:spLocks noChangeArrowheads="1"/>
          </p:cNvSpPr>
          <p:nvPr/>
        </p:nvSpPr>
        <p:spPr bwMode="auto">
          <a:xfrm>
            <a:off x="4876800" y="165735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0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الفعل أو الإجراء</a:t>
            </a:r>
            <a:endParaRPr kumimoji="1" lang="en-US" sz="40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5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8247" name="Rectangle 7"/>
          <p:cNvSpPr>
            <a:spLocks noChangeArrowheads="1"/>
          </p:cNvSpPr>
          <p:nvPr/>
        </p:nvSpPr>
        <p:spPr bwMode="auto">
          <a:xfrm>
            <a:off x="228600" y="3143250"/>
            <a:ext cx="4495800" cy="628650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الطريق إلى الواقــع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138248" name="AutoShape 8"/>
          <p:cNvSpPr>
            <a:spLocks noChangeArrowheads="1"/>
          </p:cNvSpPr>
          <p:nvPr/>
        </p:nvSpPr>
        <p:spPr bwMode="auto">
          <a:xfrm>
            <a:off x="4876800" y="297180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التوقع </a:t>
            </a:r>
            <a:endParaRPr kumimoji="1" lang="en-US" sz="4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8077200" y="314325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6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3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52" name="AutoShape 12"/>
          <p:cNvSpPr>
            <a:spLocks noChangeArrowheads="1"/>
          </p:cNvSpPr>
          <p:nvPr/>
        </p:nvSpPr>
        <p:spPr bwMode="auto">
          <a:xfrm>
            <a:off x="13" y="4624388"/>
            <a:ext cx="2339975" cy="725091"/>
          </a:xfrm>
          <a:prstGeom prst="leftArrow">
            <a:avLst>
              <a:gd name="adj1" fmla="val 50000"/>
              <a:gd name="adj2" fmla="val 60509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939916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animBg="1" autoUpdateAnimBg="0"/>
      <p:bldP spid="138244" grpId="0" animBg="1" autoUpdateAnimBg="0"/>
      <p:bldP spid="138245" grpId="0" animBg="1" autoUpdateAnimBg="0"/>
      <p:bldP spid="138246" grpId="0" animBg="1" autoUpdateAnimBg="0"/>
      <p:bldP spid="138247" grpId="0" animBg="1" autoUpdateAnimBg="0"/>
      <p:bldP spid="138248" grpId="0" animBg="1" autoUpdateAnimBg="0"/>
      <p:bldP spid="13824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828800"/>
            <a:ext cx="4495800" cy="628650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>
              <a:lnSpc>
                <a:spcPct val="85000"/>
              </a:lnSpc>
              <a:defRPr/>
            </a:pPr>
            <a:r>
              <a:rPr kumimoji="1" lang="ar-SA" altLang="ar-SA" sz="40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اساس الإنجـــــاز</a:t>
            </a:r>
            <a:endParaRPr kumimoji="1" lang="en-US" altLang="ar-SA" sz="4000" b="1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990600" y="22860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مفاتيح النجاح العشرة</a:t>
            </a:r>
            <a:endParaRPr kumimoji="1" lang="en-US" altLang="ar-SA" sz="5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69" name="AutoShape 5"/>
          <p:cNvSpPr>
            <a:spLocks noChangeArrowheads="1"/>
          </p:cNvSpPr>
          <p:nvPr/>
        </p:nvSpPr>
        <p:spPr bwMode="auto">
          <a:xfrm>
            <a:off x="4876800" y="165735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الالتزام بالعمل</a:t>
            </a:r>
            <a:endParaRPr kumimoji="1" lang="en-US" sz="36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7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39271" name="Rectangle 7"/>
          <p:cNvSpPr>
            <a:spLocks noChangeArrowheads="1"/>
          </p:cNvSpPr>
          <p:nvPr/>
        </p:nvSpPr>
        <p:spPr bwMode="auto">
          <a:xfrm>
            <a:off x="228600" y="3143250"/>
            <a:ext cx="4495800" cy="628650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اساس الابداع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139272" name="AutoShape 8"/>
          <p:cNvSpPr>
            <a:spLocks noChangeArrowheads="1"/>
          </p:cNvSpPr>
          <p:nvPr/>
        </p:nvSpPr>
        <p:spPr bwMode="auto">
          <a:xfrm>
            <a:off x="4876800" y="297180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المرونة</a:t>
            </a:r>
            <a:endParaRPr kumimoji="1" lang="en-US" sz="36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9273" name="Rectangle 9"/>
          <p:cNvSpPr>
            <a:spLocks noChangeArrowheads="1"/>
          </p:cNvSpPr>
          <p:nvPr/>
        </p:nvSpPr>
        <p:spPr bwMode="auto">
          <a:xfrm>
            <a:off x="8101034" y="3112295"/>
            <a:ext cx="814387" cy="809625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8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0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76" name="AutoShape 12"/>
          <p:cNvSpPr>
            <a:spLocks noChangeArrowheads="1"/>
          </p:cNvSpPr>
          <p:nvPr/>
        </p:nvSpPr>
        <p:spPr bwMode="auto">
          <a:xfrm>
            <a:off x="0" y="4876006"/>
            <a:ext cx="2411760" cy="452638"/>
          </a:xfrm>
          <a:prstGeom prst="leftArrow">
            <a:avLst>
              <a:gd name="adj1" fmla="val 92787"/>
              <a:gd name="adj2" fmla="val 74851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008870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animBg="1" autoUpdateAnimBg="0"/>
      <p:bldP spid="139268" grpId="0" animBg="1" autoUpdateAnimBg="0"/>
      <p:bldP spid="139269" grpId="0" animBg="1" autoUpdateAnimBg="0"/>
      <p:bldP spid="139270" grpId="0" animBg="1" autoUpdateAnimBg="0"/>
      <p:bldP spid="139271" grpId="0" animBg="1" autoUpdateAnimBg="0"/>
      <p:bldP spid="139272" grpId="0" animBg="1" autoUpdateAnimBg="0"/>
      <p:bldP spid="13927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Oval 2"/>
          <p:cNvSpPr>
            <a:spLocks noChangeArrowheads="1"/>
          </p:cNvSpPr>
          <p:nvPr/>
        </p:nvSpPr>
        <p:spPr bwMode="auto">
          <a:xfrm>
            <a:off x="2127250" y="1139429"/>
            <a:ext cx="4876800" cy="36576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lin ang="2700000" scaled="1"/>
          </a:gradFill>
          <a:ln w="28575" cap="sq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828800"/>
            <a:ext cx="4495800" cy="628650"/>
          </a:xfr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1">
              <a:lnSpc>
                <a:spcPct val="85000"/>
              </a:lnSpc>
              <a:defRPr/>
            </a:pPr>
            <a:r>
              <a:rPr kumimoji="1" lang="ar-SA" altLang="ar-SA" sz="40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مفتـــاح الفرج والخيــر</a:t>
            </a:r>
            <a:endParaRPr kumimoji="1" lang="en-US" altLang="ar-SA" sz="4000" b="1" kern="12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990600" y="228600"/>
            <a:ext cx="7239000" cy="62865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مفاتيح النجاح العشرة</a:t>
            </a:r>
            <a:endParaRPr kumimoji="1" lang="en-US" altLang="ar-SA" sz="5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3" name="AutoShape 5"/>
          <p:cNvSpPr>
            <a:spLocks noChangeArrowheads="1"/>
          </p:cNvSpPr>
          <p:nvPr/>
        </p:nvSpPr>
        <p:spPr bwMode="auto">
          <a:xfrm>
            <a:off x="4876800" y="165735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الصبر</a:t>
            </a:r>
            <a:endParaRPr kumimoji="1" lang="en-US" sz="45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8077200" y="1828800"/>
            <a:ext cx="8382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 </a:t>
            </a: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  <a:sym typeface="Wingdings" pitchFamily="2" charset="2"/>
              </a:rPr>
              <a:t>9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sp>
        <p:nvSpPr>
          <p:cNvPr id="140295" name="Rectangle 7"/>
          <p:cNvSpPr>
            <a:spLocks noChangeArrowheads="1"/>
          </p:cNvSpPr>
          <p:nvPr/>
        </p:nvSpPr>
        <p:spPr bwMode="auto">
          <a:xfrm>
            <a:off x="228600" y="3143250"/>
            <a:ext cx="4495800" cy="628650"/>
          </a:xfrm>
          <a:prstGeom prst="rect">
            <a:avLst/>
          </a:prstGeom>
          <a:solidFill>
            <a:srgbClr val="0070C0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4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Simplified Arabic" pitchFamily="18" charset="-78"/>
              </a:rPr>
              <a:t>أساس التحكم في النفس</a:t>
            </a:r>
            <a:endParaRPr kumimoji="1" lang="en-US" altLang="ar-SA" sz="40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Simplified Arabic" pitchFamily="18" charset="-78"/>
            </a:endParaRPr>
          </a:p>
        </p:txBody>
      </p:sp>
      <p:sp>
        <p:nvSpPr>
          <p:cNvPr id="140296" name="AutoShape 8"/>
          <p:cNvSpPr>
            <a:spLocks noChangeArrowheads="1"/>
          </p:cNvSpPr>
          <p:nvPr/>
        </p:nvSpPr>
        <p:spPr bwMode="auto">
          <a:xfrm>
            <a:off x="4876800" y="2971800"/>
            <a:ext cx="2971800" cy="1028700"/>
          </a:xfrm>
          <a:prstGeom prst="leftArrow">
            <a:avLst>
              <a:gd name="adj1" fmla="val 67361"/>
              <a:gd name="adj2" fmla="val 55671"/>
            </a:avLst>
          </a:prstGeom>
          <a:solidFill>
            <a:schemeClr val="folHlink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sz="45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الانضباط</a:t>
            </a:r>
            <a:endParaRPr kumimoji="1" lang="en-US" sz="4500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40297" name="Rectangle 9"/>
          <p:cNvSpPr>
            <a:spLocks noChangeArrowheads="1"/>
          </p:cNvSpPr>
          <p:nvPr/>
        </p:nvSpPr>
        <p:spPr bwMode="auto">
          <a:xfrm>
            <a:off x="8077200" y="3143250"/>
            <a:ext cx="1066800" cy="685800"/>
          </a:xfrm>
          <a:prstGeom prst="rect">
            <a:avLst/>
          </a:prstGeom>
          <a:solidFill>
            <a:srgbClr val="33CCFF"/>
          </a:solidFill>
          <a:ln w="19050">
            <a:solidFill>
              <a:srgbClr val="FFFF66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anchor="ctr"/>
          <a:lstStyle/>
          <a:p>
            <a:pPr algn="ctr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ar-SA" altLang="ar-SA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Simplified Arabic" pitchFamily="18" charset="-78"/>
              </a:rPr>
              <a:t>10</a:t>
            </a:r>
            <a:endParaRPr kumimoji="1" lang="en-US" altLang="ar-SA" sz="55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Simplified Arabic" pitchFamily="18" charset="-78"/>
            </a:endParaRPr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6"/>
            <a:ext cx="2411412" cy="186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300" name="AutoShape 12"/>
          <p:cNvSpPr>
            <a:spLocks noChangeArrowheads="1"/>
          </p:cNvSpPr>
          <p:nvPr/>
        </p:nvSpPr>
        <p:spPr bwMode="auto">
          <a:xfrm>
            <a:off x="0" y="4623984"/>
            <a:ext cx="2484438" cy="756457"/>
          </a:xfrm>
          <a:prstGeom prst="leftArrow">
            <a:avLst>
              <a:gd name="adj1" fmla="val 50000"/>
              <a:gd name="adj2" fmla="val 53891"/>
            </a:avLst>
          </a:prstGeom>
          <a:solidFill>
            <a:schemeClr val="tx1">
              <a:lumMod val="90000"/>
            </a:scheme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000" b="1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909675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nimBg="1" autoUpdateAnimBg="0"/>
      <p:bldP spid="140292" grpId="0" animBg="1" autoUpdateAnimBg="0"/>
      <p:bldP spid="140293" grpId="0" animBg="1" autoUpdateAnimBg="0"/>
      <p:bldP spid="140294" grpId="0" animBg="1" autoUpdateAnimBg="0"/>
      <p:bldP spid="140295" grpId="0" animBg="1" autoUpdateAnimBg="0"/>
      <p:bldP spid="140296" grpId="0" animBg="1" autoUpdateAnimBg="0"/>
      <p:bldP spid="140297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lefzup1"/>
          <p:cNvPicPr>
            <a:picLocks noChangeAspect="1" noChangeArrowheads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solidFill>
              <a:srgbClr val="557E8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-272861"/>
            <a:ext cx="9144000" cy="218521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4800" b="1" dirty="0">
              <a:solidFill>
                <a:srgbClr val="CC0000"/>
              </a:solidFill>
              <a:latin typeface="Simplified Arabic" pitchFamily="18" charset="-78"/>
            </a:endParaRPr>
          </a:p>
          <a:p>
            <a:pPr algn="ct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000" b="1" u="sng" dirty="0">
                <a:solidFill>
                  <a:srgbClr val="FF0000"/>
                </a:solidFill>
                <a:latin typeface="Simplified Arabic" pitchFamily="18" charset="-78"/>
              </a:rPr>
              <a:t> </a:t>
            </a:r>
            <a:endParaRPr lang="ar-SA" sz="3200" b="1" dirty="0">
              <a:solidFill>
                <a:srgbClr val="FFCC66"/>
              </a:solidFill>
              <a:latin typeface="Arial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0" name="Picture 5" descr="a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272861"/>
            <a:ext cx="8424936" cy="154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مستدير الزوايا 4"/>
          <p:cNvSpPr/>
          <p:nvPr/>
        </p:nvSpPr>
        <p:spPr>
          <a:xfrm>
            <a:off x="1259632" y="2031690"/>
            <a:ext cx="6336704" cy="17281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200" b="1" dirty="0">
                <a:ln w="11430"/>
                <a:gradFill>
                  <a:gsLst>
                    <a:gs pos="0">
                      <a:srgbClr val="6600CC">
                        <a:tint val="70000"/>
                        <a:satMod val="245000"/>
                      </a:srgbClr>
                    </a:gs>
                    <a:gs pos="75000">
                      <a:srgbClr val="6600CC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6600CC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SA" sz="4400" b="1" dirty="0">
                <a:ln w="11430"/>
                <a:gradFill>
                  <a:gsLst>
                    <a:gs pos="0">
                      <a:srgbClr val="6600CC">
                        <a:tint val="70000"/>
                        <a:satMod val="245000"/>
                      </a:srgbClr>
                    </a:gs>
                    <a:gs pos="75000">
                      <a:srgbClr val="6600CC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6600CC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مبادئ النجاح</a:t>
            </a:r>
          </a:p>
        </p:txBody>
      </p:sp>
    </p:spTree>
    <p:extLst>
      <p:ext uri="{BB962C8B-B14F-4D97-AF65-F5344CB8AC3E}">
        <p14:creationId xmlns:p14="http://schemas.microsoft.com/office/powerpoint/2010/main" val="3329256567"/>
      </p:ext>
    </p:extLst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75"/>
                                        <p:tgtEl>
                                          <p:spTgt spid="20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6600" dirty="0" smtClean="0"/>
              <a:t>مبادئ النجاح</a:t>
            </a:r>
            <a:endParaRPr lang="ar-SA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16852"/>
            <a:ext cx="8136904" cy="335509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ar-SA" sz="4800" dirty="0" smtClean="0">
                <a:solidFill>
                  <a:srgbClr val="7030A0"/>
                </a:solidFill>
              </a:rPr>
              <a:t>مبدأ </a:t>
            </a:r>
            <a:r>
              <a:rPr lang="ar-SA" sz="4800" dirty="0" err="1" smtClean="0">
                <a:solidFill>
                  <a:srgbClr val="7030A0"/>
                </a:solidFill>
              </a:rPr>
              <a:t>كيزن</a:t>
            </a:r>
            <a:endParaRPr lang="ar-SA" sz="4800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ar-SA" sz="4800" dirty="0">
                <a:solidFill>
                  <a:srgbClr val="7030A0"/>
                </a:solidFill>
              </a:rPr>
              <a:t>مبدأ</a:t>
            </a:r>
            <a:r>
              <a:rPr lang="ar-SA" sz="4800" dirty="0" smtClean="0">
                <a:solidFill>
                  <a:srgbClr val="7030A0"/>
                </a:solidFill>
              </a:rPr>
              <a:t> المثابرة</a:t>
            </a:r>
          </a:p>
          <a:p>
            <a:pPr>
              <a:buFont typeface="Wingdings" pitchFamily="2" charset="2"/>
              <a:buChar char="Ø"/>
            </a:pPr>
            <a:r>
              <a:rPr lang="ar-SA" sz="4800" dirty="0">
                <a:solidFill>
                  <a:srgbClr val="7030A0"/>
                </a:solidFill>
              </a:rPr>
              <a:t>مبدأ</a:t>
            </a:r>
            <a:r>
              <a:rPr lang="ar-SA" sz="4800" dirty="0" smtClean="0">
                <a:solidFill>
                  <a:srgbClr val="7030A0"/>
                </a:solidFill>
              </a:rPr>
              <a:t> الشغف بعمل </a:t>
            </a:r>
            <a:r>
              <a:rPr lang="ar-SA" sz="4800" dirty="0" err="1" smtClean="0">
                <a:solidFill>
                  <a:srgbClr val="7030A0"/>
                </a:solidFill>
              </a:rPr>
              <a:t>شئ</a:t>
            </a:r>
            <a:endParaRPr lang="ar-SA" sz="4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ar-SA" sz="6000" dirty="0"/>
          </a:p>
        </p:txBody>
      </p:sp>
    </p:spTree>
    <p:extLst>
      <p:ext uri="{BB962C8B-B14F-4D97-AF65-F5344CB8AC3E}">
        <p14:creationId xmlns:p14="http://schemas.microsoft.com/office/powerpoint/2010/main" val="303467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55525"/>
            <a:ext cx="8305800" cy="288033"/>
          </a:xfrm>
        </p:spPr>
        <p:txBody>
          <a:bodyPr>
            <a:normAutofit fontScale="90000"/>
          </a:bodyPr>
          <a:lstStyle/>
          <a:p>
            <a:pPr marL="457200" lvl="0" indent="-457200" algn="ctr">
              <a:spcBef>
                <a:spcPts val="0"/>
              </a:spcBef>
            </a:pPr>
            <a:r>
              <a:rPr lang="ar-SA" sz="4900" dirty="0" smtClean="0"/>
              <a:t>مبدأ </a:t>
            </a:r>
            <a:r>
              <a:rPr lang="ar-SA" sz="4900" dirty="0" err="1" smtClean="0"/>
              <a:t>كيزن</a:t>
            </a:r>
            <a:r>
              <a:rPr lang="ar-SA" sz="6700" dirty="0" smtClean="0"/>
              <a:t/>
            </a:r>
            <a:br>
              <a:rPr lang="ar-SA" sz="6700" dirty="0" smtClean="0"/>
            </a:br>
            <a:r>
              <a:rPr lang="ar-SA" sz="4800" b="0" dirty="0">
                <a:solidFill>
                  <a:srgbClr val="7030A0"/>
                </a:solidFill>
                <a:latin typeface="Calibri"/>
                <a:ea typeface="+mn-ea"/>
                <a:cs typeface="Arial"/>
              </a:rPr>
              <a:t/>
            </a:r>
            <a:br>
              <a:rPr lang="ar-SA" sz="4800" b="0" dirty="0">
                <a:solidFill>
                  <a:srgbClr val="7030A0"/>
                </a:solidFill>
                <a:latin typeface="Calibri"/>
                <a:ea typeface="+mn-ea"/>
                <a:cs typeface="Arial"/>
              </a:rPr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71550"/>
            <a:ext cx="7776864" cy="335384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يعتمد هذا المبدأ على أهمية التقدم المتزايد كل يوم.</a:t>
            </a:r>
          </a:p>
          <a:p>
            <a:pPr>
              <a:buFont typeface="Wingdings" pitchFamily="2" charset="2"/>
              <a:buChar char="ü"/>
            </a:pPr>
            <a:endParaRPr lang="ar-SA" sz="4300" dirty="0">
              <a:solidFill>
                <a:srgbClr val="7030A0"/>
              </a:solidFill>
              <a:latin typeface="Calibri"/>
              <a:cs typeface="Arial"/>
            </a:endParaRPr>
          </a:p>
          <a:p>
            <a:pPr>
              <a:buFont typeface="Wingdings" pitchFamily="2" charset="2"/>
              <a:buChar char="ü"/>
            </a:pP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النجاح لا يأتي دفعة واحدة أو من المرة الأولى بل هو تراكم الخطوات الصغيرة التي تخلق أكبر التغيرات الدائمة  .</a:t>
            </a:r>
          </a:p>
          <a:p>
            <a:pPr marL="0" indent="0">
              <a:buNone/>
            </a:pPr>
            <a:endParaRPr lang="ar-SA" sz="4300" dirty="0">
              <a:solidFill>
                <a:srgbClr val="7030A0"/>
              </a:solidFill>
              <a:latin typeface="Calibri"/>
              <a:cs typeface="Arial"/>
            </a:endParaRPr>
          </a:p>
          <a:p>
            <a:pPr>
              <a:buFont typeface="Wingdings" pitchFamily="2" charset="2"/>
              <a:buChar char="ü"/>
            </a:pP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يمكن تطبيق مبدأ </a:t>
            </a:r>
            <a:r>
              <a:rPr lang="ar-SA" sz="4300" dirty="0" err="1">
                <a:solidFill>
                  <a:srgbClr val="7030A0"/>
                </a:solidFill>
                <a:latin typeface="Calibri"/>
                <a:cs typeface="Arial"/>
              </a:rPr>
              <a:t>كيزن</a:t>
            </a: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 في المذاكرة عن طريق المذاكرة أولا </a:t>
            </a:r>
            <a:r>
              <a:rPr lang="ar-SA" sz="4300" dirty="0" smtClean="0">
                <a:solidFill>
                  <a:srgbClr val="7030A0"/>
                </a:solidFill>
                <a:latin typeface="Calibri"/>
                <a:cs typeface="Arial"/>
              </a:rPr>
              <a:t>، </a:t>
            </a:r>
            <a:r>
              <a:rPr lang="ar-SA" sz="4300" dirty="0" err="1" smtClean="0">
                <a:solidFill>
                  <a:srgbClr val="7030A0"/>
                </a:solidFill>
                <a:latin typeface="Calibri"/>
                <a:cs typeface="Arial"/>
              </a:rPr>
              <a:t>لانها</a:t>
            </a:r>
            <a:r>
              <a:rPr lang="ar-SA" sz="4300" dirty="0" smtClean="0">
                <a:solidFill>
                  <a:srgbClr val="7030A0"/>
                </a:solidFill>
                <a:latin typeface="Calibri"/>
                <a:cs typeface="Arial"/>
              </a:rPr>
              <a:t> تساعد </a:t>
            </a:r>
            <a:r>
              <a:rPr lang="ar-SA" sz="4300" dirty="0">
                <a:solidFill>
                  <a:srgbClr val="7030A0"/>
                </a:solidFill>
                <a:latin typeface="Calibri"/>
                <a:cs typeface="Arial"/>
              </a:rPr>
              <a:t>على الفهم والحفظ </a:t>
            </a:r>
            <a:r>
              <a:rPr lang="ar-SA" sz="4300" dirty="0" smtClean="0">
                <a:solidFill>
                  <a:srgbClr val="7030A0"/>
                </a:solidFill>
                <a:latin typeface="Calibri"/>
                <a:cs typeface="Arial"/>
              </a:rPr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124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000" dirty="0" smtClean="0"/>
              <a:t>مبدأ المثابرة</a:t>
            </a:r>
            <a:endParaRPr lang="ar-S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16852"/>
            <a:ext cx="7848872" cy="3108543"/>
          </a:xfrm>
        </p:spPr>
        <p:txBody>
          <a:bodyPr>
            <a:normAutofit/>
          </a:bodyPr>
          <a:lstStyle/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300" dirty="0" smtClean="0">
                <a:solidFill>
                  <a:srgbClr val="7030A0"/>
                </a:solidFill>
                <a:latin typeface="Calibri"/>
                <a:cs typeface="Arial"/>
              </a:rPr>
              <a:t>- يعتمد </a:t>
            </a:r>
            <a:r>
              <a:rPr lang="ar-SA" altLang="ar-SA" sz="3300" dirty="0">
                <a:solidFill>
                  <a:srgbClr val="7030A0"/>
                </a:solidFill>
                <a:latin typeface="Calibri"/>
                <a:cs typeface="Arial"/>
              </a:rPr>
              <a:t>هذا المبدأ على  أن العمل والدراسة ينبغي ألا تخضع للرغبة ، أو وجود الوقت </a:t>
            </a:r>
            <a:r>
              <a:rPr lang="ar-SA" altLang="ar-SA" sz="3300" dirty="0" smtClean="0">
                <a:solidFill>
                  <a:srgbClr val="7030A0"/>
                </a:solidFill>
                <a:latin typeface="Calibri"/>
                <a:cs typeface="Arial"/>
              </a:rPr>
              <a:t>الكافي.</a:t>
            </a:r>
          </a:p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300" dirty="0" smtClean="0">
                <a:solidFill>
                  <a:srgbClr val="7030A0"/>
                </a:solidFill>
                <a:latin typeface="Calibri"/>
                <a:cs typeface="Arial"/>
              </a:rPr>
              <a:t> </a:t>
            </a:r>
            <a:endParaRPr lang="ar-SA" altLang="ar-SA" sz="3300" dirty="0">
              <a:solidFill>
                <a:srgbClr val="7030A0"/>
              </a:solidFill>
              <a:latin typeface="Calibri"/>
              <a:cs typeface="Arial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300" dirty="0">
                <a:solidFill>
                  <a:srgbClr val="7030A0"/>
                </a:solidFill>
                <a:latin typeface="Calibri"/>
                <a:cs typeface="Arial"/>
              </a:rPr>
              <a:t>- الإنسان المثابر يطوع رغبته للدراسة ولا ينقاد لرغبته كما أنه هو الذي يوجد الوقت للعمل ولا يبقى أسير لتوفر الوقت .  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6552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مبدأ الشغف بعمل </a:t>
            </a:r>
            <a:r>
              <a:rPr lang="ar-SA" dirty="0" err="1" smtClean="0"/>
              <a:t>شئ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16852"/>
            <a:ext cx="7385248" cy="3427106"/>
          </a:xfrm>
        </p:spPr>
        <p:txBody>
          <a:bodyPr>
            <a:normAutofit fontScale="92500" lnSpcReduction="10000"/>
          </a:bodyPr>
          <a:lstStyle/>
          <a:p>
            <a:r>
              <a:rPr lang="ar-SA" dirty="0"/>
              <a:t> يقوم هذا المبدأ على أساس أن الإنسان الذي اعتاد النجاح يصبح النجاح عادة تتابع من تلقاء نفسها ويصبح محفزا بحد ذاته لنجاحات مستقبلية </a:t>
            </a:r>
            <a:r>
              <a:rPr lang="ar-SA" dirty="0" smtClean="0"/>
              <a:t>.</a:t>
            </a:r>
          </a:p>
          <a:p>
            <a:endParaRPr lang="ar-SA" dirty="0"/>
          </a:p>
          <a:p>
            <a:r>
              <a:rPr lang="ar-SA" sz="3000" dirty="0">
                <a:solidFill>
                  <a:schemeClr val="tx2">
                    <a:lumMod val="50000"/>
                  </a:schemeClr>
                </a:solidFill>
              </a:rPr>
              <a:t>مثال : </a:t>
            </a:r>
            <a:r>
              <a:rPr lang="ar-SA" dirty="0"/>
              <a:t>الطالب الذي يحصل على معدل مرتفع في هذا الفصل سيحفزه نجاحه هذا للحصول على معدل مرتفع في أيضا في الفصل القادم ، ومن هذا سيكون شغوفا بتطوير نفسه وآليات استذكار المعلومات التي لديه واكتشاف قدراته الكامنة من أجل التفوق 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3940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85000"/>
              </a:lnSpc>
              <a:defRPr/>
            </a:pPr>
            <a:r>
              <a:rPr kumimoji="1" lang="ar-SA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النجاح المتوازن في الحياة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CC"/>
              </a:buClr>
              <a:buSzPct val="90000"/>
              <a:buNone/>
            </a:pPr>
            <a:r>
              <a:rPr lang="ar-SA" altLang="ar-SA" sz="3000" b="1" dirty="0" smtClean="0">
                <a:solidFill>
                  <a:srgbClr val="333399"/>
                </a:solidFill>
                <a:latin typeface="Times New Roman" pitchFamily="18" charset="0"/>
                <a:cs typeface="Simplified Arabic" pitchFamily="18" charset="-78"/>
              </a:rPr>
              <a:t>- هناك </a:t>
            </a:r>
            <a:r>
              <a:rPr lang="ar-SA" altLang="ar-SA" sz="3000" b="1" dirty="0">
                <a:solidFill>
                  <a:srgbClr val="333399"/>
                </a:solidFill>
                <a:latin typeface="Times New Roman" pitchFamily="18" charset="0"/>
                <a:cs typeface="Simplified Arabic" pitchFamily="18" charset="-78"/>
              </a:rPr>
              <a:t>حلقات متواصلة من الحقوق والواجبات يجب أن تؤديها تجاه ثلاث محاور أساسية :</a:t>
            </a:r>
          </a:p>
          <a:p>
            <a:endParaRPr lang="ar-SA" dirty="0"/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6084168" y="1995686"/>
            <a:ext cx="2012132" cy="20162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rtl="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ar-SA" sz="40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  <a:cs typeface="Simplified Arabic" pitchFamily="18" charset="-78"/>
              </a:rPr>
              <a:t>ذاتك</a:t>
            </a:r>
            <a:endParaRPr kumimoji="1" lang="en-US" sz="40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  <a:cs typeface="Simplified Arabic" pitchFamily="18" charset="-78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3707904" y="1995686"/>
            <a:ext cx="2012132" cy="20162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lvl="0" algn="ctr" rtl="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ar-SA" sz="35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  <a:cs typeface="Simplified Arabic" pitchFamily="18" charset="-78"/>
              </a:rPr>
              <a:t>الآخرين من حولك</a:t>
            </a:r>
            <a:endParaRPr kumimoji="1" lang="en-US" sz="35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  <a:cs typeface="Simplified Arabic" pitchFamily="18" charset="-78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331640" y="1973982"/>
            <a:ext cx="2012132" cy="20162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 anchor="ctr"/>
          <a:lstStyle/>
          <a:p>
            <a:pPr lvl="0" algn="ctr" rtl="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ar-SA" sz="32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aditional Arabic" pitchFamily="18" charset="-78"/>
                <a:cs typeface="Simplified Arabic" pitchFamily="18" charset="-78"/>
              </a:rPr>
              <a:t>أدوارك ووظائفك في الحياة</a:t>
            </a:r>
            <a:endParaRPr kumimoji="1" lang="en-US" sz="3200" b="1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aditional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727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ذاتك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31590"/>
            <a:ext cx="7200800" cy="3108543"/>
          </a:xfrm>
        </p:spPr>
        <p:txBody>
          <a:bodyPr/>
          <a:lstStyle/>
          <a:p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لنفسك وروحك وعقلك وبدنك وجسدك ...حقوق وواجبات لا تنتهي ، فعندما تقرأ وتتعلم </a:t>
            </a:r>
            <a:r>
              <a:rPr lang="ar-SA" altLang="ar-SA" dirty="0" err="1">
                <a:solidFill>
                  <a:srgbClr val="333399"/>
                </a:solidFill>
                <a:latin typeface="Tahoma" pitchFamily="34" charset="0"/>
              </a:rPr>
              <a:t>أوتتسلى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 وتلعب أو تمارس الرياضة أو تعمل وتكسب أو تنام وتستريح أو تسافر وتستمتع أو تتقرب الى الله بالعبادات والنوافل </a:t>
            </a:r>
            <a:r>
              <a:rPr lang="ar-SA" altLang="ar-SA" dirty="0" smtClean="0">
                <a:solidFill>
                  <a:srgbClr val="333399"/>
                </a:solidFill>
                <a:latin typeface="Tahoma" pitchFamily="34" charset="0"/>
              </a:rPr>
              <a:t>،.فإنما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تؤدي ما تطالبك به ذاتك من حقوقها وواجباتها عليك الدينية والدنيوية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7580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/>
              <a:t>الآخرين من حولك</a:t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</a:pP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كل من حولك من البشر له عليك حقوق وواجبات ، </a:t>
            </a:r>
            <a:r>
              <a:rPr lang="ar-SA" altLang="ar-SA" dirty="0" smtClean="0">
                <a:solidFill>
                  <a:srgbClr val="333399"/>
                </a:solidFill>
                <a:latin typeface="Tahoma" pitchFamily="34" charset="0"/>
              </a:rPr>
              <a:t>ابتداء </a:t>
            </a:r>
            <a:r>
              <a:rPr lang="ar-SA" altLang="ar-SA" dirty="0">
                <a:solidFill>
                  <a:srgbClr val="333399"/>
                </a:solidFill>
                <a:latin typeface="Tahoma" pitchFamily="34" charset="0"/>
              </a:rPr>
              <a:t>من ابويك وأسرتك وأقاربك وجيرانك الى أصدقائك وزملائك الى كل من تتعامل معه أو تعمل له أو تتصل به وانتهاء بمجتمعك الكبير ووطنك وأمتك ، وما يمكنك أن تقدم له من نفع أو تدفع عنه من ضرر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614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dirty="0"/>
              <a:t>أدوارك ووظائفك في الحياة</a:t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في كل مرحلة عمرية تمر بها تؤدي دورا في الحياة يطالبك بحقوق وواجبات ثم تنتقل إلى دور آخر ليطالبك بحقوق وواجبات أخرى .</a:t>
            </a:r>
          </a:p>
          <a:p>
            <a:r>
              <a:rPr lang="ar-SA" dirty="0"/>
              <a:t>فأنت خلال حياتك تمر بأدوار متعددة على المستوى الأسري والوظيفي والاجتماعي ، فأنت اليوم طالب وغدا معلم أو موظف أو صاحب شركة أو مدير أو وزير ..وأنت اليوم وغدا أب ثم جد .</a:t>
            </a:r>
          </a:p>
        </p:txBody>
      </p:sp>
    </p:spTree>
    <p:extLst>
      <p:ext uri="{BB962C8B-B14F-4D97-AF65-F5344CB8AC3E}">
        <p14:creationId xmlns:p14="http://schemas.microsoft.com/office/powerpoint/2010/main" val="357537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endParaRPr lang="ar-SA" dirty="0"/>
          </a:p>
          <a:p>
            <a:pPr marL="0" indent="0" algn="ctr">
              <a:buNone/>
            </a:pPr>
            <a:endParaRPr lang="ar-SA" dirty="0" smtClean="0"/>
          </a:p>
          <a:p>
            <a:pPr marL="0" indent="0" algn="ctr">
              <a:buNone/>
            </a:pPr>
            <a:r>
              <a:rPr lang="ar-SA" sz="6000" dirty="0" smtClean="0">
                <a:solidFill>
                  <a:srgbClr val="00B0F0"/>
                </a:solidFill>
              </a:rPr>
              <a:t>تمت بحمد الله</a:t>
            </a:r>
            <a:endParaRPr lang="ar-SA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55526"/>
            <a:ext cx="8352928" cy="4104456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ar-SA" sz="3600" kern="10" dirty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شكرا علي حسن المتابعة</a:t>
            </a:r>
          </a:p>
          <a:p>
            <a:pPr marL="0" lvl="0" indent="0" algn="ctr">
              <a:buNone/>
            </a:pPr>
            <a:r>
              <a:rPr lang="ar-SA" sz="3600" kern="10" dirty="0">
                <a:ln w="12700">
                  <a:solidFill>
                    <a:prstClr val="white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إلي اللقاء </a:t>
            </a:r>
            <a:endParaRPr lang="ar-SA" sz="3600" kern="10" dirty="0" smtClean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ctr">
              <a:buNone/>
            </a:pPr>
            <a:endParaRPr lang="ar-SA" sz="3600" kern="10" dirty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lvl="0" indent="0" algn="ctr">
              <a:buNone/>
            </a:pPr>
            <a:endParaRPr lang="ar-SA" sz="3600" kern="10" dirty="0">
              <a:ln w="12700">
                <a:solidFill>
                  <a:prstClr val="white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ar-SA" dirty="0" smtClean="0"/>
              <a:t>د/أسماء عبد السلام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522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839c4af37e9fb775237f959e1658ef4eeea9cb"/>
</p:tagLst>
</file>

<file path=ppt/theme/theme1.xml><?xml version="1.0" encoding="utf-8"?>
<a:theme xmlns:a="http://schemas.openxmlformats.org/drawingml/2006/main" name="المحاضرة الاولي  التعلم د اسما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28575" cap="sq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Simplified Arabic" pitchFamily="18" charset="-78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المحاضرة الاولي  التعلم د اسما</Template>
  <TotalTime>2811</TotalTime>
  <Words>845</Words>
  <Application>Microsoft Office PowerPoint</Application>
  <PresentationFormat>On-screen Show (16:9)</PresentationFormat>
  <Paragraphs>104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المحاضرة الاولي  التعلم د اسما</vt:lpstr>
      <vt:lpstr>2_تصميم افتراضي</vt:lpstr>
      <vt:lpstr>Lock And Key</vt:lpstr>
      <vt:lpstr>1_Lock And Key</vt:lpstr>
      <vt:lpstr>2_Lock And Key</vt:lpstr>
      <vt:lpstr>3_Lock And Key</vt:lpstr>
      <vt:lpstr>4_Lock And Key</vt:lpstr>
      <vt:lpstr>5_Lock And Key</vt:lpstr>
      <vt:lpstr>PowerPoint Presentation</vt:lpstr>
      <vt:lpstr>PowerPoint Presentation</vt:lpstr>
      <vt:lpstr>   (     ادارة الذات للتعلم ( الجزء الثاني – مبادئ النجاح </vt:lpstr>
      <vt:lpstr>PowerPoint Presentation</vt:lpstr>
      <vt:lpstr>PowerPoint Presentation</vt:lpstr>
      <vt:lpstr>النجاح في الاسلام</vt:lpstr>
      <vt:lpstr>النجاح في الاسلام</vt:lpstr>
      <vt:lpstr>PowerPoint Presentation</vt:lpstr>
      <vt:lpstr>PowerPoint Presentation</vt:lpstr>
      <vt:lpstr>عوامل تحقيق النجاح</vt:lpstr>
      <vt:lpstr>PowerPoint Presentation</vt:lpstr>
      <vt:lpstr>PowerPoint Presentation</vt:lpstr>
      <vt:lpstr>محركات للسلوك الإنساني</vt:lpstr>
      <vt:lpstr>قوة لمن يمتلكها</vt:lpstr>
      <vt:lpstr>الطريق إلى القـــوة</vt:lpstr>
      <vt:lpstr>اساس الإنجـــــاز</vt:lpstr>
      <vt:lpstr>مفتـــاح الفرج والخيــر</vt:lpstr>
      <vt:lpstr>PowerPoint Presentation</vt:lpstr>
      <vt:lpstr>مبادئ النجاح</vt:lpstr>
      <vt:lpstr>مبدأ كيزن  </vt:lpstr>
      <vt:lpstr>مبدأ المثابرة</vt:lpstr>
      <vt:lpstr>مبدأ الشغف بعمل شئ</vt:lpstr>
      <vt:lpstr>النجاح المتوازن في الحياة</vt:lpstr>
      <vt:lpstr>ذاتك</vt:lpstr>
      <vt:lpstr>الآخرين من حولك </vt:lpstr>
      <vt:lpstr>أدوارك ووظائفك في الحياة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welcome</cp:lastModifiedBy>
  <cp:revision>164</cp:revision>
  <dcterms:created xsi:type="dcterms:W3CDTF">2012-10-24T01:27:52Z</dcterms:created>
  <dcterms:modified xsi:type="dcterms:W3CDTF">2013-01-23T22:38:29Z</dcterms:modified>
</cp:coreProperties>
</file>