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9" r:id="rId14"/>
    <p:sldId id="267" r:id="rId15"/>
    <p:sldId id="268" r:id="rId16"/>
    <p:sldId id="271" r:id="rId17"/>
    <p:sldId id="272" r:id="rId18"/>
    <p:sldId id="274" r:id="rId19"/>
    <p:sldId id="277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123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B3D95E7-9E10-48EE-97E6-324B065FD341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704F698-8EDA-4666-80AA-A34733E5B24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222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4F698-8EDA-4666-80AA-A34733E5B24A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9D83A5-D989-4065-9A60-F8E464E0149B}" type="datetimeFigureOut">
              <a:rPr lang="ar-SA" smtClean="0"/>
              <a:pPr/>
              <a:t>29/04/35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44008" y="1340768"/>
            <a:ext cx="4248472" cy="1894362"/>
          </a:xfrm>
        </p:spPr>
        <p:txBody>
          <a:bodyPr/>
          <a:lstStyle/>
          <a:p>
            <a:r>
              <a:rPr lang="ar-SA" b="1" dirty="0" smtClean="0"/>
              <a:t>الحروب الصليبية </a:t>
            </a:r>
            <a:endParaRPr lang="ar-SA" b="1" dirty="0"/>
          </a:p>
        </p:txBody>
      </p:sp>
      <p:sp>
        <p:nvSpPr>
          <p:cNvPr id="4" name="مستطيل 3"/>
          <p:cNvSpPr/>
          <p:nvPr/>
        </p:nvSpPr>
        <p:spPr>
          <a:xfrm>
            <a:off x="179512" y="764704"/>
            <a:ext cx="4464496" cy="5256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التحديات التي واجهت الإسلام في ظل الحروب الصليبية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/>
            <a:r>
              <a:rPr lang="ar-SA" dirty="0" smtClean="0"/>
              <a:t>- </a:t>
            </a:r>
            <a:r>
              <a:rPr lang="ar-SA" b="1" dirty="0" smtClean="0">
                <a:solidFill>
                  <a:srgbClr val="00B0F0"/>
                </a:solidFill>
              </a:rPr>
              <a:t>يعد التحدي الصليبي هو التحدي الرئيس في مواجهة الإسلام </a:t>
            </a:r>
            <a:r>
              <a:rPr lang="ar-SA" b="1" dirty="0" err="1" smtClean="0">
                <a:solidFill>
                  <a:srgbClr val="00B0F0"/>
                </a:solidFill>
              </a:rPr>
              <a:t>والمسلمين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-محاربة الدولة البيزنطية للإسلام فكريا وعسكريا حتى سقوطها على يد المسلمين عام </a:t>
            </a:r>
            <a:r>
              <a:rPr lang="ar-SA" b="1" dirty="0" err="1" smtClean="0"/>
              <a:t>857هـ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pPr algn="ctr"/>
            <a:endParaRPr lang="ar-SA" b="1" dirty="0" smtClean="0"/>
          </a:p>
          <a:p>
            <a:r>
              <a:rPr lang="ar-SA" b="1" dirty="0" smtClean="0">
                <a:solidFill>
                  <a:srgbClr val="00B0F0"/>
                </a:solidFill>
              </a:rPr>
              <a:t>محاربة الأسبان والبرتغال للمسلمين في </a:t>
            </a:r>
            <a:r>
              <a:rPr lang="ar-SA" b="1" dirty="0" err="1" smtClean="0">
                <a:solidFill>
                  <a:srgbClr val="00B0F0"/>
                </a:solidFill>
              </a:rPr>
              <a:t>الإندلس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  <a:r>
              <a:rPr lang="ar-SA" b="1" dirty="0" err="1" smtClean="0">
                <a:solidFill>
                  <a:srgbClr val="00B0F0"/>
                </a:solidFill>
              </a:rPr>
              <a:t>.</a:t>
            </a:r>
            <a:endParaRPr lang="ar-SA" b="1" dirty="0" smtClean="0">
              <a:solidFill>
                <a:srgbClr val="00B0F0"/>
              </a:solidFill>
            </a:endParaRPr>
          </a:p>
          <a:p>
            <a:endParaRPr lang="ar-SA" b="1" dirty="0" smtClean="0"/>
          </a:p>
          <a:p>
            <a:pPr algn="ctr">
              <a:buNone/>
            </a:pPr>
            <a:r>
              <a:rPr lang="ar-SA" b="1" dirty="0" smtClean="0">
                <a:solidFill>
                  <a:srgbClr val="00B050"/>
                </a:solidFill>
              </a:rPr>
              <a:t>-انتقلت إلى معاداة الامبراطورية الروسية والنمساوية وفرنسا وانجلترا </a:t>
            </a:r>
            <a:r>
              <a:rPr lang="ar-SA" b="1" dirty="0" err="1" smtClean="0">
                <a:solidFill>
                  <a:srgbClr val="00B050"/>
                </a:solidFill>
              </a:rPr>
              <a:t>للإسلام .</a:t>
            </a:r>
            <a:endParaRPr lang="ar-SA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b="1" dirty="0" err="1" smtClean="0">
                <a:solidFill>
                  <a:srgbClr val="C00000"/>
                </a:solidFill>
              </a:rPr>
              <a:t>ماهو</a:t>
            </a:r>
            <a:r>
              <a:rPr lang="ar-SA" sz="3200" b="1" dirty="0" smtClean="0">
                <a:solidFill>
                  <a:srgbClr val="C00000"/>
                </a:solidFill>
              </a:rPr>
              <a:t> المحرك الأساسي للحروب الصليبية 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ar-SA" sz="3600" b="1" dirty="0" smtClean="0"/>
          </a:p>
          <a:p>
            <a:pPr algn="ctr"/>
            <a:endParaRPr lang="ar-SA" sz="3600" b="1" dirty="0" smtClean="0"/>
          </a:p>
          <a:p>
            <a:pPr algn="ctr"/>
            <a:r>
              <a:rPr lang="ar-SA" sz="3600" b="1" dirty="0" smtClean="0"/>
              <a:t>دور البابوية في روما وإثارة الكنيسة لروح الحقد والحرب على الإسلام </a:t>
            </a:r>
            <a:r>
              <a:rPr lang="ar-SA" sz="3600" b="1" dirty="0" err="1" smtClean="0"/>
              <a:t>المسلمين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perspectiveLeft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00B050"/>
                </a:solidFill>
              </a:rPr>
              <a:t>دور السلاجقة في محاربة الدولة البيزنطية </a:t>
            </a:r>
            <a:endParaRPr lang="ar-SA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perspectiveLeft"/>
            <a:lightRig rig="threePt" dir="t"/>
          </a:scene3d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- </a:t>
            </a:r>
            <a:r>
              <a:rPr lang="ar-SA" b="1" dirty="0" smtClean="0"/>
              <a:t>معركة </a:t>
            </a:r>
            <a:r>
              <a:rPr lang="ar-SA" b="1" dirty="0" err="1" smtClean="0">
                <a:solidFill>
                  <a:srgbClr val="C00000"/>
                </a:solidFill>
              </a:rPr>
              <a:t>ملاذكرد</a:t>
            </a:r>
            <a:r>
              <a:rPr lang="ar-SA" b="1" dirty="0" smtClean="0"/>
              <a:t> عام </a:t>
            </a:r>
            <a:r>
              <a:rPr lang="ar-SA" b="1" dirty="0" smtClean="0">
                <a:solidFill>
                  <a:srgbClr val="FF0000"/>
                </a:solidFill>
              </a:rPr>
              <a:t>463</a:t>
            </a:r>
            <a:r>
              <a:rPr lang="ar-SA" b="1" dirty="0" smtClean="0"/>
              <a:t>هـ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نتائج معركة </a:t>
            </a:r>
            <a:r>
              <a:rPr lang="ar-SA" b="1" dirty="0" err="1" smtClean="0">
                <a:solidFill>
                  <a:srgbClr val="C00000"/>
                </a:solidFill>
              </a:rPr>
              <a:t>ملاذكرد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تعد من المعارك الحاسمة في التاريخ </a:t>
            </a:r>
          </a:p>
          <a:p>
            <a:r>
              <a:rPr lang="ar-SA" b="1" dirty="0" smtClean="0"/>
              <a:t>-انتشار الإسلام في آسيا الصغرى </a:t>
            </a:r>
          </a:p>
          <a:p>
            <a:r>
              <a:rPr lang="ar-SA" b="1" dirty="0" smtClean="0"/>
              <a:t>-استنجاد الأباطرة البيزنطيين بالبابوية لحمايتهم بعد تسوية الخلاف </a:t>
            </a:r>
            <a:r>
              <a:rPr lang="ar-SA" b="1" dirty="0" err="1" smtClean="0"/>
              <a:t>معهم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- رحب بهم البابا </a:t>
            </a:r>
            <a:r>
              <a:rPr lang="ar-SA" b="1" dirty="0" err="1" smtClean="0"/>
              <a:t>أوربان</a:t>
            </a:r>
            <a:r>
              <a:rPr lang="ar-SA" b="1" dirty="0" smtClean="0"/>
              <a:t> الثاني الذي دعا للحروب الصليبية بإعلان </a:t>
            </a:r>
            <a:r>
              <a:rPr lang="ar-SA" b="1" dirty="0" err="1" smtClean="0">
                <a:solidFill>
                  <a:srgbClr val="C00000"/>
                </a:solidFill>
              </a:rPr>
              <a:t>كليرمونت</a:t>
            </a:r>
            <a:r>
              <a:rPr lang="ar-SA" b="1" dirty="0" smtClean="0"/>
              <a:t> عام </a:t>
            </a:r>
            <a:r>
              <a:rPr lang="ar-SA" b="1" dirty="0" err="1" smtClean="0"/>
              <a:t>1095م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</a:rPr>
              <a:t>مؤتمر </a:t>
            </a:r>
            <a:r>
              <a:rPr lang="ar-SA" sz="4000" b="1" dirty="0" err="1" smtClean="0">
                <a:solidFill>
                  <a:srgbClr val="C00000"/>
                </a:solidFill>
              </a:rPr>
              <a:t>كليرمونت</a:t>
            </a:r>
            <a:r>
              <a:rPr lang="ar-SA" sz="4000" b="1" dirty="0" smtClean="0">
                <a:solidFill>
                  <a:srgbClr val="C00000"/>
                </a:solidFill>
              </a:rPr>
              <a:t> 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scene3d>
            <a:camera prst="perspectiveLeft"/>
            <a:lightRig rig="threePt" dir="t"/>
          </a:scene3d>
        </p:spPr>
        <p:txBody>
          <a:bodyPr/>
          <a:lstStyle/>
          <a:p>
            <a:r>
              <a:rPr lang="ar-SA" b="1" dirty="0" smtClean="0">
                <a:solidFill>
                  <a:srgbClr val="00B050"/>
                </a:solidFill>
              </a:rPr>
              <a:t>1</a:t>
            </a:r>
            <a:r>
              <a:rPr lang="ar-SA" dirty="0" smtClean="0"/>
              <a:t>-</a:t>
            </a:r>
            <a:r>
              <a:rPr lang="ar-SA" sz="3600" b="1" dirty="0" smtClean="0">
                <a:solidFill>
                  <a:srgbClr val="00B050"/>
                </a:solidFill>
              </a:rPr>
              <a:t>ألقى </a:t>
            </a:r>
            <a:r>
              <a:rPr lang="ar-SA" sz="3600" b="1" dirty="0" err="1" smtClean="0">
                <a:solidFill>
                  <a:srgbClr val="00B050"/>
                </a:solidFill>
              </a:rPr>
              <a:t>أوربان</a:t>
            </a:r>
            <a:r>
              <a:rPr lang="ar-SA" sz="3600" b="1" dirty="0" smtClean="0">
                <a:solidFill>
                  <a:srgbClr val="00B050"/>
                </a:solidFill>
              </a:rPr>
              <a:t> الثاني خطابا دعا النصارى لحرب المسلمين واسترداد بيت </a:t>
            </a:r>
            <a:r>
              <a:rPr lang="ar-SA" sz="3600" b="1" dirty="0" err="1" smtClean="0">
                <a:solidFill>
                  <a:srgbClr val="00B050"/>
                </a:solidFill>
              </a:rPr>
              <a:t>المقدس .</a:t>
            </a:r>
            <a:endParaRPr lang="ar-SA" sz="3600" b="1" dirty="0" smtClean="0">
              <a:solidFill>
                <a:srgbClr val="00B050"/>
              </a:solidFill>
            </a:endParaRPr>
          </a:p>
          <a:p>
            <a:r>
              <a:rPr lang="ar-SA" sz="3600" b="1" dirty="0" smtClean="0">
                <a:solidFill>
                  <a:srgbClr val="00B050"/>
                </a:solidFill>
              </a:rPr>
              <a:t>2-وعد المشاركين بالغفران </a:t>
            </a:r>
            <a:r>
              <a:rPr lang="ar-SA" sz="3600" b="1" dirty="0" err="1" smtClean="0">
                <a:solidFill>
                  <a:srgbClr val="00B050"/>
                </a:solidFill>
              </a:rPr>
              <a:t>الكامل .</a:t>
            </a:r>
            <a:endParaRPr lang="ar-SA" sz="3600" b="1" dirty="0" smtClean="0">
              <a:solidFill>
                <a:srgbClr val="00B050"/>
              </a:solidFill>
            </a:endParaRPr>
          </a:p>
          <a:p>
            <a:r>
              <a:rPr lang="ar-SA" sz="3600" b="1" dirty="0" smtClean="0">
                <a:solidFill>
                  <a:srgbClr val="00B050"/>
                </a:solidFill>
              </a:rPr>
              <a:t>3- اتخذوا شعار الصليب </a:t>
            </a:r>
            <a:r>
              <a:rPr lang="ar-SA" sz="3600" b="1" dirty="0" err="1" smtClean="0">
                <a:solidFill>
                  <a:srgbClr val="00B050"/>
                </a:solidFill>
              </a:rPr>
              <a:t>وبدأوا</a:t>
            </a:r>
            <a:r>
              <a:rPr lang="ar-SA" sz="3600" b="1" dirty="0" smtClean="0">
                <a:solidFill>
                  <a:srgbClr val="00B050"/>
                </a:solidFill>
              </a:rPr>
              <a:t> بالتدفق على بلاد </a:t>
            </a:r>
            <a:r>
              <a:rPr lang="ar-SA" sz="3600" b="1" dirty="0" err="1" smtClean="0">
                <a:solidFill>
                  <a:srgbClr val="00B050"/>
                </a:solidFill>
              </a:rPr>
              <a:t>الإسلام .</a:t>
            </a:r>
            <a:endParaRPr lang="ar-SA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0070C0"/>
                </a:solidFill>
              </a:rPr>
              <a:t>متى بدأ الصليبيون بالتدفق على المسلمين 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  <a:scene3d>
            <a:camera prst="perspectiveFron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sz="3600" b="1" dirty="0" smtClean="0"/>
              <a:t>بعد تفكك </a:t>
            </a:r>
            <a:r>
              <a:rPr lang="ar-SA" sz="3600" b="1" dirty="0" err="1" smtClean="0"/>
              <a:t>المسلمين .</a:t>
            </a:r>
            <a:endParaRPr lang="ar-SA" sz="3600" b="1" dirty="0" smtClean="0"/>
          </a:p>
          <a:p>
            <a:r>
              <a:rPr lang="ar-SA" sz="3600" b="1" dirty="0" smtClean="0"/>
              <a:t>- بعد ضعف السلاجقة على إثر وفاة السلطان </a:t>
            </a:r>
            <a:r>
              <a:rPr lang="ar-SA" sz="3600" b="1" dirty="0" err="1" smtClean="0"/>
              <a:t>ملكشاه</a:t>
            </a:r>
            <a:r>
              <a:rPr lang="ar-SA" sz="3600" b="1" dirty="0" smtClean="0"/>
              <a:t> سنة </a:t>
            </a:r>
            <a:r>
              <a:rPr lang="ar-SA" sz="3600" b="1" dirty="0" err="1" smtClean="0"/>
              <a:t>486هـ</a:t>
            </a:r>
            <a:r>
              <a:rPr lang="ar-SA" sz="3600" b="1" dirty="0" smtClean="0"/>
              <a:t> حيث انقسمت الدولة السلجوقية إلى 5 </a:t>
            </a:r>
            <a:r>
              <a:rPr lang="ar-SA" sz="3600" b="1" dirty="0" err="1" smtClean="0"/>
              <a:t>ممالك .</a:t>
            </a:r>
            <a:endParaRPr lang="ar-SA" sz="3600" b="1" dirty="0" smtClean="0"/>
          </a:p>
          <a:p>
            <a:r>
              <a:rPr lang="ar-SA" sz="3600" b="1" dirty="0" smtClean="0"/>
              <a:t>- ظهور ا </a:t>
            </a:r>
            <a:r>
              <a:rPr lang="ar-SA" sz="3600" b="1" dirty="0" err="1" smtClean="0"/>
              <a:t>لاتابيكيات</a:t>
            </a:r>
            <a:r>
              <a:rPr lang="ar-SA" sz="3600" b="1" dirty="0" smtClean="0"/>
              <a:t> ببلاد الشام </a:t>
            </a:r>
            <a:r>
              <a:rPr lang="ar-SA" sz="3600" b="1" dirty="0" err="1" smtClean="0"/>
              <a:t>والمتنازعة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1-</a:t>
            </a:r>
            <a:r>
              <a:rPr lang="ar-SA" sz="2800" b="1" dirty="0" smtClean="0">
                <a:solidFill>
                  <a:srgbClr val="7030A0"/>
                </a:solidFill>
              </a:rPr>
              <a:t>المرحلة الأولى( للحروب الصليبية في المشرق</a:t>
            </a:r>
            <a:r>
              <a:rPr lang="ar-SA" sz="2800" b="1" dirty="0" err="1" smtClean="0">
                <a:solidFill>
                  <a:srgbClr val="7030A0"/>
                </a:solidFill>
              </a:rPr>
              <a:t>)</a:t>
            </a: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dirty="0" smtClean="0"/>
              <a:t>- </a:t>
            </a:r>
            <a:r>
              <a:rPr lang="ar-SA" b="1" dirty="0" smtClean="0"/>
              <a:t>شارك فيها أمراء الإقطاع والفرسان ورجال الدين .</a:t>
            </a:r>
          </a:p>
          <a:p>
            <a:r>
              <a:rPr lang="ar-SA" b="1" dirty="0" smtClean="0"/>
              <a:t>- اتسمت حروبهم بالتعصب والانتقام ، وسفكوا دماء أكثر من (70000 )سبعين ألف مسلم في ساحة المسجد الأقصى من العلماء والطلاب  والمجاورين والعباد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هجمات الصليبيين على المدن الإسلامية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ar-SA" dirty="0" smtClean="0"/>
          </a:p>
          <a:p>
            <a:r>
              <a:rPr lang="ar-SA" b="1" dirty="0" smtClean="0"/>
              <a:t>أحداث المعرة . </a:t>
            </a:r>
          </a:p>
          <a:p>
            <a:endParaRPr lang="ar-SA" b="1" dirty="0" smtClean="0"/>
          </a:p>
          <a:p>
            <a:r>
              <a:rPr lang="ar-SA" b="1" dirty="0" smtClean="0"/>
              <a:t>-</a:t>
            </a:r>
            <a:r>
              <a:rPr lang="ar-SA" b="1" dirty="0" smtClean="0">
                <a:solidFill>
                  <a:srgbClr val="FF0000"/>
                </a:solidFill>
              </a:rPr>
              <a:t>أحداث صقلية 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2</a:t>
            </a:r>
            <a:r>
              <a:rPr lang="ar-SA" sz="3100" b="1" dirty="0" smtClean="0">
                <a:solidFill>
                  <a:srgbClr val="FF0000"/>
                </a:solidFill>
              </a:rPr>
              <a:t>-المرحلة </a:t>
            </a:r>
            <a:r>
              <a:rPr lang="ar-SA" sz="3100" b="1" dirty="0" err="1" smtClean="0">
                <a:solidFill>
                  <a:srgbClr val="FF0000"/>
                </a:solidFill>
              </a:rPr>
              <a:t>الثانية</a:t>
            </a:r>
            <a:r>
              <a:rPr lang="ar-SA" sz="3100" b="1" dirty="0" err="1" smtClean="0">
                <a:solidFill>
                  <a:srgbClr val="002060"/>
                </a:solidFill>
              </a:rPr>
              <a:t>الحرب</a:t>
            </a:r>
            <a:r>
              <a:rPr lang="ar-SA" sz="3100" b="1" dirty="0" smtClean="0">
                <a:solidFill>
                  <a:srgbClr val="FF0000"/>
                </a:solidFill>
              </a:rPr>
              <a:t> </a:t>
            </a:r>
            <a:r>
              <a:rPr lang="ar-SA" sz="3100" b="1" dirty="0" smtClean="0">
                <a:solidFill>
                  <a:srgbClr val="002060"/>
                </a:solidFill>
              </a:rPr>
              <a:t>الصليبية على الأندلس </a:t>
            </a:r>
            <a:endParaRPr lang="ar-SA" sz="31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59632" y="1554162"/>
            <a:ext cx="7731968" cy="4525963"/>
          </a:xfrm>
          <a:solidFill>
            <a:srgbClr val="92D050"/>
          </a:solidFill>
          <a:scene3d>
            <a:camera prst="isometricOffAxis1Right"/>
            <a:lightRig rig="threePt" dir="t"/>
          </a:scene3d>
        </p:spPr>
        <p:txBody>
          <a:bodyPr>
            <a:normAutofit fontScale="92500"/>
          </a:bodyPr>
          <a:lstStyle/>
          <a:p>
            <a:r>
              <a:rPr lang="ar-SA" dirty="0" smtClean="0"/>
              <a:t>- </a:t>
            </a:r>
            <a:r>
              <a:rPr lang="ar-SA" b="1" dirty="0" smtClean="0"/>
              <a:t>تعرضت الاندلس للضعف في عصر ملوك الطوائف عام </a:t>
            </a:r>
            <a:r>
              <a:rPr lang="ar-SA" b="1" dirty="0" err="1" smtClean="0"/>
              <a:t>407هـ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- تغيير مسار الحروب الصليبية حين أعلن البابا </a:t>
            </a:r>
            <a:r>
              <a:rPr lang="ar-SA" b="1" dirty="0" err="1" smtClean="0"/>
              <a:t>أوربان</a:t>
            </a:r>
            <a:r>
              <a:rPr lang="ar-SA" b="1" dirty="0" smtClean="0"/>
              <a:t> الثاني مرسوما ينص </a:t>
            </a:r>
            <a:r>
              <a:rPr lang="ar-SA" b="1" dirty="0" err="1" smtClean="0"/>
              <a:t>على :</a:t>
            </a:r>
            <a:r>
              <a:rPr lang="ar-SA" b="1" dirty="0" smtClean="0"/>
              <a:t> </a:t>
            </a:r>
          </a:p>
          <a:p>
            <a:r>
              <a:rPr lang="ar-SA" b="1" dirty="0" smtClean="0">
                <a:solidFill>
                  <a:srgbClr val="C00000"/>
                </a:solidFill>
              </a:rPr>
              <a:t>1- تحريم مشاركة رجال الدين والفرسان الأسبان في صليبيات الشرق  لأن حرب المسلمين في الأندلس </a:t>
            </a:r>
            <a:r>
              <a:rPr lang="ar-SA" b="1" dirty="0" err="1" smtClean="0">
                <a:solidFill>
                  <a:srgbClr val="C00000"/>
                </a:solidFill>
              </a:rPr>
              <a:t>لاتقل</a:t>
            </a:r>
            <a:r>
              <a:rPr lang="ar-SA" b="1" dirty="0" smtClean="0">
                <a:solidFill>
                  <a:srgbClr val="C00000"/>
                </a:solidFill>
              </a:rPr>
              <a:t> أهمية عن الحرب الصليبية </a:t>
            </a:r>
            <a:r>
              <a:rPr lang="ar-SA" b="1" dirty="0" err="1" smtClean="0">
                <a:solidFill>
                  <a:srgbClr val="C00000"/>
                </a:solidFill>
              </a:rPr>
              <a:t>الشرقية .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اسبانيا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4" name="عنصر نائب للمحتوى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1" y="1484784"/>
            <a:ext cx="7056784" cy="453650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نتائج هذا المرسوم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رحل كثير من الفرسان من أوروبا إلى الأندلس</a:t>
            </a:r>
          </a:p>
          <a:p>
            <a:r>
              <a:rPr lang="ar-SA" b="1" dirty="0" smtClean="0"/>
              <a:t>-أصدر البابا </a:t>
            </a:r>
            <a:r>
              <a:rPr lang="ar-SA" b="1" dirty="0" err="1" smtClean="0"/>
              <a:t>جريجوار</a:t>
            </a:r>
            <a:r>
              <a:rPr lang="ar-SA" b="1" dirty="0" smtClean="0"/>
              <a:t> التاسع قرارا بغفران ذنوب النصارى الذين يحاربون مع ملك البرتغال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>
                <a:solidFill>
                  <a:srgbClr val="FF0000"/>
                </a:solidFill>
              </a:rPr>
              <a:t>سقوط غرناطة </a:t>
            </a:r>
          </a:p>
          <a:p>
            <a:endParaRPr lang="ar-SA" b="1" dirty="0" smtClean="0"/>
          </a:p>
          <a:p>
            <a:pPr>
              <a:buNone/>
            </a:pPr>
            <a:r>
              <a:rPr lang="ar-SA" b="1" dirty="0" smtClean="0"/>
              <a:t>-المتعصب </a:t>
            </a:r>
            <a:r>
              <a:rPr lang="ar-SA" b="1" dirty="0" err="1" smtClean="0"/>
              <a:t>خمينز</a:t>
            </a:r>
            <a:endParaRPr lang="ar-SA" b="1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ar-SA" b="1" dirty="0" smtClean="0"/>
          </a:p>
          <a:p>
            <a:r>
              <a:rPr lang="ar-SA" b="1" dirty="0" smtClean="0"/>
              <a:t>- </a:t>
            </a:r>
            <a:r>
              <a:rPr lang="ar-SA" b="1" dirty="0" err="1" smtClean="0"/>
              <a:t>المورسك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rgbClr val="00B050"/>
                </a:solidFill>
              </a:rPr>
              <a:t>جهود المسلمين في مجابهة الصليبيين ص 66 </a:t>
            </a:r>
            <a:endParaRPr lang="ar-SA" sz="2800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scene3d>
            <a:camera prst="obliqueTopRight"/>
            <a:lightRig rig="threePt" dir="t"/>
          </a:scene3d>
        </p:spPr>
        <p:txBody>
          <a:bodyPr>
            <a:norm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عماد الدين زنكي</a:t>
            </a:r>
            <a:r>
              <a:rPr lang="ar-SA" b="1" dirty="0" smtClean="0"/>
              <a:t>.</a:t>
            </a:r>
          </a:p>
          <a:p>
            <a:r>
              <a:rPr lang="ar-SA" b="1" dirty="0" smtClean="0"/>
              <a:t>-</a:t>
            </a:r>
            <a:r>
              <a:rPr lang="ar-SA" b="1" dirty="0" smtClean="0">
                <a:solidFill>
                  <a:srgbClr val="C00000"/>
                </a:solidFill>
              </a:rPr>
              <a:t> نور الدين زنكي</a:t>
            </a:r>
            <a:r>
              <a:rPr lang="ar-SA" b="1" dirty="0" smtClean="0"/>
              <a:t>.</a:t>
            </a:r>
          </a:p>
          <a:p>
            <a:r>
              <a:rPr lang="ar-SA" b="1" dirty="0" smtClean="0"/>
              <a:t>- انتصار </a:t>
            </a:r>
            <a:r>
              <a:rPr lang="ar-SA" b="1" dirty="0" smtClean="0">
                <a:solidFill>
                  <a:srgbClr val="C00000"/>
                </a:solidFill>
              </a:rPr>
              <a:t>صلاح الدين الأيوبي </a:t>
            </a:r>
            <a:r>
              <a:rPr lang="ar-SA" b="1" dirty="0" smtClean="0"/>
              <a:t>على الصليبيين في معركة حطين عام </a:t>
            </a:r>
            <a:r>
              <a:rPr lang="ar-SA" b="1" dirty="0" err="1" smtClean="0"/>
              <a:t>583هـ</a:t>
            </a:r>
            <a:r>
              <a:rPr lang="ar-SA" b="1" dirty="0" smtClean="0"/>
              <a:t> واستعادة بيت </a:t>
            </a:r>
            <a:r>
              <a:rPr lang="ar-SA" b="1" dirty="0" err="1" smtClean="0"/>
              <a:t>المقدس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الفوائد التي حققها الصليبيين من الحروب الصليبية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r>
              <a:rPr lang="ar-SA" dirty="0" smtClean="0"/>
              <a:t>- </a:t>
            </a:r>
            <a:r>
              <a:rPr lang="ar-SA" b="1" dirty="0" smtClean="0">
                <a:solidFill>
                  <a:srgbClr val="FF0000"/>
                </a:solidFill>
              </a:rPr>
              <a:t>سياسيا</a:t>
            </a:r>
          </a:p>
          <a:p>
            <a:pPr>
              <a:buNone/>
            </a:pPr>
            <a:endParaRPr lang="ar-SA" b="1" dirty="0" smtClean="0"/>
          </a:p>
          <a:p>
            <a:r>
              <a:rPr lang="ar-SA" b="1" dirty="0" smtClean="0">
                <a:solidFill>
                  <a:srgbClr val="FF0000"/>
                </a:solidFill>
              </a:rPr>
              <a:t>- اجتماعيا</a:t>
            </a:r>
          </a:p>
          <a:p>
            <a:pPr>
              <a:buNone/>
            </a:pPr>
            <a:endParaRPr lang="ar-SA" b="1" dirty="0" smtClean="0"/>
          </a:p>
          <a:p>
            <a:r>
              <a:rPr lang="ar-SA" b="1" dirty="0" smtClean="0">
                <a:solidFill>
                  <a:srgbClr val="FF0000"/>
                </a:solidFill>
              </a:rPr>
              <a:t>-اقتصاديا</a:t>
            </a:r>
          </a:p>
          <a:p>
            <a:pPr>
              <a:buNone/>
            </a:pPr>
            <a:endParaRPr lang="ar-SA" b="1" dirty="0" smtClean="0"/>
          </a:p>
          <a:p>
            <a:r>
              <a:rPr lang="ar-SA" b="1" dirty="0" smtClean="0"/>
              <a:t>- </a:t>
            </a:r>
            <a:r>
              <a:rPr lang="ar-SA" b="1" dirty="0" smtClean="0">
                <a:solidFill>
                  <a:srgbClr val="FF0000"/>
                </a:solidFill>
              </a:rPr>
              <a:t>علميا وثقافيا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التغيير في أوروبا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scene3d>
            <a:camera prst="isometricOffAxis2Lef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نقلت الحروب الصليبية أوروبا من عصر الإقطاع المظلم إلى </a:t>
            </a:r>
            <a:r>
              <a:rPr lang="ar-SA" b="1" dirty="0" smtClean="0">
                <a:solidFill>
                  <a:srgbClr val="002060"/>
                </a:solidFill>
              </a:rPr>
              <a:t>عصر النهضة </a:t>
            </a:r>
            <a:r>
              <a:rPr lang="ar-SA" b="1" dirty="0" smtClean="0"/>
              <a:t>التي </a:t>
            </a:r>
            <a:r>
              <a:rPr lang="ar-SA" b="1" dirty="0" err="1" smtClean="0"/>
              <a:t>أمتدت</a:t>
            </a:r>
            <a:r>
              <a:rPr lang="ar-SA" b="1" dirty="0" smtClean="0"/>
              <a:t> من القرن 12-</a:t>
            </a:r>
            <a:r>
              <a:rPr lang="ar-SA" b="1" dirty="0" err="1" smtClean="0"/>
              <a:t>16م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endParaRPr lang="ar-SA" b="1" dirty="0" smtClean="0"/>
          </a:p>
          <a:p>
            <a:r>
              <a:rPr lang="ar-SA" b="1" dirty="0" smtClean="0"/>
              <a:t>- بدأت في </a:t>
            </a:r>
            <a:r>
              <a:rPr lang="ar-SA" b="1" dirty="0" smtClean="0">
                <a:solidFill>
                  <a:srgbClr val="002060"/>
                </a:solidFill>
              </a:rPr>
              <a:t>ايطاليا</a:t>
            </a:r>
            <a:r>
              <a:rPr lang="ar-SA" b="1" dirty="0" smtClean="0"/>
              <a:t> لصلتها بالعالم الإسلامي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7030A0"/>
                </a:solidFill>
              </a:rPr>
              <a:t>أسباب اليقظة الأوروبية 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scene3d>
            <a:camera prst="perspectiveAbove"/>
            <a:lightRig rig="threePt" dir="t"/>
          </a:scene3d>
        </p:spPr>
        <p:txBody>
          <a:bodyPr/>
          <a:lstStyle/>
          <a:p>
            <a:r>
              <a:rPr lang="ar-SA" b="1" dirty="0" err="1" smtClean="0">
                <a:solidFill>
                  <a:srgbClr val="C00000"/>
                </a:solidFill>
              </a:rPr>
              <a:t>أولا</a:t>
            </a:r>
            <a:r>
              <a:rPr lang="ar-SA" b="1" dirty="0" err="1" smtClean="0"/>
              <a:t> </a:t>
            </a:r>
            <a:r>
              <a:rPr lang="ar-SA" b="1" dirty="0" smtClean="0"/>
              <a:t>: روح الإسلام وحضارته التي انتشرت في العالم وتلقفتها أوروبا عن المسلمين اثناء الحروب الصليبية في الأندلس </a:t>
            </a:r>
            <a:r>
              <a:rPr lang="ar-SA" b="1" dirty="0" err="1" smtClean="0"/>
              <a:t>وصقلية .</a:t>
            </a:r>
            <a:r>
              <a:rPr lang="ar-SA" b="1" dirty="0" smtClean="0"/>
              <a:t> ولكنها لم تسر وفقا للخط الإسلامي بما افادته بل صبغته بالصبغة الوثنية واليونانية </a:t>
            </a:r>
            <a:r>
              <a:rPr lang="ar-SA" b="1" dirty="0" err="1" smtClean="0"/>
              <a:t>والرومانية .</a:t>
            </a:r>
            <a:endParaRPr lang="ar-SA" b="1" dirty="0" smtClean="0"/>
          </a:p>
          <a:p>
            <a:r>
              <a:rPr lang="ar-SA" b="1" dirty="0" smtClean="0">
                <a:solidFill>
                  <a:srgbClr val="C00000"/>
                </a:solidFill>
              </a:rPr>
              <a:t>ثانيا</a:t>
            </a:r>
            <a:r>
              <a:rPr lang="ar-SA" b="1" dirty="0" smtClean="0"/>
              <a:t>: التمرد على الكنيسة الجاهلة ونبذ سلطانها </a:t>
            </a:r>
            <a:r>
              <a:rPr lang="ar-SA" b="1" dirty="0" err="1" smtClean="0"/>
              <a:t>واضطهادها .</a:t>
            </a:r>
            <a:endParaRPr lang="ar-SA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00B050"/>
                </a:solidFill>
              </a:rPr>
              <a:t>وسائل الاتصال بين الغرب والمسلمين</a:t>
            </a:r>
            <a:endParaRPr lang="ar-SA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b="1" u="sng" dirty="0" smtClean="0">
                <a:solidFill>
                  <a:srgbClr val="C00000"/>
                </a:solidFill>
              </a:rPr>
              <a:t>1- المراكز الاسلامية من دار </a:t>
            </a:r>
            <a:r>
              <a:rPr lang="ar-SA" sz="2800" b="1" u="sng" dirty="0" err="1" smtClean="0">
                <a:solidFill>
                  <a:srgbClr val="C00000"/>
                </a:solidFill>
              </a:rPr>
              <a:t>الأسلام</a:t>
            </a:r>
            <a:r>
              <a:rPr lang="ar-SA" sz="2800" b="1" u="sng" dirty="0" smtClean="0">
                <a:solidFill>
                  <a:srgbClr val="C00000"/>
                </a:solidFill>
              </a:rPr>
              <a:t> في أوروبا </a:t>
            </a:r>
          </a:p>
          <a:p>
            <a:endParaRPr lang="ar-SA" sz="28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ar-SA" sz="2800" b="1" u="sng" dirty="0" smtClean="0">
              <a:solidFill>
                <a:srgbClr val="C00000"/>
              </a:solidFill>
            </a:endParaRPr>
          </a:p>
          <a:p>
            <a:r>
              <a:rPr lang="ar-SA" sz="2800" b="1" u="sng" dirty="0" smtClean="0">
                <a:solidFill>
                  <a:srgbClr val="C00000"/>
                </a:solidFill>
              </a:rPr>
              <a:t>2-الطلبة الأوروبيين للجامعات الإسلامية </a:t>
            </a:r>
          </a:p>
          <a:p>
            <a:endParaRPr lang="ar-SA" sz="2800" b="1" u="sng" dirty="0" smtClean="0">
              <a:solidFill>
                <a:srgbClr val="C00000"/>
              </a:solidFill>
            </a:endParaRPr>
          </a:p>
          <a:p>
            <a:r>
              <a:rPr lang="ar-SA" sz="2800" b="1" dirty="0" smtClean="0">
                <a:solidFill>
                  <a:srgbClr val="C00000"/>
                </a:solidFill>
              </a:rPr>
              <a:t>3- الصلات التجارية بين الشرق والغرب  </a:t>
            </a:r>
          </a:p>
          <a:p>
            <a:endParaRPr lang="ar-SA" sz="2800" b="1" u="sng" dirty="0" smtClean="0">
              <a:solidFill>
                <a:srgbClr val="C00000"/>
              </a:solidFill>
            </a:endParaRPr>
          </a:p>
          <a:p>
            <a:endParaRPr lang="ar-SA" sz="2800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-تعلموا الأوربيون نتيجة لاتصالهم بالعالم الإسلامي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r>
              <a:rPr lang="ar-SA" dirty="0" smtClean="0"/>
              <a:t>1-عرفوا البوصلة </a:t>
            </a:r>
            <a:r>
              <a:rPr lang="ar-SA" dirty="0" err="1" smtClean="0"/>
              <a:t>والاسطرلاب</a:t>
            </a:r>
            <a:r>
              <a:rPr lang="ar-SA" dirty="0" smtClean="0"/>
              <a:t> وخرائط </a:t>
            </a:r>
            <a:r>
              <a:rPr lang="ar-SA" dirty="0" err="1" smtClean="0"/>
              <a:t>البحار .</a:t>
            </a:r>
            <a:endParaRPr lang="ar-SA" dirty="0" smtClean="0"/>
          </a:p>
          <a:p>
            <a:r>
              <a:rPr lang="ar-SA" b="1" u="sng" dirty="0" smtClean="0">
                <a:solidFill>
                  <a:srgbClr val="00B050"/>
                </a:solidFill>
              </a:rPr>
              <a:t>2-أهم </a:t>
            </a:r>
            <a:r>
              <a:rPr lang="ar-SA" b="1" u="sng" dirty="0" err="1" smtClean="0">
                <a:solidFill>
                  <a:srgbClr val="00B050"/>
                </a:solidFill>
              </a:rPr>
              <a:t>مخترعاتهم:</a:t>
            </a:r>
            <a:r>
              <a:rPr lang="ar-SA" b="1" u="sng" dirty="0" smtClean="0">
                <a:solidFill>
                  <a:srgbClr val="00B050"/>
                </a:solidFill>
              </a:rPr>
              <a:t> </a:t>
            </a:r>
          </a:p>
          <a:p>
            <a:r>
              <a:rPr lang="ar-SA" dirty="0" smtClean="0"/>
              <a:t> </a:t>
            </a:r>
            <a:r>
              <a:rPr lang="ar-SA" b="1" smtClean="0">
                <a:solidFill>
                  <a:srgbClr val="0070C0"/>
                </a:solidFill>
              </a:rPr>
              <a:t>جاليليو  </a:t>
            </a:r>
            <a:r>
              <a:rPr lang="ar-SA" b="1" dirty="0" smtClean="0">
                <a:solidFill>
                  <a:srgbClr val="0070C0"/>
                </a:solidFill>
              </a:rPr>
              <a:t>= المنظار </a:t>
            </a:r>
            <a:r>
              <a:rPr lang="ar-SA" b="1" dirty="0" err="1" smtClean="0">
                <a:solidFill>
                  <a:srgbClr val="0070C0"/>
                </a:solidFill>
              </a:rPr>
              <a:t>الفلكي ،</a:t>
            </a:r>
            <a:endParaRPr lang="ar-SA" b="1" dirty="0" smtClean="0">
              <a:solidFill>
                <a:srgbClr val="0070C0"/>
              </a:solidFill>
            </a:endParaRPr>
          </a:p>
          <a:p>
            <a:r>
              <a:rPr lang="ar-SA" b="1" dirty="0" smtClean="0">
                <a:solidFill>
                  <a:srgbClr val="0070C0"/>
                </a:solidFill>
              </a:rPr>
              <a:t> </a:t>
            </a:r>
            <a:r>
              <a:rPr lang="ar-SA" b="1" dirty="0" err="1" smtClean="0">
                <a:solidFill>
                  <a:srgbClr val="0070C0"/>
                </a:solidFill>
              </a:rPr>
              <a:t>كوبرنيكس</a:t>
            </a:r>
            <a:r>
              <a:rPr lang="ar-SA" b="1" dirty="0" smtClean="0">
                <a:solidFill>
                  <a:srgbClr val="0070C0"/>
                </a:solidFill>
              </a:rPr>
              <a:t> =فكرة دوران الأرض حول الشمس </a:t>
            </a:r>
          </a:p>
          <a:p>
            <a:r>
              <a:rPr lang="ar-SA" b="1" dirty="0" smtClean="0">
                <a:solidFill>
                  <a:srgbClr val="0070C0"/>
                </a:solidFill>
              </a:rPr>
              <a:t>يوحنا </a:t>
            </a:r>
            <a:r>
              <a:rPr lang="ar-SA" b="1" dirty="0" err="1" smtClean="0">
                <a:solidFill>
                  <a:srgbClr val="0070C0"/>
                </a:solidFill>
              </a:rPr>
              <a:t>غوتنبرج</a:t>
            </a:r>
            <a:r>
              <a:rPr lang="ar-SA" b="1" dirty="0" smtClean="0">
                <a:solidFill>
                  <a:srgbClr val="0070C0"/>
                </a:solidFill>
              </a:rPr>
              <a:t> =الطباعة بالحروف </a:t>
            </a:r>
            <a:r>
              <a:rPr lang="ar-SA" b="1" dirty="0" err="1" smtClean="0">
                <a:solidFill>
                  <a:srgbClr val="0070C0"/>
                </a:solidFill>
              </a:rPr>
              <a:t>المتحركة .</a:t>
            </a:r>
            <a:endParaRPr lang="ar-SA" b="1" dirty="0" smtClean="0">
              <a:solidFill>
                <a:srgbClr val="0070C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676</TotalTime>
  <Words>521</Words>
  <Application>Microsoft Office PowerPoint</Application>
  <PresentationFormat>عرض على الشاشة (3:4)‏</PresentationFormat>
  <Paragraphs>84</Paragraphs>
  <Slides>19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رحلة</vt:lpstr>
      <vt:lpstr>الحروب الصليبية </vt:lpstr>
      <vt:lpstr>التحديات التي واجهت الإسلام في ظل الحروب الصليبية</vt:lpstr>
      <vt:lpstr>ماهو المحرك الأساسي للحروب الصليبية </vt:lpstr>
      <vt:lpstr>دور السلاجقة في محاربة الدولة البيزنطية </vt:lpstr>
      <vt:lpstr>نتائج معركة ملاذكرد</vt:lpstr>
      <vt:lpstr>مؤتمر كليرمونت </vt:lpstr>
      <vt:lpstr>متى بدأ الصليبيون بالتدفق على المسلمين </vt:lpstr>
      <vt:lpstr>1-المرحلة الأولى( للحروب الصليبية في المشرق)</vt:lpstr>
      <vt:lpstr>هجمات الصليبيين على المدن الإسلامية</vt:lpstr>
      <vt:lpstr>2-المرحلة الثانيةالحرب الصليبية على الأندلس </vt:lpstr>
      <vt:lpstr>اسبانيا</vt:lpstr>
      <vt:lpstr>نتائج هذا المرسوم </vt:lpstr>
      <vt:lpstr>عرض تقديمي في PowerPoint</vt:lpstr>
      <vt:lpstr>جهود المسلمين في مجابهة الصليبيين ص 66 </vt:lpstr>
      <vt:lpstr>الفوائد التي حققها الصليبيين من الحروب الصليبية </vt:lpstr>
      <vt:lpstr>التغيير في أوروبا</vt:lpstr>
      <vt:lpstr>أسباب اليقظة الأوروبية </vt:lpstr>
      <vt:lpstr>وسائل الاتصال بين الغرب والمسلمين</vt:lpstr>
      <vt:lpstr>-تعلموا الأوربيون نتيجة لاتصالهم بالعالم الإسلامي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help</dc:creator>
  <cp:lastModifiedBy>Fawzia Mohammed Alomary</cp:lastModifiedBy>
  <cp:revision>33</cp:revision>
  <dcterms:created xsi:type="dcterms:W3CDTF">2012-03-09T21:37:56Z</dcterms:created>
  <dcterms:modified xsi:type="dcterms:W3CDTF">2014-03-01T10:08:50Z</dcterms:modified>
</cp:coreProperties>
</file>