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5B84D0-363F-4133-AB41-8054DC17ACEE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الحركة الصهيونية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sz="3200" b="1" u="sng" dirty="0" smtClean="0">
                <a:solidFill>
                  <a:srgbClr val="0070C0"/>
                </a:solidFill>
              </a:rPr>
              <a:t>نشأة الصهيونية </a:t>
            </a:r>
          </a:p>
          <a:p>
            <a:pPr>
              <a:buNone/>
            </a:pPr>
            <a:r>
              <a:rPr lang="ar-SA" sz="3200" b="1" u="sng" dirty="0" smtClean="0">
                <a:solidFill>
                  <a:srgbClr val="C00000"/>
                </a:solidFill>
              </a:rPr>
              <a:t>- الثورة الصناعية في أوروبا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أولا : بروز البيوتات المالية اليهودية نتيجة للثورة الصناعية ( مثال أسرة روتشيلد) .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ثانيا: علاقة الصهيونية بالاستعمار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- تأثير زعماء اليهود في العلاقات الدولية واستغلال الحكومات في البحث عن مستعمرات ، فتحالفت وارتبطت بالدول الاستعمارية (فرنسا ألمانيا بريطانيا الولايات المتحدة)ونشأت الصهيونية في أحضان الاستعمار .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تعريف الصهيونية وأهدافها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SA" sz="32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- هي حركة سياسية عنصرية دينية ، تهدف إلى جمع الملايين من اليهود في العالم في كيان يهودي قومي (فلسطين) ، واتخاذها نقطة انطلاق لدولة كبيرة تمتد من الفرات إلى النيل وتكوين امبراطورية صهيونية عالمية . </a:t>
            </a:r>
          </a:p>
          <a:p>
            <a:pPr>
              <a:buNone/>
            </a:pP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الصهيونية اعتبرت اليهود قومية بلا وطن وحملت أمم العالم مسؤولية إيجاد هذا الوطن واختارت فلسطين </a:t>
            </a:r>
            <a:r>
              <a:rPr lang="ar-SA" sz="2800" b="1" dirty="0" err="1" smtClean="0">
                <a:solidFill>
                  <a:schemeClr val="accent2">
                    <a:lumMod val="75000"/>
                  </a:schemeClr>
                </a:solidFill>
              </a:rPr>
              <a:t>لذلك .</a:t>
            </a:r>
            <a:endParaRPr lang="ar-SA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ar-SA" sz="2800" b="1" dirty="0" smtClean="0">
                <a:solidFill>
                  <a:srgbClr val="0070C0"/>
                </a:solidFill>
              </a:rPr>
              <a:t>أخذت الفكرة العنصرية من التلمود الكتاب الثاني المقدس عند اليهود الذي يدعوهم إلى التعالي على غيرهم والاستغلال وامتصاص دماء الشعوب </a:t>
            </a:r>
            <a:r>
              <a:rPr lang="ar-SA" sz="2800" b="1" dirty="0" err="1" smtClean="0">
                <a:solidFill>
                  <a:srgbClr val="0070C0"/>
                </a:solidFill>
              </a:rPr>
              <a:t>والأفراد .</a:t>
            </a:r>
            <a:r>
              <a:rPr lang="ar-SA" sz="28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70C0"/>
                </a:solidFill>
              </a:rPr>
              <a:t>- إثارة المشاعر الدينية فربطت الصهيونية الهدف السياسي العنصري بالدين اليهودي فحولت العلاقة التي تربط اليهود بفلسطين كالتي تربط المسلمين بمكة والمدينة وبيت المقدس والتي تربط الشيعة بكربلاء والنصارى ببيت </a:t>
            </a:r>
            <a:r>
              <a:rPr lang="ar-SA" sz="2800" b="1" dirty="0" err="1" smtClean="0">
                <a:solidFill>
                  <a:srgbClr val="0070C0"/>
                </a:solidFill>
              </a:rPr>
              <a:t>لحم </a:t>
            </a:r>
            <a:r>
              <a:rPr lang="ar-SA" sz="2800" b="1" dirty="0" err="1" smtClean="0"/>
              <a:t>.</a:t>
            </a:r>
            <a:endParaRPr lang="ar-SA" sz="28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عملت على إكساب وجود اليهود في فلسطين حقا تاريخيا بالتزوير ووضع الموسوعات والكتب بلغات مختلفة  والقصص المسرحية والسينمائية . </a:t>
            </a:r>
          </a:p>
          <a:p>
            <a:r>
              <a:rPr lang="ar-SA" sz="3600" b="1" dirty="0" smtClean="0">
                <a:solidFill>
                  <a:srgbClr val="002060"/>
                </a:solidFill>
              </a:rPr>
              <a:t>- إسرائيل هو الشعب المختار الذي واجه الاضطهاد ، واعلاء شأن اليهود والدعوة إلى السامية ، واعتبار كل من يقف في وجههم أعداء للسامية 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سبب التسمية </a:t>
            </a:r>
            <a:r>
              <a:rPr lang="ar-SA" sz="36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ar-SA" sz="3600" b="1" dirty="0" smtClean="0">
                <a:solidFill>
                  <a:srgbClr val="002060"/>
                </a:solidFill>
              </a:rPr>
              <a:t>نسبة إلى جبل صهيون بالقدس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مهمتين قامت </a:t>
            </a:r>
            <a:r>
              <a:rPr lang="ar-SA" sz="4000" b="1" dirty="0" err="1" smtClean="0">
                <a:solidFill>
                  <a:srgbClr val="C00000"/>
                </a:solidFill>
              </a:rPr>
              <a:t>بها</a:t>
            </a:r>
            <a:r>
              <a:rPr lang="ar-SA" sz="4000" b="1" dirty="0" smtClean="0">
                <a:solidFill>
                  <a:srgbClr val="C00000"/>
                </a:solidFill>
              </a:rPr>
              <a:t> الصهيونية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  <a:reflection blurRad="6350" stA="50000" endA="300" endPos="550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200" b="1" dirty="0" smtClean="0"/>
              <a:t>الصلة بالغرب ودورها في حماية المصالح الغربية في منطقة الشرق الأوسط . </a:t>
            </a:r>
          </a:p>
          <a:p>
            <a:pPr>
              <a:buNone/>
            </a:pPr>
            <a:endParaRPr lang="ar-SA" sz="3200" b="1" dirty="0" smtClean="0"/>
          </a:p>
          <a:p>
            <a:r>
              <a:rPr lang="ar-SA" sz="3200" b="1" dirty="0" smtClean="0"/>
              <a:t>ربط الصهيونية بالشيوعية واستغلال الشيوعية لتنفيذ المخططات الصهيونية </a:t>
            </a:r>
            <a:endParaRPr lang="ar-SA" sz="32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rgbClr val="C00000"/>
                </a:solidFill>
              </a:rPr>
              <a:t>أهداف التحالف الصهيوني الاستعماري في العالم الإسلامي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Above"/>
            <a:lightRig rig="glow" dir="tl">
              <a:rot lat="0" lon="0" rev="900000"/>
            </a:lightRig>
          </a:scene3d>
          <a:sp3d prstMaterial="powder">
            <a:bevelT w="254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- </a:t>
            </a:r>
            <a:r>
              <a:rPr lang="ar-SA" sz="3600" b="1" dirty="0" smtClean="0">
                <a:solidFill>
                  <a:schemeClr val="tx1"/>
                </a:solidFill>
              </a:rPr>
              <a:t>تمزيق وحدة العرب والمسلمين ، والحيلولة دون وحدة العالم الإسلامي .</a:t>
            </a:r>
          </a:p>
          <a:p>
            <a:r>
              <a:rPr lang="ar-SA" sz="3600" b="1" dirty="0" smtClean="0">
                <a:solidFill>
                  <a:schemeClr val="tx1"/>
                </a:solidFill>
              </a:rPr>
              <a:t>- الغزو الثقافي للعالم الإسلامي بتدمير القيم والأخلاقيات والإباحية والإلحاد </a:t>
            </a:r>
            <a:endParaRPr lang="ar-SA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effectLst>
            <a:reflection blurRad="6350" stA="50000" endA="300" endPos="55500" dist="50800" dir="5400000" sy="-100000" algn="bl" rotWithShape="0"/>
          </a:effectLst>
        </p:spPr>
        <p:txBody>
          <a:bodyPr/>
          <a:lstStyle/>
          <a:p>
            <a:pPr algn="ctr"/>
            <a:r>
              <a:rPr lang="ar-SA" b="1" dirty="0" err="1" smtClean="0">
                <a:solidFill>
                  <a:srgbClr val="00B050"/>
                </a:solidFill>
              </a:rPr>
              <a:t>الماسونية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2">
                  <a:tint val="70000"/>
                  <a:satMod val="130000"/>
                </a:schemeClr>
              </a:gs>
              <a:gs pos="43000">
                <a:schemeClr val="accent2">
                  <a:tint val="44000"/>
                  <a:satMod val="165000"/>
                </a:schemeClr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  <a:lin ang="108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أفرزتها الصهيونية </a:t>
            </a:r>
            <a:r>
              <a:rPr lang="ar-SA" sz="3200" b="1" dirty="0" err="1" smtClean="0">
                <a:solidFill>
                  <a:schemeClr val="bg2">
                    <a:lumMod val="25000"/>
                  </a:schemeClr>
                </a:solidFill>
              </a:rPr>
              <a:t>وهي </a:t>
            </a:r>
            <a:r>
              <a:rPr lang="ar-SA" sz="3200" b="1" u="sng" dirty="0" smtClean="0">
                <a:solidFill>
                  <a:srgbClr val="C00000"/>
                </a:solidFill>
              </a:rPr>
              <a:t>(جمعية يهودية ، تهدف إلى تدمير القيم </a:t>
            </a:r>
            <a:r>
              <a:rPr lang="ar-SA" sz="3200" b="1" u="sng" dirty="0" err="1" smtClean="0">
                <a:solidFill>
                  <a:srgbClr val="C00000"/>
                </a:solidFill>
              </a:rPr>
              <a:t>والأديان ).</a:t>
            </a:r>
            <a:endParaRPr lang="ar-SA" sz="3200" b="1" u="sng" dirty="0" smtClean="0">
              <a:solidFill>
                <a:srgbClr val="C00000"/>
              </a:solidFill>
            </a:endParaRPr>
          </a:p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- هدفها </a:t>
            </a:r>
            <a:r>
              <a:rPr lang="ar-SA" sz="3200" b="1" u="sng" dirty="0" smtClean="0">
                <a:solidFill>
                  <a:srgbClr val="C00000"/>
                </a:solidFill>
              </a:rPr>
              <a:t>إقامة مملكة إسرائيل الكبرى 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وتحقيق </a:t>
            </a:r>
            <a:r>
              <a:rPr lang="ar-SA" sz="3200" b="1" dirty="0" err="1" smtClean="0">
                <a:solidFill>
                  <a:schemeClr val="bg2">
                    <a:lumMod val="25000"/>
                  </a:schemeClr>
                </a:solidFill>
              </a:rPr>
              <a:t>ماورد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في بروتوكولات حكماء صهيون من مخططات صهيونية .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الترجمة الحرفية </a:t>
            </a:r>
            <a:r>
              <a:rPr lang="ar-SA" sz="3200" b="1" dirty="0" smtClean="0">
                <a:solidFill>
                  <a:srgbClr val="C00000"/>
                </a:solidFill>
              </a:rPr>
              <a:t>جمعية البنائين الأحرار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وتدعي أنها مؤسسة اجتماعية فلسفية تحب الخير للإنسانية وتطبيق أسس التعاون والتآزر . </a:t>
            </a:r>
          </a:p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- شعارها الإخاء والحرية والمساواة </a:t>
            </a:r>
            <a:endParaRPr lang="ar-SA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أهداف </a:t>
            </a:r>
            <a:r>
              <a:rPr lang="ar-SA" b="1" dirty="0" err="1" smtClean="0">
                <a:solidFill>
                  <a:srgbClr val="0070C0"/>
                </a:solidFill>
              </a:rPr>
              <a:t>الماسونية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b="1" dirty="0" err="1" smtClean="0">
                <a:solidFill>
                  <a:srgbClr val="0070C0"/>
                </a:solidFill>
              </a:rPr>
              <a:t>الحقيقية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200" b="1" dirty="0" smtClean="0">
                <a:solidFill>
                  <a:srgbClr val="FF0000"/>
                </a:solidFill>
              </a:rPr>
              <a:t>المحافظة على اليهودية 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-محاربة الأديان 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-بث روح الإلحاد والإباحية بين الشعوب </a:t>
            </a:r>
          </a:p>
          <a:p>
            <a:endParaRPr lang="ar-SA" sz="3200" b="1" dirty="0" smtClean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FF0000"/>
                </a:solidFill>
              </a:rPr>
              <a:t>تعد بريطانيا أسبق الدول بإنشاء محفل </a:t>
            </a:r>
            <a:r>
              <a:rPr lang="ar-SA" sz="3200" b="1" dirty="0" err="1" smtClean="0">
                <a:solidFill>
                  <a:srgbClr val="FF0000"/>
                </a:solidFill>
              </a:rPr>
              <a:t>ماسوني</a:t>
            </a:r>
            <a:r>
              <a:rPr lang="ar-SA" sz="3200" b="1" dirty="0" smtClean="0">
                <a:solidFill>
                  <a:srgbClr val="FF0000"/>
                </a:solidFill>
              </a:rPr>
              <a:t> أعظم ثم توالى إنشاءها ودخلت العالم الإسلامي ونتج عنها البهائية </a:t>
            </a:r>
            <a:r>
              <a:rPr lang="ar-SA" sz="3200" b="1" dirty="0" err="1" smtClean="0">
                <a:solidFill>
                  <a:srgbClr val="FF0000"/>
                </a:solidFill>
              </a:rPr>
              <a:t>والقاديانية</a:t>
            </a:r>
            <a:r>
              <a:rPr lang="ar-SA" sz="3200" b="1" dirty="0" smtClean="0">
                <a:solidFill>
                  <a:srgbClr val="FF0000"/>
                </a:solidFill>
              </a:rPr>
              <a:t> ويهود </a:t>
            </a:r>
            <a:r>
              <a:rPr lang="ar-SA" sz="3200" b="1" dirty="0" err="1" smtClean="0">
                <a:solidFill>
                  <a:srgbClr val="FF0000"/>
                </a:solidFill>
              </a:rPr>
              <a:t>الدونمة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 err="1" smtClean="0">
                <a:solidFill>
                  <a:srgbClr val="FF0000"/>
                </a:solidFill>
              </a:rPr>
              <a:t>.</a:t>
            </a:r>
            <a:endParaRPr lang="ar-SA" sz="3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2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الحركة الشيوعية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181600" cy="5638800"/>
          </a:xfr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b="1" dirty="0" smtClean="0"/>
              <a:t>الشيوعية فلسفة مادية ، تقوم على المادة ومعاداة الأديان .</a:t>
            </a:r>
          </a:p>
          <a:p>
            <a:r>
              <a:rPr lang="ar-SA" sz="3200" b="1" dirty="0" smtClean="0"/>
              <a:t>- تنسب إلى الفيلسوف الألماني وحفيد الحاخام اليهودي </a:t>
            </a:r>
            <a:r>
              <a:rPr lang="ar-SA" sz="3200" b="1" dirty="0" err="1" smtClean="0"/>
              <a:t>مردخاي</a:t>
            </a:r>
            <a:r>
              <a:rPr lang="ar-SA" sz="3200" b="1" dirty="0" smtClean="0"/>
              <a:t> ماركس  </a:t>
            </a:r>
            <a:r>
              <a:rPr lang="ar-SA" sz="3200" b="1" dirty="0" smtClean="0">
                <a:solidFill>
                  <a:srgbClr val="C00000"/>
                </a:solidFill>
              </a:rPr>
              <a:t>كارل ماركس . </a:t>
            </a:r>
          </a:p>
          <a:p>
            <a:r>
              <a:rPr lang="ar-SA" sz="3200" b="1" dirty="0" smtClean="0"/>
              <a:t>أخذ فكرته من الفيلسوف الألماني </a:t>
            </a:r>
            <a:r>
              <a:rPr lang="ar-SA" sz="3200" b="1" dirty="0" err="1" smtClean="0">
                <a:solidFill>
                  <a:srgbClr val="C00000"/>
                </a:solidFill>
              </a:rPr>
              <a:t>هيجل</a:t>
            </a:r>
            <a:r>
              <a:rPr lang="ar-SA" sz="3200" b="1" dirty="0" smtClean="0"/>
              <a:t> ومن </a:t>
            </a:r>
            <a:r>
              <a:rPr lang="ar-SA" sz="3200" b="1" dirty="0" smtClean="0">
                <a:solidFill>
                  <a:srgbClr val="C00000"/>
                </a:solidFill>
              </a:rPr>
              <a:t>موشي </a:t>
            </a:r>
            <a:r>
              <a:rPr lang="ar-SA" sz="3200" b="1" dirty="0" err="1" smtClean="0">
                <a:solidFill>
                  <a:srgbClr val="C00000"/>
                </a:solidFill>
              </a:rPr>
              <a:t>هس</a:t>
            </a:r>
            <a:r>
              <a:rPr lang="ar-SA" sz="3200" b="1" dirty="0" smtClean="0">
                <a:solidFill>
                  <a:srgbClr val="C00000"/>
                </a:solidFill>
              </a:rPr>
              <a:t> </a:t>
            </a:r>
            <a:r>
              <a:rPr lang="ar-SA" sz="3200" b="1" dirty="0" smtClean="0"/>
              <a:t>صاحب كتاب الدولة اليهودية التي </a:t>
            </a:r>
            <a:r>
              <a:rPr lang="ar-SA" sz="3200" b="1" dirty="0" err="1" smtClean="0"/>
              <a:t>ثأثر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به</a:t>
            </a:r>
            <a:r>
              <a:rPr lang="ar-SA" sz="3200" b="1" dirty="0" smtClean="0"/>
              <a:t> </a:t>
            </a:r>
            <a:r>
              <a:rPr lang="ar-SA" sz="3200" b="1" dirty="0" err="1" smtClean="0">
                <a:solidFill>
                  <a:srgbClr val="C00000"/>
                </a:solidFill>
              </a:rPr>
              <a:t>هرتزل</a:t>
            </a:r>
            <a:r>
              <a:rPr lang="ar-SA" sz="3200" b="1" dirty="0" smtClean="0"/>
              <a:t> صاحب فكرة الصهيونية الحديثة . </a:t>
            </a:r>
          </a:p>
          <a:p>
            <a:endParaRPr lang="ar-SA" dirty="0"/>
          </a:p>
        </p:txBody>
      </p:sp>
      <p:pic>
        <p:nvPicPr>
          <p:cNvPr id="8" name="عنصر نائب للمحتوى 7" descr="كارل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29300" y="1600200"/>
            <a:ext cx="3009900" cy="480060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ثورة الحزب الشيوعي 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4" name="عنصر نائب للمحتوى 3" descr="لينين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1200"/>
            <a:ext cx="3886200" cy="4495800"/>
          </a:xfrm>
        </p:spPr>
      </p:pic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ar-SA" sz="3200" b="1" dirty="0" smtClean="0"/>
              <a:t>قام لينين مع قادة الحزب الشيوعي بثورة سقطت على إثرها عرش القيصرية الروسية . </a:t>
            </a:r>
          </a:p>
          <a:p>
            <a:r>
              <a:rPr lang="ar-SA" sz="3200" b="1" dirty="0" smtClean="0"/>
              <a:t>- فقامت دولة للفكر الإلحادي </a:t>
            </a:r>
            <a:r>
              <a:rPr lang="ar-SA" sz="3200" b="1" dirty="0" err="1" smtClean="0"/>
              <a:t>اللاديني</a:t>
            </a:r>
            <a:r>
              <a:rPr lang="ar-SA" sz="3200" b="1" dirty="0" smtClean="0"/>
              <a:t> لتكون منطلق الغزو التبشيري للعقيدة الماركسية في واحدة من  أكبر دول </a:t>
            </a:r>
            <a:r>
              <a:rPr lang="ar-SA" sz="3200" b="1" dirty="0" err="1" smtClean="0"/>
              <a:t>العالم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effectLst>
            <a:softEdge rad="12700"/>
          </a:effectLst>
          <a:scene3d>
            <a:camera prst="perspectiveContrastingLeftFacing"/>
            <a:lightRig rig="threePt" dir="t"/>
          </a:scene3d>
        </p:spPr>
        <p:txBody>
          <a:bodyPr/>
          <a:lstStyle/>
          <a:p>
            <a:pPr algn="ctr"/>
            <a:r>
              <a:rPr lang="ar-SA" b="1" dirty="0" err="1" smtClean="0">
                <a:solidFill>
                  <a:schemeClr val="accent1">
                    <a:lumMod val="50000"/>
                  </a:schemeClr>
                </a:solidFill>
              </a:rPr>
              <a:t>الإشتراكية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 في العالم الإسلامي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572000" cy="4953000"/>
          </a:xfrm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ar-SA" sz="3600" b="1" dirty="0" smtClean="0">
              <a:solidFill>
                <a:srgbClr val="C00000"/>
              </a:solidFill>
            </a:endParaRPr>
          </a:p>
          <a:p>
            <a:r>
              <a:rPr lang="ar-SA" sz="3600" b="1" dirty="0" smtClean="0">
                <a:solidFill>
                  <a:srgbClr val="C00000"/>
                </a:solidFill>
              </a:rPr>
              <a:t>بدأت بواسطة بعض الكتاب النصارى ولم يكن لهم تأثير على المجتمع منهم : 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1- </a:t>
            </a:r>
            <a:r>
              <a:rPr lang="ar-SA" sz="3200" b="1" dirty="0" smtClean="0">
                <a:solidFill>
                  <a:schemeClr val="tx1"/>
                </a:solidFill>
              </a:rPr>
              <a:t>النصراني السوري شبلي </a:t>
            </a:r>
            <a:r>
              <a:rPr lang="ar-SA" sz="3200" b="1" dirty="0" err="1" smtClean="0">
                <a:solidFill>
                  <a:schemeClr val="tx1"/>
                </a:solidFill>
              </a:rPr>
              <a:t>شميل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2-النصراني المصري سلامة موسى </a:t>
            </a:r>
            <a:endParaRPr lang="ar-SA" sz="3200" b="1" dirty="0">
              <a:solidFill>
                <a:schemeClr val="tx1"/>
              </a:solidFill>
            </a:endParaRPr>
          </a:p>
        </p:txBody>
      </p:sp>
      <p:pic>
        <p:nvPicPr>
          <p:cNvPr id="8" name="عنصر نائب للمحتوى 5" descr="شعار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3000" y="2286000"/>
            <a:ext cx="3657599" cy="3886200"/>
          </a:xfrm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متى وفدت الشيوعية على العالم الإسلامي وأثرت فيه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tx1"/>
                </a:solidFill>
              </a:rPr>
              <a:t>بعد سقوط الخلافة العثمانية حملها اليهود إلى مصر سنة </a:t>
            </a:r>
            <a:r>
              <a:rPr lang="ar-SA" sz="3200" b="1" dirty="0" err="1" smtClean="0">
                <a:solidFill>
                  <a:schemeClr val="tx1"/>
                </a:solidFill>
              </a:rPr>
              <a:t>1340هـ</a:t>
            </a:r>
            <a:r>
              <a:rPr lang="ar-SA" sz="3200" b="1" dirty="0" smtClean="0">
                <a:solidFill>
                  <a:schemeClr val="tx1"/>
                </a:solidFill>
              </a:rPr>
              <a:t> .</a:t>
            </a:r>
          </a:p>
          <a:p>
            <a:r>
              <a:rPr lang="ar-SA" sz="3200" b="1" dirty="0" smtClean="0">
                <a:solidFill>
                  <a:srgbClr val="C00000"/>
                </a:solidFill>
              </a:rPr>
              <a:t>المنظمات الشيوعية في مصر </a:t>
            </a:r>
            <a:r>
              <a:rPr lang="ar-SA" sz="3200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الحركة الديمقراطية للتحرر الوطني (حدتو) بزعامة اليهودي كوريل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-منظمة أسكرا بزعامة (شوارتز) مختصرها ( نحشم ) نحو حزب شيوعي مصري .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-منظمة الفجر الجديد مؤسسها يوسف درويش .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 المنظمة الشيوعية المصرية أسسها </a:t>
            </a:r>
            <a:r>
              <a:rPr lang="ar-SA" sz="2800" b="1" smtClean="0">
                <a:solidFill>
                  <a:schemeClr val="tx1"/>
                </a:solidFill>
              </a:rPr>
              <a:t>أوديت وزوجها </a:t>
            </a:r>
            <a:r>
              <a:rPr lang="ar-SA" sz="2800" b="1" dirty="0" err="1" smtClean="0">
                <a:solidFill>
                  <a:schemeClr val="tx1"/>
                </a:solidFill>
              </a:rPr>
              <a:t>سلامون</a:t>
            </a:r>
            <a:r>
              <a:rPr lang="ar-SA" sz="2800" b="1" dirty="0" smtClean="0">
                <a:solidFill>
                  <a:schemeClr val="tx1"/>
                </a:solidFill>
              </a:rPr>
              <a:t> سدني </a:t>
            </a: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الدعاة الشيوعيون في مصر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2">
                  <a:tint val="98000"/>
                  <a:shade val="25000"/>
                  <a:satMod val="250000"/>
                </a:schemeClr>
              </a:gs>
              <a:gs pos="68000">
                <a:schemeClr val="accent2">
                  <a:tint val="86000"/>
                  <a:satMod val="115000"/>
                </a:schemeClr>
              </a:gs>
              <a:gs pos="100000">
                <a:schemeClr val="accent2">
                  <a:tint val="50000"/>
                  <a:satMod val="1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ar-SA" sz="3200" dirty="0" smtClean="0"/>
          </a:p>
          <a:p>
            <a:pPr algn="ctr">
              <a:buNone/>
            </a:pPr>
            <a:endParaRPr lang="ar-SA" sz="3200" b="1" dirty="0" smtClean="0"/>
          </a:p>
          <a:p>
            <a:pPr algn="ctr">
              <a:buNone/>
            </a:pPr>
            <a:r>
              <a:rPr lang="ar-SA" sz="3600" b="1" dirty="0" smtClean="0"/>
              <a:t>أثر </a:t>
            </a:r>
            <a:r>
              <a:rPr lang="ar-SA" sz="3600" b="1" dirty="0" smtClean="0"/>
              <a:t>الدعاة الشيوعيون </a:t>
            </a:r>
            <a:r>
              <a:rPr lang="ar-SA" sz="3600" b="1" dirty="0" smtClean="0"/>
              <a:t>في كثير من الطلبة والعمال والمعلمين باسم </a:t>
            </a:r>
            <a:r>
              <a:rPr lang="ar-SA" sz="3600" b="1" dirty="0" smtClean="0">
                <a:solidFill>
                  <a:schemeClr val="tx1"/>
                </a:solidFill>
              </a:rPr>
              <a:t>الأماني الوطنية وتحرير مصر من الاستعمار </a:t>
            </a:r>
            <a:r>
              <a:rPr lang="ar-SA" sz="3600" b="1" dirty="0" smtClean="0"/>
              <a:t>زاعمين أن الشيوعية نصيرة الشعوب المستعمرة ، وانفقوا الأموال في سبيل ذلك بلا حساب .</a:t>
            </a:r>
            <a:endParaRPr lang="ar-SA" sz="36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الشيوعية في دول العالم الإسلامي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في العراق : حملها اليهود ومن شبابها الذين تأثروا بدر السياب </a:t>
            </a:r>
          </a:p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- في سوريا :أسس الحزب يهودي يدعى شامي يتقن العربية .</a:t>
            </a:r>
            <a:endParaRPr lang="ar-SA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أسهمت الشيوعية في انتشار الاتجاهات الفلسفية منها </a:t>
            </a:r>
            <a:r>
              <a:rPr lang="ar-SA" sz="3200" b="1" u="sng" dirty="0" smtClean="0">
                <a:solidFill>
                  <a:srgbClr val="C00000"/>
                </a:solidFill>
              </a:rPr>
              <a:t>الوجودية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</a:p>
          <a:p>
            <a:r>
              <a:rPr lang="ar-SA" dirty="0" smtClean="0"/>
              <a:t>- </a:t>
            </a:r>
            <a:r>
              <a:rPr lang="ar-SA" sz="3200" b="1" u="sng" dirty="0" smtClean="0">
                <a:solidFill>
                  <a:srgbClr val="00B050"/>
                </a:solidFill>
              </a:rPr>
              <a:t>وضع فلسفتها جون بول سارتر يهودي النسب الذي تلتقي نظرته بالشيوعية من حيث إنكار وجود الل</a:t>
            </a:r>
            <a:r>
              <a:rPr lang="ar-SA" sz="3200" b="1" dirty="0" smtClean="0">
                <a:solidFill>
                  <a:schemeClr val="tx1"/>
                </a:solidFill>
              </a:rPr>
              <a:t>ه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تدعو للإباحية والتحرر من الأعراف والمعتقدات والقيم والتقاليد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الاستجابة إلى داعي الحيوانية ونبذ كل التقاليد وتحطيم القيود التي وضعتها الأديان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زار بعض دول العالم الإسلامي لنشر فكرة </a:t>
            </a:r>
            <a:r>
              <a:rPr lang="ar-SA" sz="3200" b="1" smtClean="0">
                <a:solidFill>
                  <a:schemeClr val="tx1"/>
                </a:solidFill>
              </a:rPr>
              <a:t>الوجودية </a:t>
            </a:r>
            <a:r>
              <a:rPr lang="ar-SA" sz="3200" b="1" dirty="0" smtClean="0">
                <a:solidFill>
                  <a:schemeClr val="tx1"/>
                </a:solidFill>
              </a:rPr>
              <a:t>.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397</TotalTime>
  <Words>670</Words>
  <Application>Microsoft Office PowerPoint</Application>
  <PresentationFormat>عرض على الشاشة (3:4)‏</PresentationFormat>
  <Paragraphs>65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تدفق</vt:lpstr>
      <vt:lpstr>الحركة الصهيونية</vt:lpstr>
      <vt:lpstr>تعريف الصهيونية وأهدافها</vt:lpstr>
      <vt:lpstr>عرض تقديمي في PowerPoint</vt:lpstr>
      <vt:lpstr>عرض تقديمي في PowerPoint</vt:lpstr>
      <vt:lpstr>مهمتين قامت بها الصهيونية </vt:lpstr>
      <vt:lpstr>أهداف التحالف الصهيوني الاستعماري في العالم الإسلامي</vt:lpstr>
      <vt:lpstr>الماسونية </vt:lpstr>
      <vt:lpstr>أهداف الماسونية الحقيقية </vt:lpstr>
      <vt:lpstr>الحركة الشيوعية </vt:lpstr>
      <vt:lpstr>ثورة الحزب الشيوعي </vt:lpstr>
      <vt:lpstr>الإشتراكية في العالم الإسلامي</vt:lpstr>
      <vt:lpstr>متى وفدت الشيوعية على العالم الإسلامي وأثرت فيه</vt:lpstr>
      <vt:lpstr>الدعاة الشيوعيون في مصر </vt:lpstr>
      <vt:lpstr>الشيوعية في دول العالم الإسلامي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الحركة الصهيونية</dc:title>
  <dc:creator>kfugirls</dc:creator>
  <cp:lastModifiedBy>Fawzia Mohammed Alomary</cp:lastModifiedBy>
  <cp:revision>15</cp:revision>
  <dcterms:created xsi:type="dcterms:W3CDTF">2012-03-16T19:12:30Z</dcterms:created>
  <dcterms:modified xsi:type="dcterms:W3CDTF">2013-10-20T23:12:15Z</dcterms:modified>
</cp:coreProperties>
</file>