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9" r:id="rId14"/>
    <p:sldId id="270" r:id="rId15"/>
    <p:sldId id="267" r:id="rId16"/>
    <p:sldId id="268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3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B3D95E7-9E10-48EE-97E6-324B065FD341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704F698-8EDA-4666-80AA-A34733E5B24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4F698-8EDA-4666-80AA-A34733E5B24A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4F698-8EDA-4666-80AA-A34733E5B24A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9D83A5-D989-4065-9A60-F8E464E0149B}" type="datetimeFigureOut">
              <a:rPr lang="ar-SA" smtClean="0"/>
              <a:pPr/>
              <a:t>21/04/34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AE5726-94E2-4A8D-9B2C-3C207905835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44008" y="1340768"/>
            <a:ext cx="4248472" cy="1894362"/>
          </a:xfrm>
        </p:spPr>
        <p:txBody>
          <a:bodyPr/>
          <a:lstStyle/>
          <a:p>
            <a:r>
              <a:rPr lang="ar-SA" b="1" dirty="0" smtClean="0"/>
              <a:t>الحروب الصليبية </a:t>
            </a:r>
            <a:endParaRPr lang="ar-SA" b="1" dirty="0"/>
          </a:p>
        </p:txBody>
      </p:sp>
      <p:sp>
        <p:nvSpPr>
          <p:cNvPr id="4" name="مستطيل 3"/>
          <p:cNvSpPr/>
          <p:nvPr/>
        </p:nvSpPr>
        <p:spPr>
          <a:xfrm>
            <a:off x="179512" y="764704"/>
            <a:ext cx="4464496" cy="5256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التحديات التي واجهت الإسلام في ظل الحروب الصليبية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ar-SA" dirty="0" smtClean="0"/>
              <a:t>- </a:t>
            </a:r>
            <a:r>
              <a:rPr lang="ar-SA" b="1" dirty="0" smtClean="0">
                <a:solidFill>
                  <a:srgbClr val="00B0F0"/>
                </a:solidFill>
              </a:rPr>
              <a:t>يعد التحدي الصليبي هو التحدي الرئيس في مواجهة الإسلام </a:t>
            </a:r>
            <a:r>
              <a:rPr lang="ar-SA" b="1" dirty="0" err="1" smtClean="0">
                <a:solidFill>
                  <a:srgbClr val="00B0F0"/>
                </a:solidFill>
              </a:rPr>
              <a:t>والمسلمين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pPr algn="ctr"/>
            <a:endParaRPr lang="ar-SA" b="1" dirty="0" smtClean="0"/>
          </a:p>
          <a:p>
            <a:pPr algn="ctr"/>
            <a:r>
              <a:rPr lang="ar-SA" b="1" dirty="0" smtClean="0"/>
              <a:t>-محاربة الدولة البيزنطية للإسلام فكريا وعسكريا حتى سقوطها على يد المسلمين عام </a:t>
            </a:r>
            <a:r>
              <a:rPr lang="ar-SA" b="1" dirty="0" err="1" smtClean="0"/>
              <a:t>857هـ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pPr algn="ctr"/>
            <a:endParaRPr lang="ar-SA" b="1" dirty="0" smtClean="0"/>
          </a:p>
          <a:p>
            <a:r>
              <a:rPr lang="ar-SA" b="1" dirty="0" smtClean="0">
                <a:solidFill>
                  <a:srgbClr val="00B0F0"/>
                </a:solidFill>
              </a:rPr>
              <a:t>محاربة الأسبان والبرتغال للمسلمين في </a:t>
            </a:r>
            <a:r>
              <a:rPr lang="ar-SA" b="1" dirty="0" err="1" smtClean="0">
                <a:solidFill>
                  <a:srgbClr val="00B0F0"/>
                </a:solidFill>
              </a:rPr>
              <a:t>الإندلس</a:t>
            </a:r>
            <a:r>
              <a:rPr lang="ar-SA" b="1" dirty="0" smtClean="0">
                <a:solidFill>
                  <a:srgbClr val="00B0F0"/>
                </a:solidFill>
              </a:rPr>
              <a:t> </a:t>
            </a:r>
            <a:r>
              <a:rPr lang="ar-SA" b="1" dirty="0" err="1" smtClean="0">
                <a:solidFill>
                  <a:srgbClr val="00B0F0"/>
                </a:solidFill>
              </a:rPr>
              <a:t>.</a:t>
            </a:r>
            <a:endParaRPr lang="ar-SA" b="1" dirty="0" smtClean="0">
              <a:solidFill>
                <a:srgbClr val="00B0F0"/>
              </a:solidFill>
            </a:endParaRPr>
          </a:p>
          <a:p>
            <a:endParaRPr lang="ar-SA" b="1" dirty="0" smtClean="0"/>
          </a:p>
          <a:p>
            <a:pPr algn="ctr">
              <a:buNone/>
            </a:pPr>
            <a:r>
              <a:rPr lang="ar-SA" b="1" dirty="0" smtClean="0">
                <a:solidFill>
                  <a:srgbClr val="00B050"/>
                </a:solidFill>
              </a:rPr>
              <a:t>-انتقلت إلى معاداة الامبراطورية الروسية والنمساوية وفرنسا وانجلترا </a:t>
            </a:r>
            <a:r>
              <a:rPr lang="ar-SA" b="1" dirty="0" err="1" smtClean="0">
                <a:solidFill>
                  <a:srgbClr val="00B050"/>
                </a:solidFill>
              </a:rPr>
              <a:t>للإسلام .</a:t>
            </a:r>
            <a:endParaRPr lang="ar-SA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b="1" dirty="0" err="1" smtClean="0">
                <a:solidFill>
                  <a:srgbClr val="C00000"/>
                </a:solidFill>
              </a:rPr>
              <a:t>ماهو</a:t>
            </a:r>
            <a:r>
              <a:rPr lang="ar-SA" sz="3200" b="1" dirty="0" smtClean="0">
                <a:solidFill>
                  <a:srgbClr val="C00000"/>
                </a:solidFill>
              </a:rPr>
              <a:t> المحرك الأساسي للحروب الصليبية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ar-SA" sz="3600" b="1" dirty="0" smtClean="0"/>
          </a:p>
          <a:p>
            <a:pPr algn="ctr"/>
            <a:endParaRPr lang="ar-SA" sz="3600" b="1" dirty="0" smtClean="0"/>
          </a:p>
          <a:p>
            <a:pPr algn="ctr"/>
            <a:r>
              <a:rPr lang="ar-SA" sz="3600" b="1" dirty="0" smtClean="0"/>
              <a:t>دور البابوية في روما وإثارة الكنيسة لروح الحقد والحرب على الإسلام </a:t>
            </a:r>
            <a:r>
              <a:rPr lang="ar-SA" sz="3600" b="1" dirty="0" err="1" smtClean="0"/>
              <a:t>المسلمين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perspectiveLef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B050"/>
                </a:solidFill>
              </a:rPr>
              <a:t>دور السلاجقة في محاربة الدولة البيزنطية 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cene3d>
            <a:camera prst="perspectiveLef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واجه السلاجقة بعد القرن </a:t>
            </a:r>
            <a:r>
              <a:rPr lang="ar-SA" b="1" dirty="0" err="1" smtClean="0"/>
              <a:t>5هـ</a:t>
            </a:r>
            <a:r>
              <a:rPr lang="ar-SA" b="1" dirty="0" smtClean="0"/>
              <a:t> البيزنطيين وحملوا راية الجهاد </a:t>
            </a:r>
            <a:r>
              <a:rPr lang="ar-SA" b="1" dirty="0" err="1" smtClean="0"/>
              <a:t>ضدهم .</a:t>
            </a:r>
            <a:endParaRPr lang="ar-SA" b="1" dirty="0" smtClean="0"/>
          </a:p>
          <a:p>
            <a:r>
              <a:rPr lang="ar-SA" b="1" dirty="0" smtClean="0"/>
              <a:t>- اشتبكوا مع البيزنطيين في معركة </a:t>
            </a:r>
            <a:r>
              <a:rPr lang="ar-SA" b="1" dirty="0" err="1" smtClean="0">
                <a:solidFill>
                  <a:srgbClr val="C00000"/>
                </a:solidFill>
              </a:rPr>
              <a:t>ملاذكرد</a:t>
            </a:r>
            <a:r>
              <a:rPr lang="ar-SA" b="1" dirty="0" smtClean="0"/>
              <a:t> عام </a:t>
            </a:r>
            <a:r>
              <a:rPr lang="ar-SA" b="1" dirty="0" err="1" smtClean="0">
                <a:solidFill>
                  <a:srgbClr val="FF0000"/>
                </a:solidFill>
              </a:rPr>
              <a:t>463</a:t>
            </a:r>
            <a:r>
              <a:rPr lang="ar-SA" b="1" dirty="0" err="1" smtClean="0"/>
              <a:t>هـ</a:t>
            </a:r>
            <a:r>
              <a:rPr lang="ar-SA" b="1" dirty="0" smtClean="0"/>
              <a:t> ، وكان قائد المسلمين السلاجقة السلطان ألب </a:t>
            </a:r>
            <a:r>
              <a:rPr lang="ar-SA" b="1" dirty="0" err="1" smtClean="0"/>
              <a:t>أرسلان</a:t>
            </a:r>
            <a:r>
              <a:rPr lang="ar-SA" b="1" dirty="0" smtClean="0"/>
              <a:t> ، وقائد البيزنطيين الامبراطور </a:t>
            </a:r>
            <a:r>
              <a:rPr lang="ar-SA" b="1" dirty="0" err="1" smtClean="0"/>
              <a:t>ديوجينس</a:t>
            </a:r>
            <a:r>
              <a:rPr lang="ar-SA" b="1" dirty="0" smtClean="0"/>
              <a:t>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نتائج معركة </a:t>
            </a:r>
            <a:r>
              <a:rPr lang="ar-SA" b="1" dirty="0" err="1" smtClean="0">
                <a:solidFill>
                  <a:srgbClr val="C00000"/>
                </a:solidFill>
              </a:rPr>
              <a:t>ملاذكرد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تعد من المعارك الحاسمة في التاريخ </a:t>
            </a:r>
          </a:p>
          <a:p>
            <a:r>
              <a:rPr lang="ar-SA" b="1" dirty="0" smtClean="0"/>
              <a:t>-انتشار الإسلام في آسيا الصغرى </a:t>
            </a:r>
          </a:p>
          <a:p>
            <a:r>
              <a:rPr lang="ar-SA" b="1" dirty="0" smtClean="0"/>
              <a:t>-</a:t>
            </a:r>
            <a:r>
              <a:rPr lang="ar-SA" b="1" dirty="0" smtClean="0"/>
              <a:t>استنجاد </a:t>
            </a:r>
            <a:r>
              <a:rPr lang="ar-SA" b="1" dirty="0" smtClean="0"/>
              <a:t>الأباطرة البيزنطيين بالبابوية لحمايتهم بعد تسوية الخلاف </a:t>
            </a:r>
            <a:r>
              <a:rPr lang="ar-SA" b="1" dirty="0" err="1" smtClean="0"/>
              <a:t>معهم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- رحب بهم البابا </a:t>
            </a:r>
            <a:r>
              <a:rPr lang="ar-SA" b="1" dirty="0" err="1" smtClean="0"/>
              <a:t>أوربان</a:t>
            </a:r>
            <a:r>
              <a:rPr lang="ar-SA" b="1" dirty="0" smtClean="0"/>
              <a:t> الثاني الذي دعا للحروب الصليبية بإعلان </a:t>
            </a:r>
            <a:r>
              <a:rPr lang="ar-SA" b="1" dirty="0" err="1" smtClean="0">
                <a:solidFill>
                  <a:srgbClr val="C00000"/>
                </a:solidFill>
              </a:rPr>
              <a:t>كليرمونت</a:t>
            </a:r>
            <a:r>
              <a:rPr lang="ar-SA" b="1" dirty="0" smtClean="0"/>
              <a:t> عام </a:t>
            </a:r>
            <a:r>
              <a:rPr lang="ar-SA" b="1" dirty="0" err="1" smtClean="0"/>
              <a:t>1095م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  <a:endParaRPr lang="ar-SA" b="1" dirty="0" smtClean="0"/>
          </a:p>
          <a:p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</a:rPr>
              <a:t>مؤتمر </a:t>
            </a:r>
            <a:r>
              <a:rPr lang="ar-SA" sz="4000" b="1" dirty="0" err="1" smtClean="0">
                <a:solidFill>
                  <a:srgbClr val="C00000"/>
                </a:solidFill>
              </a:rPr>
              <a:t>كليرمونت</a:t>
            </a:r>
            <a:r>
              <a:rPr lang="ar-SA" sz="4000" b="1" dirty="0" smtClean="0">
                <a:solidFill>
                  <a:srgbClr val="C00000"/>
                </a:solidFill>
              </a:rPr>
              <a:t> 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scene3d>
            <a:camera prst="perspectiveLeft"/>
            <a:lightRig rig="threePt" dir="t"/>
          </a:scene3d>
        </p:spPr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</a:rPr>
              <a:t>1</a:t>
            </a:r>
            <a:r>
              <a:rPr lang="ar-SA" dirty="0" smtClean="0"/>
              <a:t>-</a:t>
            </a:r>
            <a:r>
              <a:rPr lang="ar-SA" sz="3600" b="1" dirty="0" smtClean="0">
                <a:solidFill>
                  <a:srgbClr val="00B050"/>
                </a:solidFill>
              </a:rPr>
              <a:t>ألقى </a:t>
            </a:r>
            <a:r>
              <a:rPr lang="ar-SA" sz="3600" b="1" dirty="0" err="1" smtClean="0">
                <a:solidFill>
                  <a:srgbClr val="00B050"/>
                </a:solidFill>
              </a:rPr>
              <a:t>أوربان</a:t>
            </a:r>
            <a:r>
              <a:rPr lang="ar-SA" sz="3600" b="1" dirty="0" smtClean="0">
                <a:solidFill>
                  <a:srgbClr val="00B050"/>
                </a:solidFill>
              </a:rPr>
              <a:t> الثاني خطابا دعا النصارى لحرب المسلمين واسترداد بيت </a:t>
            </a:r>
            <a:r>
              <a:rPr lang="ar-SA" sz="3600" b="1" dirty="0" err="1" smtClean="0">
                <a:solidFill>
                  <a:srgbClr val="00B050"/>
                </a:solidFill>
              </a:rPr>
              <a:t>المقدس .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r>
              <a:rPr lang="ar-SA" sz="3600" b="1" dirty="0" smtClean="0">
                <a:solidFill>
                  <a:srgbClr val="00B050"/>
                </a:solidFill>
              </a:rPr>
              <a:t>2-وعد المشاركين بالغفران </a:t>
            </a:r>
            <a:r>
              <a:rPr lang="ar-SA" sz="3600" b="1" dirty="0" err="1" smtClean="0">
                <a:solidFill>
                  <a:srgbClr val="00B050"/>
                </a:solidFill>
              </a:rPr>
              <a:t>الكامل .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r>
              <a:rPr lang="ar-SA" sz="3600" b="1" dirty="0" smtClean="0">
                <a:solidFill>
                  <a:srgbClr val="00B050"/>
                </a:solidFill>
              </a:rPr>
              <a:t>3- اتخذوا شعار الصليب </a:t>
            </a:r>
            <a:r>
              <a:rPr lang="ar-SA" sz="3600" b="1" dirty="0" err="1" smtClean="0">
                <a:solidFill>
                  <a:srgbClr val="00B050"/>
                </a:solidFill>
              </a:rPr>
              <a:t>وبدأوا</a:t>
            </a:r>
            <a:r>
              <a:rPr lang="ar-SA" sz="3600" b="1" dirty="0" smtClean="0">
                <a:solidFill>
                  <a:srgbClr val="00B050"/>
                </a:solidFill>
              </a:rPr>
              <a:t> بالتدفق على بلاد </a:t>
            </a:r>
            <a:r>
              <a:rPr lang="ar-SA" sz="3600" b="1" dirty="0" err="1" smtClean="0">
                <a:solidFill>
                  <a:srgbClr val="00B050"/>
                </a:solidFill>
              </a:rPr>
              <a:t>الإسلام .</a:t>
            </a:r>
            <a:endParaRPr lang="ar-SA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0070C0"/>
                </a:solidFill>
              </a:rPr>
              <a:t>متى بدأ الصليبيون بالتدفق على المسلمين 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scene3d>
            <a:camera prst="perspectiveFron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sz="3600" b="1" dirty="0" smtClean="0"/>
              <a:t>بعد تفكك </a:t>
            </a:r>
            <a:r>
              <a:rPr lang="ar-SA" sz="3600" b="1" dirty="0" err="1" smtClean="0"/>
              <a:t>المسلمين .</a:t>
            </a:r>
            <a:endParaRPr lang="ar-SA" sz="3600" b="1" dirty="0" smtClean="0"/>
          </a:p>
          <a:p>
            <a:r>
              <a:rPr lang="ar-SA" sz="3600" b="1" dirty="0" smtClean="0"/>
              <a:t>- بعد ضعف السلاجقة على إثر وفاة السلطان </a:t>
            </a:r>
            <a:r>
              <a:rPr lang="ar-SA" sz="3600" b="1" dirty="0" err="1" smtClean="0"/>
              <a:t>ملكشاه</a:t>
            </a:r>
            <a:r>
              <a:rPr lang="ar-SA" sz="3600" b="1" dirty="0" smtClean="0"/>
              <a:t> سنة </a:t>
            </a:r>
            <a:r>
              <a:rPr lang="ar-SA" sz="3600" b="1" dirty="0" err="1" smtClean="0"/>
              <a:t>486هـ</a:t>
            </a:r>
            <a:r>
              <a:rPr lang="ar-SA" sz="3600" b="1" dirty="0" smtClean="0"/>
              <a:t> حيث انقسمت الدولة السلجوقية إلى 5 </a:t>
            </a:r>
            <a:r>
              <a:rPr lang="ar-SA" sz="3600" b="1" dirty="0" err="1" smtClean="0"/>
              <a:t>ممالك .</a:t>
            </a:r>
            <a:endParaRPr lang="ar-SA" sz="3600" b="1" dirty="0" smtClean="0"/>
          </a:p>
          <a:p>
            <a:r>
              <a:rPr lang="ar-SA" sz="3600" b="1" dirty="0" smtClean="0"/>
              <a:t>- ظهور ا </a:t>
            </a:r>
            <a:r>
              <a:rPr lang="ar-SA" sz="3600" b="1" dirty="0" err="1" smtClean="0"/>
              <a:t>لاتابيكيات</a:t>
            </a:r>
            <a:r>
              <a:rPr lang="ar-SA" sz="3600" b="1" dirty="0" smtClean="0"/>
              <a:t> ببلاد الشام </a:t>
            </a:r>
            <a:r>
              <a:rPr lang="ar-SA" sz="3600" b="1" dirty="0" err="1" smtClean="0"/>
              <a:t>والمتنازعة .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1-</a:t>
            </a:r>
            <a:r>
              <a:rPr lang="ar-SA" sz="2800" b="1" dirty="0" smtClean="0">
                <a:solidFill>
                  <a:srgbClr val="7030A0"/>
                </a:solidFill>
              </a:rPr>
              <a:t>المرحلة الأولى( للحروب الصليبية في المشرق</a:t>
            </a:r>
            <a:r>
              <a:rPr lang="ar-SA" sz="2800" b="1" dirty="0" err="1" smtClean="0">
                <a:solidFill>
                  <a:srgbClr val="7030A0"/>
                </a:solidFill>
              </a:rPr>
              <a:t>)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- </a:t>
            </a:r>
            <a:r>
              <a:rPr lang="ar-SA" b="1" dirty="0" smtClean="0"/>
              <a:t>شارك فيها أمراء الإقطاع والفرسان ورجال الدين </a:t>
            </a:r>
          </a:p>
          <a:p>
            <a:r>
              <a:rPr lang="ar-SA" b="1" dirty="0" smtClean="0"/>
              <a:t>-حققوا انتصارات على سلاجقة الروم وأطاحوا بملكهم واستولوا على العاصمة </a:t>
            </a:r>
            <a:r>
              <a:rPr lang="ar-SA" b="1" dirty="0" err="1" smtClean="0">
                <a:solidFill>
                  <a:srgbClr val="C00000"/>
                </a:solidFill>
              </a:rPr>
              <a:t>نيقية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-كونوا إمارة </a:t>
            </a:r>
            <a:r>
              <a:rPr lang="ar-SA" b="1" dirty="0" err="1" smtClean="0"/>
              <a:t>الرها</a:t>
            </a:r>
            <a:r>
              <a:rPr lang="ar-SA" b="1" dirty="0" smtClean="0"/>
              <a:t> ، انطاكية، </a:t>
            </a:r>
            <a:r>
              <a:rPr lang="ar-SA" b="1" dirty="0" err="1" smtClean="0"/>
              <a:t>طرابلس </a:t>
            </a:r>
            <a:r>
              <a:rPr lang="ar-SA" b="1" dirty="0" smtClean="0"/>
              <a:t>، مملكة بيت المقدس </a:t>
            </a:r>
            <a:r>
              <a:rPr lang="ar-SA" b="1" dirty="0" err="1" smtClean="0"/>
              <a:t>اللاتينية .</a:t>
            </a:r>
            <a:endParaRPr lang="ar-SA" b="1" dirty="0" smtClean="0"/>
          </a:p>
          <a:p>
            <a:r>
              <a:rPr lang="ar-SA" b="1" dirty="0" smtClean="0"/>
              <a:t>- اتسمت حروبهم بالتعصب </a:t>
            </a:r>
            <a:r>
              <a:rPr lang="ar-SA" b="1" dirty="0" err="1" smtClean="0"/>
              <a:t>والانتقام </a:t>
            </a:r>
            <a:r>
              <a:rPr lang="ar-SA" b="1" dirty="0" smtClean="0"/>
              <a:t>، وسفكوا دماء أكثر </a:t>
            </a:r>
            <a:r>
              <a:rPr lang="ar-SA" b="1" dirty="0" err="1" smtClean="0"/>
              <a:t>من (70000 </a:t>
            </a:r>
            <a:r>
              <a:rPr lang="ar-SA" b="1" dirty="0" smtClean="0"/>
              <a:t>)سبعين ألف مسلم في ساحة المسجد الأقصى من العلماء والطلاب  والمجاورين </a:t>
            </a:r>
            <a:r>
              <a:rPr lang="ar-SA" b="1" dirty="0" err="1" smtClean="0"/>
              <a:t>والعباد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هجمات الصليبيين على المدن الإسلامية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قتلوا المسلمين اللاجئين إلى جوامع مدينة </a:t>
            </a:r>
            <a:r>
              <a:rPr lang="ar-SA" b="1" dirty="0" smtClean="0">
                <a:solidFill>
                  <a:srgbClr val="0070C0"/>
                </a:solidFill>
              </a:rPr>
              <a:t>المعرة</a:t>
            </a:r>
            <a:r>
              <a:rPr lang="ar-SA" b="1" dirty="0" smtClean="0"/>
              <a:t> والتي تعد من أعظم مدن الشام بعدد السكان بعد أن فر إليها الناس بعد سقوط أنطاكية في </a:t>
            </a:r>
            <a:r>
              <a:rPr lang="ar-SA" b="1" dirty="0" err="1" smtClean="0"/>
              <a:t>إيدي</a:t>
            </a:r>
            <a:r>
              <a:rPr lang="ar-SA" b="1" dirty="0" smtClean="0"/>
              <a:t> </a:t>
            </a:r>
            <a:r>
              <a:rPr lang="ar-SA" b="1" dirty="0" err="1" smtClean="0"/>
              <a:t>الصليبيين .</a:t>
            </a:r>
            <a:r>
              <a:rPr lang="ar-SA" b="1" dirty="0" smtClean="0"/>
              <a:t> </a:t>
            </a:r>
          </a:p>
          <a:p>
            <a:endParaRPr lang="ar-SA" b="1" dirty="0" smtClean="0"/>
          </a:p>
          <a:p>
            <a:r>
              <a:rPr lang="ar-SA" b="1" dirty="0" smtClean="0"/>
              <a:t>-تعد </a:t>
            </a:r>
            <a:r>
              <a:rPr lang="ar-SA" b="1" dirty="0" smtClean="0">
                <a:solidFill>
                  <a:srgbClr val="00B050"/>
                </a:solidFill>
              </a:rPr>
              <a:t>صقلية</a:t>
            </a:r>
            <a:r>
              <a:rPr lang="ar-SA" b="1" dirty="0" smtClean="0"/>
              <a:t> الشهيدة الأولى ومحيت من الخريطة الإسلامية بعد سقوطها في أيدي </a:t>
            </a:r>
            <a:r>
              <a:rPr lang="ar-SA" b="1" dirty="0" err="1" smtClean="0"/>
              <a:t>النورمان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2</a:t>
            </a:r>
            <a:r>
              <a:rPr lang="ar-SA" sz="3100" b="1" dirty="0" smtClean="0">
                <a:solidFill>
                  <a:srgbClr val="FF0000"/>
                </a:solidFill>
              </a:rPr>
              <a:t>-المرحلة </a:t>
            </a:r>
            <a:r>
              <a:rPr lang="ar-SA" sz="3100" b="1" dirty="0" err="1" smtClean="0">
                <a:solidFill>
                  <a:srgbClr val="FF0000"/>
                </a:solidFill>
              </a:rPr>
              <a:t>الثانية</a:t>
            </a:r>
            <a:r>
              <a:rPr lang="ar-SA" sz="3100" b="1" dirty="0" err="1" smtClean="0">
                <a:solidFill>
                  <a:srgbClr val="002060"/>
                </a:solidFill>
              </a:rPr>
              <a:t>الحرب</a:t>
            </a:r>
            <a:r>
              <a:rPr lang="ar-SA" sz="3100" b="1" dirty="0" smtClean="0">
                <a:solidFill>
                  <a:srgbClr val="FF0000"/>
                </a:solidFill>
              </a:rPr>
              <a:t> </a:t>
            </a:r>
            <a:r>
              <a:rPr lang="ar-SA" sz="3100" b="1" dirty="0" smtClean="0">
                <a:solidFill>
                  <a:srgbClr val="002060"/>
                </a:solidFill>
              </a:rPr>
              <a:t>الصليبية على الأندلس </a:t>
            </a:r>
            <a:endParaRPr lang="ar-SA" sz="31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59632" y="1554162"/>
            <a:ext cx="7731968" cy="4525963"/>
          </a:xfrm>
          <a:solidFill>
            <a:srgbClr val="92D050"/>
          </a:solidFill>
          <a:scene3d>
            <a:camera prst="isometricOffAxis1Right"/>
            <a:lightRig rig="threePt" dir="t"/>
          </a:scene3d>
        </p:spPr>
        <p:txBody>
          <a:bodyPr>
            <a:normAutofit fontScale="92500"/>
          </a:bodyPr>
          <a:lstStyle/>
          <a:p>
            <a:r>
              <a:rPr lang="ar-SA" dirty="0" smtClean="0"/>
              <a:t>- </a:t>
            </a:r>
            <a:r>
              <a:rPr lang="ar-SA" b="1" dirty="0" smtClean="0"/>
              <a:t>تعرضت الاندلس للضعف في عصر ملوك الطوائف عام </a:t>
            </a:r>
            <a:r>
              <a:rPr lang="ar-SA" b="1" dirty="0" err="1" smtClean="0"/>
              <a:t>407هـ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 تغيير مسار الحروب الصليبية حين أعلن البابا </a:t>
            </a:r>
            <a:r>
              <a:rPr lang="ar-SA" b="1" dirty="0" err="1" smtClean="0"/>
              <a:t>أوربان</a:t>
            </a:r>
            <a:r>
              <a:rPr lang="ar-SA" b="1" dirty="0" smtClean="0"/>
              <a:t> الثاني مرسوما ينص </a:t>
            </a:r>
            <a:r>
              <a:rPr lang="ar-SA" b="1" dirty="0" err="1" smtClean="0"/>
              <a:t>على :</a:t>
            </a:r>
            <a:r>
              <a:rPr lang="ar-SA" b="1" dirty="0" smtClean="0"/>
              <a:t> 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1- تحريم مشاركة رجال الدين والفرسان الأسبان في صليبيات الشرق  لأن حرب المسلمين في الأندلس </a:t>
            </a:r>
            <a:r>
              <a:rPr lang="ar-SA" b="1" dirty="0" err="1" smtClean="0">
                <a:solidFill>
                  <a:srgbClr val="C00000"/>
                </a:solidFill>
              </a:rPr>
              <a:t>لاتقل</a:t>
            </a:r>
            <a:r>
              <a:rPr lang="ar-SA" b="1" dirty="0" smtClean="0">
                <a:solidFill>
                  <a:srgbClr val="C00000"/>
                </a:solidFill>
              </a:rPr>
              <a:t> أهمية عن الحرب الصليبية </a:t>
            </a:r>
            <a:r>
              <a:rPr lang="ar-SA" b="1" dirty="0" err="1" smtClean="0">
                <a:solidFill>
                  <a:srgbClr val="C00000"/>
                </a:solidFill>
              </a:rPr>
              <a:t>الشرقية .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اسبانيا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4" name="عنصر نائب للمحتوى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1" y="1484784"/>
            <a:ext cx="7056784" cy="453650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نتائج هذا المرسوم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رحل كثير من الفرسان من أوروبا إلى الأندلس</a:t>
            </a:r>
          </a:p>
          <a:p>
            <a:r>
              <a:rPr lang="ar-SA" b="1" dirty="0" smtClean="0"/>
              <a:t>-أصدر البابا </a:t>
            </a:r>
            <a:r>
              <a:rPr lang="ar-SA" b="1" dirty="0" err="1" smtClean="0"/>
              <a:t>جريجوار</a:t>
            </a:r>
            <a:r>
              <a:rPr lang="ar-SA" b="1" dirty="0" smtClean="0"/>
              <a:t> التاسع قرارا بغفران ذنوب النصارى الذين يحاربون مع ملك البرتغال 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قاومت الأندلس حتى سقطت </a:t>
            </a:r>
            <a:r>
              <a:rPr lang="ar-SA" b="1" dirty="0" smtClean="0">
                <a:solidFill>
                  <a:srgbClr val="C00000"/>
                </a:solidFill>
              </a:rPr>
              <a:t>غرناطة </a:t>
            </a:r>
            <a:r>
              <a:rPr lang="ar-SA" b="1" dirty="0" smtClean="0"/>
              <a:t>آخر معاقل المسلمين سنة </a:t>
            </a:r>
            <a:r>
              <a:rPr lang="ar-SA" b="1" dirty="0" err="1" smtClean="0"/>
              <a:t>897هـ</a:t>
            </a:r>
            <a:r>
              <a:rPr lang="ar-SA" b="1" dirty="0" smtClean="0"/>
              <a:t> بيد فرديناند </a:t>
            </a:r>
            <a:r>
              <a:rPr lang="ar-SA" b="1" dirty="0" err="1" smtClean="0"/>
              <a:t>وايزابيلا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 عانى المسلمون فيها من الصليبيين وحتى الذين تنصروا من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( </a:t>
            </a:r>
            <a:r>
              <a:rPr lang="ar-SA" b="1" dirty="0" err="1" smtClean="0">
                <a:solidFill>
                  <a:srgbClr val="C00000"/>
                </a:solidFill>
              </a:rPr>
              <a:t>المورسك</a:t>
            </a:r>
            <a:r>
              <a:rPr lang="ar-SA" b="1" dirty="0" smtClean="0"/>
              <a:t>) تم اضطهادهم وتعرضوا لمحاكم التحقيق التي أحرقت الألوف من </a:t>
            </a:r>
            <a:r>
              <a:rPr lang="ar-SA" b="1" dirty="0" err="1" smtClean="0"/>
              <a:t>الناس .</a:t>
            </a:r>
            <a:endParaRPr lang="ar-SA" b="1" dirty="0" smtClean="0"/>
          </a:p>
          <a:p>
            <a:r>
              <a:rPr lang="ar-SA" b="1" dirty="0" smtClean="0"/>
              <a:t>- القضاء على الحضارة الإسلامية </a:t>
            </a:r>
            <a:r>
              <a:rPr lang="ar-SA" b="1" dirty="0" err="1" smtClean="0"/>
              <a:t>بالأندلس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ar-SA" b="1" dirty="0" smtClean="0"/>
              <a:t>- فرض المتعصب </a:t>
            </a:r>
            <a:r>
              <a:rPr lang="ar-SA" b="1" dirty="0" err="1" smtClean="0">
                <a:solidFill>
                  <a:srgbClr val="C00000"/>
                </a:solidFill>
              </a:rPr>
              <a:t>خمينز</a:t>
            </a:r>
            <a:r>
              <a:rPr lang="ar-SA" b="1" dirty="0" smtClean="0"/>
              <a:t> النصرانية على أهل غرناطة </a:t>
            </a:r>
            <a:r>
              <a:rPr lang="ar-SA" b="1" dirty="0" err="1" smtClean="0"/>
              <a:t>بالعنف ...</a:t>
            </a:r>
            <a:r>
              <a:rPr lang="ar-SA" b="1" dirty="0" smtClean="0"/>
              <a:t> وبعد أن طلب المتنصرون أن تكتب لهم تعاليم النصرانية بالعربية رد </a:t>
            </a:r>
            <a:r>
              <a:rPr lang="ar-SA" b="1" dirty="0" err="1" smtClean="0"/>
              <a:t>عليهم </a:t>
            </a:r>
            <a:r>
              <a:rPr lang="ar-SA" b="1" dirty="0" smtClean="0"/>
              <a:t>” </a:t>
            </a:r>
            <a:r>
              <a:rPr lang="ar-SA" b="1" dirty="0" smtClean="0">
                <a:solidFill>
                  <a:srgbClr val="C00000"/>
                </a:solidFill>
              </a:rPr>
              <a:t>إننا </a:t>
            </a:r>
            <a:r>
              <a:rPr lang="ar-SA" b="1" dirty="0" err="1" smtClean="0">
                <a:solidFill>
                  <a:srgbClr val="C00000"/>
                </a:solidFill>
              </a:rPr>
              <a:t>لانرمي</a:t>
            </a:r>
            <a:r>
              <a:rPr lang="ar-SA" b="1" dirty="0" smtClean="0">
                <a:solidFill>
                  <a:srgbClr val="C00000"/>
                </a:solidFill>
              </a:rPr>
              <a:t> حبات الدر النفيس </a:t>
            </a:r>
            <a:r>
              <a:rPr lang="ar-SA" b="1" dirty="0" err="1" smtClean="0">
                <a:solidFill>
                  <a:srgbClr val="C00000"/>
                </a:solidFill>
              </a:rPr>
              <a:t>للخنازير ”</a:t>
            </a:r>
            <a:r>
              <a:rPr lang="ar-SA" b="1" dirty="0" smtClean="0">
                <a:solidFill>
                  <a:srgbClr val="C00000"/>
                </a:solidFill>
              </a:rPr>
              <a:t>  </a:t>
            </a:r>
          </a:p>
          <a:p>
            <a:r>
              <a:rPr lang="ar-SA" b="1" u="sng" dirty="0" smtClean="0">
                <a:solidFill>
                  <a:srgbClr val="00B050"/>
                </a:solidFill>
              </a:rPr>
              <a:t>- أحرق </a:t>
            </a:r>
            <a:r>
              <a:rPr lang="ar-SA" b="1" u="sng" dirty="0" err="1" smtClean="0">
                <a:solidFill>
                  <a:srgbClr val="00B050"/>
                </a:solidFill>
              </a:rPr>
              <a:t>خمينز</a:t>
            </a:r>
            <a:r>
              <a:rPr lang="ar-SA" b="1" u="sng" dirty="0" smtClean="0">
                <a:solidFill>
                  <a:srgbClr val="00B050"/>
                </a:solidFill>
              </a:rPr>
              <a:t> </a:t>
            </a:r>
            <a:r>
              <a:rPr lang="ar-SA" b="1" u="sng" dirty="0" err="1" smtClean="0">
                <a:solidFill>
                  <a:srgbClr val="00B050"/>
                </a:solidFill>
              </a:rPr>
              <a:t>مايقارب</a:t>
            </a:r>
            <a:r>
              <a:rPr lang="ar-SA" b="1" u="sng" dirty="0" smtClean="0">
                <a:solidFill>
                  <a:srgbClr val="00B050"/>
                </a:solidFill>
              </a:rPr>
              <a:t> من ثمانين ألف من المخطوطات العربية في غرناطة </a:t>
            </a:r>
            <a:endParaRPr lang="ar-SA" b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sz="2800" b="1" dirty="0" smtClean="0">
                <a:solidFill>
                  <a:srgbClr val="00B050"/>
                </a:solidFill>
              </a:rPr>
              <a:t>جهود المسلمين في مجابهة الصليبيين ص 66 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scene3d>
            <a:camera prst="obliqueTopRigh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ar-SA" b="1" dirty="0" smtClean="0"/>
              <a:t>عمل </a:t>
            </a:r>
            <a:r>
              <a:rPr lang="ar-SA" b="1" dirty="0" smtClean="0">
                <a:solidFill>
                  <a:srgbClr val="C00000"/>
                </a:solidFill>
              </a:rPr>
              <a:t>عماد الدين زنكي </a:t>
            </a:r>
            <a:r>
              <a:rPr lang="ar-SA" b="1" dirty="0" smtClean="0"/>
              <a:t>على تحقيق الوحدة الإسلامية في الشام ومصر وشبه الجزيرة العربية والعراق وحارب الصليبيين وهزمهم </a:t>
            </a:r>
            <a:r>
              <a:rPr lang="ar-SA" b="1" dirty="0" smtClean="0">
                <a:solidFill>
                  <a:srgbClr val="FFC000"/>
                </a:solidFill>
              </a:rPr>
              <a:t>واستعاد </a:t>
            </a:r>
            <a:r>
              <a:rPr lang="ar-SA" b="1" dirty="0" err="1" smtClean="0">
                <a:solidFill>
                  <a:srgbClr val="FFC000"/>
                </a:solidFill>
              </a:rPr>
              <a:t>الرها</a:t>
            </a:r>
            <a:r>
              <a:rPr lang="ar-SA" b="1" dirty="0" smtClean="0">
                <a:solidFill>
                  <a:srgbClr val="FFC000"/>
                </a:solidFill>
              </a:rPr>
              <a:t> </a:t>
            </a:r>
            <a:r>
              <a:rPr lang="ar-SA" b="1" dirty="0" err="1" smtClean="0"/>
              <a:t>.</a:t>
            </a:r>
            <a:endParaRPr lang="ar-SA" b="1" dirty="0" smtClean="0"/>
          </a:p>
          <a:p>
            <a:r>
              <a:rPr lang="ar-SA" b="1" dirty="0" smtClean="0"/>
              <a:t>-استكمل </a:t>
            </a:r>
            <a:r>
              <a:rPr lang="ar-SA" b="1" dirty="0" smtClean="0">
                <a:solidFill>
                  <a:srgbClr val="C00000"/>
                </a:solidFill>
              </a:rPr>
              <a:t>نور الدين زنكي 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جهود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smtClean="0"/>
              <a:t>والده في هزيمة الصليبيين وتوحيد </a:t>
            </a:r>
            <a:r>
              <a:rPr lang="ar-SA" b="1" dirty="0" err="1" smtClean="0"/>
              <a:t>مصر ،والشام  ،والحجاز .</a:t>
            </a:r>
            <a:endParaRPr lang="ar-SA" b="1" dirty="0" smtClean="0"/>
          </a:p>
          <a:p>
            <a:r>
              <a:rPr lang="ar-SA" b="1" dirty="0" smtClean="0"/>
              <a:t>- انتصار </a:t>
            </a:r>
            <a:r>
              <a:rPr lang="ar-SA" b="1" dirty="0" smtClean="0">
                <a:solidFill>
                  <a:srgbClr val="C00000"/>
                </a:solidFill>
              </a:rPr>
              <a:t>صلاح الدين الأيوبي </a:t>
            </a:r>
            <a:r>
              <a:rPr lang="ar-SA" b="1" dirty="0" smtClean="0"/>
              <a:t>على الصليبيين في معركة حطين عام </a:t>
            </a:r>
            <a:r>
              <a:rPr lang="ar-SA" b="1" dirty="0" err="1" smtClean="0"/>
              <a:t>583هـ</a:t>
            </a:r>
            <a:r>
              <a:rPr lang="ar-SA" b="1" dirty="0" smtClean="0"/>
              <a:t> واستعادة بيت </a:t>
            </a:r>
            <a:r>
              <a:rPr lang="ar-SA" b="1" dirty="0" err="1" smtClean="0"/>
              <a:t>المقدس </a:t>
            </a:r>
            <a:r>
              <a:rPr lang="ar-SA" dirty="0" err="1" smtClean="0"/>
              <a:t>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الفوائد التي حققها الصليبيين من الحروب الصليبية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- </a:t>
            </a:r>
            <a:r>
              <a:rPr lang="ar-SA" b="1" dirty="0" err="1" smtClean="0">
                <a:solidFill>
                  <a:srgbClr val="FF0000"/>
                </a:solidFill>
              </a:rPr>
              <a:t>سياسيا</a:t>
            </a:r>
            <a:r>
              <a:rPr lang="ar-SA" dirty="0" err="1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002060"/>
                </a:solidFill>
              </a:rPr>
              <a:t>:</a:t>
            </a:r>
            <a:r>
              <a:rPr lang="ar-SA" dirty="0" smtClean="0"/>
              <a:t> </a:t>
            </a:r>
            <a:r>
              <a:rPr lang="ar-SA" b="1" dirty="0" smtClean="0"/>
              <a:t>زادت سلطة الملوك على الرعايا بعد اشتراك الامراء الاقطاعيين في الحروب الصليبية فظهرت الممالك الأوروبية </a:t>
            </a:r>
            <a:r>
              <a:rPr lang="ar-SA" b="1" dirty="0" err="1" smtClean="0"/>
              <a:t>الحديثة .</a:t>
            </a:r>
            <a:endParaRPr lang="ar-SA" b="1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- اجتماعيا</a:t>
            </a:r>
            <a:r>
              <a:rPr lang="ar-SA" b="1" dirty="0" smtClean="0"/>
              <a:t>: اقتبس الأوروبيون كثيرا من مظاهر الحياة الاجتماعية وظهور الطبقة الوسطى من </a:t>
            </a:r>
            <a:r>
              <a:rPr lang="ar-SA" b="1" dirty="0" err="1" smtClean="0"/>
              <a:t>التجار </a:t>
            </a:r>
            <a:r>
              <a:rPr lang="ar-SA" b="1" dirty="0" smtClean="0"/>
              <a:t>(</a:t>
            </a:r>
            <a:r>
              <a:rPr lang="ar-SA" b="1" dirty="0" smtClean="0">
                <a:solidFill>
                  <a:srgbClr val="00B050"/>
                </a:solidFill>
              </a:rPr>
              <a:t>الطبقة </a:t>
            </a:r>
            <a:r>
              <a:rPr lang="ar-SA" b="1" dirty="0" err="1" smtClean="0">
                <a:solidFill>
                  <a:srgbClr val="00B050"/>
                </a:solidFill>
              </a:rPr>
              <a:t>البرجوازية </a:t>
            </a:r>
            <a:r>
              <a:rPr lang="ar-SA" b="1" dirty="0" err="1" smtClean="0"/>
              <a:t>.)</a:t>
            </a:r>
            <a:endParaRPr lang="ar-SA" b="1" dirty="0" smtClean="0"/>
          </a:p>
          <a:p>
            <a:r>
              <a:rPr lang="ar-SA" b="1" dirty="0" err="1" smtClean="0">
                <a:solidFill>
                  <a:srgbClr val="FF0000"/>
                </a:solidFill>
              </a:rPr>
              <a:t>-اقتصاديا </a:t>
            </a:r>
            <a:r>
              <a:rPr lang="ar-SA" b="1" dirty="0" smtClean="0"/>
              <a:t>: التجارة وتعلم الصناعة وأساليب الزراعة </a:t>
            </a:r>
          </a:p>
          <a:p>
            <a:r>
              <a:rPr lang="ar-SA" b="1" dirty="0" smtClean="0"/>
              <a:t>- </a:t>
            </a:r>
            <a:r>
              <a:rPr lang="ar-SA" b="1" dirty="0" smtClean="0">
                <a:solidFill>
                  <a:srgbClr val="FF0000"/>
                </a:solidFill>
              </a:rPr>
              <a:t>علميا </a:t>
            </a:r>
            <a:r>
              <a:rPr lang="ar-SA" b="1" dirty="0" err="1" smtClean="0">
                <a:solidFill>
                  <a:srgbClr val="FF0000"/>
                </a:solidFill>
              </a:rPr>
              <a:t>وثقافيا </a:t>
            </a:r>
            <a:r>
              <a:rPr lang="ar-SA" b="1" dirty="0" smtClean="0"/>
              <a:t>: ترجمة العلوم والمعارف الاسلامية إلى </a:t>
            </a:r>
            <a:r>
              <a:rPr lang="ar-SA" b="1" dirty="0" err="1" smtClean="0"/>
              <a:t>اللاتينية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التغيير في أوروبا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scene3d>
            <a:camera prst="isometricOffAxis2Left"/>
            <a:lightRig rig="threePt" dir="t"/>
          </a:scene3d>
        </p:spPr>
        <p:txBody>
          <a:bodyPr/>
          <a:lstStyle/>
          <a:p>
            <a:r>
              <a:rPr lang="ar-SA" dirty="0" smtClean="0"/>
              <a:t>- </a:t>
            </a:r>
            <a:r>
              <a:rPr lang="ar-SA" b="1" dirty="0" smtClean="0"/>
              <a:t>نقلت الحروب الصليبية أوروبا من عصر الإقطاع المظلم إلى </a:t>
            </a:r>
            <a:r>
              <a:rPr lang="ar-SA" b="1" dirty="0" smtClean="0">
                <a:solidFill>
                  <a:srgbClr val="002060"/>
                </a:solidFill>
              </a:rPr>
              <a:t>عصر النهضة </a:t>
            </a:r>
            <a:r>
              <a:rPr lang="ar-SA" b="1" dirty="0" smtClean="0"/>
              <a:t>التي </a:t>
            </a:r>
            <a:r>
              <a:rPr lang="ar-SA" b="1" dirty="0" err="1" smtClean="0"/>
              <a:t>أمتدت</a:t>
            </a:r>
            <a:r>
              <a:rPr lang="ar-SA" b="1" dirty="0" smtClean="0"/>
              <a:t> من القرن 12-</a:t>
            </a:r>
            <a:r>
              <a:rPr lang="ar-SA" b="1" dirty="0" err="1" smtClean="0"/>
              <a:t>16م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</a:p>
          <a:p>
            <a:endParaRPr lang="ar-SA" b="1" dirty="0" smtClean="0"/>
          </a:p>
          <a:p>
            <a:r>
              <a:rPr lang="ar-SA" b="1" dirty="0" smtClean="0"/>
              <a:t>- بدأت في </a:t>
            </a:r>
            <a:r>
              <a:rPr lang="ar-SA" b="1" dirty="0" smtClean="0">
                <a:solidFill>
                  <a:srgbClr val="002060"/>
                </a:solidFill>
              </a:rPr>
              <a:t>ايطاليا</a:t>
            </a:r>
            <a:r>
              <a:rPr lang="ar-SA" b="1" dirty="0" smtClean="0"/>
              <a:t> لصلتها بالعالم الإسلامي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7030A0"/>
                </a:solidFill>
              </a:rPr>
              <a:t>أسباب اليقظة الأوروبية 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scene3d>
            <a:camera prst="perspectiveAbove"/>
            <a:lightRig rig="threePt" dir="t"/>
          </a:scene3d>
        </p:spPr>
        <p:txBody>
          <a:bodyPr/>
          <a:lstStyle/>
          <a:p>
            <a:r>
              <a:rPr lang="ar-SA" b="1" dirty="0" err="1" smtClean="0">
                <a:solidFill>
                  <a:srgbClr val="C00000"/>
                </a:solidFill>
              </a:rPr>
              <a:t>أولا</a:t>
            </a:r>
            <a:r>
              <a:rPr lang="ar-SA" b="1" dirty="0" err="1" smtClean="0"/>
              <a:t> </a:t>
            </a:r>
            <a:r>
              <a:rPr lang="ar-SA" b="1" dirty="0" smtClean="0"/>
              <a:t>: روح الإسلام وحضارته التي انتشرت في العالم وتلقفتها أوروبا عن المسلمين اثناء الحروب الصليبية في الأندلس </a:t>
            </a:r>
            <a:r>
              <a:rPr lang="ar-SA" b="1" dirty="0" err="1" smtClean="0"/>
              <a:t>وصقلية .</a:t>
            </a:r>
            <a:r>
              <a:rPr lang="ar-SA" b="1" dirty="0" smtClean="0"/>
              <a:t> ولكنها لم تسر وفقا للخط الإسلامي بما افادته بل صبغته بالصبغة الوثنية واليونانية </a:t>
            </a:r>
            <a:r>
              <a:rPr lang="ar-SA" b="1" dirty="0" err="1" smtClean="0"/>
              <a:t>والرومانية .</a:t>
            </a:r>
            <a:endParaRPr lang="ar-SA" b="1" dirty="0" smtClean="0"/>
          </a:p>
          <a:p>
            <a:r>
              <a:rPr lang="ar-SA" b="1" dirty="0" smtClean="0">
                <a:solidFill>
                  <a:srgbClr val="C00000"/>
                </a:solidFill>
              </a:rPr>
              <a:t>ثانيا</a:t>
            </a:r>
            <a:r>
              <a:rPr lang="ar-SA" b="1" dirty="0" smtClean="0"/>
              <a:t>: التمرد على الكنيسة الجاهلة ونبذ سلطانها </a:t>
            </a:r>
            <a:r>
              <a:rPr lang="ar-SA" b="1" dirty="0" err="1" smtClean="0"/>
              <a:t>واضطهادها .</a:t>
            </a:r>
            <a:endParaRPr lang="ar-SA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00B050"/>
                </a:solidFill>
              </a:rPr>
              <a:t>وسائل الاتصال بين الغرب والمسلمين</a:t>
            </a:r>
            <a:endParaRPr lang="ar-SA" b="1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800" b="1" u="sng" dirty="0" smtClean="0">
                <a:solidFill>
                  <a:srgbClr val="C00000"/>
                </a:solidFill>
              </a:rPr>
              <a:t>1- المراكز الاسلامية من دار </a:t>
            </a:r>
            <a:r>
              <a:rPr lang="ar-SA" sz="2800" b="1" u="sng" dirty="0" err="1" smtClean="0">
                <a:solidFill>
                  <a:srgbClr val="C00000"/>
                </a:solidFill>
              </a:rPr>
              <a:t>الأسلام</a:t>
            </a:r>
            <a:r>
              <a:rPr lang="ar-SA" sz="2800" b="1" u="sng" dirty="0" smtClean="0">
                <a:solidFill>
                  <a:srgbClr val="C00000"/>
                </a:solidFill>
              </a:rPr>
              <a:t> في أوروبا </a:t>
            </a:r>
          </a:p>
          <a:p>
            <a:r>
              <a:rPr lang="ar-SA" dirty="0" smtClean="0"/>
              <a:t>سيطرة المسلمين على اسبانيا والبرتغال وصقلية وكانت مراكز اشعاع للحضارة </a:t>
            </a:r>
            <a:r>
              <a:rPr lang="ar-SA" dirty="0" err="1" smtClean="0"/>
              <a:t>الأسلامية</a:t>
            </a:r>
            <a:r>
              <a:rPr lang="ar-SA" dirty="0" smtClean="0"/>
              <a:t> ، بدأ </a:t>
            </a:r>
            <a:r>
              <a:rPr lang="ar-SA" dirty="0" err="1" smtClean="0"/>
              <a:t>بها</a:t>
            </a:r>
            <a:r>
              <a:rPr lang="ar-SA" dirty="0" smtClean="0"/>
              <a:t> الحروب الصليبية وأفادوا </a:t>
            </a:r>
            <a:r>
              <a:rPr lang="ar-SA" dirty="0" err="1" smtClean="0"/>
              <a:t>منها .</a:t>
            </a:r>
            <a:r>
              <a:rPr lang="ar-SA" dirty="0" smtClean="0"/>
              <a:t> </a:t>
            </a:r>
          </a:p>
          <a:p>
            <a:r>
              <a:rPr lang="ar-SA" sz="2800" b="1" u="sng" dirty="0" smtClean="0">
                <a:solidFill>
                  <a:srgbClr val="C00000"/>
                </a:solidFill>
              </a:rPr>
              <a:t> 2-الطلبة الأوروبيين للجامعات الإسلامية </a:t>
            </a:r>
          </a:p>
          <a:p>
            <a:r>
              <a:rPr lang="ar-SA" sz="2800" u="sng" dirty="0" smtClean="0">
                <a:solidFill>
                  <a:schemeClr val="tx1"/>
                </a:solidFill>
              </a:rPr>
              <a:t>1- انتشرت المدارس والجامعات إلى جانب </a:t>
            </a:r>
            <a:r>
              <a:rPr lang="ar-SA" sz="2800" u="sng" dirty="0" err="1" smtClean="0">
                <a:solidFill>
                  <a:schemeClr val="tx1"/>
                </a:solidFill>
              </a:rPr>
              <a:t>المسجد .</a:t>
            </a:r>
            <a:endParaRPr lang="ar-SA" sz="2800" u="sng" dirty="0" smtClean="0">
              <a:solidFill>
                <a:schemeClr val="tx1"/>
              </a:solidFill>
            </a:endParaRPr>
          </a:p>
          <a:p>
            <a:r>
              <a:rPr lang="ar-SA" sz="2800" u="sng" dirty="0" smtClean="0">
                <a:solidFill>
                  <a:schemeClr val="tx1"/>
                </a:solidFill>
              </a:rPr>
              <a:t>2-أهم مراكز الثقافة </a:t>
            </a:r>
            <a:r>
              <a:rPr lang="ar-SA" sz="2800" u="sng" dirty="0" err="1" smtClean="0">
                <a:solidFill>
                  <a:schemeClr val="tx1"/>
                </a:solidFill>
              </a:rPr>
              <a:t>الإسلامية .</a:t>
            </a:r>
            <a:endParaRPr lang="ar-SA" sz="2800" u="sng" dirty="0" smtClean="0">
              <a:solidFill>
                <a:schemeClr val="tx1"/>
              </a:solidFill>
            </a:endParaRPr>
          </a:p>
          <a:p>
            <a:r>
              <a:rPr lang="ar-SA" sz="2800" u="sng" dirty="0" smtClean="0">
                <a:solidFill>
                  <a:schemeClr val="tx1"/>
                </a:solidFill>
              </a:rPr>
              <a:t>3- أهم المراكز الثقافية التي يرتادها الأوروبيون( </a:t>
            </a:r>
            <a:r>
              <a:rPr lang="ar-SA" sz="2800" u="sng" dirty="0" err="1" smtClean="0">
                <a:solidFill>
                  <a:schemeClr val="tx1"/>
                </a:solidFill>
              </a:rPr>
              <a:t>قرطبة،باليرمو،باري ) .......</a:t>
            </a:r>
            <a:r>
              <a:rPr lang="ar-SA" sz="2800" u="sng" dirty="0" smtClean="0">
                <a:solidFill>
                  <a:schemeClr val="tx1"/>
                </a:solidFill>
              </a:rPr>
              <a:t> (البابا </a:t>
            </a:r>
            <a:r>
              <a:rPr lang="ar-SA" sz="2800" u="sng" dirty="0" err="1" smtClean="0">
                <a:solidFill>
                  <a:schemeClr val="tx1"/>
                </a:solidFill>
              </a:rPr>
              <a:t>سلفستر</a:t>
            </a:r>
            <a:r>
              <a:rPr lang="ar-SA" sz="2800" u="sng" dirty="0" smtClean="0">
                <a:solidFill>
                  <a:schemeClr val="tx1"/>
                </a:solidFill>
              </a:rPr>
              <a:t> الثاني</a:t>
            </a:r>
            <a:r>
              <a:rPr lang="ar-SA" sz="2800" u="sng" dirty="0" err="1" smtClean="0">
                <a:solidFill>
                  <a:schemeClr val="tx1"/>
                </a:solidFill>
              </a:rPr>
              <a:t>)</a:t>
            </a:r>
            <a:endParaRPr lang="ar-SA" sz="2800" u="sng" dirty="0" smtClean="0">
              <a:solidFill>
                <a:schemeClr val="tx1"/>
              </a:solidFill>
            </a:endParaRPr>
          </a:p>
          <a:p>
            <a:endParaRPr lang="ar-SA" sz="28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3- الصلات التجارية بين الشرق والغرب  </a:t>
            </a:r>
          </a:p>
          <a:p>
            <a:endParaRPr lang="ar-SA" b="1" dirty="0" smtClean="0">
              <a:solidFill>
                <a:srgbClr val="C00000"/>
              </a:solidFill>
            </a:endParaRPr>
          </a:p>
          <a:p>
            <a:r>
              <a:rPr lang="ar-SA" b="1" dirty="0" smtClean="0"/>
              <a:t>1-نمو التجارة في بلاد </a:t>
            </a:r>
            <a:r>
              <a:rPr lang="ar-SA" b="1" dirty="0" err="1" smtClean="0"/>
              <a:t>الإسلام .</a:t>
            </a:r>
            <a:endParaRPr lang="ar-SA" b="1" dirty="0" smtClean="0"/>
          </a:p>
          <a:p>
            <a:r>
              <a:rPr lang="ar-SA" b="1" dirty="0" smtClean="0"/>
              <a:t>2-مراكز التجارة من المدن </a:t>
            </a:r>
            <a:r>
              <a:rPr lang="ar-SA" b="1" dirty="0" err="1" smtClean="0"/>
              <a:t>الأسلامية</a:t>
            </a:r>
            <a:r>
              <a:rPr lang="ar-SA" b="1" dirty="0" smtClean="0"/>
              <a:t> </a:t>
            </a:r>
          </a:p>
          <a:p>
            <a:r>
              <a:rPr lang="ar-SA" b="1" dirty="0" err="1" smtClean="0"/>
              <a:t>3 </a:t>
            </a:r>
            <a:r>
              <a:rPr lang="ar-SA" b="1" dirty="0" smtClean="0"/>
              <a:t>– تحكم المسلمين في الطرق </a:t>
            </a:r>
            <a:r>
              <a:rPr lang="ar-SA" b="1" dirty="0" err="1" smtClean="0"/>
              <a:t>التجارية: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أ- الخليج العربي ب.البحر الأحمر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>
                <a:solidFill>
                  <a:srgbClr val="C00000"/>
                </a:solidFill>
              </a:rPr>
              <a:t>ج.</a:t>
            </a:r>
            <a:r>
              <a:rPr lang="ar-SA" b="1" dirty="0" smtClean="0">
                <a:solidFill>
                  <a:srgbClr val="C00000"/>
                </a:solidFill>
              </a:rPr>
              <a:t> البر </a:t>
            </a:r>
            <a:r>
              <a:rPr lang="ar-SA" b="1" dirty="0" err="1" smtClean="0">
                <a:solidFill>
                  <a:srgbClr val="C00000"/>
                </a:solidFill>
              </a:rPr>
              <a:t>الصيني :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SA" b="1" dirty="0" smtClean="0">
                <a:solidFill>
                  <a:schemeClr val="tx1"/>
                </a:solidFill>
              </a:rPr>
              <a:t>أهم البضائع التي يحملها </a:t>
            </a:r>
            <a:r>
              <a:rPr lang="ar-SA" b="1" dirty="0" err="1" smtClean="0">
                <a:solidFill>
                  <a:schemeClr val="tx1"/>
                </a:solidFill>
              </a:rPr>
              <a:t>المسلمون </a:t>
            </a:r>
            <a:r>
              <a:rPr lang="ar-SA" b="1" dirty="0" smtClean="0">
                <a:solidFill>
                  <a:schemeClr val="tx1"/>
                </a:solidFill>
              </a:rPr>
              <a:t>:البهارات البخور التوابل والأحجار </a:t>
            </a:r>
            <a:r>
              <a:rPr lang="ar-SA" b="1" dirty="0" err="1" smtClean="0">
                <a:solidFill>
                  <a:schemeClr val="tx1"/>
                </a:solidFill>
              </a:rPr>
              <a:t>الكريمة </a:t>
            </a:r>
            <a:r>
              <a:rPr lang="ar-SA" b="1" dirty="0" smtClean="0">
                <a:solidFill>
                  <a:schemeClr val="tx1"/>
                </a:solidFill>
              </a:rPr>
              <a:t>، </a:t>
            </a:r>
            <a:r>
              <a:rPr lang="ar-SA" b="1" dirty="0" err="1" smtClean="0">
                <a:solidFill>
                  <a:schemeClr val="tx1"/>
                </a:solidFill>
              </a:rPr>
              <a:t>اللؤلؤ .</a:t>
            </a:r>
            <a:endParaRPr lang="ar-SA" b="1" dirty="0" smtClean="0">
              <a:solidFill>
                <a:schemeClr val="tx1"/>
              </a:solidFill>
            </a:endParaRPr>
          </a:p>
          <a:p>
            <a:r>
              <a:rPr lang="ar-SA" b="1" dirty="0" smtClean="0">
                <a:solidFill>
                  <a:schemeClr val="tx1"/>
                </a:solidFill>
              </a:rPr>
              <a:t> - دور </a:t>
            </a:r>
            <a:r>
              <a:rPr lang="ar-SA" b="1" dirty="0" err="1" smtClean="0">
                <a:solidFill>
                  <a:schemeClr val="tx1"/>
                </a:solidFill>
              </a:rPr>
              <a:t>البنادقة</a:t>
            </a:r>
            <a:r>
              <a:rPr lang="ar-SA" b="1" dirty="0" smtClean="0">
                <a:solidFill>
                  <a:schemeClr val="tx1"/>
                </a:solidFill>
              </a:rPr>
              <a:t> </a:t>
            </a:r>
            <a:r>
              <a:rPr lang="ar-SA" b="1" dirty="0" err="1" smtClean="0">
                <a:solidFill>
                  <a:schemeClr val="tx1"/>
                </a:solidFill>
              </a:rPr>
              <a:t>والجنويون</a:t>
            </a:r>
            <a:r>
              <a:rPr lang="ar-SA" b="1" dirty="0" smtClean="0">
                <a:solidFill>
                  <a:schemeClr val="tx1"/>
                </a:solidFill>
              </a:rPr>
              <a:t> واليهود في نقل </a:t>
            </a:r>
            <a:r>
              <a:rPr lang="ar-SA" b="1" dirty="0" err="1" smtClean="0">
                <a:solidFill>
                  <a:schemeClr val="tx1"/>
                </a:solidFill>
              </a:rPr>
              <a:t>التجارةمن</a:t>
            </a:r>
            <a:r>
              <a:rPr lang="ar-SA" b="1" dirty="0" smtClean="0">
                <a:solidFill>
                  <a:schemeClr val="tx1"/>
                </a:solidFill>
              </a:rPr>
              <a:t> الشام ومصر إلى </a:t>
            </a:r>
            <a:r>
              <a:rPr lang="ar-SA" b="1" dirty="0" err="1" smtClean="0">
                <a:solidFill>
                  <a:schemeClr val="tx1"/>
                </a:solidFill>
              </a:rPr>
              <a:t>أوروبا .</a:t>
            </a:r>
            <a:endParaRPr lang="ar-SA" b="1" dirty="0" smtClean="0">
              <a:solidFill>
                <a:schemeClr val="tx1"/>
              </a:solidFill>
            </a:endParaRPr>
          </a:p>
          <a:p>
            <a:r>
              <a:rPr lang="ar-SA" b="1" dirty="0" smtClean="0">
                <a:solidFill>
                  <a:schemeClr val="tx1"/>
                </a:solidFill>
              </a:rPr>
              <a:t>- خروج اوروبا من العصور المظلمة إلى عصر </a:t>
            </a:r>
            <a:r>
              <a:rPr lang="ar-SA" b="1" dirty="0" err="1" smtClean="0">
                <a:solidFill>
                  <a:schemeClr val="tx1"/>
                </a:solidFill>
              </a:rPr>
              <a:t>النهضة .</a:t>
            </a:r>
            <a:endParaRPr lang="ar-SA" b="1" dirty="0" smtClean="0">
              <a:solidFill>
                <a:schemeClr val="tx1"/>
              </a:solidFill>
            </a:endParaRPr>
          </a:p>
          <a:p>
            <a:endParaRPr lang="ar-SA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-تعلموا الأوربيون نتيجة لاتصالهم بالعالم الإسلامي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r>
              <a:rPr lang="ar-SA" dirty="0" smtClean="0"/>
              <a:t>1-عرفوا البوصلة </a:t>
            </a:r>
            <a:r>
              <a:rPr lang="ar-SA" dirty="0" err="1" smtClean="0"/>
              <a:t>والاسطرلاب</a:t>
            </a:r>
            <a:r>
              <a:rPr lang="ar-SA" dirty="0" smtClean="0"/>
              <a:t> وخرائط </a:t>
            </a:r>
            <a:r>
              <a:rPr lang="ar-SA" dirty="0" err="1" smtClean="0"/>
              <a:t>البحار .</a:t>
            </a:r>
            <a:endParaRPr lang="ar-SA" dirty="0" smtClean="0"/>
          </a:p>
          <a:p>
            <a:r>
              <a:rPr lang="ar-SA" b="1" u="sng" dirty="0" smtClean="0">
                <a:solidFill>
                  <a:srgbClr val="00B050"/>
                </a:solidFill>
              </a:rPr>
              <a:t>2-أهم </a:t>
            </a:r>
            <a:r>
              <a:rPr lang="ar-SA" b="1" u="sng" dirty="0" err="1" smtClean="0">
                <a:solidFill>
                  <a:srgbClr val="00B050"/>
                </a:solidFill>
              </a:rPr>
              <a:t>مخترعاتهم:</a:t>
            </a:r>
            <a:r>
              <a:rPr lang="ar-SA" b="1" u="sng" dirty="0" smtClean="0">
                <a:solidFill>
                  <a:srgbClr val="00B050"/>
                </a:solidFill>
              </a:rPr>
              <a:t> </a:t>
            </a:r>
          </a:p>
          <a:p>
            <a:r>
              <a:rPr lang="ar-SA" dirty="0" smtClean="0"/>
              <a:t> </a:t>
            </a:r>
            <a:r>
              <a:rPr lang="ar-SA" b="1" smtClean="0">
                <a:solidFill>
                  <a:srgbClr val="0070C0"/>
                </a:solidFill>
              </a:rPr>
              <a:t>جاليليو  </a:t>
            </a:r>
            <a:r>
              <a:rPr lang="ar-SA" b="1" dirty="0" smtClean="0">
                <a:solidFill>
                  <a:srgbClr val="0070C0"/>
                </a:solidFill>
              </a:rPr>
              <a:t>= المنظار </a:t>
            </a:r>
            <a:r>
              <a:rPr lang="ar-SA" b="1" dirty="0" err="1" smtClean="0">
                <a:solidFill>
                  <a:srgbClr val="0070C0"/>
                </a:solidFill>
              </a:rPr>
              <a:t>الفلكي ،</a:t>
            </a:r>
            <a:endParaRPr lang="ar-SA" b="1" dirty="0" smtClean="0">
              <a:solidFill>
                <a:srgbClr val="0070C0"/>
              </a:solidFill>
            </a:endParaRPr>
          </a:p>
          <a:p>
            <a:r>
              <a:rPr lang="ar-SA" b="1" dirty="0" smtClean="0">
                <a:solidFill>
                  <a:srgbClr val="0070C0"/>
                </a:solidFill>
              </a:rPr>
              <a:t> </a:t>
            </a:r>
            <a:r>
              <a:rPr lang="ar-SA" b="1" dirty="0" err="1" smtClean="0">
                <a:solidFill>
                  <a:srgbClr val="0070C0"/>
                </a:solidFill>
              </a:rPr>
              <a:t>كوبرنيكس</a:t>
            </a:r>
            <a:r>
              <a:rPr lang="ar-SA" b="1" dirty="0" smtClean="0">
                <a:solidFill>
                  <a:srgbClr val="0070C0"/>
                </a:solidFill>
              </a:rPr>
              <a:t> =فكرة دوران الأرض حول الشمس </a:t>
            </a:r>
          </a:p>
          <a:p>
            <a:r>
              <a:rPr lang="ar-SA" b="1" dirty="0" smtClean="0">
                <a:solidFill>
                  <a:srgbClr val="0070C0"/>
                </a:solidFill>
              </a:rPr>
              <a:t>يوحنا </a:t>
            </a:r>
            <a:r>
              <a:rPr lang="ar-SA" b="1" dirty="0" err="1" smtClean="0">
                <a:solidFill>
                  <a:srgbClr val="0070C0"/>
                </a:solidFill>
              </a:rPr>
              <a:t>غوتنبرج</a:t>
            </a:r>
            <a:r>
              <a:rPr lang="ar-SA" b="1" dirty="0" smtClean="0">
                <a:solidFill>
                  <a:srgbClr val="0070C0"/>
                </a:solidFill>
              </a:rPr>
              <a:t> =الطباعة بالحروف </a:t>
            </a:r>
            <a:r>
              <a:rPr lang="ar-SA" b="1" dirty="0" err="1" smtClean="0">
                <a:solidFill>
                  <a:srgbClr val="0070C0"/>
                </a:solidFill>
              </a:rPr>
              <a:t>المتحركة .</a:t>
            </a:r>
            <a:endParaRPr lang="ar-SA" b="1" dirty="0" smtClean="0">
              <a:solidFill>
                <a:srgbClr val="0070C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668</TotalTime>
  <Words>888</Words>
  <Application>Microsoft Office PowerPoint</Application>
  <PresentationFormat>عرض على الشاشة (3:4)‏</PresentationFormat>
  <Paragraphs>93</Paragraphs>
  <Slides>22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رحلة</vt:lpstr>
      <vt:lpstr>الحروب الصليبية </vt:lpstr>
      <vt:lpstr>التحديات التي واجهت الإسلام في ظل الحروب الصليبية</vt:lpstr>
      <vt:lpstr>ماهو المحرك الأساسي للحروب الصليبية </vt:lpstr>
      <vt:lpstr>دور السلاجقة في محاربة الدولة البيزنطية </vt:lpstr>
      <vt:lpstr>نتائج معركة ملاذكرد</vt:lpstr>
      <vt:lpstr>مؤتمر كليرمونت </vt:lpstr>
      <vt:lpstr>متى بدأ الصليبيون بالتدفق على المسلمين </vt:lpstr>
      <vt:lpstr>1-المرحلة الأولى( للحروب الصليبية في المشرق)</vt:lpstr>
      <vt:lpstr>هجمات الصليبيين على المدن الإسلامية</vt:lpstr>
      <vt:lpstr>2-المرحلة الثانيةالحرب الصليبية على الأندلس </vt:lpstr>
      <vt:lpstr>اسبانيا</vt:lpstr>
      <vt:lpstr>نتائج هذا المرسوم </vt:lpstr>
      <vt:lpstr>الشريحة 13</vt:lpstr>
      <vt:lpstr>الشريحة 14</vt:lpstr>
      <vt:lpstr>جهود المسلمين في مجابهة الصليبيين ص 66 </vt:lpstr>
      <vt:lpstr>الفوائد التي حققها الصليبيين من الحروب الصليبية </vt:lpstr>
      <vt:lpstr>التغيير في أوروبا</vt:lpstr>
      <vt:lpstr>أسباب اليقظة الأوروبية </vt:lpstr>
      <vt:lpstr>وسائل الاتصال بين الغرب والمسلمين</vt:lpstr>
      <vt:lpstr>الشريحة 20</vt:lpstr>
      <vt:lpstr>الشريحة 21</vt:lpstr>
      <vt:lpstr>-تعلموا الأوربيون نتيجة لاتصالهم بالعالم الإسلامي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help</dc:creator>
  <cp:lastModifiedBy>hp</cp:lastModifiedBy>
  <cp:revision>32</cp:revision>
  <dcterms:created xsi:type="dcterms:W3CDTF">2012-03-09T21:37:56Z</dcterms:created>
  <dcterms:modified xsi:type="dcterms:W3CDTF">2013-03-03T07:15:00Z</dcterms:modified>
</cp:coreProperties>
</file>