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61" r:id="rId3"/>
    <p:sldId id="257" r:id="rId4"/>
    <p:sldId id="262" r:id="rId5"/>
    <p:sldId id="263" r:id="rId6"/>
    <p:sldId id="258" r:id="rId7"/>
    <p:sldId id="259" r:id="rId8"/>
    <p:sldId id="264" r:id="rId9"/>
    <p:sldId id="265" r:id="rId10"/>
    <p:sldId id="260" r:id="rId11"/>
    <p:sldId id="266" r:id="rId12"/>
    <p:sldId id="267" r:id="rId13"/>
    <p:sldId id="268" r:id="rId14"/>
    <p:sldId id="275" r:id="rId15"/>
    <p:sldId id="269" r:id="rId16"/>
    <p:sldId id="270" r:id="rId17"/>
    <p:sldId id="271" r:id="rId18"/>
    <p:sldId id="272" r:id="rId19"/>
    <p:sldId id="276" r:id="rId20"/>
    <p:sldId id="273" r:id="rId21"/>
    <p:sldId id="277" r:id="rId22"/>
    <p:sldId id="274" r:id="rId23"/>
    <p:sldId id="278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4BFFD6B-5546-409B-8BC9-BC6E7E79C135}" type="datetimeFigureOut">
              <a:rPr lang="ar-SA" smtClean="0"/>
              <a:pPr/>
              <a:t>17/12/34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407C20-4015-4410-9A6E-80436DF7BD3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ctr"/>
            <a:r>
              <a:rPr lang="ar-SA" dirty="0" smtClean="0">
                <a:solidFill>
                  <a:srgbClr val="C00000"/>
                </a:solidFill>
              </a:rPr>
              <a:t>الابتعاد عن تطبيق الشريعة الإسلامية 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/>
        </p:spPr>
        <p:txBody>
          <a:bodyPr>
            <a:normAutofit/>
          </a:bodyPr>
          <a:lstStyle/>
          <a:p>
            <a:pPr lvl="0"/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التصدي للتحديات من العلماء والقادة المخلصين استنزف قوى الأمة وأدى إلى </a:t>
            </a:r>
            <a:r>
              <a:rPr lang="ar-SA" dirty="0" err="1" smtClean="0">
                <a:solidFill>
                  <a:schemeClr val="bg2">
                    <a:lumMod val="10000"/>
                  </a:schemeClr>
                </a:solidFill>
              </a:rPr>
              <a:t>ضعفها </a:t>
            </a: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، وتخلى المسلمون عن المهمة التي كلفهم </a:t>
            </a:r>
            <a:r>
              <a:rPr lang="ar-SA" dirty="0" err="1" smtClean="0">
                <a:solidFill>
                  <a:schemeClr val="bg2">
                    <a:lumMod val="10000"/>
                  </a:schemeClr>
                </a:solidFill>
              </a:rPr>
              <a:t>بها</a:t>
            </a: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 الإسلام وهي قيادة البشرية وتوجيهها </a:t>
            </a:r>
            <a:r>
              <a:rPr lang="ar-SA" dirty="0" err="1" smtClean="0">
                <a:solidFill>
                  <a:schemeClr val="bg2">
                    <a:lumMod val="10000"/>
                  </a:schemeClr>
                </a:solidFill>
              </a:rPr>
              <a:t>للخير .</a:t>
            </a: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0"/>
            <a:r>
              <a:rPr lang="ar-SA" dirty="0" smtClean="0">
                <a:solidFill>
                  <a:srgbClr val="002060"/>
                </a:solidFill>
              </a:rPr>
              <a:t>انقطاع صلة المسلمين بماضي من سبقوهم ممن جاهدوا وحملوا راية الجهاد، وانحسر ارثهم في بطون </a:t>
            </a:r>
            <a:r>
              <a:rPr lang="ar-SA" dirty="0" err="1" smtClean="0">
                <a:solidFill>
                  <a:srgbClr val="002060"/>
                </a:solidFill>
              </a:rPr>
              <a:t>الكتب </a:t>
            </a:r>
            <a:r>
              <a:rPr lang="ar-SA" dirty="0" smtClean="0">
                <a:solidFill>
                  <a:srgbClr val="002060"/>
                </a:solidFill>
              </a:rPr>
              <a:t>، وعكفوا على نصوص السابقين وكتبهم وانتقلوا إلى عصر </a:t>
            </a:r>
            <a:r>
              <a:rPr lang="ar-SA" dirty="0" err="1" smtClean="0">
                <a:solidFill>
                  <a:srgbClr val="002060"/>
                </a:solidFill>
              </a:rPr>
              <a:t>الجمود .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lvl="0"/>
            <a:r>
              <a:rPr lang="ar-SA" dirty="0" smtClean="0">
                <a:solidFill>
                  <a:srgbClr val="002060"/>
                </a:solidFill>
              </a:rPr>
              <a:t>حين قامت الدعوات السلفية لإحياء الإسلام كحركة الشيخ محمد بن عبد الوهاب  في </a:t>
            </a:r>
            <a:r>
              <a:rPr lang="ar-SA" dirty="0" err="1" smtClean="0">
                <a:solidFill>
                  <a:srgbClr val="002060"/>
                </a:solidFill>
              </a:rPr>
              <a:t>نجد </a:t>
            </a:r>
            <a:r>
              <a:rPr lang="ar-SA" dirty="0" smtClean="0">
                <a:solidFill>
                  <a:srgbClr val="002060"/>
                </a:solidFill>
              </a:rPr>
              <a:t>، والحركة السنوسية في </a:t>
            </a:r>
            <a:r>
              <a:rPr lang="ar-SA" dirty="0" err="1" smtClean="0">
                <a:solidFill>
                  <a:srgbClr val="002060"/>
                </a:solidFill>
              </a:rPr>
              <a:t>ليبيا </a:t>
            </a:r>
            <a:r>
              <a:rPr lang="ar-SA" dirty="0" smtClean="0">
                <a:solidFill>
                  <a:srgbClr val="002060"/>
                </a:solidFill>
              </a:rPr>
              <a:t>، والحركة المهدية في السودان  وغيرها  نجد أن الاستعمار التهم بلاد </a:t>
            </a:r>
            <a:r>
              <a:rPr lang="ar-SA" dirty="0" err="1" smtClean="0">
                <a:solidFill>
                  <a:srgbClr val="002060"/>
                </a:solidFill>
              </a:rPr>
              <a:t>الإسلام </a:t>
            </a:r>
            <a:r>
              <a:rPr lang="ar-SA" dirty="0" smtClean="0">
                <a:solidFill>
                  <a:srgbClr val="002060"/>
                </a:solidFill>
              </a:rPr>
              <a:t>، واشتد </a:t>
            </a:r>
            <a:r>
              <a:rPr lang="ar-SA" dirty="0" err="1" smtClean="0">
                <a:solidFill>
                  <a:srgbClr val="002060"/>
                </a:solidFill>
              </a:rPr>
              <a:t>التحدي </a:t>
            </a:r>
            <a:r>
              <a:rPr lang="ar-SA" dirty="0" smtClean="0">
                <a:solidFill>
                  <a:srgbClr val="002060"/>
                </a:solidFill>
              </a:rPr>
              <a:t>، فكان نجاح هذه الحركات محدودا وفي بلاد </a:t>
            </a:r>
            <a:r>
              <a:rPr lang="ar-SA" dirty="0" err="1" smtClean="0">
                <a:solidFill>
                  <a:srgbClr val="002060"/>
                </a:solidFill>
              </a:rPr>
              <a:t>معينة </a:t>
            </a:r>
            <a:r>
              <a:rPr lang="ar-SA" dirty="0" smtClean="0">
                <a:solidFill>
                  <a:srgbClr val="002060"/>
                </a:solidFill>
              </a:rPr>
              <a:t>، واشتد الضعف الداخلي والتآمر الخارجي على الإسلام وصرف المسلمين </a:t>
            </a:r>
            <a:r>
              <a:rPr lang="ar-SA" dirty="0" err="1" smtClean="0">
                <a:solidFill>
                  <a:srgbClr val="002060"/>
                </a:solidFill>
              </a:rPr>
              <a:t>عنه .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الهــــند</a:t>
            </a:r>
            <a:endParaRPr lang="ar-S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endParaRPr lang="ar-SA" sz="3600" b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3600" b="1" dirty="0" smtClean="0">
                <a:latin typeface="Arial" pitchFamily="34" charset="0"/>
                <a:cs typeface="Arial" pitchFamily="34" charset="0"/>
              </a:rPr>
              <a:t>كان أول بلد تم الغاء الشريعة الإسلامية هو </a:t>
            </a:r>
            <a:r>
              <a:rPr lang="ar-SA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الهند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الغى الإنجليز القانون الإسلامي بالتدريج واستبدلوه بالقوانين الوضعية حتى تم الغاؤه في اواسط القرن التاسع 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عشر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ولم يبقى منه إلا 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مايسمى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بقانون الأحوال الشخصية الذي يتعلق بالنكاح والطلاق 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وغيرهما .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chemeClr val="accent5">
                    <a:lumMod val="75000"/>
                  </a:schemeClr>
                </a:solidFill>
              </a:rPr>
              <a:t>السودان والعراق</a:t>
            </a:r>
            <a:endParaRPr lang="ar-SA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ar-SA" dirty="0" smtClean="0"/>
          </a:p>
          <a:p>
            <a:pPr lvl="0"/>
            <a:r>
              <a:rPr lang="ar-SA" sz="4000" b="1" dirty="0" smtClean="0">
                <a:latin typeface="Arial" pitchFamily="34" charset="0"/>
                <a:cs typeface="Arial" pitchFamily="34" charset="0"/>
              </a:rPr>
              <a:t>وفي </a:t>
            </a:r>
            <a:r>
              <a:rPr lang="ar-SA" sz="4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السودان</a:t>
            </a:r>
            <a:r>
              <a:rPr lang="ar-SA" sz="4000" b="1" dirty="0" smtClean="0">
                <a:latin typeface="Arial" pitchFamily="34" charset="0"/>
                <a:cs typeface="Arial" pitchFamily="34" charset="0"/>
              </a:rPr>
              <a:t> تم الغاء الحكم بالشريعة عام 1317هـ . </a:t>
            </a:r>
            <a:r>
              <a:rPr lang="ar-SA" sz="4000" b="1" dirty="0" smtClean="0">
                <a:latin typeface="Arial" pitchFamily="34" charset="0"/>
                <a:cs typeface="Arial" pitchFamily="34" charset="0"/>
              </a:rPr>
              <a:t>ووضع قانون مستمد </a:t>
            </a:r>
            <a:r>
              <a:rPr lang="ar-SA" sz="4000" b="1" dirty="0" smtClean="0">
                <a:latin typeface="Arial" pitchFamily="34" charset="0"/>
                <a:cs typeface="Arial" pitchFamily="34" charset="0"/>
              </a:rPr>
              <a:t>من قانون العقوبات الذي وضعه الإنجليز للهند .  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4000" b="1" dirty="0" smtClean="0">
                <a:latin typeface="Arial" pitchFamily="34" charset="0"/>
                <a:cs typeface="Arial" pitchFamily="34" charset="0"/>
              </a:rPr>
              <a:t>وفي </a:t>
            </a:r>
            <a:r>
              <a:rPr lang="ar-SA" sz="4000" b="1" u="sng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العراق</a:t>
            </a:r>
            <a:r>
              <a:rPr lang="ar-SA" sz="4000" b="1" dirty="0" smtClean="0">
                <a:latin typeface="Arial" pitchFamily="34" charset="0"/>
                <a:cs typeface="Arial" pitchFamily="34" charset="0"/>
              </a:rPr>
              <a:t> وضع الإنجليز قانون العقوبات البغدادي بدلا عن قانون الجزاء </a:t>
            </a:r>
            <a:r>
              <a:rPr lang="ar-SA" sz="4000" b="1" dirty="0" err="1" smtClean="0">
                <a:latin typeface="Arial" pitchFamily="34" charset="0"/>
                <a:cs typeface="Arial" pitchFamily="34" charset="0"/>
              </a:rPr>
              <a:t>العثماني .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endParaRPr lang="ar-SA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accent2">
                    <a:lumMod val="75000"/>
                  </a:schemeClr>
                </a:solidFill>
              </a:rPr>
              <a:t>تونس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txBody>
          <a:bodyPr/>
          <a:lstStyle/>
          <a:p>
            <a:pPr lvl="0" algn="just"/>
            <a:r>
              <a:rPr lang="ar-SA" sz="4000" b="1" dirty="0" smtClean="0"/>
              <a:t>وفي </a:t>
            </a:r>
            <a:r>
              <a:rPr lang="ar-SA" sz="4000" b="1" dirty="0" smtClean="0">
                <a:solidFill>
                  <a:srgbClr val="C00000"/>
                </a:solidFill>
              </a:rPr>
              <a:t>تونس</a:t>
            </a:r>
            <a:r>
              <a:rPr lang="ar-SA" sz="4000" b="1" dirty="0" smtClean="0"/>
              <a:t> صدر القانون الوضعي بعنوان المجلة الجنائية واقتبست نصوصه من القوانين الفرنسية </a:t>
            </a:r>
            <a:r>
              <a:rPr lang="ar-SA" sz="4000" b="1" dirty="0" err="1" smtClean="0"/>
              <a:t>والإيطالية .</a:t>
            </a:r>
            <a:endParaRPr lang="en-US" sz="4000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الدولة العثمانية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ar-SA" dirty="0" smtClean="0"/>
              <a:t>أصدرت </a:t>
            </a:r>
            <a:r>
              <a:rPr lang="ar-SA" dirty="0" smtClean="0">
                <a:solidFill>
                  <a:srgbClr val="C00000"/>
                </a:solidFill>
              </a:rPr>
              <a:t>الدولة العثمانية </a:t>
            </a:r>
            <a:r>
              <a:rPr lang="ar-SA" dirty="0" smtClean="0"/>
              <a:t>قوانين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عرفت بالتنظيمات </a:t>
            </a:r>
            <a:r>
              <a:rPr lang="ar-SA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الخيرية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(التجديدات) وتضمنت انشاء المحاكم المختلطة والمحاكم التجارية وتطبيق القوانين الأجنبية باسم الخلافة </a:t>
            </a:r>
            <a:r>
              <a:rPr lang="ar-SA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الإسلامية</a:t>
            </a:r>
            <a:r>
              <a:rPr lang="ar-SA" dirty="0" err="1" smtClean="0"/>
              <a:t> </a:t>
            </a:r>
            <a:r>
              <a:rPr lang="ar-SA" dirty="0" smtClean="0"/>
              <a:t>، كما أن مجلة الأحكام </a:t>
            </a:r>
            <a:r>
              <a:rPr lang="ar-SA" dirty="0" err="1" smtClean="0"/>
              <a:t>الشرعية </a:t>
            </a:r>
            <a:r>
              <a:rPr lang="ar-SA" dirty="0" smtClean="0"/>
              <a:t>( احكام المعاملات مستقاة من مذهب أبي حنيفة</a:t>
            </a:r>
            <a:r>
              <a:rPr lang="ar-SA" dirty="0" err="1" smtClean="0"/>
              <a:t>) </a:t>
            </a:r>
            <a:r>
              <a:rPr lang="ar-SA" dirty="0" smtClean="0"/>
              <a:t>، لم تكن تطبق إلا على رعايا </a:t>
            </a:r>
            <a:r>
              <a:rPr lang="ar-SA" dirty="0" err="1" smtClean="0"/>
              <a:t>الدولة </a:t>
            </a:r>
            <a:r>
              <a:rPr lang="ar-SA" dirty="0" smtClean="0"/>
              <a:t>، أو في الأحوال التي </a:t>
            </a:r>
            <a:r>
              <a:rPr lang="ar-SA" dirty="0" err="1" smtClean="0"/>
              <a:t>لايكون</a:t>
            </a:r>
            <a:r>
              <a:rPr lang="ar-SA" dirty="0" smtClean="0"/>
              <a:t> أحد طرفي النزاع أجنبيا ثم حرفت هذه الأحكام إلى أن زالت </a:t>
            </a:r>
            <a:r>
              <a:rPr lang="ar-SA" dirty="0" err="1" smtClean="0"/>
              <a:t>الخلافة .</a:t>
            </a:r>
            <a:r>
              <a:rPr lang="ar-SA" dirty="0" smtClean="0"/>
              <a:t>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مــصــر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ar-SA" dirty="0" smtClean="0"/>
              <a:t>     </a:t>
            </a:r>
            <a:r>
              <a:rPr lang="ar-SA" sz="6000" b="1" dirty="0" smtClean="0">
                <a:latin typeface="Estrangelo Edessa" pitchFamily="66" charset="0"/>
                <a:cs typeface="Estrangelo Edessa" pitchFamily="66" charset="0"/>
              </a:rPr>
              <a:t>تعرضت مصر لحملة نابليون الفرنسية الذي حاول تنحية الشريعة </a:t>
            </a:r>
            <a:r>
              <a:rPr lang="ar-SA" sz="6000" b="1" dirty="0" err="1" smtClean="0">
                <a:latin typeface="Estrangelo Edessa" pitchFamily="66" charset="0"/>
                <a:cs typeface="Estrangelo Edessa" pitchFamily="66" charset="0"/>
              </a:rPr>
              <a:t>الإسلامية </a:t>
            </a:r>
            <a:r>
              <a:rPr lang="ar-SA" sz="6000" b="1" dirty="0" smtClean="0">
                <a:latin typeface="Estrangelo Edessa" pitchFamily="66" charset="0"/>
                <a:cs typeface="Estrangelo Edessa" pitchFamily="66" charset="0"/>
              </a:rPr>
              <a:t>، فلاقى مقاومة من الشرقاوي أحد علماء </a:t>
            </a:r>
            <a:r>
              <a:rPr lang="ar-SA" sz="6000" b="1" dirty="0" err="1" smtClean="0">
                <a:latin typeface="Estrangelo Edessa" pitchFamily="66" charset="0"/>
                <a:cs typeface="Estrangelo Edessa" pitchFamily="66" charset="0"/>
              </a:rPr>
              <a:t>الأزهر </a:t>
            </a:r>
            <a:r>
              <a:rPr lang="ar-SA" sz="5700" b="1" dirty="0" err="1" smtClean="0">
                <a:latin typeface="Arial" pitchFamily="34" charset="0"/>
                <a:cs typeface="Arial" pitchFamily="34" charset="0"/>
              </a:rPr>
              <a:t>.</a:t>
            </a:r>
            <a:r>
              <a:rPr lang="ar-SA" sz="57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5700" b="1" dirty="0" smtClean="0">
              <a:latin typeface="Arial" pitchFamily="34" charset="0"/>
              <a:cs typeface="Arial" pitchFamily="34" charset="0"/>
            </a:endParaRPr>
          </a:p>
          <a:p>
            <a:endParaRPr lang="ar-SA" sz="80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ar-SA" b="1" u="sng" dirty="0" smtClean="0">
                <a:solidFill>
                  <a:schemeClr val="accent5">
                    <a:lumMod val="75000"/>
                  </a:schemeClr>
                </a:solidFill>
              </a:rPr>
              <a:t>بعد فشل الحملة الفرنسية عملت فرنسا على </a:t>
            </a:r>
            <a:endParaRPr lang="en-US" b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0" algn="just"/>
            <a:endParaRPr lang="en-US" b="1" dirty="0" smtClean="0"/>
          </a:p>
          <a:p>
            <a:pPr lvl="0" algn="just"/>
            <a:r>
              <a:rPr lang="ar-SA" b="1" dirty="0" smtClean="0"/>
              <a:t>2- استقبال </a:t>
            </a:r>
            <a:r>
              <a:rPr lang="ar-SA" b="1" dirty="0" err="1" smtClean="0"/>
              <a:t>المبتعثين</a:t>
            </a:r>
            <a:r>
              <a:rPr lang="ar-SA" b="1" dirty="0" smtClean="0"/>
              <a:t> من طلاب مصر وبعث العلماء </a:t>
            </a:r>
            <a:r>
              <a:rPr lang="ar-SA" b="1" dirty="0" err="1" smtClean="0"/>
              <a:t>كالاطباء</a:t>
            </a:r>
            <a:r>
              <a:rPr lang="ar-SA" b="1" dirty="0" smtClean="0"/>
              <a:t> والقادة العسكريين إلى مصر حاملين معهم الحضارة </a:t>
            </a:r>
            <a:r>
              <a:rPr lang="ar-SA" b="1" dirty="0" err="1" smtClean="0"/>
              <a:t>الفرنسية </a:t>
            </a:r>
            <a:r>
              <a:rPr lang="ar-SA" b="1" dirty="0" smtClean="0"/>
              <a:t>، ودخلت معهم بعض القوانين التجارية والحربية إلى مصر نقلا عن قوانين </a:t>
            </a:r>
            <a:r>
              <a:rPr lang="ar-SA" b="1" dirty="0" err="1" smtClean="0"/>
              <a:t>فرنسا .</a:t>
            </a:r>
            <a:r>
              <a:rPr lang="ar-SA" b="1" dirty="0" smtClean="0"/>
              <a:t> </a:t>
            </a:r>
            <a:endParaRPr lang="en-US" b="1" dirty="0" smtClean="0"/>
          </a:p>
          <a:p>
            <a:pPr lvl="0" algn="just"/>
            <a:r>
              <a:rPr lang="ar-SA" b="1" dirty="0" err="1" smtClean="0"/>
              <a:t>3 </a:t>
            </a:r>
            <a:r>
              <a:rPr lang="ar-SA" b="1" dirty="0" smtClean="0"/>
              <a:t>– استفادت من الخديوي اسماعيل الذي تربى في فرنسا وكانت أمنيته جعل مصر قطعة من </a:t>
            </a:r>
            <a:r>
              <a:rPr lang="ar-SA" b="1" dirty="0" err="1" smtClean="0"/>
              <a:t>أوروبا </a:t>
            </a:r>
            <a:r>
              <a:rPr lang="ar-SA" b="1" dirty="0" smtClean="0"/>
              <a:t>.....فعمل </a:t>
            </a:r>
            <a:r>
              <a:rPr lang="ar-SA" b="1" dirty="0" err="1" smtClean="0"/>
              <a:t>على :</a:t>
            </a:r>
            <a:r>
              <a:rPr lang="ar-SA" b="1" dirty="0" smtClean="0"/>
              <a:t>  </a:t>
            </a:r>
            <a:endParaRPr lang="en-US" b="1" dirty="0" smtClean="0"/>
          </a:p>
          <a:p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</a:rPr>
              <a:t>الخديوي اسماعيل</a:t>
            </a:r>
            <a:endParaRPr lang="ar-S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ar-S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تشييد </a:t>
            </a:r>
            <a:r>
              <a:rPr lang="ar-SA" sz="36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القصور </a:t>
            </a:r>
            <a:r>
              <a:rPr lang="ar-S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، وإقامة التماثيل والحدائق ودور الغناء وأنشأ دار الأوبرا واستقدم لها المغنيين والمغنيات </a:t>
            </a:r>
            <a:endParaRPr lang="en-US" sz="36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أول من تجرأ على هدم شريعة الإسلام فأنشأ أول مدرسة للحقوق على النمط </a:t>
            </a:r>
            <a:r>
              <a:rPr lang="ar-SA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الفرنسي </a:t>
            </a:r>
            <a:r>
              <a:rPr lang="ar-S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، فخرجت أجيال ليس لها صلة بالشريعة </a:t>
            </a:r>
            <a:r>
              <a:rPr lang="ar-SA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الإسلامية .</a:t>
            </a:r>
            <a:r>
              <a:rPr lang="ar-S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ar-SA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وعد ملوك أوروبا أن يفصل السياسة عن الدين ويطلق الحرية للنساء وينقل إلى مصر المدنية </a:t>
            </a:r>
            <a:r>
              <a:rPr lang="ar-SA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الغربية </a:t>
            </a:r>
            <a:r>
              <a:rPr lang="ar-SA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، فغرقت مصر في </a:t>
            </a:r>
            <a:r>
              <a:rPr lang="ar-SA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الديون </a:t>
            </a:r>
            <a:r>
              <a:rPr lang="ar-SA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، وتدخل الأجانب بحجة حماية أموالهم حتى أصبح في الوزارة المصرية وزيران انجليزي </a:t>
            </a:r>
            <a:r>
              <a:rPr lang="ar-SA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وفرنسي .</a:t>
            </a:r>
            <a:r>
              <a:rPr lang="ar-SA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6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وفي المغرب والجزائر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ar-SA" b="1" dirty="0" smtClean="0">
                <a:latin typeface="Arial" pitchFamily="34" charset="0"/>
                <a:cs typeface="Arial" pitchFamily="34" charset="0"/>
              </a:rPr>
              <a:t>ذكر </a:t>
            </a:r>
            <a:r>
              <a:rPr lang="ar-SA" b="1" dirty="0" err="1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علال</a:t>
            </a:r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الفاسي</a:t>
            </a:r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أحد رجال المقاومة أن الشريعة الإسلامية  كانت هي المرجع لكل القضايا والقاضي يحكم في المسائل المدنية والجنائية ونظام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الأسرة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، ومع الحماية الفرنسية فقد </a:t>
            </a:r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 حدت من اختصاصات المحاكم الشرعية وقوت محاكم الأحبار </a:t>
            </a:r>
            <a:r>
              <a:rPr lang="ar-SA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اليهودية .</a:t>
            </a:r>
            <a:endParaRPr lang="ar-SA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2- أسست المحاكم العرفية في القبائل </a:t>
            </a:r>
            <a:r>
              <a:rPr lang="ar-SA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البربرية </a:t>
            </a:r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، والمحاكم ذات القوانين المنظمة هي خاصة بالأجانب بينما المغاربة يخضعون للعرف في القبائل </a:t>
            </a:r>
            <a:r>
              <a:rPr lang="ar-SA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البربرية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.</a:t>
            </a:r>
            <a:endParaRPr lang="ar-S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JO" sz="2800" b="1" u="sng" dirty="0" err="1" smtClean="0">
                <a:solidFill>
                  <a:srgbClr val="FF0000"/>
                </a:solidFill>
              </a:rPr>
              <a:t>أولا </a:t>
            </a:r>
            <a:r>
              <a:rPr lang="ar-JO" sz="2800" b="1" u="sng" dirty="0" smtClean="0">
                <a:solidFill>
                  <a:srgbClr val="FF0000"/>
                </a:solidFill>
              </a:rPr>
              <a:t>: هيئة الأمم </a:t>
            </a:r>
            <a:r>
              <a:rPr lang="ar-JO" sz="2800" b="1" u="sng" dirty="0" err="1" smtClean="0">
                <a:solidFill>
                  <a:srgbClr val="FF0000"/>
                </a:solidFill>
              </a:rPr>
              <a:t>المتحدة :</a:t>
            </a:r>
            <a:r>
              <a:rPr lang="ar-JO" sz="2800" b="1" u="sng" dirty="0" smtClean="0">
                <a:solidFill>
                  <a:srgbClr val="FF0000"/>
                </a:solidFill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</a:rPr>
              <a:t>U.N.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JO" dirty="0" smtClean="0"/>
              <a:t>ظهر ضعف الدولة العثمانية المسلمة </a:t>
            </a:r>
            <a:r>
              <a:rPr lang="ar-JO" dirty="0" err="1" smtClean="0"/>
              <a:t>للعيان </a:t>
            </a:r>
            <a:r>
              <a:rPr lang="ar-JO" dirty="0" smtClean="0"/>
              <a:t>، مع بداية القرن الرابع عشر </a:t>
            </a:r>
            <a:r>
              <a:rPr lang="ar-JO" dirty="0" err="1" smtClean="0"/>
              <a:t>الهجري </a:t>
            </a:r>
            <a:r>
              <a:rPr lang="ar-JO" dirty="0" smtClean="0"/>
              <a:t>، وفقدت وزنها أمام الدول الأوروبية القومية المتغطرسة وخاصة </a:t>
            </a:r>
            <a:r>
              <a:rPr lang="ar-SA" dirty="0" err="1" smtClean="0"/>
              <a:t>(</a:t>
            </a:r>
            <a:r>
              <a:rPr lang="ar-JO" b="1" dirty="0" err="1" smtClean="0">
                <a:solidFill>
                  <a:srgbClr val="00B0F0"/>
                </a:solidFill>
              </a:rPr>
              <a:t>روسيا </a:t>
            </a:r>
            <a:r>
              <a:rPr lang="ar-JO" b="1" dirty="0" smtClean="0">
                <a:solidFill>
                  <a:srgbClr val="00B0F0"/>
                </a:solidFill>
              </a:rPr>
              <a:t>، </a:t>
            </a:r>
            <a:r>
              <a:rPr lang="ar-JO" b="1" dirty="0" err="1" smtClean="0">
                <a:solidFill>
                  <a:srgbClr val="00B0F0"/>
                </a:solidFill>
              </a:rPr>
              <a:t>وبريطانيا </a:t>
            </a:r>
            <a:r>
              <a:rPr lang="ar-JO" b="1" dirty="0" smtClean="0">
                <a:solidFill>
                  <a:srgbClr val="00B0F0"/>
                </a:solidFill>
              </a:rPr>
              <a:t>، </a:t>
            </a:r>
            <a:r>
              <a:rPr lang="ar-JO" b="1" dirty="0" err="1" smtClean="0">
                <a:solidFill>
                  <a:srgbClr val="00B0F0"/>
                </a:solidFill>
              </a:rPr>
              <a:t>وفرنسا </a:t>
            </a:r>
            <a:r>
              <a:rPr lang="ar-JO" b="1" dirty="0" smtClean="0">
                <a:solidFill>
                  <a:srgbClr val="00B0F0"/>
                </a:solidFill>
              </a:rPr>
              <a:t>، </a:t>
            </a:r>
            <a:r>
              <a:rPr lang="ar-JO" b="1" dirty="0" err="1" smtClean="0">
                <a:solidFill>
                  <a:srgbClr val="00B0F0"/>
                </a:solidFill>
              </a:rPr>
              <a:t>وألمانيا </a:t>
            </a:r>
            <a:r>
              <a:rPr lang="ar-JO" b="1" dirty="0" smtClean="0">
                <a:solidFill>
                  <a:srgbClr val="00B0F0"/>
                </a:solidFill>
              </a:rPr>
              <a:t>، </a:t>
            </a:r>
            <a:r>
              <a:rPr lang="ar-JO" b="1" dirty="0" err="1" smtClean="0">
                <a:solidFill>
                  <a:srgbClr val="00B0F0"/>
                </a:solidFill>
              </a:rPr>
              <a:t>والنمسا </a:t>
            </a:r>
            <a:r>
              <a:rPr lang="ar-JO" b="1" dirty="0" smtClean="0">
                <a:solidFill>
                  <a:srgbClr val="00B0F0"/>
                </a:solidFill>
              </a:rPr>
              <a:t>، وإيطاليا </a:t>
            </a:r>
            <a:r>
              <a:rPr lang="ar-SA" b="1" dirty="0" err="1" smtClean="0">
                <a:solidFill>
                  <a:srgbClr val="00B0F0"/>
                </a:solidFill>
              </a:rPr>
              <a:t>)</a:t>
            </a:r>
            <a:r>
              <a:rPr lang="ar-JO" b="1" dirty="0" err="1" smtClean="0">
                <a:solidFill>
                  <a:srgbClr val="00B0F0"/>
                </a:solidFill>
              </a:rPr>
              <a:t>.</a:t>
            </a:r>
            <a:r>
              <a:rPr lang="ar-JO" b="1" dirty="0" smtClean="0">
                <a:solidFill>
                  <a:srgbClr val="00B0F0"/>
                </a:solidFill>
              </a:rPr>
              <a:t> </a:t>
            </a:r>
            <a:r>
              <a:rPr lang="ar-JO" dirty="0" smtClean="0"/>
              <a:t>فاتجهت تلك الدول لاقتسام أملاك الدولة العثمانية فيما </a:t>
            </a:r>
            <a:r>
              <a:rPr lang="ar-JO" dirty="0" err="1" smtClean="0"/>
              <a:t>أسموه </a:t>
            </a:r>
            <a:r>
              <a:rPr lang="ar-JO" dirty="0" smtClean="0"/>
              <a:t>: 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المسألة </a:t>
            </a:r>
            <a:r>
              <a:rPr lang="ar-JO" b="1" u="sng" dirty="0" err="1" smtClean="0">
                <a:solidFill>
                  <a:schemeClr val="accent4">
                    <a:lumMod val="75000"/>
                  </a:schemeClr>
                </a:solidFill>
              </a:rPr>
              <a:t>الشرقية </a:t>
            </a:r>
            <a:r>
              <a:rPr lang="ar-JO" dirty="0" err="1" smtClean="0"/>
              <a:t>.</a:t>
            </a:r>
            <a:r>
              <a:rPr lang="ar-JO" dirty="0" smtClean="0"/>
              <a:t> وازداد الانتاج الصناعي لتلك </a:t>
            </a:r>
            <a:r>
              <a:rPr lang="ar-JO" dirty="0" err="1" smtClean="0"/>
              <a:t>الدول </a:t>
            </a:r>
            <a:r>
              <a:rPr lang="ar-JO" dirty="0" smtClean="0"/>
              <a:t>، وسيطرت فيها </a:t>
            </a:r>
            <a:r>
              <a:rPr lang="ar-JO" dirty="0" err="1" smtClean="0"/>
              <a:t>الرأسمالية  </a:t>
            </a:r>
            <a:r>
              <a:rPr lang="ar-JO" dirty="0" smtClean="0"/>
              <a:t>، فأخذت تتسابق على المستعمرات للحصول على المواد الأولية الرخيصة </a:t>
            </a:r>
            <a:r>
              <a:rPr lang="ar-JO" dirty="0" err="1" smtClean="0"/>
              <a:t>الثمن </a:t>
            </a:r>
            <a:r>
              <a:rPr lang="ar-JO" dirty="0" smtClean="0"/>
              <a:t>، فأدى ذلك إلى اشتداد المنافسة بين الدول </a:t>
            </a:r>
            <a:r>
              <a:rPr lang="ar-JO" dirty="0" err="1" smtClean="0"/>
              <a:t>الأوروبية </a:t>
            </a:r>
            <a:r>
              <a:rPr lang="ar-JO" dirty="0" smtClean="0"/>
              <a:t>، وتكونت نتيجة ذلك </a:t>
            </a:r>
            <a:r>
              <a:rPr lang="ar-JO" dirty="0" err="1" smtClean="0"/>
              <a:t>الأحلاف </a:t>
            </a:r>
            <a:r>
              <a:rPr lang="ar-JO" dirty="0" smtClean="0"/>
              <a:t>، تحالفت بريطانيا وفرنسا وروسيا رغم ما بينهما من </a:t>
            </a:r>
            <a:r>
              <a:rPr lang="ar-JO" dirty="0" err="1" smtClean="0"/>
              <a:t>تنافس </a:t>
            </a:r>
            <a:r>
              <a:rPr lang="ar-JO" dirty="0" smtClean="0"/>
              <a:t>،  كما تقاربت المانيا والنمسا وإيطاليا رغم </a:t>
            </a:r>
            <a:r>
              <a:rPr lang="ar-JO" dirty="0" err="1" smtClean="0"/>
              <a:t>مابينهما</a:t>
            </a:r>
            <a:r>
              <a:rPr lang="ar-JO" dirty="0" smtClean="0"/>
              <a:t> من </a:t>
            </a:r>
            <a:r>
              <a:rPr lang="ar-JO" dirty="0" err="1" smtClean="0"/>
              <a:t>عداء </a:t>
            </a:r>
            <a:r>
              <a:rPr lang="ar-JO" dirty="0" smtClean="0"/>
              <a:t>، اندلعت شرارة الحرب العالمية </a:t>
            </a:r>
            <a:r>
              <a:rPr lang="ar-JO" dirty="0" err="1" smtClean="0"/>
              <a:t>الأولى </a:t>
            </a:r>
            <a:r>
              <a:rPr lang="ar-JO" dirty="0" smtClean="0"/>
              <a:t>( </a:t>
            </a:r>
            <a:r>
              <a:rPr lang="ar-JO" dirty="0" err="1" smtClean="0"/>
              <a:t>1914 </a:t>
            </a:r>
            <a:r>
              <a:rPr lang="ar-JO" dirty="0" smtClean="0"/>
              <a:t>– 1918 </a:t>
            </a:r>
            <a:r>
              <a:rPr lang="ar-JO" dirty="0" err="1" smtClean="0"/>
              <a:t>م </a:t>
            </a:r>
            <a:r>
              <a:rPr lang="ar-JO" dirty="0" smtClean="0"/>
              <a:t>) التي انتهت </a:t>
            </a:r>
            <a:r>
              <a:rPr lang="ar-JO" b="1" u="sng" dirty="0" smtClean="0">
                <a:solidFill>
                  <a:srgbClr val="00B050"/>
                </a:solidFill>
              </a:rPr>
              <a:t>بانتصار الحلفاء </a:t>
            </a:r>
            <a:r>
              <a:rPr lang="ar-JO" b="1" u="sng" dirty="0" err="1" smtClean="0">
                <a:solidFill>
                  <a:srgbClr val="00B050"/>
                </a:solidFill>
              </a:rPr>
              <a:t>وهم </a:t>
            </a:r>
            <a:r>
              <a:rPr lang="ar-JO" b="1" u="sng" dirty="0" smtClean="0">
                <a:solidFill>
                  <a:srgbClr val="00B050"/>
                </a:solidFill>
              </a:rPr>
              <a:t>: </a:t>
            </a:r>
            <a:r>
              <a:rPr lang="ar-JO" b="1" u="sng" dirty="0" err="1" smtClean="0">
                <a:solidFill>
                  <a:srgbClr val="00B050"/>
                </a:solidFill>
              </a:rPr>
              <a:t>بريطانيا </a:t>
            </a:r>
            <a:r>
              <a:rPr lang="ar-JO" b="1" u="sng" dirty="0" smtClean="0">
                <a:solidFill>
                  <a:srgbClr val="00B050"/>
                </a:solidFill>
              </a:rPr>
              <a:t>، </a:t>
            </a:r>
            <a:r>
              <a:rPr lang="ar-JO" b="1" u="sng" dirty="0" err="1" smtClean="0">
                <a:solidFill>
                  <a:srgbClr val="00B050"/>
                </a:solidFill>
              </a:rPr>
              <a:t>وفرنسا </a:t>
            </a:r>
            <a:r>
              <a:rPr lang="ar-JO" b="1" u="sng" dirty="0" smtClean="0">
                <a:solidFill>
                  <a:srgbClr val="00B050"/>
                </a:solidFill>
              </a:rPr>
              <a:t>، </a:t>
            </a:r>
            <a:r>
              <a:rPr lang="ar-JO" b="1" u="sng" dirty="0" err="1" smtClean="0">
                <a:solidFill>
                  <a:srgbClr val="00B050"/>
                </a:solidFill>
              </a:rPr>
              <a:t>وإيطاليا </a:t>
            </a:r>
            <a:r>
              <a:rPr lang="ar-JO" b="1" u="sng" dirty="0" smtClean="0">
                <a:solidFill>
                  <a:srgbClr val="00B050"/>
                </a:solidFill>
              </a:rPr>
              <a:t>(انضمت للحلفاء أثناء الحرب</a:t>
            </a:r>
            <a:r>
              <a:rPr lang="ar-JO" b="1" u="sng" dirty="0" err="1" smtClean="0">
                <a:solidFill>
                  <a:srgbClr val="00B050"/>
                </a:solidFill>
              </a:rPr>
              <a:t>) .</a:t>
            </a:r>
            <a:r>
              <a:rPr lang="ar-JO" b="1" u="sng" dirty="0" smtClean="0">
                <a:solidFill>
                  <a:srgbClr val="00B050"/>
                </a:solidFill>
              </a:rPr>
              <a:t> </a:t>
            </a:r>
            <a:endParaRPr lang="en-US" b="1" u="sng" dirty="0" smtClean="0">
              <a:solidFill>
                <a:srgbClr val="00B05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JO" dirty="0" smtClean="0"/>
              <a:t>وقامت الدول المنتصرة 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بإنشاء عصبة </a:t>
            </a:r>
            <a:r>
              <a:rPr lang="ar-JO" b="1" u="sng" dirty="0" err="1" smtClean="0">
                <a:solidFill>
                  <a:schemeClr val="accent4">
                    <a:lumMod val="75000"/>
                  </a:schemeClr>
                </a:solidFill>
              </a:rPr>
              <a:t>الأمم </a:t>
            </a:r>
            <a:r>
              <a:rPr lang="ar-JO" dirty="0" smtClean="0"/>
              <a:t>، وقد هيمنت عليها </a:t>
            </a:r>
            <a:r>
              <a:rPr lang="ar-JO" b="1" u="sng" dirty="0" smtClean="0">
                <a:solidFill>
                  <a:schemeClr val="accent5">
                    <a:lumMod val="75000"/>
                  </a:schemeClr>
                </a:solidFill>
              </a:rPr>
              <a:t>بريطانيا وفرنسا </a:t>
            </a:r>
            <a:r>
              <a:rPr lang="ar-JO" b="1" u="sng" dirty="0" err="1" smtClean="0">
                <a:solidFill>
                  <a:schemeClr val="accent5">
                    <a:lumMod val="75000"/>
                  </a:schemeClr>
                </a:solidFill>
              </a:rPr>
              <a:t>وإيطاليا </a:t>
            </a:r>
            <a:r>
              <a:rPr lang="ar-JO" dirty="0" smtClean="0"/>
              <a:t>، واتخذتها ستارا لاقتسام </a:t>
            </a:r>
            <a:r>
              <a:rPr lang="ar-JO" dirty="0" err="1" smtClean="0"/>
              <a:t>العالم .</a:t>
            </a:r>
            <a:r>
              <a:rPr lang="ar-JO" dirty="0" smtClean="0"/>
              <a:t> </a:t>
            </a:r>
            <a:r>
              <a:rPr lang="ar-JO" b="1" dirty="0" smtClean="0">
                <a:solidFill>
                  <a:schemeClr val="accent2">
                    <a:lumMod val="75000"/>
                  </a:schemeClr>
                </a:solidFill>
              </a:rPr>
              <a:t>وتألفت عصبة الأمم من جمعية عمومية مؤلفة من مندوبين يمثلون الدول الأعضاء في </a:t>
            </a:r>
            <a:r>
              <a:rPr lang="ar-JO" b="1" dirty="0" err="1" smtClean="0">
                <a:solidFill>
                  <a:schemeClr val="accent2">
                    <a:lumMod val="75000"/>
                  </a:schemeClr>
                </a:solidFill>
              </a:rPr>
              <a:t>العصبة </a:t>
            </a:r>
            <a:r>
              <a:rPr lang="ar-JO" b="1" dirty="0" smtClean="0">
                <a:solidFill>
                  <a:schemeClr val="accent2">
                    <a:lumMod val="75000"/>
                  </a:schemeClr>
                </a:solidFill>
              </a:rPr>
              <a:t>، تنعقد مرة كل عام لمدة شهرين في </a:t>
            </a:r>
            <a:r>
              <a:rPr lang="ar-JO" b="1" u="sng" dirty="0" smtClean="0">
                <a:solidFill>
                  <a:srgbClr val="00B050"/>
                </a:solidFill>
              </a:rPr>
              <a:t>جنيف</a:t>
            </a:r>
            <a:r>
              <a:rPr lang="ar-JO" b="1" dirty="0" smtClean="0">
                <a:solidFill>
                  <a:schemeClr val="accent2">
                    <a:lumMod val="75000"/>
                  </a:schemeClr>
                </a:solidFill>
              </a:rPr>
              <a:t> مقرها </a:t>
            </a:r>
            <a:r>
              <a:rPr lang="ar-JO" b="1" dirty="0" err="1" smtClean="0">
                <a:solidFill>
                  <a:schemeClr val="accent2">
                    <a:lumMod val="75000"/>
                  </a:schemeClr>
                </a:solidFill>
              </a:rPr>
              <a:t>الدائم 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scene3d>
            <a:camera prst="perspectiveLeft"/>
            <a:lightRig rig="threePt" dir="t"/>
          </a:scene3d>
        </p:spPr>
        <p:txBody>
          <a:bodyPr>
            <a:normAutofit fontScale="92500" lnSpcReduction="20000"/>
          </a:bodyPr>
          <a:lstStyle/>
          <a:p>
            <a:pPr algn="just"/>
            <a:r>
              <a:rPr lang="ar-JO" b="1" dirty="0" smtClean="0">
                <a:solidFill>
                  <a:srgbClr val="C00000"/>
                </a:solidFill>
              </a:rPr>
              <a:t>فقد أقرت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</a:rPr>
              <a:t>:</a:t>
            </a:r>
            <a:endParaRPr lang="ar-SA" b="1" dirty="0" smtClean="0">
              <a:solidFill>
                <a:srgbClr val="C00000"/>
              </a:solidFill>
            </a:endParaRPr>
          </a:p>
          <a:p>
            <a:pPr algn="just"/>
            <a:r>
              <a:rPr lang="ar-JO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>
                <a:solidFill>
                  <a:srgbClr val="00B050"/>
                </a:solidFill>
              </a:rPr>
              <a:t>1-</a:t>
            </a:r>
            <a:r>
              <a:rPr lang="ar-JO" b="1" dirty="0" smtClean="0">
                <a:solidFill>
                  <a:srgbClr val="00B050"/>
                </a:solidFill>
              </a:rPr>
              <a:t>مبدأ الانتداب والوصاية 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just"/>
            <a:r>
              <a:rPr lang="ar-SA" b="1" dirty="0" smtClean="0">
                <a:solidFill>
                  <a:srgbClr val="00B050"/>
                </a:solidFill>
              </a:rPr>
              <a:t>2-</a:t>
            </a:r>
            <a:r>
              <a:rPr lang="ar-JO" b="1" dirty="0" smtClean="0">
                <a:solidFill>
                  <a:srgbClr val="00B050"/>
                </a:solidFill>
              </a:rPr>
              <a:t>اعترفت بوعد بلفور </a:t>
            </a:r>
            <a:r>
              <a:rPr lang="ar-SA" b="1" dirty="0" err="1" smtClean="0">
                <a:solidFill>
                  <a:srgbClr val="00B050"/>
                </a:solidFill>
              </a:rPr>
              <a:t>.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just"/>
            <a:r>
              <a:rPr lang="ar-SA" b="1" dirty="0" smtClean="0">
                <a:solidFill>
                  <a:srgbClr val="00B050"/>
                </a:solidFill>
              </a:rPr>
              <a:t> 3-</a:t>
            </a:r>
            <a:r>
              <a:rPr lang="ar-JO" b="1" dirty="0" smtClean="0">
                <a:solidFill>
                  <a:srgbClr val="00B050"/>
                </a:solidFill>
              </a:rPr>
              <a:t>أصدرت صك الانتداب على فلسطين الذي تضمن الاعتراف بوعد </a:t>
            </a:r>
            <a:r>
              <a:rPr lang="ar-JO" b="1" dirty="0" err="1" smtClean="0">
                <a:solidFill>
                  <a:srgbClr val="00B050"/>
                </a:solidFill>
              </a:rPr>
              <a:t>بلفور </a:t>
            </a:r>
            <a:r>
              <a:rPr lang="ar-JO" b="1" dirty="0" smtClean="0">
                <a:solidFill>
                  <a:srgbClr val="00B050"/>
                </a:solidFill>
              </a:rPr>
              <a:t>، وتكليف بريطانيا </a:t>
            </a:r>
            <a:r>
              <a:rPr lang="ar-JO" b="1" dirty="0" err="1" smtClean="0">
                <a:solidFill>
                  <a:srgbClr val="00B050"/>
                </a:solidFill>
              </a:rPr>
              <a:t>بتنفيذه </a:t>
            </a:r>
            <a:r>
              <a:rPr lang="ar-JO" b="1" dirty="0" smtClean="0">
                <a:solidFill>
                  <a:srgbClr val="00B050"/>
                </a:solidFill>
              </a:rPr>
              <a:t>، مع مشاركة الوكالة </a:t>
            </a:r>
            <a:r>
              <a:rPr lang="ar-JO" b="1" dirty="0" err="1" smtClean="0">
                <a:solidFill>
                  <a:srgbClr val="00B050"/>
                </a:solidFill>
              </a:rPr>
              <a:t>اليهودية </a:t>
            </a:r>
            <a:r>
              <a:rPr lang="ar-JO" b="1" dirty="0" smtClean="0">
                <a:solidFill>
                  <a:srgbClr val="00B050"/>
                </a:solidFill>
              </a:rPr>
              <a:t>، فكانت شكلا من أشكال </a:t>
            </a:r>
            <a:r>
              <a:rPr lang="ar-JO" b="1" dirty="0" err="1" smtClean="0">
                <a:solidFill>
                  <a:srgbClr val="00B050"/>
                </a:solidFill>
              </a:rPr>
              <a:t>الاستعمار </a:t>
            </a:r>
            <a:r>
              <a:rPr lang="ar-JO" dirty="0" err="1" smtClean="0"/>
              <a:t>.</a:t>
            </a:r>
            <a:r>
              <a:rPr lang="ar-JO" dirty="0" smtClean="0"/>
              <a:t> وقد فشلت العصبة فشلا </a:t>
            </a:r>
            <a:r>
              <a:rPr lang="ar-JO" dirty="0" err="1" smtClean="0"/>
              <a:t>ذريعا</a:t>
            </a:r>
            <a:r>
              <a:rPr lang="ar-JO" dirty="0" smtClean="0"/>
              <a:t> في محاولاتها منع استخدام القوة في فض المنازعات </a:t>
            </a:r>
            <a:r>
              <a:rPr lang="ar-JO" dirty="0" err="1" smtClean="0"/>
              <a:t>الدولية </a:t>
            </a:r>
            <a:r>
              <a:rPr lang="ar-JO" dirty="0" smtClean="0"/>
              <a:t>، وفي الحد من التسلح بين </a:t>
            </a:r>
            <a:r>
              <a:rPr lang="ar-JO" dirty="0" err="1" smtClean="0"/>
              <a:t>الدول .</a:t>
            </a:r>
            <a:endParaRPr lang="en-US" dirty="0" smtClean="0"/>
          </a:p>
          <a:p>
            <a:r>
              <a:rPr lang="ar-JO" dirty="0" err="1" smtClean="0"/>
              <a:t>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وفي أثناء الحرب العالمية الثانية  ظهرت فكرة تطوير عصبة الأمم إلى اسم جديد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هو 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ar-JO" sz="3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هيئة </a:t>
            </a:r>
            <a:r>
              <a:rPr lang="ar-JO" sz="3600" b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الأمم </a:t>
            </a:r>
            <a:r>
              <a:rPr lang="ar-JO" sz="3600" b="1" dirty="0" err="1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r-JO" sz="36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حيث ظهرت أفكار إنشائها عام 1941 م بميثاق الأطلسي بين </a:t>
            </a:r>
            <a:r>
              <a:rPr lang="ar-JO" sz="3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روزفلت رئيس الولايات المتحدة </a:t>
            </a:r>
            <a:r>
              <a:rPr lang="ar-JO" sz="3600" b="1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الأمريكية </a:t>
            </a:r>
            <a:r>
              <a:rPr lang="ar-JO" sz="3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، وتشرشل رئيس وزراء بريطانيا</a:t>
            </a:r>
            <a:endParaRPr lang="ar-SA" sz="3600" b="1" u="sng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JO" b="1" u="sng" dirty="0" smtClean="0">
                <a:solidFill>
                  <a:srgbClr val="00B050"/>
                </a:solidFill>
              </a:rPr>
              <a:t>أهم الأجهزة في هيئة الأمم </a:t>
            </a:r>
            <a:r>
              <a:rPr lang="ar-JO" b="1" u="sng" dirty="0" err="1" smtClean="0">
                <a:solidFill>
                  <a:srgbClr val="00B050"/>
                </a:solidFill>
              </a:rPr>
              <a:t>المتحدة :</a:t>
            </a:r>
            <a:r>
              <a:rPr lang="ar-JO" b="1" u="sng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JO" b="1" u="sng" dirty="0" smtClean="0"/>
              <a:t>-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م</a:t>
            </a:r>
            <a:r>
              <a:rPr lang="ar-SA" b="1" u="sng" dirty="0" smtClean="0">
                <a:solidFill>
                  <a:schemeClr val="accent4">
                    <a:lumMod val="75000"/>
                  </a:schemeClr>
                </a:solidFill>
              </a:rPr>
              <a:t>ج</a:t>
            </a:r>
            <a:r>
              <a:rPr lang="ar-JO" b="1" u="sng" dirty="0" err="1" smtClean="0">
                <a:solidFill>
                  <a:schemeClr val="accent4">
                    <a:lumMod val="75000"/>
                  </a:schemeClr>
                </a:solidFill>
              </a:rPr>
              <a:t>لس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 الأمن</a:t>
            </a:r>
            <a:r>
              <a:rPr lang="ar-JO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A" b="1" dirty="0" err="1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lang="ar-SA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/>
            <a:r>
              <a:rPr lang="ar-JO" b="1" dirty="0" smtClean="0"/>
              <a:t>يتكون من خمسة أعضاء </a:t>
            </a:r>
            <a:r>
              <a:rPr lang="ar-JO" b="1" dirty="0" err="1" smtClean="0"/>
              <a:t>دائمين </a:t>
            </a:r>
            <a:r>
              <a:rPr lang="ar-JO" b="1" dirty="0" smtClean="0"/>
              <a:t>، وتصدر القرارات في المسائل الهامة بالأغلبية العددية على أن يكون منها الأعضاء الدائمين </a:t>
            </a:r>
            <a:r>
              <a:rPr lang="ar-JO" b="1" dirty="0" err="1" smtClean="0"/>
              <a:t>الخمسة .</a:t>
            </a:r>
            <a:r>
              <a:rPr lang="ar-JO" b="1" dirty="0" smtClean="0"/>
              <a:t> كما يحق للأعضاء الدائمين استعمال</a:t>
            </a:r>
            <a:r>
              <a:rPr lang="ar-SA" b="1" dirty="0" smtClean="0"/>
              <a:t> 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حق </a:t>
            </a:r>
            <a:r>
              <a:rPr lang="ar-JO" b="1" u="sng" dirty="0" err="1" smtClean="0">
                <a:solidFill>
                  <a:schemeClr val="accent4">
                    <a:lumMod val="75000"/>
                  </a:schemeClr>
                </a:solidFill>
              </a:rPr>
              <a:t>الفيتو </a:t>
            </a:r>
            <a:r>
              <a:rPr lang="ar-JO" b="1" u="sng" dirty="0" smtClean="0">
                <a:solidFill>
                  <a:schemeClr val="accent4">
                    <a:lumMod val="75000"/>
                  </a:schemeClr>
                </a:solidFill>
              </a:rPr>
              <a:t>( </a:t>
            </a:r>
            <a:r>
              <a:rPr lang="ar-JO" b="1" u="sng" dirty="0" err="1" smtClean="0">
                <a:solidFill>
                  <a:schemeClr val="accent4">
                    <a:lumMod val="75000"/>
                  </a:schemeClr>
                </a:solidFill>
              </a:rPr>
              <a:t>النقض </a:t>
            </a:r>
            <a:r>
              <a:rPr lang="ar-JO" b="1" dirty="0" smtClean="0"/>
              <a:t>) لأي قرار يعرض على </a:t>
            </a:r>
            <a:r>
              <a:rPr lang="ar-JO" b="1" dirty="0" err="1" smtClean="0"/>
              <a:t>المجلس .</a:t>
            </a:r>
            <a:r>
              <a:rPr lang="ar-JO" b="1" dirty="0" smtClean="0"/>
              <a:t> وهذا أدى إلى تسلط الدول الكبرى في هذا </a:t>
            </a:r>
            <a:r>
              <a:rPr lang="ar-JO" b="1" dirty="0" err="1" smtClean="0"/>
              <a:t>المجلس .</a:t>
            </a:r>
            <a:r>
              <a:rPr lang="ar-JO" b="1" dirty="0" smtClean="0"/>
              <a:t> وضياع أي حق ما لم يوافق هواهم </a:t>
            </a:r>
            <a:r>
              <a:rPr lang="ar-JO" b="1" dirty="0" err="1" smtClean="0"/>
              <a:t>جميعا .</a:t>
            </a:r>
            <a:r>
              <a:rPr lang="ar-JO" b="1" dirty="0" smtClean="0"/>
              <a:t> </a:t>
            </a:r>
            <a:endParaRPr lang="en-US" b="1" dirty="0" smtClean="0"/>
          </a:p>
          <a:p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JO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وقد انضمت الدول الإسلامية المستقلة إلى منظمة هيئة الأمم منذ تأسيسها وتوقيع </a:t>
            </a:r>
            <a:r>
              <a:rPr lang="ar-JO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ميثاقها </a:t>
            </a:r>
            <a:r>
              <a:rPr lang="ar-JO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، فضمت المملكة العربية </a:t>
            </a:r>
            <a:r>
              <a:rPr lang="ar-JO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السعودية </a:t>
            </a:r>
            <a:r>
              <a:rPr lang="ar-JO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، </a:t>
            </a:r>
            <a:r>
              <a:rPr lang="ar-JO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وتركيا .</a:t>
            </a:r>
            <a:r>
              <a:rPr lang="ar-JO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وقبلت فيها أفغانستان عام 1946 </a:t>
            </a:r>
            <a:r>
              <a:rPr lang="ar-JO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 .</a:t>
            </a:r>
            <a:r>
              <a:rPr lang="ar-JO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ثم انضمت إليها اليمن والأردن وألبانيا عام 1947 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.</a:t>
            </a:r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ar-JO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والمتتبع للأحداث يجد أن هذه القضايا لا تحل في اجتماعات هيئة الأمم وقاعاتها </a:t>
            </a:r>
            <a:r>
              <a:rPr lang="ar-JO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ومناقشاتها .</a:t>
            </a:r>
            <a:r>
              <a:rPr lang="ar-JO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فهي لا تعدو أن تكون منبرا دوليا تعرض عليه مشكلات </a:t>
            </a:r>
            <a:r>
              <a:rPr lang="ar-JO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الأمم </a:t>
            </a:r>
            <a:r>
              <a:rPr lang="ar-JO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، ومجلس الأمن مجمد بنظام الفيتو فهو غير قادر على اتخاذ قرارات في الحالات الخطيرة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ar-JO" b="1" u="sng" dirty="0" smtClean="0"/>
              <a:t>جامعة الدول العربية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JO" dirty="0" smtClean="0">
                <a:solidFill>
                  <a:srgbClr val="C00000"/>
                </a:solidFill>
              </a:rPr>
              <a:t>وهي منظمة إقليمية أنشئت عام 1945 م من أجل مزيد من التعاون </a:t>
            </a:r>
            <a:r>
              <a:rPr lang="ar-JO" dirty="0" err="1" smtClean="0">
                <a:solidFill>
                  <a:srgbClr val="C00000"/>
                </a:solidFill>
              </a:rPr>
              <a:t>السياسي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والاقتصادي </a:t>
            </a:r>
            <a:r>
              <a:rPr lang="ar-JO" dirty="0" smtClean="0">
                <a:solidFill>
                  <a:srgbClr val="C00000"/>
                </a:solidFill>
              </a:rPr>
              <a:t>، والثقافي بين الدول العربية </a:t>
            </a:r>
            <a:r>
              <a:rPr lang="ar-JO" dirty="0" err="1" smtClean="0">
                <a:solidFill>
                  <a:srgbClr val="C00000"/>
                </a:solidFill>
              </a:rPr>
              <a:t>المستقلة .</a:t>
            </a:r>
            <a:r>
              <a:rPr lang="ar-JO" dirty="0" smtClean="0">
                <a:solidFill>
                  <a:srgbClr val="C00000"/>
                </a:solidFill>
              </a:rPr>
              <a:t> وأعضاؤها اثنان وعشرون </a:t>
            </a:r>
            <a:r>
              <a:rPr lang="ar-JO" dirty="0" err="1" smtClean="0">
                <a:solidFill>
                  <a:srgbClr val="C00000"/>
                </a:solidFill>
              </a:rPr>
              <a:t>دولة </a:t>
            </a:r>
            <a:r>
              <a:rPr lang="ar-JO" dirty="0" smtClean="0">
                <a:solidFill>
                  <a:srgbClr val="C00000"/>
                </a:solidFill>
              </a:rPr>
              <a:t>، منها  المملكة العربية </a:t>
            </a:r>
            <a:r>
              <a:rPr lang="ar-JO" dirty="0" err="1" smtClean="0">
                <a:solidFill>
                  <a:srgbClr val="C00000"/>
                </a:solidFill>
              </a:rPr>
              <a:t>السعودية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الكويت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البحرين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قطر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عمان </a:t>
            </a:r>
            <a:r>
              <a:rPr lang="ar-JO" dirty="0" smtClean="0">
                <a:solidFill>
                  <a:srgbClr val="C00000"/>
                </a:solidFill>
              </a:rPr>
              <a:t>، الامارات </a:t>
            </a:r>
            <a:r>
              <a:rPr lang="ar-JO" dirty="0" err="1" smtClean="0">
                <a:solidFill>
                  <a:srgbClr val="C00000"/>
                </a:solidFill>
              </a:rPr>
              <a:t>العربية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الأردن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سوريا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لبنان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العراق </a:t>
            </a:r>
            <a:r>
              <a:rPr lang="ar-JO" dirty="0" smtClean="0">
                <a:solidFill>
                  <a:srgbClr val="C00000"/>
                </a:solidFill>
              </a:rPr>
              <a:t>، مصر </a:t>
            </a:r>
            <a:r>
              <a:rPr lang="ar-JO" dirty="0" err="1" smtClean="0">
                <a:solidFill>
                  <a:srgbClr val="C00000"/>
                </a:solidFill>
              </a:rPr>
              <a:t>وغيرها </a:t>
            </a:r>
            <a:r>
              <a:rPr lang="ar-JO" dirty="0" err="1" smtClean="0"/>
              <a:t>.</a:t>
            </a:r>
            <a:r>
              <a:rPr lang="ar-JO" dirty="0" smtClean="0"/>
              <a:t> </a:t>
            </a:r>
            <a:r>
              <a:rPr lang="ar-JO" u="sng" dirty="0" smtClean="0">
                <a:solidFill>
                  <a:srgbClr val="00B050"/>
                </a:solidFill>
              </a:rPr>
              <a:t>مقرها </a:t>
            </a:r>
            <a:r>
              <a:rPr lang="ar-JO" u="sng" dirty="0" err="1" smtClean="0">
                <a:solidFill>
                  <a:srgbClr val="00B050"/>
                </a:solidFill>
              </a:rPr>
              <a:t>القاهرة </a:t>
            </a:r>
            <a:r>
              <a:rPr lang="ar-JO" dirty="0" smtClean="0"/>
              <a:t>، وانتقل إلى </a:t>
            </a:r>
            <a:r>
              <a:rPr lang="ar-JO" u="sng" dirty="0" smtClean="0">
                <a:solidFill>
                  <a:srgbClr val="00B050"/>
                </a:solidFill>
              </a:rPr>
              <a:t>تونس</a:t>
            </a:r>
            <a:r>
              <a:rPr lang="ar-JO" dirty="0" smtClean="0"/>
              <a:t> عام 1979 م بعد اعتراف مصر بالكيان الصهيوني في فلسطين </a:t>
            </a:r>
            <a:r>
              <a:rPr lang="ar-JO" dirty="0" err="1" smtClean="0"/>
              <a:t>المحتلة .</a:t>
            </a:r>
            <a:r>
              <a:rPr lang="ar-JO" dirty="0" smtClean="0"/>
              <a:t>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ar-JO" dirty="0" smtClean="0"/>
              <a:t>وبدأ تقارب البلاد العربية على الصعيد الدبلوماسي </a:t>
            </a:r>
            <a:r>
              <a:rPr lang="ar-JO" b="1" u="sng" dirty="0" smtClean="0">
                <a:solidFill>
                  <a:schemeClr val="accent6">
                    <a:lumMod val="75000"/>
                  </a:schemeClr>
                </a:solidFill>
              </a:rPr>
              <a:t>بمعاهدة الإخاء والتحالف </a:t>
            </a:r>
            <a:r>
              <a:rPr lang="ar-JO" dirty="0" smtClean="0">
                <a:solidFill>
                  <a:srgbClr val="FF0000"/>
                </a:solidFill>
              </a:rPr>
              <a:t>بين المملكة العربية السعودية والعراق عام 1936 </a:t>
            </a:r>
            <a:r>
              <a:rPr lang="ar-JO" dirty="0" err="1" smtClean="0"/>
              <a:t>م </a:t>
            </a:r>
            <a:r>
              <a:rPr lang="ar-JO" dirty="0" smtClean="0"/>
              <a:t>، </a:t>
            </a:r>
            <a:r>
              <a:rPr lang="ar-JO" b="1" u="sng" dirty="0" smtClean="0"/>
              <a:t>وتنص المادة السابعة منها</a:t>
            </a:r>
            <a:r>
              <a:rPr lang="ar-JO" dirty="0" smtClean="0"/>
              <a:t> </a:t>
            </a:r>
            <a:r>
              <a:rPr lang="ar-SA" dirty="0" smtClean="0"/>
              <a:t>بأن</a:t>
            </a:r>
            <a:r>
              <a:rPr lang="ar-JO" dirty="0" smtClean="0"/>
              <a:t>: </a:t>
            </a:r>
            <a:r>
              <a:rPr lang="ar-JO" b="1" dirty="0" smtClean="0">
                <a:solidFill>
                  <a:srgbClr val="00B050"/>
                </a:solidFill>
              </a:rPr>
              <a:t>يتعاون الفريقان المتعاقدان الساميان على توحيد الثقافة الإسلامية </a:t>
            </a:r>
            <a:r>
              <a:rPr lang="ar-JO" b="1" dirty="0" err="1" smtClean="0">
                <a:solidFill>
                  <a:srgbClr val="00B050"/>
                </a:solidFill>
              </a:rPr>
              <a:t>والعربية </a:t>
            </a:r>
            <a:r>
              <a:rPr lang="ar-JO" b="1" dirty="0" smtClean="0">
                <a:solidFill>
                  <a:srgbClr val="00B050"/>
                </a:solidFill>
              </a:rPr>
              <a:t>، والأساليب العسكرية في </a:t>
            </a:r>
            <a:r>
              <a:rPr lang="ar-JO" b="1" dirty="0" err="1" smtClean="0">
                <a:solidFill>
                  <a:srgbClr val="00B050"/>
                </a:solidFill>
              </a:rPr>
              <a:t>بلادهما </a:t>
            </a:r>
            <a:r>
              <a:rPr lang="ar-JO" b="1" dirty="0" smtClean="0">
                <a:solidFill>
                  <a:srgbClr val="00B050"/>
                </a:solidFill>
              </a:rPr>
              <a:t>، بتبادل بعثات علمية </a:t>
            </a:r>
            <a:r>
              <a:rPr lang="ar-JO" b="1" dirty="0" err="1" smtClean="0">
                <a:solidFill>
                  <a:srgbClr val="00B050"/>
                </a:solidFill>
              </a:rPr>
              <a:t>وعسكرية </a:t>
            </a:r>
            <a:r>
              <a:rPr lang="ar-JO" b="1" dirty="0" smtClean="0">
                <a:solidFill>
                  <a:srgbClr val="00B050"/>
                </a:solidFill>
              </a:rPr>
              <a:t>، للإطلاع على الأساليب المتبعة في </a:t>
            </a:r>
            <a:r>
              <a:rPr lang="ar-JO" b="1" dirty="0" err="1" smtClean="0">
                <a:solidFill>
                  <a:srgbClr val="00B050"/>
                </a:solidFill>
              </a:rPr>
              <a:t>المملكتين </a:t>
            </a:r>
            <a:r>
              <a:rPr lang="ar-JO" b="1" dirty="0" smtClean="0">
                <a:solidFill>
                  <a:srgbClr val="00B050"/>
                </a:solidFill>
              </a:rPr>
              <a:t>، وتوحيد ما يمكن </a:t>
            </a:r>
            <a:r>
              <a:rPr lang="ar-JO" b="1" dirty="0" err="1" smtClean="0">
                <a:solidFill>
                  <a:srgbClr val="00B050"/>
                </a:solidFill>
              </a:rPr>
              <a:t>منها </a:t>
            </a:r>
            <a:r>
              <a:rPr lang="ar-JO" b="1" dirty="0" smtClean="0">
                <a:solidFill>
                  <a:srgbClr val="00B050"/>
                </a:solidFill>
              </a:rPr>
              <a:t>، والاستفادة من المعاهد السلمية والعسكرية والتدريب </a:t>
            </a:r>
            <a:r>
              <a:rPr lang="ar-JO" b="1" dirty="0" err="1" smtClean="0">
                <a:solidFill>
                  <a:srgbClr val="00B050"/>
                </a:solidFill>
              </a:rPr>
              <a:t>بها</a:t>
            </a:r>
            <a:r>
              <a:rPr lang="ar-JO" b="1" dirty="0" smtClean="0">
                <a:solidFill>
                  <a:srgbClr val="00B050"/>
                </a:solidFill>
              </a:rPr>
              <a:t> </a:t>
            </a:r>
            <a:r>
              <a:rPr lang="ar-JO" b="1" dirty="0" err="1" smtClean="0">
                <a:solidFill>
                  <a:srgbClr val="00B050"/>
                </a:solidFill>
              </a:rPr>
              <a:t>.</a:t>
            </a:r>
            <a:endParaRPr lang="en-US" b="1" dirty="0" smtClean="0">
              <a:solidFill>
                <a:srgbClr val="00B050"/>
              </a:solidFill>
            </a:endParaRPr>
          </a:p>
          <a:p>
            <a:pPr algn="just"/>
            <a:r>
              <a:rPr lang="ar-JO" b="1" dirty="0" err="1" smtClean="0">
                <a:solidFill>
                  <a:srgbClr val="00B050"/>
                </a:solidFill>
              </a:rPr>
              <a:t>.</a:t>
            </a:r>
            <a:endParaRPr lang="en-US" b="1" dirty="0" smtClean="0">
              <a:solidFill>
                <a:srgbClr val="00B05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perspectiveBelow"/>
            <a:lightRig rig="threePt" dir="t"/>
          </a:scene3d>
        </p:spPr>
        <p:txBody>
          <a:bodyPr>
            <a:normAutofit/>
          </a:bodyPr>
          <a:lstStyle/>
          <a:p>
            <a:pPr algn="just"/>
            <a:r>
              <a:rPr lang="ar-JO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كما عقدت معاهدة صداقة بين المملكة السعودية ومصر في عام 1936 م في القاهرة  وأقامت هذه المعاهدة العلاقات الدبلوماسية بين البلدين لأول </a:t>
            </a:r>
            <a:r>
              <a:rPr lang="ar-JO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مرة </a:t>
            </a:r>
            <a:r>
              <a:rPr lang="ar-JO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، كما ألفت خطوة نحو تقارب البلاد العربية</a:t>
            </a:r>
            <a:endParaRPr lang="ar-SA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ومن المبادرات العربية مبادرة </a:t>
            </a:r>
            <a:r>
              <a:rPr lang="ar-JO" dirty="0" smtClean="0">
                <a:solidFill>
                  <a:srgbClr val="FF0000"/>
                </a:solidFill>
              </a:rPr>
              <a:t>النحاس باشا رئيس الوزراء المصري</a:t>
            </a:r>
            <a:r>
              <a:rPr lang="ar-JO" dirty="0" smtClean="0"/>
              <a:t> إلى الاتصال بزعماء العرب عام 1944 </a:t>
            </a:r>
            <a:r>
              <a:rPr lang="ar-JO" dirty="0" err="1" smtClean="0"/>
              <a:t>م </a:t>
            </a:r>
            <a:r>
              <a:rPr lang="ar-JO" dirty="0" smtClean="0"/>
              <a:t>، وتمت عدة لقاءات ومشاورات أسفرت عن مشروع وحدوي واسع في بروتوكول </a:t>
            </a:r>
            <a:r>
              <a:rPr lang="ar-JO" dirty="0" err="1" smtClean="0"/>
              <a:t>الاسكندرية </a:t>
            </a:r>
            <a:r>
              <a:rPr lang="ar-JO" dirty="0" smtClean="0"/>
              <a:t>( </a:t>
            </a:r>
            <a:r>
              <a:rPr lang="ar-JO" b="1" u="sng" dirty="0" smtClean="0">
                <a:solidFill>
                  <a:srgbClr val="FF0000"/>
                </a:solidFill>
              </a:rPr>
              <a:t>مؤتمر </a:t>
            </a:r>
            <a:r>
              <a:rPr lang="ar-JO" b="1" u="sng" dirty="0" err="1" smtClean="0">
                <a:solidFill>
                  <a:srgbClr val="FF0000"/>
                </a:solidFill>
              </a:rPr>
              <a:t>الاسكندرية </a:t>
            </a:r>
            <a:r>
              <a:rPr lang="ar-JO" b="1" u="sng" dirty="0" smtClean="0">
                <a:solidFill>
                  <a:srgbClr val="FF0000"/>
                </a:solidFill>
              </a:rPr>
              <a:t>)</a:t>
            </a:r>
            <a:r>
              <a:rPr lang="ar-JO" dirty="0" smtClean="0"/>
              <a:t> الذي جمع في 7 تشرين الأول عام 1944 م الدول </a:t>
            </a:r>
            <a:r>
              <a:rPr lang="ar-JO" dirty="0" err="1" smtClean="0"/>
              <a:t>العربية </a:t>
            </a:r>
            <a:r>
              <a:rPr lang="ar-JO" dirty="0" smtClean="0"/>
              <a:t>: </a:t>
            </a:r>
            <a:r>
              <a:rPr lang="ar-JO" dirty="0" err="1" smtClean="0"/>
              <a:t>مصر </a:t>
            </a:r>
            <a:r>
              <a:rPr lang="ar-JO" dirty="0" smtClean="0"/>
              <a:t>، والمملكة العربية </a:t>
            </a:r>
            <a:r>
              <a:rPr lang="ar-JO" dirty="0" err="1" smtClean="0"/>
              <a:t>السعودية </a:t>
            </a:r>
            <a:r>
              <a:rPr lang="ar-JO" dirty="0" smtClean="0"/>
              <a:t>، </a:t>
            </a:r>
            <a:r>
              <a:rPr lang="ar-JO" dirty="0" err="1" smtClean="0"/>
              <a:t>وسورية </a:t>
            </a:r>
            <a:r>
              <a:rPr lang="ar-JO" dirty="0" smtClean="0"/>
              <a:t>، </a:t>
            </a:r>
            <a:r>
              <a:rPr lang="ar-JO" dirty="0" err="1" smtClean="0"/>
              <a:t>ولبنان </a:t>
            </a:r>
            <a:r>
              <a:rPr lang="ar-JO" dirty="0" smtClean="0"/>
              <a:t>، </a:t>
            </a:r>
            <a:r>
              <a:rPr lang="ar-JO" dirty="0" err="1" smtClean="0"/>
              <a:t>والأردن </a:t>
            </a:r>
            <a:r>
              <a:rPr lang="ar-JO" dirty="0" smtClean="0"/>
              <a:t>، </a:t>
            </a:r>
            <a:r>
              <a:rPr lang="ar-JO" dirty="0" err="1" smtClean="0"/>
              <a:t>واليمن </a:t>
            </a:r>
            <a:r>
              <a:rPr lang="ar-JO" dirty="0" smtClean="0"/>
              <a:t>، </a:t>
            </a:r>
            <a:r>
              <a:rPr lang="ar-JO" dirty="0" err="1" smtClean="0"/>
              <a:t>والعراق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just"/>
            <a:r>
              <a:rPr lang="ar-JO" dirty="0" smtClean="0">
                <a:solidFill>
                  <a:srgbClr val="C00000"/>
                </a:solidFill>
              </a:rPr>
              <a:t>ولكن المشروع الشبه اتحادي الذي أقره بروتوكول الاسكندرية اصطدم بالتحفظات فأسفر عن ميثاق من نوع المنتدى الدبلوماسي </a:t>
            </a:r>
            <a:r>
              <a:rPr lang="ar-JO" dirty="0" err="1" smtClean="0">
                <a:solidFill>
                  <a:srgbClr val="C00000"/>
                </a:solidFill>
              </a:rPr>
              <a:t>براوبط</a:t>
            </a:r>
            <a:r>
              <a:rPr lang="ar-JO" dirty="0" smtClean="0">
                <a:solidFill>
                  <a:srgbClr val="C00000"/>
                </a:solidFill>
              </a:rPr>
              <a:t> </a:t>
            </a:r>
            <a:r>
              <a:rPr lang="ar-JO" dirty="0" err="1" smtClean="0">
                <a:solidFill>
                  <a:srgbClr val="C00000"/>
                </a:solidFill>
              </a:rPr>
              <a:t>مرنة </a:t>
            </a:r>
            <a:r>
              <a:rPr lang="ar-JO" dirty="0" smtClean="0">
                <a:solidFill>
                  <a:srgbClr val="C00000"/>
                </a:solidFill>
              </a:rPr>
              <a:t>، </a:t>
            </a:r>
            <a:r>
              <a:rPr lang="ar-JO" dirty="0" err="1" smtClean="0">
                <a:solidFill>
                  <a:srgbClr val="C00000"/>
                </a:solidFill>
              </a:rPr>
              <a:t>ورخوة </a:t>
            </a:r>
            <a:r>
              <a:rPr lang="ar-JO" dirty="0" smtClean="0">
                <a:solidFill>
                  <a:srgbClr val="C00000"/>
                </a:solidFill>
              </a:rPr>
              <a:t>، وهو ميثاق جامعة الدول </a:t>
            </a:r>
            <a:r>
              <a:rPr lang="ar-JO" dirty="0" err="1" smtClean="0">
                <a:solidFill>
                  <a:srgbClr val="C00000"/>
                </a:solidFill>
              </a:rPr>
              <a:t>العربية .</a:t>
            </a:r>
            <a:r>
              <a:rPr lang="ar-JO" dirty="0" smtClean="0">
                <a:solidFill>
                  <a:srgbClr val="C00000"/>
                </a:solidFill>
              </a:rPr>
              <a:t> وقعت عليه الدول العربية في 22 آذار عام 1945 </a:t>
            </a:r>
            <a:r>
              <a:rPr lang="ar-JO" dirty="0" err="1" smtClean="0">
                <a:solidFill>
                  <a:srgbClr val="C00000"/>
                </a:solidFill>
              </a:rPr>
              <a:t>م .</a:t>
            </a:r>
            <a:r>
              <a:rPr lang="ar-JO" dirty="0" smtClean="0">
                <a:solidFill>
                  <a:srgbClr val="C00000"/>
                </a:solidFill>
              </a:rPr>
              <a:t> والواقع أن بعض التحفظات كان لا بد منها عند بعض </a:t>
            </a:r>
            <a:r>
              <a:rPr lang="ar-JO" dirty="0" err="1" smtClean="0">
                <a:solidFill>
                  <a:srgbClr val="C00000"/>
                </a:solidFill>
              </a:rPr>
              <a:t>الدول </a:t>
            </a:r>
            <a:r>
              <a:rPr lang="ar-JO" dirty="0" smtClean="0">
                <a:solidFill>
                  <a:srgbClr val="C00000"/>
                </a:solidFill>
              </a:rPr>
              <a:t>، وكمثال على </a:t>
            </a:r>
            <a:r>
              <a:rPr lang="ar-JO" dirty="0" err="1" smtClean="0">
                <a:solidFill>
                  <a:srgbClr val="C00000"/>
                </a:solidFill>
              </a:rPr>
              <a:t>ذلك :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ar-JO" sz="4600" b="1" u="sng" dirty="0" smtClean="0">
                <a:solidFill>
                  <a:srgbClr val="C00000"/>
                </a:solidFill>
              </a:rPr>
              <a:t>من بين أهداف الجامعة </a:t>
            </a:r>
            <a:r>
              <a:rPr lang="ar-JO" sz="4600" b="1" u="sng" dirty="0" err="1" smtClean="0">
                <a:solidFill>
                  <a:srgbClr val="C00000"/>
                </a:solidFill>
              </a:rPr>
              <a:t>العربية</a:t>
            </a:r>
            <a:r>
              <a:rPr lang="ar-JO" sz="4600" b="1" dirty="0" err="1" smtClean="0">
                <a:solidFill>
                  <a:srgbClr val="C00000"/>
                </a:solidFill>
              </a:rPr>
              <a:t> </a:t>
            </a:r>
            <a:r>
              <a:rPr lang="ar-JO" sz="4600" dirty="0" err="1" smtClean="0"/>
              <a:t>:</a:t>
            </a:r>
            <a:r>
              <a:rPr lang="ar-SA" sz="4600" dirty="0" smtClean="0"/>
              <a:t> </a:t>
            </a:r>
          </a:p>
          <a:p>
            <a:endParaRPr lang="ar-SA" dirty="0" smtClean="0"/>
          </a:p>
          <a:p>
            <a:pPr algn="just"/>
            <a:r>
              <a:rPr lang="ar-JO" dirty="0" smtClean="0"/>
              <a:t> </a:t>
            </a:r>
            <a:r>
              <a:rPr lang="ar-JO" sz="6700" b="1" dirty="0" smtClean="0">
                <a:solidFill>
                  <a:srgbClr val="0070C0"/>
                </a:solidFill>
              </a:rPr>
              <a:t>" السعي لتوحيد الثقافة العربية وتوحيد التشريع بين الدول </a:t>
            </a:r>
            <a:r>
              <a:rPr lang="ar-JO" sz="6700" b="1" dirty="0" err="1" smtClean="0">
                <a:solidFill>
                  <a:srgbClr val="0070C0"/>
                </a:solidFill>
              </a:rPr>
              <a:t>العربية " .</a:t>
            </a:r>
            <a:r>
              <a:rPr lang="ar-JO" sz="6700" b="1" dirty="0" smtClean="0">
                <a:solidFill>
                  <a:srgbClr val="0070C0"/>
                </a:solidFill>
              </a:rPr>
              <a:t> ولما كان أكثر البلاد العربية قد تمسك </a:t>
            </a:r>
            <a:r>
              <a:rPr lang="ar-JO" sz="6700" b="1" dirty="0" err="1" smtClean="0">
                <a:solidFill>
                  <a:srgbClr val="0070C0"/>
                </a:solidFill>
              </a:rPr>
              <a:t>بالعلمانية </a:t>
            </a:r>
            <a:r>
              <a:rPr lang="ar-JO" sz="6700" b="1" dirty="0" smtClean="0">
                <a:solidFill>
                  <a:srgbClr val="0070C0"/>
                </a:solidFill>
              </a:rPr>
              <a:t>، فإن المملكة العربية السعودية بينت أن </a:t>
            </a:r>
            <a:r>
              <a:rPr lang="ar-JO" sz="6700" b="1" dirty="0" err="1" smtClean="0">
                <a:solidFill>
                  <a:srgbClr val="0070C0"/>
                </a:solidFill>
              </a:rPr>
              <a:t>ظروفها </a:t>
            </a:r>
            <a:r>
              <a:rPr lang="ar-JO" sz="6700" b="1" dirty="0" smtClean="0">
                <a:solidFill>
                  <a:srgbClr val="0070C0"/>
                </a:solidFill>
              </a:rPr>
              <a:t>، ووجود البلاد المقدسة </a:t>
            </a:r>
            <a:r>
              <a:rPr lang="ar-JO" sz="6700" b="1" dirty="0" err="1" smtClean="0">
                <a:solidFill>
                  <a:srgbClr val="0070C0"/>
                </a:solidFill>
              </a:rPr>
              <a:t>فيها </a:t>
            </a:r>
            <a:r>
              <a:rPr lang="ar-JO" sz="6700" b="1" dirty="0" smtClean="0">
                <a:solidFill>
                  <a:srgbClr val="0070C0"/>
                </a:solidFill>
              </a:rPr>
              <a:t>، يجعل لها وضعا </a:t>
            </a:r>
            <a:r>
              <a:rPr lang="ar-JO" sz="6700" b="1" dirty="0" err="1" smtClean="0">
                <a:solidFill>
                  <a:srgbClr val="0070C0"/>
                </a:solidFill>
              </a:rPr>
              <a:t>خاصا </a:t>
            </a:r>
            <a:r>
              <a:rPr lang="ar-JO" sz="6700" b="1" dirty="0" smtClean="0">
                <a:solidFill>
                  <a:srgbClr val="0070C0"/>
                </a:solidFill>
              </a:rPr>
              <a:t>، فهي ستمتنع عن أي مبدأ في </a:t>
            </a:r>
            <a:r>
              <a:rPr lang="ar-JO" sz="6700" b="1" dirty="0" err="1" smtClean="0">
                <a:solidFill>
                  <a:srgbClr val="0070C0"/>
                </a:solidFill>
              </a:rPr>
              <a:t>التعليم </a:t>
            </a:r>
            <a:r>
              <a:rPr lang="ar-JO" sz="6700" b="1" dirty="0" smtClean="0">
                <a:solidFill>
                  <a:srgbClr val="0070C0"/>
                </a:solidFill>
              </a:rPr>
              <a:t>، أو التشريع يخالف قواعد الدين الإسلامي </a:t>
            </a:r>
            <a:r>
              <a:rPr lang="ar-JO" sz="6700" b="1" dirty="0" err="1" smtClean="0">
                <a:solidFill>
                  <a:srgbClr val="0070C0"/>
                </a:solidFill>
              </a:rPr>
              <a:t>وأصوله </a:t>
            </a:r>
            <a:r>
              <a:rPr lang="ar-JO" sz="6700" b="1" baseline="30000" dirty="0" err="1" smtClean="0">
                <a:solidFill>
                  <a:srgbClr val="0070C0"/>
                </a:solidFill>
              </a:rPr>
              <a:t> .</a:t>
            </a:r>
            <a:endParaRPr lang="en-US" sz="6700" b="1" dirty="0" smtClean="0">
              <a:solidFill>
                <a:srgbClr val="0070C0"/>
              </a:solidFill>
            </a:endParaRPr>
          </a:p>
          <a:p>
            <a:pPr algn="just"/>
            <a:r>
              <a:rPr lang="ar-JO" sz="6700" b="1" dirty="0" smtClean="0">
                <a:solidFill>
                  <a:srgbClr val="0070C0"/>
                </a:solidFill>
              </a:rPr>
              <a:t> </a:t>
            </a:r>
            <a:endParaRPr lang="en-US" sz="6700" b="1" dirty="0" smtClean="0">
              <a:solidFill>
                <a:srgbClr val="0070C0"/>
              </a:solidFill>
            </a:endParaRPr>
          </a:p>
          <a:p>
            <a:pPr algn="just"/>
            <a:r>
              <a:rPr lang="ar-JO" sz="6700" b="1" dirty="0" smtClean="0"/>
              <a:t> </a:t>
            </a:r>
            <a:endParaRPr lang="en-US" sz="6700" b="1" dirty="0" smtClean="0"/>
          </a:p>
          <a:p>
            <a:pPr algn="just"/>
            <a:r>
              <a:rPr lang="ar-JO" sz="6700" b="1" dirty="0" smtClean="0"/>
              <a:t> </a:t>
            </a:r>
            <a:endParaRPr lang="en-US" sz="6700" b="1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</a:rPr>
              <a:t>منظمة الأوبك </a:t>
            </a:r>
            <a:endParaRPr lang="ar-S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1287</Words>
  <Application>Microsoft Office PowerPoint</Application>
  <PresentationFormat>عرض على الشاشة (3:4)‏</PresentationFormat>
  <Paragraphs>57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رحلة</vt:lpstr>
      <vt:lpstr>الابتعاد عن تطبيق الشريعة الإسلامية   </vt:lpstr>
      <vt:lpstr>عرض تقديمي في PowerPoint</vt:lpstr>
      <vt:lpstr>الهــــند</vt:lpstr>
      <vt:lpstr>السودان والعراق</vt:lpstr>
      <vt:lpstr>تونس</vt:lpstr>
      <vt:lpstr>الدولة العثمانية</vt:lpstr>
      <vt:lpstr>مــصــر</vt:lpstr>
      <vt:lpstr>عرض تقديمي في PowerPoint</vt:lpstr>
      <vt:lpstr>الخديوي اسماعيل</vt:lpstr>
      <vt:lpstr>وفي المغرب والجزائر</vt:lpstr>
      <vt:lpstr>أولا : هيئة الأمم المتحدة : U.N. </vt:lpstr>
      <vt:lpstr>عرض تقديمي في PowerPoint</vt:lpstr>
      <vt:lpstr>عرض تقديمي في PowerPoint</vt:lpstr>
      <vt:lpstr>عرض تقديمي في PowerPoint</vt:lpstr>
      <vt:lpstr>أهم الأجهزة في هيئة الأمم المتحدة :  </vt:lpstr>
      <vt:lpstr>عرض تقديمي في PowerPoint</vt:lpstr>
      <vt:lpstr>جامعة الدول العربية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منظمة الأوبك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الابتعاد عن تطبيق الشريعة الإسلامية</dc:title>
  <dc:creator>help</dc:creator>
  <cp:lastModifiedBy>Fawzia Mohammed Alomary</cp:lastModifiedBy>
  <cp:revision>12</cp:revision>
  <dcterms:created xsi:type="dcterms:W3CDTF">2012-04-01T23:09:14Z</dcterms:created>
  <dcterms:modified xsi:type="dcterms:W3CDTF">2013-10-20T23:17:40Z</dcterms:modified>
</cp:coreProperties>
</file>