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61" autoAdjust="0"/>
    <p:restoredTop sz="94660"/>
  </p:normalViewPr>
  <p:slideViewPr>
    <p:cSldViewPr>
      <p:cViewPr>
        <p:scale>
          <a:sx n="76" d="100"/>
          <a:sy n="76" d="100"/>
        </p:scale>
        <p:origin x="-121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0FE5-EBA8-4C49-A4B8-69D5938A22DA}" type="datetimeFigureOut">
              <a:rPr lang="ar-SA" smtClean="0"/>
              <a:pPr/>
              <a:t>15/07/35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3A51-2A17-494C-8DC7-750881ACEC1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500" dist="50800" dir="5400000" sy="-100000" algn="bl" rotWithShape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سيبيريا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dirty="0" smtClean="0"/>
              <a:t>تعد سيبيريا جزءا من الدولة المغولية التي أسسها </a:t>
            </a:r>
            <a:r>
              <a:rPr lang="ar-SA" dirty="0" err="1" smtClean="0">
                <a:solidFill>
                  <a:srgbClr val="FF0000"/>
                </a:solidFill>
              </a:rPr>
              <a:t>باطو</a:t>
            </a:r>
            <a:r>
              <a:rPr lang="ar-SA" dirty="0" smtClean="0">
                <a:solidFill>
                  <a:srgbClr val="FF0000"/>
                </a:solidFill>
              </a:rPr>
              <a:t> بن جنكيز </a:t>
            </a:r>
            <a:r>
              <a:rPr lang="ar-SA" dirty="0" err="1" smtClean="0">
                <a:solidFill>
                  <a:srgbClr val="FF0000"/>
                </a:solidFill>
              </a:rPr>
              <a:t>خان .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3500" b="1" u="sng" dirty="0" smtClean="0">
                <a:solidFill>
                  <a:schemeClr val="accent3">
                    <a:lumMod val="50000"/>
                  </a:schemeClr>
                </a:solidFill>
              </a:rPr>
              <a:t>كيف وصلها </a:t>
            </a:r>
            <a:r>
              <a:rPr lang="ar-SA" sz="3500" b="1" u="sng" dirty="0" err="1" smtClean="0">
                <a:solidFill>
                  <a:schemeClr val="accent3">
                    <a:lumMod val="50000"/>
                  </a:schemeClr>
                </a:solidFill>
              </a:rPr>
              <a:t>الإسلام ؟</a:t>
            </a:r>
            <a:r>
              <a:rPr lang="ar-SA" sz="3500" b="1" u="sng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</a:p>
          <a:p>
            <a:pPr>
              <a:buFontTx/>
              <a:buChar char="-"/>
            </a:pPr>
            <a:r>
              <a:rPr lang="ar-SA" sz="3500" b="1" dirty="0" smtClean="0"/>
              <a:t>عن </a:t>
            </a:r>
            <a:r>
              <a:rPr lang="ar-SA" sz="3500" b="1" dirty="0" err="1" smtClean="0"/>
              <a:t>طريق </a:t>
            </a:r>
            <a:r>
              <a:rPr lang="ar-SA" sz="3500" b="1" dirty="0" smtClean="0"/>
              <a:t>: الدعاة من أهل بخارى </a:t>
            </a:r>
            <a:r>
              <a:rPr lang="ar-SA" sz="3500" b="1" dirty="0" err="1" smtClean="0"/>
              <a:t>وقازان</a:t>
            </a:r>
            <a:r>
              <a:rPr lang="ar-SA" sz="3500" b="1" dirty="0" smtClean="0"/>
              <a:t> الذين خرجوا إلى تلك البلاد وعاشوا مع </a:t>
            </a:r>
            <a:r>
              <a:rPr lang="ar-SA" sz="3500" b="1" dirty="0" err="1" smtClean="0"/>
              <a:t>أهلها .</a:t>
            </a:r>
            <a:r>
              <a:rPr lang="ar-SA" sz="3500" b="1" dirty="0" smtClean="0"/>
              <a:t>  </a:t>
            </a:r>
          </a:p>
          <a:p>
            <a:pPr>
              <a:buFontTx/>
              <a:buChar char="-"/>
            </a:pPr>
            <a:r>
              <a:rPr lang="ar-SA" sz="3500" b="1" u="sng" dirty="0" smtClean="0">
                <a:solidFill>
                  <a:srgbClr val="FF0000"/>
                </a:solidFill>
              </a:rPr>
              <a:t>- دور المسلمون المغول في </a:t>
            </a:r>
            <a:r>
              <a:rPr lang="ar-SA" sz="3500" b="1" u="sng" dirty="0" err="1" smtClean="0">
                <a:solidFill>
                  <a:srgbClr val="FF0000"/>
                </a:solidFill>
              </a:rPr>
              <a:t>سيبيريا :</a:t>
            </a:r>
            <a:r>
              <a:rPr lang="ar-SA" sz="3500" b="1" u="sng" dirty="0" smtClean="0">
                <a:solidFill>
                  <a:srgbClr val="FF000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ar-SA" sz="3500" b="1" dirty="0" smtClean="0"/>
              <a:t>اصبحت سيبيريا بلد إسلامي </a:t>
            </a:r>
          </a:p>
          <a:p>
            <a:pPr>
              <a:buFontTx/>
              <a:buChar char="-"/>
            </a:pPr>
            <a:r>
              <a:rPr lang="ar-SA" sz="3500" b="1" dirty="0" smtClean="0"/>
              <a:t>كونوا إمارة عاصمتها </a:t>
            </a:r>
            <a:r>
              <a:rPr lang="ar-SA" sz="3500" b="1" u="sng" dirty="0" err="1" smtClean="0">
                <a:solidFill>
                  <a:schemeClr val="accent1">
                    <a:lumMod val="75000"/>
                  </a:schemeClr>
                </a:solidFill>
              </a:rPr>
              <a:t>سيبير</a:t>
            </a:r>
            <a:r>
              <a:rPr lang="ar-SA" sz="3500" b="1" dirty="0" smtClean="0"/>
              <a:t>، تولى إمرتها أحد أمراء القبيلة الذهبية</a:t>
            </a:r>
            <a:endParaRPr lang="ar-SA" sz="3500" b="1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عمل الخان على نشر الإسلام بين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رعاياه .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-جلب الدعاة والعلماء من بخارى ليساعدوه في مهمته في نشر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الإسلام .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ar-SA" sz="3600" b="1" u="sng" dirty="0" smtClean="0">
                <a:solidFill>
                  <a:schemeClr val="accent4">
                    <a:lumMod val="75000"/>
                  </a:schemeClr>
                </a:solidFill>
              </a:rPr>
              <a:t>احتلال روسيا لسيبيريا 0  </a:t>
            </a:r>
          </a:p>
          <a:p>
            <a:pPr>
              <a:buFontTx/>
              <a:buChar char="-"/>
            </a:pPr>
            <a:r>
              <a:rPr lang="ar-SA" dirty="0" smtClean="0"/>
              <a:t>- </a:t>
            </a:r>
            <a:r>
              <a:rPr lang="ar-SA" b="1" dirty="0" smtClean="0"/>
              <a:t>هاجموا </a:t>
            </a:r>
            <a:r>
              <a:rPr lang="ar-SA" b="1" dirty="0" err="1" smtClean="0"/>
              <a:t>سيبير</a:t>
            </a:r>
            <a:r>
              <a:rPr lang="ar-SA" b="1" dirty="0" smtClean="0"/>
              <a:t> العاصمة </a:t>
            </a:r>
          </a:p>
          <a:p>
            <a:pPr>
              <a:buFontTx/>
              <a:buChar char="-"/>
            </a:pPr>
            <a:r>
              <a:rPr lang="ar-SA" b="1" dirty="0" smtClean="0"/>
              <a:t>رفض </a:t>
            </a:r>
            <a:r>
              <a:rPr lang="ar-SA" b="1" dirty="0" err="1" smtClean="0"/>
              <a:t>كوتشم</a:t>
            </a:r>
            <a:r>
              <a:rPr lang="ar-SA" b="1" dirty="0" smtClean="0"/>
              <a:t> خان الاستسلام ورفض الاحتلال الروسي وأن يكون ملكا تابعا </a:t>
            </a:r>
            <a:r>
              <a:rPr lang="ar-SA" b="1" dirty="0" err="1" smtClean="0"/>
              <a:t>لهم </a:t>
            </a:r>
            <a:r>
              <a:rPr lang="ar-SA" b="1" dirty="0" smtClean="0"/>
              <a:t>، وقاتلهم حتى استشهد واستشهد ابنه السلطان من </a:t>
            </a:r>
            <a:r>
              <a:rPr lang="ar-SA" b="1" dirty="0" err="1" smtClean="0"/>
              <a:t>بعده </a:t>
            </a:r>
            <a:r>
              <a:rPr lang="ar-SA" b="1" dirty="0" smtClean="0"/>
              <a:t>، وسيطروا على سيبيريا بعد حرب دامت </a:t>
            </a:r>
            <a:r>
              <a:rPr lang="ar-SA" b="1" dirty="0" err="1" smtClean="0"/>
              <a:t>65سنة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/>
          </a:p>
        </p:txBody>
      </p:sp>
    </p:spTree>
  </p:cSld>
  <p:clrMapOvr>
    <a:masterClrMapping/>
  </p:clrMapOvr>
  <p:transition spd="slow"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Below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أوضاع  المسلمين بعد دخول </a:t>
            </a:r>
            <a:r>
              <a:rPr lang="ar-SA" dirty="0" err="1" smtClean="0"/>
              <a:t>الروس </a:t>
            </a:r>
            <a:br>
              <a:rPr lang="ar-SA" dirty="0" err="1" smtClean="0"/>
            </a:br>
            <a:r>
              <a:rPr lang="ar-SA" dirty="0" smtClean="0"/>
              <a:t>( مصادر الدعوة الإسلامية</a:t>
            </a:r>
            <a:r>
              <a:rPr lang="ar-SA" dirty="0" err="1" smtClean="0"/>
              <a:t>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Below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dirty="0" smtClean="0"/>
              <a:t>- </a:t>
            </a:r>
            <a:r>
              <a:rPr lang="ar-SA" sz="3500" b="1" dirty="0" smtClean="0"/>
              <a:t>توالى قدوم الدعاة إلى سيبيريا من بلاد </a:t>
            </a:r>
            <a:r>
              <a:rPr lang="ar-SA" sz="3500" b="1" dirty="0" err="1" smtClean="0"/>
              <a:t>ماوراء</a:t>
            </a:r>
            <a:r>
              <a:rPr lang="ar-SA" sz="3500" b="1" dirty="0" smtClean="0"/>
              <a:t> النهر وخاصة من بخارى </a:t>
            </a:r>
            <a:r>
              <a:rPr lang="ar-SA" sz="3500" b="1" dirty="0" err="1" smtClean="0"/>
              <a:t>وقازان</a:t>
            </a:r>
            <a:r>
              <a:rPr lang="ar-SA" sz="3500" b="1" dirty="0" smtClean="0"/>
              <a:t> فانتشر الإسلام بين قبائل </a:t>
            </a:r>
            <a:r>
              <a:rPr lang="ar-SA" sz="3500" b="1" dirty="0" err="1" smtClean="0"/>
              <a:t>التتار</a:t>
            </a:r>
            <a:r>
              <a:rPr lang="ar-SA" sz="3500" b="1" dirty="0" smtClean="0"/>
              <a:t> </a:t>
            </a:r>
            <a:r>
              <a:rPr lang="ar-SA" sz="3500" b="1" dirty="0" err="1" smtClean="0"/>
              <a:t>.</a:t>
            </a:r>
            <a:endParaRPr lang="ar-SA" sz="3500" b="1" dirty="0"/>
          </a:p>
          <a:p>
            <a:r>
              <a:rPr lang="ar-SA" sz="3500" b="1" dirty="0" smtClean="0"/>
              <a:t>- قامت ثورة عام </a:t>
            </a:r>
            <a:r>
              <a:rPr lang="ar-SA" sz="3500" b="1" dirty="0" err="1" smtClean="0"/>
              <a:t>1186هـ</a:t>
            </a:r>
            <a:r>
              <a:rPr lang="ar-SA" sz="3500" b="1" dirty="0" smtClean="0"/>
              <a:t> التي لاقت مناهضة من الروس وأرسلوا لها </a:t>
            </a:r>
            <a:r>
              <a:rPr lang="ar-SA" sz="3500" b="1" dirty="0" err="1" smtClean="0"/>
              <a:t>الجيوش .</a:t>
            </a:r>
            <a:r>
              <a:rPr lang="ar-SA" sz="3500" b="1" dirty="0" smtClean="0"/>
              <a:t> </a:t>
            </a:r>
          </a:p>
          <a:p>
            <a:r>
              <a:rPr lang="ar-SA" sz="3500" b="1" dirty="0" smtClean="0"/>
              <a:t>-نقل إلى سيبيريا مسلمين نفاهم الروس القياصرة كما نفوا كثير من </a:t>
            </a:r>
            <a:r>
              <a:rPr lang="ar-SA" sz="3500" b="1" dirty="0" err="1" smtClean="0"/>
              <a:t>تتار</a:t>
            </a:r>
            <a:r>
              <a:rPr lang="ar-SA" sz="3500" b="1" dirty="0" smtClean="0"/>
              <a:t> </a:t>
            </a:r>
            <a:r>
              <a:rPr lang="ar-SA" sz="3500" b="1" dirty="0" err="1" smtClean="0"/>
              <a:t>القرم</a:t>
            </a:r>
            <a:r>
              <a:rPr lang="ar-SA" sz="3500" b="1" dirty="0" smtClean="0"/>
              <a:t> ومن مسلمي آسيا الوسطى مما دعم </a:t>
            </a:r>
            <a:r>
              <a:rPr lang="ar-SA" sz="3500" b="1" dirty="0" err="1" smtClean="0"/>
              <a:t>الإسلام .</a:t>
            </a:r>
            <a:r>
              <a:rPr lang="ar-SA" sz="3500" b="1" dirty="0" smtClean="0"/>
              <a:t> </a:t>
            </a:r>
          </a:p>
          <a:p>
            <a:r>
              <a:rPr lang="ar-SA" sz="3500" b="1" dirty="0" smtClean="0"/>
              <a:t>تتبع </a:t>
            </a:r>
            <a:r>
              <a:rPr lang="ar-SA" sz="3500" b="1" dirty="0" err="1" smtClean="0"/>
              <a:t>سيبيريا </a:t>
            </a:r>
            <a:r>
              <a:rPr lang="ar-SA" sz="3500" b="1" dirty="0" smtClean="0"/>
              <a:t>(الإدارة الدينية لمسلمي روسيا الأوربية وسيبيريا</a:t>
            </a:r>
            <a:r>
              <a:rPr lang="ar-SA" sz="3500" b="1" dirty="0" err="1" smtClean="0"/>
              <a:t>) .</a:t>
            </a:r>
            <a:r>
              <a:rPr lang="ar-SA" sz="3500" b="1" dirty="0" smtClean="0"/>
              <a:t>  </a:t>
            </a:r>
            <a:endParaRPr lang="ar-SA" sz="3500" b="1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المسلمون في أوربا </a:t>
            </a:r>
            <a:r>
              <a:rPr lang="ar-SA" dirty="0" err="1" smtClean="0"/>
              <a:t>الشرقية </a:t>
            </a:r>
            <a:br>
              <a:rPr lang="ar-SA" dirty="0" err="1" smtClean="0"/>
            </a:br>
            <a:r>
              <a:rPr lang="ar-SA" dirty="0" smtClean="0"/>
              <a:t>(بلغاريا</a:t>
            </a:r>
            <a:r>
              <a:rPr lang="ar-SA" dirty="0" err="1" smtClean="0"/>
              <a:t>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أهمية </a:t>
            </a:r>
            <a:r>
              <a:rPr lang="ar-SA" b="1" u="sng" dirty="0" err="1" smtClean="0">
                <a:solidFill>
                  <a:srgbClr val="FF0000"/>
                </a:solidFill>
              </a:rPr>
              <a:t>بلغاريا </a:t>
            </a:r>
            <a:r>
              <a:rPr lang="ar-SA" b="1" dirty="0" smtClean="0"/>
              <a:t>: إحدى دول </a:t>
            </a:r>
            <a:r>
              <a:rPr lang="ar-SA" b="1" dirty="0" err="1" smtClean="0"/>
              <a:t>البلقان </a:t>
            </a:r>
            <a:r>
              <a:rPr lang="ar-SA" b="1" dirty="0" smtClean="0"/>
              <a:t>، تشرف على البحر </a:t>
            </a:r>
            <a:r>
              <a:rPr lang="ar-SA" b="1" dirty="0" err="1" smtClean="0"/>
              <a:t>الأسود .</a:t>
            </a:r>
            <a:endParaRPr lang="ar-SA" b="1" dirty="0" smtClean="0"/>
          </a:p>
          <a:p>
            <a:pPr algn="just">
              <a:buNone/>
            </a:pPr>
            <a:r>
              <a:rPr lang="ar-SA" b="1" u="sng" dirty="0" err="1" smtClean="0">
                <a:solidFill>
                  <a:srgbClr val="FF0000"/>
                </a:solidFill>
              </a:rPr>
              <a:t>إسلامها</a:t>
            </a:r>
            <a:r>
              <a:rPr lang="ar-SA" b="1" dirty="0" err="1" smtClean="0"/>
              <a:t> </a:t>
            </a:r>
            <a:r>
              <a:rPr lang="ar-SA" b="1" dirty="0" smtClean="0"/>
              <a:t>: اسلمت كثير من قبائل البلغار قبل القرن </a:t>
            </a:r>
            <a:r>
              <a:rPr lang="ar-SA" b="1" dirty="0" err="1" smtClean="0"/>
              <a:t>4هـ</a:t>
            </a:r>
            <a:r>
              <a:rPr lang="ar-SA" b="1" dirty="0" smtClean="0"/>
              <a:t> ، كان يحكمها ملك مسلم يدعى الماس </a:t>
            </a:r>
            <a:r>
              <a:rPr lang="ar-SA" b="1" dirty="0" err="1" smtClean="0"/>
              <a:t>خان </a:t>
            </a:r>
            <a:r>
              <a:rPr lang="ar-SA" b="1" dirty="0" smtClean="0"/>
              <a:t>، طلب من الخليفة المقتدر بالله العباسي إرسال بعثة إسلامية من الفقهاء والعلماء والمهندسين لبناء بلغاريا والنهوض </a:t>
            </a:r>
            <a:r>
              <a:rPr lang="ar-SA" b="1" dirty="0" err="1" smtClean="0"/>
              <a:t>بها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pPr algn="just">
              <a:buNone/>
            </a:pPr>
            <a:r>
              <a:rPr lang="ar-SA" b="1" dirty="0" err="1" smtClean="0"/>
              <a:t>كا</a:t>
            </a:r>
            <a:r>
              <a:rPr lang="ar-SA" b="1" dirty="0" smtClean="0"/>
              <a:t> </a:t>
            </a:r>
            <a:r>
              <a:rPr lang="ar-SA" b="1" dirty="0" err="1" smtClean="0"/>
              <a:t>نت</a:t>
            </a:r>
            <a:r>
              <a:rPr lang="ar-SA" b="1" dirty="0" smtClean="0"/>
              <a:t>  البعثة برئاسة وزير </a:t>
            </a:r>
            <a:r>
              <a:rPr lang="ar-SA" b="1" dirty="0" err="1" smtClean="0"/>
              <a:t>المقتدرأحمد</a:t>
            </a:r>
            <a:r>
              <a:rPr lang="ar-SA" b="1" dirty="0" smtClean="0"/>
              <a:t> بن فضلان البغدادي </a:t>
            </a:r>
          </a:p>
          <a:p>
            <a:pPr algn="just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أهم أعمال </a:t>
            </a:r>
            <a:r>
              <a:rPr lang="ar-SA" b="1" u="sng" dirty="0" err="1" smtClean="0">
                <a:solidFill>
                  <a:srgbClr val="FF0000"/>
                </a:solidFill>
              </a:rPr>
              <a:t>البعثة </a:t>
            </a:r>
            <a:r>
              <a:rPr lang="ar-SA" b="1" dirty="0" smtClean="0"/>
              <a:t>: عملت على نشر الإسلام واللغة </a:t>
            </a:r>
            <a:r>
              <a:rPr lang="ar-SA" b="1" dirty="0" err="1" smtClean="0"/>
              <a:t>العربية </a:t>
            </a:r>
            <a:r>
              <a:rPr lang="ar-SA" dirty="0" err="1" smtClean="0"/>
              <a:t>.</a:t>
            </a:r>
            <a:endParaRPr lang="ar-SA" dirty="0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أشهر علماء </a:t>
            </a:r>
            <a:r>
              <a:rPr lang="ar-SA" b="1" u="sng" dirty="0" err="1" smtClean="0">
                <a:solidFill>
                  <a:srgbClr val="FF0000"/>
                </a:solidFill>
              </a:rPr>
              <a:t>بلغاريا </a:t>
            </a:r>
            <a:r>
              <a:rPr lang="ar-SA" b="1" dirty="0" smtClean="0"/>
              <a:t>: الشيخ أحمد البلغاري أستاذ السلطان محمود </a:t>
            </a:r>
            <a:r>
              <a:rPr lang="ar-SA" b="1" dirty="0" err="1" smtClean="0"/>
              <a:t>الغزنوي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r>
              <a:rPr lang="ar-SA" b="1" u="sng" dirty="0" smtClean="0">
                <a:solidFill>
                  <a:srgbClr val="FF0000"/>
                </a:solidFill>
              </a:rPr>
              <a:t>أحوال سكان </a:t>
            </a:r>
            <a:r>
              <a:rPr lang="ar-SA" b="1" u="sng" dirty="0" err="1" smtClean="0">
                <a:solidFill>
                  <a:srgbClr val="FF0000"/>
                </a:solidFill>
              </a:rPr>
              <a:t>بلغاريا </a:t>
            </a:r>
            <a:r>
              <a:rPr lang="ar-SA" b="1" dirty="0" smtClean="0"/>
              <a:t>: كانوا يتكلمون العربية ويستعملون حروفها في كتاباتهم وظلوا كذلك حتى استيلاء المغول على بغداد عام </a:t>
            </a:r>
            <a:r>
              <a:rPr lang="ar-SA" b="1" dirty="0" err="1" smtClean="0"/>
              <a:t>656هـ</a:t>
            </a:r>
            <a:r>
              <a:rPr lang="ar-SA" b="1" dirty="0" smtClean="0"/>
              <a:t> فانعزلوا وقل اتصالهم بالعالم </a:t>
            </a:r>
            <a:r>
              <a:rPr lang="ar-SA" b="1" dirty="0" err="1" smtClean="0"/>
              <a:t>الإسلامي .</a:t>
            </a:r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2Lef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بلغاريا في العصر العثماني 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2Left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ar-SA" dirty="0" smtClean="0"/>
              <a:t>فتحت في زمن السلطان مراد الأول وابنه بايزيد حتى اصبحت جزء من بلاد </a:t>
            </a:r>
            <a:r>
              <a:rPr lang="ar-SA" dirty="0" err="1" smtClean="0"/>
              <a:t>الإسلام </a:t>
            </a:r>
            <a:r>
              <a:rPr lang="ar-SA" dirty="0" smtClean="0"/>
              <a:t>، وقاعدة لانطلاق الجيوش </a:t>
            </a:r>
            <a:r>
              <a:rPr lang="ar-SA" dirty="0" err="1" smtClean="0"/>
              <a:t>الإسلامية </a:t>
            </a:r>
            <a:r>
              <a:rPr lang="ar-SA" dirty="0" smtClean="0"/>
              <a:t>، واستمر الحكم العثماني أكثر من 5 قرون </a:t>
            </a:r>
            <a:r>
              <a:rPr lang="ar-SA" dirty="0" err="1" smtClean="0"/>
              <a:t>ونصف </a:t>
            </a:r>
            <a:r>
              <a:rPr lang="ar-SA" dirty="0" smtClean="0"/>
              <a:t>، انتشر الإسلام خلالها انتشارا </a:t>
            </a:r>
            <a:r>
              <a:rPr lang="ar-SA" dirty="0" err="1" smtClean="0"/>
              <a:t>كبيرا .</a:t>
            </a:r>
            <a:r>
              <a:rPr lang="ar-SA" dirty="0" smtClean="0"/>
              <a:t> </a:t>
            </a:r>
          </a:p>
          <a:p>
            <a:pPr algn="just"/>
            <a:r>
              <a:rPr lang="ar-SA" dirty="0" smtClean="0">
                <a:solidFill>
                  <a:srgbClr val="FF0000"/>
                </a:solidFill>
              </a:rPr>
              <a:t>كيف انفصلت بلغاريا عن الدولة العثمانية </a:t>
            </a:r>
          </a:p>
          <a:p>
            <a:pPr algn="just"/>
            <a:r>
              <a:rPr lang="ar-SA" dirty="0" smtClean="0"/>
              <a:t>نتيجة لدسائس الدول الأوروبية كروسيا والنمسا وبريطانيا وإثارتها </a:t>
            </a:r>
            <a:r>
              <a:rPr lang="ar-SA" dirty="0" err="1" smtClean="0"/>
              <a:t>للنعراتالقومية</a:t>
            </a:r>
            <a:r>
              <a:rPr lang="ar-SA" dirty="0" smtClean="0"/>
              <a:t> ، فقامت </a:t>
            </a:r>
            <a:r>
              <a:rPr lang="ar-SA" dirty="0" err="1" smtClean="0"/>
              <a:t>بها</a:t>
            </a:r>
            <a:r>
              <a:rPr lang="ar-SA" dirty="0" smtClean="0"/>
              <a:t> مملكة مستقاة </a:t>
            </a:r>
            <a:r>
              <a:rPr lang="ar-SA" dirty="0" err="1" smtClean="0"/>
              <a:t>بذاتها </a:t>
            </a:r>
            <a:r>
              <a:rPr lang="ar-SA" dirty="0" smtClean="0"/>
              <a:t>، بعد أن هاجر إليها كثير من النصارى وهجرها كثير من </a:t>
            </a:r>
            <a:r>
              <a:rPr lang="ar-SA" dirty="0" err="1" smtClean="0"/>
              <a:t>المسلمين .</a:t>
            </a:r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بلغاريا بعد الحرب العالمية الثانية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b="1" dirty="0" smtClean="0"/>
              <a:t>تعرضت لغزو الروس وسيطر عليها </a:t>
            </a:r>
            <a:r>
              <a:rPr lang="ar-SA" sz="3600" b="1" dirty="0" err="1" smtClean="0"/>
              <a:t>ا</a:t>
            </a:r>
            <a:r>
              <a:rPr lang="ar-SA" sz="3600" b="1" dirty="0" err="1" smtClean="0">
                <a:solidFill>
                  <a:schemeClr val="accent6">
                    <a:lumMod val="75000"/>
                  </a:schemeClr>
                </a:solidFill>
              </a:rPr>
              <a:t>لشيوعيون</a:t>
            </a:r>
            <a:r>
              <a:rPr lang="ar-SA" sz="3600" b="1" dirty="0" err="1" smtClean="0"/>
              <a:t> </a:t>
            </a:r>
            <a:r>
              <a:rPr lang="ar-SA" sz="3600" b="1" dirty="0" smtClean="0"/>
              <a:t>، وباتت ضمن المعسكر </a:t>
            </a:r>
            <a:r>
              <a:rPr lang="ar-SA" sz="3600" b="1" dirty="0" err="1" smtClean="0"/>
              <a:t>الاشتراكي .</a:t>
            </a:r>
            <a:r>
              <a:rPr lang="ar-SA" sz="3600" b="1" dirty="0" smtClean="0"/>
              <a:t> </a:t>
            </a:r>
          </a:p>
          <a:p>
            <a:endParaRPr lang="ar-SA" sz="3600" b="1" dirty="0" smtClean="0"/>
          </a:p>
          <a:p>
            <a:r>
              <a:rPr lang="ar-SA" sz="3600" b="1" dirty="0" err="1" smtClean="0">
                <a:solidFill>
                  <a:schemeClr val="accent6">
                    <a:lumMod val="75000"/>
                  </a:schemeClr>
                </a:solidFill>
              </a:rPr>
              <a:t>السكان </a:t>
            </a:r>
            <a:r>
              <a:rPr lang="ar-SA" sz="3600" b="1" dirty="0" smtClean="0"/>
              <a:t>: يعودون لأصول </a:t>
            </a:r>
            <a:r>
              <a:rPr lang="ar-SA" sz="3600" b="1" dirty="0" err="1" smtClean="0"/>
              <a:t>تركية </a:t>
            </a:r>
            <a:r>
              <a:rPr lang="ar-SA" sz="3600" b="1" dirty="0" smtClean="0"/>
              <a:t>، تتحدث لغة </a:t>
            </a:r>
            <a:r>
              <a:rPr lang="ar-SA" sz="3600" b="1" dirty="0" err="1" smtClean="0"/>
              <a:t>السلاف</a:t>
            </a:r>
            <a:r>
              <a:rPr lang="ar-SA" sz="3600" b="1" dirty="0" smtClean="0"/>
              <a:t> ، ويطلق على العاصمة </a:t>
            </a:r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صوفيا</a:t>
            </a:r>
            <a:endParaRPr lang="ar-S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cene3d>
            <a:camera prst="perspectiveBelow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المسلمون تحت الحكم الأرثوذكسي النصراني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dirty="0" smtClean="0"/>
              <a:t>1- انفصلت بلغاريا عن الدولة العثمانية بفعل الدسائس الأوروبية وإثارة </a:t>
            </a:r>
            <a:r>
              <a:rPr lang="ar-SA" dirty="0" err="1" smtClean="0"/>
              <a:t>النعرات</a:t>
            </a:r>
            <a:r>
              <a:rPr lang="ar-SA" dirty="0" smtClean="0"/>
              <a:t> </a:t>
            </a:r>
            <a:r>
              <a:rPr lang="ar-SA" dirty="0" err="1" smtClean="0"/>
              <a:t>القومية .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يمثل المسلمون أكثرية قبل </a:t>
            </a:r>
            <a:r>
              <a:rPr lang="ar-SA" dirty="0" err="1" smtClean="0"/>
              <a:t>الاستقلال .</a:t>
            </a:r>
            <a:endParaRPr lang="ar-SA" dirty="0" smtClean="0"/>
          </a:p>
          <a:p>
            <a:r>
              <a:rPr lang="ar-SA" dirty="0" smtClean="0"/>
              <a:t>3- تعرض المسلمون للظلم والاضطهاد </a:t>
            </a:r>
          </a:p>
          <a:p>
            <a:r>
              <a:rPr lang="ar-SA" dirty="0" smtClean="0"/>
              <a:t>4- </a:t>
            </a:r>
            <a:r>
              <a:rPr lang="ar-SA" dirty="0" err="1" smtClean="0"/>
              <a:t>هاجرالكثير</a:t>
            </a:r>
            <a:r>
              <a:rPr lang="ar-SA" dirty="0" smtClean="0"/>
              <a:t> من المسلمين خارج البلاد وحل محلهم العنصر البلغاري الذي استقدم من </a:t>
            </a:r>
            <a:r>
              <a:rPr lang="ar-SA" dirty="0" err="1" smtClean="0"/>
              <a:t>الخارج .</a:t>
            </a:r>
            <a:endParaRPr lang="ar-SA" dirty="0" smtClean="0"/>
          </a:p>
          <a:p>
            <a:r>
              <a:rPr lang="ar-SA" dirty="0" smtClean="0"/>
              <a:t>5-تعرضت الاقلية المسلمة للتنصير الاجباري وارتد البعض عن </a:t>
            </a:r>
            <a:r>
              <a:rPr lang="ar-SA" dirty="0" err="1" smtClean="0"/>
              <a:t>الإسلام .</a:t>
            </a:r>
            <a:endParaRPr lang="ar-SA" dirty="0" smtClean="0"/>
          </a:p>
          <a:p>
            <a:r>
              <a:rPr lang="ar-SA" dirty="0" smtClean="0"/>
              <a:t>6- استخدم العنف لتنصير المسلمين بصورة </a:t>
            </a:r>
            <a:r>
              <a:rPr lang="ar-SA" dirty="0" err="1" smtClean="0"/>
              <a:t>جماعية .</a:t>
            </a:r>
            <a:endParaRPr lang="ar-SA" dirty="0" smtClean="0"/>
          </a:p>
          <a:p>
            <a:r>
              <a:rPr lang="ar-SA" dirty="0" smtClean="0"/>
              <a:t>7- قلت مدارس تحفيظ القرآن الكريم والمدارس العلمية والمساجد 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المسلمون تحت الحكم الشيوعي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ar-SA" dirty="0" smtClean="0"/>
              <a:t>1- </a:t>
            </a:r>
            <a:r>
              <a:rPr lang="ar-SA" sz="3600" b="1" dirty="0" smtClean="0"/>
              <a:t>بدأت الشيوعية </a:t>
            </a:r>
            <a:r>
              <a:rPr lang="ar-SA" sz="3600" b="1" dirty="0" err="1" smtClean="0"/>
              <a:t>بالغاء</a:t>
            </a:r>
            <a:r>
              <a:rPr lang="ar-SA" sz="3600" b="1" dirty="0" smtClean="0"/>
              <a:t> قرار التنصير وإعلان حرية الاعتقاد محاولة لكسب المسلمين في </a:t>
            </a:r>
            <a:r>
              <a:rPr lang="ar-SA" sz="3600" b="1" dirty="0" err="1" smtClean="0"/>
              <a:t>البداية .</a:t>
            </a:r>
            <a:endParaRPr lang="ar-SA" sz="3600" b="1" dirty="0" smtClean="0"/>
          </a:p>
          <a:p>
            <a:pPr algn="just"/>
            <a:r>
              <a:rPr lang="ar-SA" sz="3600" b="1" dirty="0" smtClean="0"/>
              <a:t>2- لما حكموا البلاد قاموا بإحياء مشروع التنصير وبكل </a:t>
            </a:r>
            <a:r>
              <a:rPr lang="ar-SA" sz="3600" b="1" dirty="0" err="1" smtClean="0"/>
              <a:t>عنف .</a:t>
            </a:r>
            <a:r>
              <a:rPr lang="ar-SA" sz="3600" b="1" dirty="0" smtClean="0"/>
              <a:t> </a:t>
            </a:r>
          </a:p>
          <a:p>
            <a:pPr algn="just"/>
            <a:r>
              <a:rPr lang="ar-SA" sz="3600" b="1" dirty="0" smtClean="0"/>
              <a:t>3- منعوا نشر الإسلام </a:t>
            </a:r>
            <a:r>
              <a:rPr lang="ar-SA" sz="3600" b="1" dirty="0" err="1" smtClean="0"/>
              <a:t>وتعليمه .</a:t>
            </a:r>
            <a:r>
              <a:rPr lang="ar-SA" sz="3600" b="1" dirty="0" smtClean="0"/>
              <a:t> </a:t>
            </a:r>
          </a:p>
          <a:p>
            <a:pPr algn="just"/>
            <a:r>
              <a:rPr lang="ar-SA" sz="3600" b="1" dirty="0" smtClean="0"/>
              <a:t>4- نظمت حملات لتشويه الإسلام والمسلمين من قبل الكتاب </a:t>
            </a:r>
            <a:r>
              <a:rPr lang="ar-SA" sz="3600" b="1" dirty="0" err="1" smtClean="0"/>
              <a:t>الملحدين .</a:t>
            </a:r>
            <a:endParaRPr lang="ar-SA" sz="3600" b="1" dirty="0" smtClean="0"/>
          </a:p>
          <a:p>
            <a:pPr algn="just"/>
            <a:r>
              <a:rPr lang="ar-SA" sz="3600" b="1" dirty="0" smtClean="0"/>
              <a:t>5- إخراج الأفلام السينمائية التي تصور الاسلام والمسلمين في صور كاذبة </a:t>
            </a:r>
            <a:r>
              <a:rPr lang="ar-SA" sz="3600" b="1" dirty="0" err="1" smtClean="0"/>
              <a:t>ومفتراه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.</a:t>
            </a:r>
            <a:endParaRPr lang="ar-SA" sz="36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ar-SA" dirty="0" smtClean="0"/>
              <a:t>6- </a:t>
            </a:r>
            <a:r>
              <a:rPr lang="ar-SA" sz="3500" b="1" dirty="0" smtClean="0"/>
              <a:t>اهملت الاقاليم الإسلامية وعرضتها للفقر حتى تشيع أن الإسلام سبب فقرها </a:t>
            </a:r>
            <a:r>
              <a:rPr lang="ar-SA" sz="3500" b="1" dirty="0" err="1" smtClean="0"/>
              <a:t>وتأخرها .</a:t>
            </a:r>
            <a:endParaRPr lang="ar-SA" sz="3500" b="1" dirty="0" smtClean="0"/>
          </a:p>
          <a:p>
            <a:pPr algn="just"/>
            <a:r>
              <a:rPr lang="ar-SA" sz="3500" b="1" dirty="0" smtClean="0"/>
              <a:t>7- منع دخول المصاحف والكتب </a:t>
            </a:r>
            <a:r>
              <a:rPr lang="ar-SA" sz="3500" b="1" dirty="0" err="1" smtClean="0"/>
              <a:t>الدينية .</a:t>
            </a:r>
            <a:r>
              <a:rPr lang="ar-SA" sz="3500" b="1" dirty="0" smtClean="0"/>
              <a:t> </a:t>
            </a:r>
          </a:p>
          <a:p>
            <a:pPr algn="just"/>
            <a:r>
              <a:rPr lang="ar-SA" sz="3500" b="1" dirty="0" smtClean="0"/>
              <a:t>8- منعوا من الهجرة والاتصال بغيرهم فأصبحوا </a:t>
            </a:r>
            <a:r>
              <a:rPr lang="ar-SA" sz="3500" b="1" dirty="0" err="1" smtClean="0"/>
              <a:t>منعزلين </a:t>
            </a:r>
            <a:r>
              <a:rPr lang="ar-SA" sz="3500" b="1" dirty="0" smtClean="0"/>
              <a:t>، يعانون </a:t>
            </a:r>
            <a:r>
              <a:rPr lang="ar-SA" sz="3500" b="1" dirty="0" err="1" smtClean="0"/>
              <a:t>الفقر .</a:t>
            </a:r>
            <a:r>
              <a:rPr lang="ar-SA" sz="3500" b="1" dirty="0" smtClean="0"/>
              <a:t> </a:t>
            </a:r>
          </a:p>
          <a:p>
            <a:pPr algn="just"/>
            <a:r>
              <a:rPr lang="ar-SA" sz="3500" b="1" dirty="0" smtClean="0"/>
              <a:t>9-حرموا من المدارس حتى لم تؤسس الحكومة مدرسة للثانوية بمناطق </a:t>
            </a:r>
            <a:r>
              <a:rPr lang="ar-SA" sz="3500" b="1" dirty="0" err="1" smtClean="0"/>
              <a:t>المسلمين </a:t>
            </a:r>
            <a:r>
              <a:rPr lang="ar-SA" sz="3500" b="1" dirty="0" smtClean="0"/>
              <a:t>، واضطر المسلمون لتعليم ابنائهم سرا في البيوت أو ارسالهم للعلماء والحفاظ في قرى أخرى.</a:t>
            </a:r>
          </a:p>
          <a:p>
            <a:pPr algn="just"/>
            <a:r>
              <a:rPr lang="ar-SA" sz="3500" b="1" dirty="0" smtClean="0"/>
              <a:t>10- اهملت المساجد وأغلق أكثرها فعلى سبيل المثال صوفيا </a:t>
            </a:r>
            <a:r>
              <a:rPr lang="ar-SA" sz="3500" b="1" dirty="0" err="1" smtClean="0"/>
              <a:t>بها</a:t>
            </a:r>
            <a:r>
              <a:rPr lang="ar-SA" sz="3500" b="1" dirty="0" smtClean="0"/>
              <a:t> 3 مساجد حول أحدها لمتحف والآخر لكنيسة والثالث مغلق وأزيلت منارته.</a:t>
            </a:r>
            <a:endParaRPr lang="ar-SA" sz="35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2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ar-SA" sz="3600" b="1" dirty="0" smtClean="0"/>
              <a:t>11- تخصيص دار افتاء خاصة بكل قومية  ثم إلغاء منصب المفتي لبعضهم  للقضاء على </a:t>
            </a:r>
            <a:r>
              <a:rPr lang="ar-SA" sz="3600" b="1" dirty="0" err="1" smtClean="0"/>
              <a:t>المسلمين .</a:t>
            </a:r>
            <a:endParaRPr lang="ar-SA" sz="3600" b="1" smtClean="0"/>
          </a:p>
          <a:p>
            <a:pPr algn="just"/>
            <a:endParaRPr lang="ar-SA" sz="3600" b="1" dirty="0" smtClean="0"/>
          </a:p>
          <a:p>
            <a:pPr algn="just"/>
            <a:r>
              <a:rPr lang="ar-SA" sz="3600" b="1" dirty="0" smtClean="0"/>
              <a:t> قاوم المسلمون مقاومة قوية سجن البعض منهم ومات البعض تحت </a:t>
            </a:r>
            <a:r>
              <a:rPr lang="ar-SA" sz="3600" b="1" dirty="0" err="1" smtClean="0"/>
              <a:t>التعذيب .</a:t>
            </a:r>
            <a:endParaRPr lang="ar-SA" sz="3600" b="1" dirty="0" smtClean="0"/>
          </a:p>
          <a:p>
            <a:pPr algn="just"/>
            <a:r>
              <a:rPr lang="ar-SA" b="1" dirty="0" smtClean="0"/>
              <a:t> يسود المذهب الحنفي بين </a:t>
            </a:r>
            <a:r>
              <a:rPr lang="ar-SA" b="1" dirty="0" err="1" smtClean="0"/>
              <a:t>المسلمين .</a:t>
            </a:r>
            <a:r>
              <a:rPr lang="ar-SA" b="1" dirty="0" smtClean="0"/>
              <a:t> </a:t>
            </a:r>
          </a:p>
          <a:p>
            <a:pPr algn="just"/>
            <a:r>
              <a:rPr lang="ar-SA" sz="3600" b="1" dirty="0" smtClean="0">
                <a:solidFill>
                  <a:srgbClr val="FF0000"/>
                </a:solidFill>
              </a:rPr>
              <a:t>الوضع الراهن للمسلمين في </a:t>
            </a:r>
            <a:r>
              <a:rPr lang="ar-SA" sz="3600" b="1" dirty="0" err="1" smtClean="0">
                <a:solidFill>
                  <a:srgbClr val="FF0000"/>
                </a:solidFill>
              </a:rPr>
              <a:t>بلغاريا </a:t>
            </a:r>
            <a:r>
              <a:rPr lang="ar-SA" sz="3600" b="1" dirty="0" smtClean="0">
                <a:solidFill>
                  <a:srgbClr val="FF0000"/>
                </a:solidFill>
              </a:rPr>
              <a:t>:ص 627 </a:t>
            </a:r>
            <a:endParaRPr lang="ar-SA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b="1" dirty="0" smtClean="0">
                <a:solidFill>
                  <a:schemeClr val="accent3">
                    <a:lumMod val="50000"/>
                  </a:schemeClr>
                </a:solidFill>
              </a:rPr>
              <a:t>يوغسلافيا </a:t>
            </a:r>
            <a:endParaRPr lang="ar-SA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تتكون من ست </a:t>
            </a:r>
            <a:r>
              <a:rPr lang="ar-SA" b="1" dirty="0" err="1" smtClean="0">
                <a:solidFill>
                  <a:srgbClr val="FF0000"/>
                </a:solidFill>
              </a:rPr>
              <a:t>جمهوريات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b="1" dirty="0" err="1" smtClean="0"/>
              <a:t>صربيا </a:t>
            </a:r>
            <a:r>
              <a:rPr lang="ar-SA" b="1" dirty="0" smtClean="0"/>
              <a:t>، </a:t>
            </a:r>
            <a:r>
              <a:rPr lang="ar-SA" b="1" dirty="0" err="1" smtClean="0"/>
              <a:t>كرواتيا </a:t>
            </a:r>
            <a:r>
              <a:rPr lang="ar-SA" b="1" dirty="0" smtClean="0"/>
              <a:t>، البوسنة </a:t>
            </a:r>
            <a:r>
              <a:rPr lang="ar-SA" b="1" dirty="0" err="1" smtClean="0"/>
              <a:t>والهرسك </a:t>
            </a:r>
            <a:r>
              <a:rPr lang="ar-SA" b="1" dirty="0" smtClean="0"/>
              <a:t>، </a:t>
            </a:r>
            <a:r>
              <a:rPr lang="ar-SA" b="1" dirty="0" err="1" smtClean="0"/>
              <a:t>مقدونيا </a:t>
            </a:r>
            <a:r>
              <a:rPr lang="ar-SA" b="1" dirty="0" smtClean="0"/>
              <a:t>، </a:t>
            </a:r>
            <a:r>
              <a:rPr lang="ar-SA" b="1" dirty="0" err="1" smtClean="0"/>
              <a:t>سلوفيتيا</a:t>
            </a:r>
            <a:r>
              <a:rPr lang="ar-SA" b="1" dirty="0" smtClean="0"/>
              <a:t> ، الجبل </a:t>
            </a:r>
            <a:r>
              <a:rPr lang="ar-SA" b="1" dirty="0" err="1" smtClean="0"/>
              <a:t>الأسود .</a:t>
            </a:r>
            <a:r>
              <a:rPr lang="ar-SA" b="1" dirty="0" smtClean="0"/>
              <a:t>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متى وصلها </a:t>
            </a:r>
            <a:r>
              <a:rPr lang="ar-SA" b="1" dirty="0" err="1" smtClean="0">
                <a:solidFill>
                  <a:srgbClr val="FF0000"/>
                </a:solidFill>
              </a:rPr>
              <a:t>الإسلام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b="1" dirty="0" smtClean="0"/>
              <a:t>بعد فتح صقلية في القرن الثالث </a:t>
            </a:r>
            <a:r>
              <a:rPr lang="ar-SA" b="1" dirty="0" err="1" smtClean="0"/>
              <a:t>الهجري .</a:t>
            </a:r>
            <a:endParaRPr lang="ar-SA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متى انتشر فيها الإسلام بصورة </a:t>
            </a:r>
            <a:r>
              <a:rPr lang="ar-SA" b="1" dirty="0" err="1" smtClean="0">
                <a:solidFill>
                  <a:srgbClr val="FF0000"/>
                </a:solidFill>
              </a:rPr>
              <a:t>قوية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b="1" dirty="0" smtClean="0"/>
              <a:t>مع الفتح العثماني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دخول العثمانيين ليوغسلافيا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فتح العثمانيين بلغراد </a:t>
            </a:r>
          </a:p>
          <a:p>
            <a:r>
              <a:rPr lang="ar-SA" sz="3600" b="1" dirty="0" smtClean="0"/>
              <a:t>- استنجد </a:t>
            </a:r>
            <a:r>
              <a:rPr lang="ar-SA" sz="3600" b="1" dirty="0" err="1" smtClean="0"/>
              <a:t>البشناق</a:t>
            </a:r>
            <a:r>
              <a:rPr lang="ar-SA" sz="3600" b="1" dirty="0" smtClean="0"/>
              <a:t> ( أهل البوسنة) بالعثمانيين نتيجة لشدة الصراع بين المذاهب </a:t>
            </a:r>
            <a:r>
              <a:rPr lang="ar-SA" sz="3600" b="1" dirty="0" err="1" smtClean="0"/>
              <a:t>النصرانية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- مذهب </a:t>
            </a:r>
            <a:r>
              <a:rPr lang="ar-SA" sz="3600" b="1" dirty="0" err="1" smtClean="0"/>
              <a:t>البشناق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: </a:t>
            </a:r>
            <a:r>
              <a:rPr lang="ar-SA" sz="3600" b="1" dirty="0" smtClean="0"/>
              <a:t>( الكنيسة </a:t>
            </a:r>
            <a:r>
              <a:rPr lang="ar-SA" sz="3600" b="1" dirty="0" err="1" smtClean="0"/>
              <a:t>البشناقية</a:t>
            </a:r>
            <a:r>
              <a:rPr lang="ar-SA" sz="3600" b="1" dirty="0" smtClean="0"/>
              <a:t> ) وهو يعارض المذهبين الكاثوليكي </a:t>
            </a:r>
            <a:r>
              <a:rPr lang="ar-SA" sz="3600" b="1" dirty="0" err="1" smtClean="0"/>
              <a:t>والأرثوذكسي ...</a:t>
            </a:r>
            <a:r>
              <a:rPr lang="ar-SA" sz="3600" b="1" dirty="0" smtClean="0"/>
              <a:t> ولذلك كانوا متهيئين لقبول </a:t>
            </a:r>
            <a:r>
              <a:rPr lang="ar-SA" sz="3600" b="1" dirty="0" err="1" smtClean="0"/>
              <a:t>الإسلام .</a:t>
            </a:r>
            <a:endParaRPr lang="ar-SA" sz="36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ContrastingLeftFacing"/>
            <a:lightRig rig="threePt" dir="t"/>
          </a:scene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دور السلطان محمد الفاتح 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2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تقدم لنجدة </a:t>
            </a:r>
            <a:r>
              <a:rPr lang="ar-SA" sz="3600" b="1" dirty="0" err="1" smtClean="0"/>
              <a:t>البشناق</a:t>
            </a:r>
            <a:r>
              <a:rPr lang="ar-SA" sz="3600" b="1" dirty="0" smtClean="0"/>
              <a:t> سنة </a:t>
            </a:r>
            <a:r>
              <a:rPr lang="ar-SA" sz="3600" b="1" dirty="0" err="1" smtClean="0"/>
              <a:t>868هـ</a:t>
            </a:r>
            <a:r>
              <a:rPr lang="ar-SA" sz="3600" b="1" dirty="0" smtClean="0"/>
              <a:t> ففتح البلاد وحسم الصراع بين المذاهب </a:t>
            </a:r>
            <a:r>
              <a:rPr lang="ar-SA" sz="3600" b="1" dirty="0" err="1" smtClean="0"/>
              <a:t>النصرانية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- دخل </a:t>
            </a:r>
            <a:r>
              <a:rPr lang="ar-SA" sz="3600" b="1" dirty="0" err="1" smtClean="0"/>
              <a:t>البشناق</a:t>
            </a:r>
            <a:r>
              <a:rPr lang="ar-SA" sz="3600" b="1" dirty="0" smtClean="0"/>
              <a:t> في الإسلام زرافات </a:t>
            </a:r>
            <a:r>
              <a:rPr lang="ar-SA" sz="3600" b="1" dirty="0" err="1" smtClean="0"/>
              <a:t>ووحدانا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- شيدوا مدن </a:t>
            </a:r>
            <a:r>
              <a:rPr lang="ar-SA" sz="3600" b="1" dirty="0" err="1" smtClean="0"/>
              <a:t>إسلامية </a:t>
            </a:r>
            <a:r>
              <a:rPr lang="ar-SA" sz="3600" b="1" dirty="0" smtClean="0"/>
              <a:t>( </a:t>
            </a:r>
            <a:r>
              <a:rPr lang="ar-SA" sz="3600" b="1" dirty="0" err="1" smtClean="0"/>
              <a:t>سراييفو ) .</a:t>
            </a:r>
            <a:endParaRPr lang="ar-SA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أحوال مسلمين يوغسلافيا بعد ضعف العثمانيين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ar-SA" u="sng" dirty="0" smtClean="0">
                <a:solidFill>
                  <a:srgbClr val="FF0000"/>
                </a:solidFill>
              </a:rPr>
              <a:t>- </a:t>
            </a:r>
            <a:r>
              <a:rPr lang="ar-SA" b="1" u="sng" dirty="0" smtClean="0">
                <a:solidFill>
                  <a:srgbClr val="FF0000"/>
                </a:solidFill>
              </a:rPr>
              <a:t>استولت النمسا على عدة </a:t>
            </a:r>
            <a:r>
              <a:rPr lang="ar-SA" b="1" u="sng" dirty="0" err="1" smtClean="0">
                <a:solidFill>
                  <a:srgbClr val="FF0000"/>
                </a:solidFill>
              </a:rPr>
              <a:t>مناطق .</a:t>
            </a:r>
            <a:r>
              <a:rPr lang="ar-SA" b="1" u="sng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ar-SA" b="1" dirty="0" smtClean="0"/>
              <a:t>- تعرضوا للاضطهاد وإلى عمليات التنصير فهاجر المسلمين بدينهم إلى تركيا والبلاد </a:t>
            </a:r>
            <a:r>
              <a:rPr lang="ar-SA" b="1" dirty="0" err="1" smtClean="0"/>
              <a:t>الإسلامية .</a:t>
            </a:r>
            <a:endParaRPr lang="ar-SA" b="1" dirty="0" smtClean="0"/>
          </a:p>
          <a:p>
            <a:pPr algn="just"/>
            <a:r>
              <a:rPr lang="ar-SA" b="1" dirty="0" smtClean="0"/>
              <a:t>- تهجير الكاثوليك النصارى إلى </a:t>
            </a:r>
            <a:r>
              <a:rPr lang="ar-SA" b="1" dirty="0" err="1" smtClean="0"/>
              <a:t>البوسنة </a:t>
            </a:r>
            <a:r>
              <a:rPr lang="ar-SA" b="1" dirty="0" smtClean="0"/>
              <a:t>، وهدمت المساجد.</a:t>
            </a:r>
          </a:p>
          <a:p>
            <a:pPr algn="just"/>
            <a:r>
              <a:rPr lang="ar-SA" b="1" dirty="0" smtClean="0"/>
              <a:t>- ثار المسلمون برئاسة </a:t>
            </a:r>
            <a:r>
              <a:rPr lang="ar-SA" b="1" u="sng" dirty="0" smtClean="0">
                <a:solidFill>
                  <a:srgbClr val="C00000"/>
                </a:solidFill>
              </a:rPr>
              <a:t>علي فهمي </a:t>
            </a:r>
            <a:r>
              <a:rPr lang="ar-SA" b="1" u="sng" dirty="0" err="1" smtClean="0">
                <a:solidFill>
                  <a:srgbClr val="C00000"/>
                </a:solidFill>
              </a:rPr>
              <a:t>جانيش</a:t>
            </a:r>
            <a:r>
              <a:rPr lang="ar-SA" b="1" u="sng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وأنضم اليهم الأرثوذكس ونجحوا في الحصول على الحكم الذاتي في الأمور الدينية </a:t>
            </a:r>
            <a:r>
              <a:rPr lang="ar-SA" b="1" dirty="0" err="1" smtClean="0"/>
              <a:t>فقط.</a:t>
            </a:r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chemeClr val="accent3">
                    <a:lumMod val="75000"/>
                  </a:schemeClr>
                </a:solidFill>
              </a:rPr>
              <a:t>دولة الصرب وروسيا </a:t>
            </a:r>
            <a:endParaRPr lang="ar-SA" b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ar-SA" dirty="0" smtClean="0"/>
              <a:t>- </a:t>
            </a:r>
            <a:r>
              <a:rPr lang="ar-SA" sz="3600" b="1" dirty="0" smtClean="0"/>
              <a:t>غدر الأرثوذكس </a:t>
            </a:r>
            <a:r>
              <a:rPr lang="ar-SA" sz="3600" b="1" dirty="0" err="1" smtClean="0"/>
              <a:t>بالمسلمين </a:t>
            </a:r>
            <a:r>
              <a:rPr lang="ar-SA" sz="3600" b="1" dirty="0" smtClean="0"/>
              <a:t>( أخذوا </a:t>
            </a:r>
            <a:r>
              <a:rPr lang="ar-SA" sz="3600" b="1" dirty="0" err="1" smtClean="0"/>
              <a:t>أراضيهم )</a:t>
            </a:r>
            <a:r>
              <a:rPr lang="ar-SA" sz="3600" b="1" dirty="0" smtClean="0"/>
              <a:t> </a:t>
            </a:r>
          </a:p>
          <a:p>
            <a:pPr algn="just"/>
            <a:r>
              <a:rPr lang="ar-SA" sz="3600" b="1" dirty="0" smtClean="0"/>
              <a:t>- اتبعوا أسلوب تهجير وإغلاق مدارسهم </a:t>
            </a:r>
            <a:r>
              <a:rPr lang="ar-SA" sz="3600" b="1" dirty="0" err="1" smtClean="0"/>
              <a:t>ومساجدهم .</a:t>
            </a:r>
            <a:r>
              <a:rPr lang="ar-SA" sz="3600" b="1" dirty="0" smtClean="0"/>
              <a:t> حتى حولوا مسجد بتار والذي كان من أجمل المساجد إلى مقر للبرلمان </a:t>
            </a:r>
            <a:r>
              <a:rPr lang="ar-SA" sz="3600" b="1" dirty="0" err="1" smtClean="0"/>
              <a:t>اليوغسلافي .</a:t>
            </a:r>
            <a:r>
              <a:rPr lang="ar-SA" sz="3600" b="1" dirty="0" smtClean="0"/>
              <a:t> </a:t>
            </a:r>
          </a:p>
          <a:p>
            <a:pPr algn="just"/>
            <a:r>
              <a:rPr lang="ar-SA" sz="3600" u="sng" dirty="0" smtClean="0">
                <a:solidFill>
                  <a:srgbClr val="FF0000"/>
                </a:solidFill>
              </a:rPr>
              <a:t>حركة المقاومة الإسلامية  </a:t>
            </a:r>
          </a:p>
          <a:p>
            <a:pPr algn="just"/>
            <a:r>
              <a:rPr lang="ar-SA" sz="3600" b="1" dirty="0" smtClean="0"/>
              <a:t>الحزب الإسلامي برئاسة </a:t>
            </a:r>
            <a:r>
              <a:rPr lang="ar-SA" sz="3600" b="1" u="sng" dirty="0" smtClean="0">
                <a:solidFill>
                  <a:srgbClr val="FF0000"/>
                </a:solidFill>
              </a:rPr>
              <a:t>محمد </a:t>
            </a:r>
            <a:r>
              <a:rPr lang="ar-SA" sz="3600" b="1" u="sng" dirty="0" err="1" smtClean="0">
                <a:solidFill>
                  <a:srgbClr val="FF0000"/>
                </a:solidFill>
              </a:rPr>
              <a:t>سباهو</a:t>
            </a:r>
            <a:r>
              <a:rPr lang="ar-SA" sz="3600" b="1" u="sng" dirty="0" smtClean="0">
                <a:solidFill>
                  <a:srgbClr val="FF0000"/>
                </a:solidFill>
              </a:rPr>
              <a:t> </a:t>
            </a:r>
            <a:r>
              <a:rPr lang="ar-SA" sz="3600" b="1" dirty="0" err="1" smtClean="0"/>
              <a:t>.</a:t>
            </a:r>
            <a:endParaRPr lang="ar-SA" sz="3600" b="1" dirty="0" smtClean="0"/>
          </a:p>
          <a:p>
            <a:pPr algn="just"/>
            <a:endParaRPr lang="ar-SA" sz="36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الحكم الشيوعي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</a:t>
            </a:r>
            <a:r>
              <a:rPr lang="ar-SA" b="1" dirty="0" smtClean="0"/>
              <a:t>بزعامة تيتو قام الشيوعيون بمذابح ضد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، وهدموا </a:t>
            </a:r>
            <a:r>
              <a:rPr lang="ar-SA" b="1" dirty="0" err="1" smtClean="0"/>
              <a:t>المساجد </a:t>
            </a:r>
            <a:r>
              <a:rPr lang="ar-SA" b="1" dirty="0" smtClean="0"/>
              <a:t>، </a:t>
            </a:r>
            <a:r>
              <a:rPr lang="ar-SA" b="1" dirty="0" err="1" smtClean="0"/>
              <a:t>واغلقوا</a:t>
            </a:r>
            <a:r>
              <a:rPr lang="ar-SA" b="1" dirty="0" smtClean="0"/>
              <a:t> </a:t>
            </a:r>
            <a:r>
              <a:rPr lang="ar-SA" b="1" dirty="0" err="1" smtClean="0"/>
              <a:t>المدارس </a:t>
            </a:r>
            <a:r>
              <a:rPr lang="ar-SA" b="1" dirty="0" smtClean="0"/>
              <a:t>، وأبيد 24 ألف </a:t>
            </a:r>
            <a:r>
              <a:rPr lang="ar-SA" b="1" dirty="0" err="1" smtClean="0"/>
              <a:t>مسلم </a:t>
            </a:r>
            <a:r>
              <a:rPr lang="ar-SA" b="1" dirty="0" smtClean="0"/>
              <a:t>، وقتل عدد من العلماء </a:t>
            </a:r>
            <a:r>
              <a:rPr lang="ar-SA" b="1" dirty="0" err="1" smtClean="0"/>
              <a:t>والزعماء .</a:t>
            </a:r>
            <a:endParaRPr lang="ar-SA" b="1" dirty="0" smtClean="0"/>
          </a:p>
          <a:p>
            <a:r>
              <a:rPr lang="ar-SA" b="1" dirty="0" smtClean="0"/>
              <a:t>- اصدار قانون يقضي بإلغاء المحاكم </a:t>
            </a:r>
            <a:r>
              <a:rPr lang="ar-SA" b="1" dirty="0" err="1" smtClean="0"/>
              <a:t>الشرعية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- استطاع المسلمون بعد سلسلة من الاضطهاد استرداد كيانهم فقامت جمهورية إسلامية في البوسنة </a:t>
            </a:r>
            <a:r>
              <a:rPr lang="ar-SA" b="1" dirty="0" err="1" smtClean="0"/>
              <a:t>والهرسك </a:t>
            </a:r>
            <a:r>
              <a:rPr lang="ar-SA" b="1" dirty="0" smtClean="0"/>
              <a:t>.، أغلبها </a:t>
            </a:r>
            <a:r>
              <a:rPr lang="ar-SA" b="1" dirty="0" err="1" smtClean="0"/>
              <a:t>مسلمون </a:t>
            </a:r>
            <a:r>
              <a:rPr lang="ar-SA" b="1" dirty="0" smtClean="0"/>
              <a:t>، يتمتعون بحرية التعبد وبناء المدارس والمساجد وشراء الكتب </a:t>
            </a:r>
            <a:r>
              <a:rPr lang="ar-SA" b="1" dirty="0" err="1" smtClean="0"/>
              <a:t>الإسلامية .</a:t>
            </a:r>
            <a:endParaRPr lang="ar-SA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أوضاع المسلمون حاليا في يوغسلافيا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Below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تضع الحكومة الشيوعية العراقيل أمام المسلمين </a:t>
            </a:r>
            <a:r>
              <a:rPr lang="ar-SA" b="1" u="sng" dirty="0" err="1" smtClean="0">
                <a:solidFill>
                  <a:srgbClr val="FF0000"/>
                </a:solidFill>
              </a:rPr>
              <a:t>ومنها </a:t>
            </a:r>
            <a:r>
              <a:rPr lang="ar-SA" dirty="0" err="1" smtClean="0"/>
              <a:t>:</a:t>
            </a:r>
            <a:r>
              <a:rPr lang="ar-SA" dirty="0" smtClean="0"/>
              <a:t> </a:t>
            </a:r>
          </a:p>
          <a:p>
            <a:pPr algn="just"/>
            <a:r>
              <a:rPr lang="ar-SA" dirty="0" smtClean="0"/>
              <a:t>1- </a:t>
            </a:r>
            <a:r>
              <a:rPr lang="ar-SA" b="1" dirty="0" smtClean="0"/>
              <a:t>عدم توليتهم المناصب الحكومية الإدارية أو الاقتصادية أو </a:t>
            </a:r>
            <a:r>
              <a:rPr lang="ar-SA" b="1" dirty="0" err="1" smtClean="0"/>
              <a:t>الجيش .</a:t>
            </a:r>
            <a:r>
              <a:rPr lang="ar-SA" b="1" dirty="0" smtClean="0"/>
              <a:t> </a:t>
            </a:r>
          </a:p>
          <a:p>
            <a:pPr algn="just"/>
            <a:r>
              <a:rPr lang="ar-SA" b="1" dirty="0" smtClean="0"/>
              <a:t>2-ممارسة التمييز </a:t>
            </a:r>
            <a:r>
              <a:rPr lang="ar-SA" b="1" dirty="0" err="1" smtClean="0"/>
              <a:t>العنصري .</a:t>
            </a:r>
            <a:r>
              <a:rPr lang="ar-SA" b="1" dirty="0" smtClean="0"/>
              <a:t> </a:t>
            </a:r>
          </a:p>
          <a:p>
            <a:pPr algn="just"/>
            <a:r>
              <a:rPr lang="ar-SA" b="1" dirty="0" smtClean="0"/>
              <a:t>3-وصف المسلمين بالتعصب والتطرف في وسائل </a:t>
            </a:r>
            <a:r>
              <a:rPr lang="ar-SA" b="1" dirty="0" err="1" smtClean="0"/>
              <a:t>الإعلام .</a:t>
            </a:r>
            <a:r>
              <a:rPr lang="ar-SA" b="1" dirty="0" smtClean="0"/>
              <a:t> </a:t>
            </a:r>
          </a:p>
          <a:p>
            <a:pPr algn="just"/>
            <a:r>
              <a:rPr lang="ar-SA" b="1" dirty="0" smtClean="0"/>
              <a:t>4-ازداد عدد المعتقلين الذين طالبوا بالحرية الدينية الإسلامية </a:t>
            </a:r>
          </a:p>
          <a:p>
            <a:pPr algn="just"/>
            <a:r>
              <a:rPr lang="ar-SA" b="1" dirty="0" smtClean="0"/>
              <a:t>5-تعرض المسلمون للمذابح في البوسنة </a:t>
            </a:r>
            <a:r>
              <a:rPr lang="ar-SA" b="1" dirty="0" err="1" smtClean="0"/>
              <a:t>والهرسك </a:t>
            </a:r>
            <a:r>
              <a:rPr lang="ar-SA" b="1" dirty="0" smtClean="0"/>
              <a:t>، </a:t>
            </a:r>
            <a:r>
              <a:rPr lang="ar-SA" b="1" dirty="0" err="1" smtClean="0"/>
              <a:t>والاعتداءات .</a:t>
            </a:r>
            <a:endParaRPr lang="ar-SA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997</Words>
  <Application>Microsoft Office PowerPoint</Application>
  <PresentationFormat>On-screen Show (4:3)</PresentationFormat>
  <Paragraphs>92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سمة Office</vt:lpstr>
      <vt:lpstr>سيبيريا </vt:lpstr>
      <vt:lpstr>PowerPoint Presentation</vt:lpstr>
      <vt:lpstr>أوضاع  المسلمين بعد دخول الروس  ( مصادر الدعوة الإسلامية)</vt:lpstr>
      <vt:lpstr>المسلمون في أوربا الشرقية  (بلغاريا)</vt:lpstr>
      <vt:lpstr>PowerPoint Presentation</vt:lpstr>
      <vt:lpstr>بلغاريا في العصر العثماني </vt:lpstr>
      <vt:lpstr>بلغاريا بعد الحرب العالمية الثانية </vt:lpstr>
      <vt:lpstr>المسلمون تحت الحكم الأرثوذكسي النصراني </vt:lpstr>
      <vt:lpstr>المسلمون تحت الحكم الشيوعي </vt:lpstr>
      <vt:lpstr>PowerPoint Presentation</vt:lpstr>
      <vt:lpstr>PowerPoint Presentation</vt:lpstr>
      <vt:lpstr>يوغسلافيا </vt:lpstr>
      <vt:lpstr>دخول العثمانيين ليوغسلافيا </vt:lpstr>
      <vt:lpstr>دور السلطان محمد الفاتح </vt:lpstr>
      <vt:lpstr>أحوال مسلمين يوغسلافيا بعد ضعف العثمانيين </vt:lpstr>
      <vt:lpstr>دولة الصرب وروسيا </vt:lpstr>
      <vt:lpstr>الحكم الشيوعي </vt:lpstr>
      <vt:lpstr>أوضاع المسلمون حاليا في يوغسلافيا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help</dc:creator>
  <cp:lastModifiedBy>ndfvv</cp:lastModifiedBy>
  <cp:revision>59</cp:revision>
  <dcterms:created xsi:type="dcterms:W3CDTF">2012-04-27T12:36:07Z</dcterms:created>
  <dcterms:modified xsi:type="dcterms:W3CDTF">2014-05-14T11:10:48Z</dcterms:modified>
</cp:coreProperties>
</file>