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257" r:id="rId3"/>
    <p:sldId id="258" r:id="rId4"/>
    <p:sldId id="265" r:id="rId5"/>
    <p:sldId id="259" r:id="rId6"/>
    <p:sldId id="260" r:id="rId7"/>
    <p:sldId id="261" r:id="rId8"/>
    <p:sldId id="262" r:id="rId9"/>
    <p:sldId id="263" r:id="rId10"/>
    <p:sldId id="264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85125" autoAdjust="0"/>
  </p:normalViewPr>
  <p:slideViewPr>
    <p:cSldViewPr>
      <p:cViewPr>
        <p:scale>
          <a:sx n="75" d="100"/>
          <a:sy n="75" d="100"/>
        </p:scale>
        <p:origin x="-1236" y="1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617899F-AFF0-4219-8BAA-E4DAA801C188}" type="datetimeFigureOut">
              <a:rPr lang="ar-SA" smtClean="0"/>
              <a:pPr/>
              <a:t>15/07/35</a:t>
            </a:fld>
            <a:endParaRPr lang="ar-SA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20A4BD-04AE-44C5-A11A-99DBA9829B47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617899F-AFF0-4219-8BAA-E4DAA801C188}" type="datetimeFigureOut">
              <a:rPr lang="ar-SA" smtClean="0"/>
              <a:pPr/>
              <a:t>15/07/35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20A4BD-04AE-44C5-A11A-99DBA9829B4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617899F-AFF0-4219-8BAA-E4DAA801C188}" type="datetimeFigureOut">
              <a:rPr lang="ar-SA" smtClean="0"/>
              <a:pPr/>
              <a:t>15/07/35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20A4BD-04AE-44C5-A11A-99DBA9829B47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617899F-AFF0-4219-8BAA-E4DAA801C188}" type="datetimeFigureOut">
              <a:rPr lang="ar-SA" smtClean="0"/>
              <a:pPr/>
              <a:t>15/07/35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20A4BD-04AE-44C5-A11A-99DBA9829B4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617899F-AFF0-4219-8BAA-E4DAA801C188}" type="datetimeFigureOut">
              <a:rPr lang="ar-SA" smtClean="0"/>
              <a:pPr/>
              <a:t>15/07/35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20A4BD-04AE-44C5-A11A-99DBA9829B4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617899F-AFF0-4219-8BAA-E4DAA801C188}" type="datetimeFigureOut">
              <a:rPr lang="ar-SA" smtClean="0"/>
              <a:pPr/>
              <a:t>15/07/35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20A4BD-04AE-44C5-A11A-99DBA9829B4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617899F-AFF0-4219-8BAA-E4DAA801C188}" type="datetimeFigureOut">
              <a:rPr lang="ar-SA" smtClean="0"/>
              <a:pPr/>
              <a:t>15/07/35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20A4BD-04AE-44C5-A11A-99DBA9829B47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617899F-AFF0-4219-8BAA-E4DAA801C188}" type="datetimeFigureOut">
              <a:rPr lang="ar-SA" smtClean="0"/>
              <a:pPr/>
              <a:t>15/07/35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20A4BD-04AE-44C5-A11A-99DBA9829B4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617899F-AFF0-4219-8BAA-E4DAA801C188}" type="datetimeFigureOut">
              <a:rPr lang="ar-SA" smtClean="0"/>
              <a:pPr/>
              <a:t>15/07/35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20A4BD-04AE-44C5-A11A-99DBA9829B47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617899F-AFF0-4219-8BAA-E4DAA801C188}" type="datetimeFigureOut">
              <a:rPr lang="ar-SA" smtClean="0"/>
              <a:pPr/>
              <a:t>15/07/35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20A4BD-04AE-44C5-A11A-99DBA9829B4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617899F-AFF0-4219-8BAA-E4DAA801C188}" type="datetimeFigureOut">
              <a:rPr lang="ar-SA" smtClean="0"/>
              <a:pPr/>
              <a:t>15/07/35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20A4BD-04AE-44C5-A11A-99DBA9829B4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F617899F-AFF0-4219-8BAA-E4DAA801C188}" type="datetimeFigureOut">
              <a:rPr lang="ar-SA" smtClean="0"/>
              <a:pPr/>
              <a:t>15/07/35</a:t>
            </a:fld>
            <a:endParaRPr lang="ar-SA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ar-SA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120A4BD-04AE-44C5-A11A-99DBA9829B47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r" rtl="1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r" rtl="1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r" rtl="1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r" rtl="1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r" rtl="1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r" rtl="1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40000"/>
              <a:lumOff val="60000"/>
            </a:schemeClr>
          </a:solidFill>
          <a:scene3d>
            <a:camera prst="isometricOffAxis1Right"/>
            <a:lightRig rig="threePt" dir="t"/>
          </a:scene3d>
        </p:spPr>
        <p:txBody>
          <a:bodyPr/>
          <a:lstStyle/>
          <a:p>
            <a:pPr algn="ctr"/>
            <a:r>
              <a:rPr lang="ar-SA" b="1" dirty="0" smtClean="0">
                <a:solidFill>
                  <a:schemeClr val="accent5"/>
                </a:solidFill>
              </a:rPr>
              <a:t>واقع العالم الإسلامي من الناحية السياسية </a:t>
            </a:r>
            <a:endParaRPr lang="ar-SA" b="1" dirty="0">
              <a:solidFill>
                <a:schemeClr val="accent5"/>
              </a:solidFill>
            </a:endParaRPr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>
          <a:solidFill>
            <a:schemeClr val="accent2">
              <a:lumMod val="40000"/>
              <a:lumOff val="60000"/>
            </a:schemeClr>
          </a:solidFill>
          <a:scene3d>
            <a:camera prst="perspectiveLeft"/>
            <a:lightRig rig="threePt" dir="t"/>
          </a:scene3d>
        </p:spPr>
        <p:txBody>
          <a:bodyPr>
            <a:normAutofit fontScale="92500" lnSpcReduction="10000"/>
          </a:bodyPr>
          <a:lstStyle/>
          <a:p>
            <a:r>
              <a:rPr lang="ar-SA" b="1" u="sng" dirty="0" smtClean="0">
                <a:solidFill>
                  <a:srgbClr val="FF0000"/>
                </a:solidFill>
              </a:rPr>
              <a:t>دعوة الشيخ محمد بن </a:t>
            </a:r>
            <a:r>
              <a:rPr lang="ar-SA" b="1" u="sng" dirty="0" err="1" smtClean="0">
                <a:solidFill>
                  <a:srgbClr val="FF0000"/>
                </a:solidFill>
              </a:rPr>
              <a:t>عبدالوهاب</a:t>
            </a:r>
            <a:r>
              <a:rPr lang="ar-SA" b="1" u="sng" dirty="0" smtClean="0">
                <a:solidFill>
                  <a:srgbClr val="FF0000"/>
                </a:solidFill>
              </a:rPr>
              <a:t> أهميتها</a:t>
            </a:r>
          </a:p>
          <a:p>
            <a:r>
              <a:rPr lang="ar-SA" dirty="0" smtClean="0"/>
              <a:t>- </a:t>
            </a:r>
            <a:r>
              <a:rPr lang="ar-SA" sz="3600" b="1" dirty="0" smtClean="0">
                <a:solidFill>
                  <a:schemeClr val="bg2">
                    <a:lumMod val="50000"/>
                  </a:schemeClr>
                </a:solidFill>
              </a:rPr>
              <a:t>انبثقت من قلب الجزيرة العربية في القرن </a:t>
            </a:r>
            <a:r>
              <a:rPr lang="ar-SA" sz="3600" b="1" dirty="0" err="1" smtClean="0">
                <a:solidFill>
                  <a:schemeClr val="bg2">
                    <a:lumMod val="50000"/>
                  </a:schemeClr>
                </a:solidFill>
              </a:rPr>
              <a:t>12هـ</a:t>
            </a:r>
            <a:r>
              <a:rPr lang="ar-SA" sz="3600" b="1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ar-SA" sz="3600" b="1" dirty="0" err="1" smtClean="0"/>
              <a:t>.</a:t>
            </a:r>
            <a:r>
              <a:rPr lang="ar-SA" sz="3600" b="1" dirty="0" smtClean="0"/>
              <a:t> </a:t>
            </a:r>
          </a:p>
          <a:p>
            <a:r>
              <a:rPr lang="ar-SA" sz="3600" b="1" dirty="0" smtClean="0">
                <a:solidFill>
                  <a:schemeClr val="accent5"/>
                </a:solidFill>
              </a:rPr>
              <a:t>- اتسمت ببعدها عن التحديات التي واجهها العالم الإسلامي من الاستعمار مما أتاح لها فرصة </a:t>
            </a:r>
            <a:r>
              <a:rPr lang="ar-SA" sz="3600" b="1" dirty="0" err="1" smtClean="0">
                <a:solidFill>
                  <a:schemeClr val="accent5"/>
                </a:solidFill>
              </a:rPr>
              <a:t>البقاء .</a:t>
            </a:r>
            <a:endParaRPr lang="ar-SA" sz="3600" b="1" dirty="0" smtClean="0">
              <a:solidFill>
                <a:schemeClr val="accent5"/>
              </a:solidFill>
            </a:endParaRPr>
          </a:p>
          <a:p>
            <a:r>
              <a:rPr lang="ar-SA" sz="3600" b="1" dirty="0" smtClean="0">
                <a:solidFill>
                  <a:schemeClr val="bg2">
                    <a:lumMod val="50000"/>
                  </a:schemeClr>
                </a:solidFill>
              </a:rPr>
              <a:t>زاد من قوتها أنها انبثقت من أرض الدعوة الإسلامية واستهدفت كل المسلمين القادمين للبيت </a:t>
            </a:r>
            <a:r>
              <a:rPr lang="ar-SA" sz="3600" b="1" dirty="0" err="1" smtClean="0">
                <a:solidFill>
                  <a:schemeClr val="bg2">
                    <a:lumMod val="50000"/>
                  </a:schemeClr>
                </a:solidFill>
              </a:rPr>
              <a:t>الحرام .</a:t>
            </a:r>
            <a:r>
              <a:rPr lang="ar-SA" sz="3600" b="1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</a:p>
          <a:p>
            <a:r>
              <a:rPr lang="ar-SA" sz="3600" b="1" dirty="0" smtClean="0">
                <a:solidFill>
                  <a:schemeClr val="accent5"/>
                </a:solidFill>
              </a:rPr>
              <a:t>تحولت إلى دولة عندما ألتقى الشيخ بالإمام محمد بن </a:t>
            </a:r>
            <a:r>
              <a:rPr lang="ar-SA" sz="3600" b="1" dirty="0" err="1" smtClean="0">
                <a:solidFill>
                  <a:schemeClr val="accent5"/>
                </a:solidFill>
              </a:rPr>
              <a:t>سعود .</a:t>
            </a:r>
            <a:endParaRPr lang="ar-SA" sz="3600" b="1" dirty="0" smtClean="0">
              <a:solidFill>
                <a:schemeClr val="accent5"/>
              </a:solidFill>
            </a:endParaRPr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6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scene3d>
            <a:camera prst="isometricOffAxis1Right"/>
            <a:lightRig rig="threePt" dir="t"/>
          </a:scene3d>
        </p:spPr>
        <p:txBody>
          <a:bodyPr/>
          <a:lstStyle/>
          <a:p>
            <a:pPr algn="ctr"/>
            <a:r>
              <a:rPr lang="ar-SA" b="1" u="sng" dirty="0" smtClean="0">
                <a:solidFill>
                  <a:schemeClr val="accent2">
                    <a:lumMod val="75000"/>
                  </a:schemeClr>
                </a:solidFill>
              </a:rPr>
              <a:t>موقف الاستعمار من الدعوة </a:t>
            </a:r>
            <a:endParaRPr lang="ar-SA" b="1" u="sng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  <a:scene3d>
            <a:camera prst="isometricOffAxis1Right"/>
            <a:lightRig rig="threePt" dir="t"/>
          </a:scene3d>
        </p:spPr>
        <p:txBody>
          <a:bodyPr/>
          <a:lstStyle/>
          <a:p>
            <a:r>
              <a:rPr lang="ar-SA" dirty="0" smtClean="0"/>
              <a:t>- </a:t>
            </a:r>
            <a:r>
              <a:rPr lang="ar-SA" sz="3600" b="1" dirty="0" smtClean="0">
                <a:solidFill>
                  <a:schemeClr val="accent5"/>
                </a:solidFill>
              </a:rPr>
              <a:t>حاول القضاء عليها وحرض الدولة العثمانية للقضاء عليها فتمكن محمد علي باشا والي مصر من اسقاط  دولة الإمام </a:t>
            </a:r>
            <a:r>
              <a:rPr lang="ar-SA" sz="3600" b="1" dirty="0" err="1" smtClean="0">
                <a:solidFill>
                  <a:schemeClr val="accent5"/>
                </a:solidFill>
              </a:rPr>
              <a:t>والشيخ .</a:t>
            </a:r>
            <a:r>
              <a:rPr lang="ar-SA" sz="3600" b="1" dirty="0" smtClean="0">
                <a:solidFill>
                  <a:schemeClr val="accent5"/>
                </a:solidFill>
              </a:rPr>
              <a:t> </a:t>
            </a:r>
          </a:p>
          <a:p>
            <a:r>
              <a:rPr lang="ar-SA" sz="3600" b="1" dirty="0" smtClean="0">
                <a:solidFill>
                  <a:schemeClr val="bg2">
                    <a:lumMod val="50000"/>
                  </a:schemeClr>
                </a:solidFill>
              </a:rPr>
              <a:t>كان للدعوة تأثير على دعاة السلفية في الهند والعراق ومصر والشام </a:t>
            </a:r>
            <a:r>
              <a:rPr lang="ar-SA" sz="3600" b="1" dirty="0" err="1" smtClean="0">
                <a:solidFill>
                  <a:schemeClr val="bg2">
                    <a:lumMod val="50000"/>
                  </a:schemeClr>
                </a:solidFill>
              </a:rPr>
              <a:t>والمغرب .</a:t>
            </a:r>
            <a:endParaRPr lang="ar-SA" sz="3600" b="1" dirty="0" smtClean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ar-SA" sz="3600" b="1" dirty="0" smtClean="0">
                <a:solidFill>
                  <a:schemeClr val="accent5"/>
                </a:solidFill>
              </a:rPr>
              <a:t>أشهر تلاميذها </a:t>
            </a:r>
            <a:r>
              <a:rPr lang="ar-SA" sz="3600" b="1" dirty="0" err="1" smtClean="0">
                <a:solidFill>
                  <a:schemeClr val="accent5"/>
                </a:solidFill>
              </a:rPr>
              <a:t>الألوسي</a:t>
            </a:r>
            <a:r>
              <a:rPr lang="ar-SA" sz="3600" b="1" dirty="0" smtClean="0">
                <a:solidFill>
                  <a:schemeClr val="accent5"/>
                </a:solidFill>
              </a:rPr>
              <a:t> الكبير في </a:t>
            </a:r>
            <a:r>
              <a:rPr lang="ar-SA" sz="3600" b="1" dirty="0" err="1" smtClean="0">
                <a:solidFill>
                  <a:schemeClr val="accent5"/>
                </a:solidFill>
              </a:rPr>
              <a:t>بغداد </a:t>
            </a:r>
            <a:r>
              <a:rPr lang="ar-SA" sz="3600" b="1" dirty="0" smtClean="0">
                <a:solidFill>
                  <a:schemeClr val="accent5"/>
                </a:solidFill>
              </a:rPr>
              <a:t>، وجمال الدين القاسمي في </a:t>
            </a:r>
            <a:r>
              <a:rPr lang="ar-SA" sz="3600" b="1" dirty="0" err="1" smtClean="0">
                <a:solidFill>
                  <a:schemeClr val="accent5"/>
                </a:solidFill>
              </a:rPr>
              <a:t>الشام .</a:t>
            </a:r>
            <a:endParaRPr lang="ar-SA" sz="3600" b="1" dirty="0">
              <a:solidFill>
                <a:schemeClr val="accent5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20000"/>
              <a:lumOff val="80000"/>
            </a:schemeClr>
          </a:solidFill>
          <a:scene3d>
            <a:camera prst="perspectiveHeroicExtremeRightFacing"/>
            <a:lightRig rig="threePt" dir="t"/>
          </a:scene3d>
        </p:spPr>
        <p:txBody>
          <a:bodyPr/>
          <a:lstStyle/>
          <a:p>
            <a:pPr algn="ctr"/>
            <a:r>
              <a:rPr lang="ar-SA" b="1" dirty="0" smtClean="0">
                <a:solidFill>
                  <a:schemeClr val="accent5"/>
                </a:solidFill>
              </a:rPr>
              <a:t>الدعوة السنوسية </a:t>
            </a:r>
            <a:endParaRPr lang="ar-SA" b="1" dirty="0">
              <a:solidFill>
                <a:schemeClr val="accent5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chemeClr val="accent2">
              <a:lumMod val="40000"/>
              <a:lumOff val="60000"/>
            </a:schemeClr>
          </a:solidFill>
          <a:scene3d>
            <a:camera prst="perspectiveRight"/>
            <a:lightRig rig="threePt" dir="t"/>
          </a:scene3d>
        </p:spPr>
        <p:txBody>
          <a:bodyPr>
            <a:normAutofit/>
          </a:bodyPr>
          <a:lstStyle/>
          <a:p>
            <a:r>
              <a:rPr lang="ar-SA" sz="3600" b="1" dirty="0" smtClean="0"/>
              <a:t>- </a:t>
            </a:r>
            <a:r>
              <a:rPr lang="ar-SA" sz="3600" b="1" dirty="0" smtClean="0">
                <a:solidFill>
                  <a:schemeClr val="bg2">
                    <a:lumMod val="50000"/>
                  </a:schemeClr>
                </a:solidFill>
              </a:rPr>
              <a:t>انبعثت من دعوة الشيخ محمد بن </a:t>
            </a:r>
            <a:r>
              <a:rPr lang="ar-SA" sz="3600" b="1" dirty="0" err="1" smtClean="0">
                <a:solidFill>
                  <a:schemeClr val="bg2">
                    <a:lumMod val="50000"/>
                  </a:schemeClr>
                </a:solidFill>
              </a:rPr>
              <a:t>عبدالوهاب</a:t>
            </a:r>
            <a:r>
              <a:rPr lang="ar-SA" sz="3600" b="1" dirty="0" smtClean="0">
                <a:solidFill>
                  <a:schemeClr val="bg2">
                    <a:lumMod val="50000"/>
                  </a:schemeClr>
                </a:solidFill>
              </a:rPr>
              <a:t> على يد محمد بن علي السنوسي الذي تلقاها في </a:t>
            </a:r>
            <a:r>
              <a:rPr lang="ar-SA" sz="3600" b="1" dirty="0" err="1" smtClean="0">
                <a:solidFill>
                  <a:schemeClr val="bg2">
                    <a:lumMod val="50000"/>
                  </a:schemeClr>
                </a:solidFill>
              </a:rPr>
              <a:t>مكة .</a:t>
            </a:r>
            <a:r>
              <a:rPr lang="ar-SA" sz="3600" b="1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</a:p>
          <a:p>
            <a:r>
              <a:rPr lang="ar-SA" sz="3600" b="1" dirty="0" smtClean="0">
                <a:solidFill>
                  <a:schemeClr val="accent5"/>
                </a:solidFill>
              </a:rPr>
              <a:t>- شكلت كتائب للجهاد في الجزائر وليبيا . </a:t>
            </a:r>
          </a:p>
          <a:p>
            <a:r>
              <a:rPr lang="ar-SA" sz="3600" b="1" dirty="0" smtClean="0"/>
              <a:t>-</a:t>
            </a:r>
            <a:r>
              <a:rPr lang="ar-SA" sz="3600" b="1" dirty="0" smtClean="0">
                <a:solidFill>
                  <a:schemeClr val="bg2">
                    <a:lumMod val="50000"/>
                  </a:schemeClr>
                </a:solidFill>
              </a:rPr>
              <a:t>بدأ عمله الجاد في البيضاء بالجبل الأخضر حتى توفي.</a:t>
            </a:r>
          </a:p>
          <a:p>
            <a:r>
              <a:rPr lang="ar-SA" sz="3600" b="1" dirty="0" smtClean="0"/>
              <a:t>- </a:t>
            </a:r>
            <a:r>
              <a:rPr lang="ar-SA" sz="3600" b="1" dirty="0" smtClean="0">
                <a:solidFill>
                  <a:schemeClr val="accent5"/>
                </a:solidFill>
              </a:rPr>
              <a:t>واصل الإسلام مده في أفريقيا ، فأصبحت تشاد مركزا للإسلام ، وامتد عملهم </a:t>
            </a:r>
            <a:r>
              <a:rPr lang="ar-SA" sz="3600" b="1" smtClean="0">
                <a:solidFill>
                  <a:schemeClr val="accent5"/>
                </a:solidFill>
              </a:rPr>
              <a:t>إلى النيجر.</a:t>
            </a:r>
            <a:endParaRPr lang="ar-SA" sz="3600" b="1" dirty="0" smtClean="0">
              <a:solidFill>
                <a:schemeClr val="accent5"/>
              </a:solidFill>
            </a:endParaRPr>
          </a:p>
          <a:p>
            <a:endParaRPr lang="ar-SA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1">
              <a:lumMod val="85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ar-SA" b="1" dirty="0" smtClean="0"/>
              <a:t>-</a:t>
            </a:r>
            <a:r>
              <a:rPr lang="ar-SA" b="1" dirty="0" smtClean="0">
                <a:solidFill>
                  <a:schemeClr val="accent5"/>
                </a:solidFill>
              </a:rPr>
              <a:t>قال </a:t>
            </a:r>
            <a:r>
              <a:rPr lang="ar-SA" b="1" dirty="0" err="1" smtClean="0">
                <a:solidFill>
                  <a:schemeClr val="accent5"/>
                </a:solidFill>
              </a:rPr>
              <a:t>مسيو</a:t>
            </a:r>
            <a:r>
              <a:rPr lang="ar-SA" b="1" dirty="0" smtClean="0"/>
              <a:t> </a:t>
            </a:r>
            <a:r>
              <a:rPr lang="ar-SA" b="1" dirty="0" err="1" smtClean="0">
                <a:solidFill>
                  <a:schemeClr val="accent5"/>
                </a:solidFill>
              </a:rPr>
              <a:t>رود</a:t>
            </a:r>
            <a:r>
              <a:rPr lang="ar-SA" b="1" dirty="0" smtClean="0">
                <a:solidFill>
                  <a:schemeClr val="accent5"/>
                </a:solidFill>
              </a:rPr>
              <a:t> </a:t>
            </a:r>
            <a:r>
              <a:rPr lang="ar-SA" b="1" dirty="0" err="1" smtClean="0">
                <a:solidFill>
                  <a:schemeClr val="accent5"/>
                </a:solidFill>
              </a:rPr>
              <a:t>فرير</a:t>
            </a:r>
            <a:r>
              <a:rPr lang="ar-SA" b="1" dirty="0" smtClean="0">
                <a:solidFill>
                  <a:schemeClr val="accent5"/>
                </a:solidFill>
              </a:rPr>
              <a:t> جن : (</a:t>
            </a:r>
            <a:r>
              <a:rPr lang="ar-SA" b="1" dirty="0" smtClean="0">
                <a:solidFill>
                  <a:srgbClr val="FF0000"/>
                </a:solidFill>
              </a:rPr>
              <a:t>أن السنوسية هي </a:t>
            </a:r>
            <a:r>
              <a:rPr lang="ar-SA" b="1" dirty="0" err="1" smtClean="0">
                <a:solidFill>
                  <a:srgbClr val="FF0000"/>
                </a:solidFill>
              </a:rPr>
              <a:t>المسؤولة</a:t>
            </a:r>
            <a:r>
              <a:rPr lang="ar-SA" b="1" dirty="0" smtClean="0">
                <a:solidFill>
                  <a:srgbClr val="FF0000"/>
                </a:solidFill>
              </a:rPr>
              <a:t> عن جميع أعمال المقاومة التي قامت ضد </a:t>
            </a:r>
            <a:r>
              <a:rPr lang="ar-SA" b="1" dirty="0" err="1" smtClean="0">
                <a:solidFill>
                  <a:srgbClr val="FF0000"/>
                </a:solidFill>
              </a:rPr>
              <a:t>فرنساوالمدبرة</a:t>
            </a:r>
            <a:r>
              <a:rPr lang="ar-SA" b="1" dirty="0" smtClean="0">
                <a:solidFill>
                  <a:srgbClr val="FF0000"/>
                </a:solidFill>
              </a:rPr>
              <a:t> لجميع نكبات فرنسا </a:t>
            </a:r>
            <a:r>
              <a:rPr lang="ar-SA" b="1" dirty="0" smtClean="0">
                <a:solidFill>
                  <a:schemeClr val="accent5"/>
                </a:solidFill>
              </a:rPr>
              <a:t>) .</a:t>
            </a:r>
            <a:r>
              <a:rPr lang="ar-SA" b="1" dirty="0" smtClean="0">
                <a:solidFill>
                  <a:srgbClr val="00B050"/>
                </a:solidFill>
              </a:rPr>
              <a:t> </a:t>
            </a:r>
          </a:p>
          <a:p>
            <a:pPr>
              <a:buNone/>
            </a:pPr>
            <a:endParaRPr lang="ar-SA" b="1" dirty="0" smtClean="0"/>
          </a:p>
          <a:p>
            <a:r>
              <a:rPr lang="ar-SA" b="1" dirty="0" smtClean="0">
                <a:solidFill>
                  <a:schemeClr val="accent5"/>
                </a:solidFill>
              </a:rPr>
              <a:t>تحولت الحركة إلى مقاومة عسكرية مسلحة بعد دخول ايطاليا طرابلس الغرب عام 1329هـ . </a:t>
            </a:r>
          </a:p>
          <a:p>
            <a:endParaRPr lang="ar-SA" b="1" dirty="0" smtClean="0"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ar-SA" b="1" u="sng" dirty="0" smtClean="0">
                <a:solidFill>
                  <a:schemeClr val="accent2">
                    <a:lumMod val="75000"/>
                  </a:schemeClr>
                </a:solidFill>
              </a:rPr>
              <a:t>الحركة المهدية </a:t>
            </a:r>
            <a:endParaRPr lang="ar-SA" b="1" u="sng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chemeClr val="accent2">
              <a:lumMod val="40000"/>
              <a:lumOff val="60000"/>
            </a:schemeClr>
          </a:solidFill>
          <a:scene3d>
            <a:camera prst="isometricOffAxis2Left"/>
            <a:lightRig rig="threePt" dir="t"/>
          </a:scene3d>
        </p:spPr>
        <p:txBody>
          <a:bodyPr>
            <a:normAutofit/>
          </a:bodyPr>
          <a:lstStyle/>
          <a:p>
            <a:r>
              <a:rPr lang="ar-SA" sz="3600" b="1" dirty="0" smtClean="0">
                <a:solidFill>
                  <a:schemeClr val="accent5"/>
                </a:solidFill>
              </a:rPr>
              <a:t>ظهرت في السودان على يد محمد بن </a:t>
            </a:r>
            <a:r>
              <a:rPr lang="ar-SA" sz="3600" b="1" dirty="0" err="1" smtClean="0">
                <a:solidFill>
                  <a:schemeClr val="accent5"/>
                </a:solidFill>
              </a:rPr>
              <a:t>أحمد .</a:t>
            </a:r>
            <a:endParaRPr lang="ar-SA" sz="3600" b="1" dirty="0" smtClean="0">
              <a:solidFill>
                <a:schemeClr val="accent5"/>
              </a:solidFill>
            </a:endParaRPr>
          </a:p>
          <a:p>
            <a:r>
              <a:rPr lang="ar-SA" sz="3600" b="1" dirty="0" smtClean="0">
                <a:solidFill>
                  <a:schemeClr val="bg2">
                    <a:lumMod val="50000"/>
                  </a:schemeClr>
                </a:solidFill>
              </a:rPr>
              <a:t>قامت على الجهاد وتحرير الإسلام من البدع </a:t>
            </a:r>
            <a:r>
              <a:rPr lang="ar-SA" sz="3600" b="1" dirty="0" err="1" smtClean="0">
                <a:solidFill>
                  <a:schemeClr val="bg2">
                    <a:lumMod val="50000"/>
                  </a:schemeClr>
                </a:solidFill>
              </a:rPr>
              <a:t>والخرافات .</a:t>
            </a:r>
            <a:endParaRPr lang="ar-SA" sz="3600" b="1" dirty="0" smtClean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ar-SA" sz="3600" b="1" dirty="0" smtClean="0">
                <a:solidFill>
                  <a:schemeClr val="accent5"/>
                </a:solidFill>
              </a:rPr>
              <a:t>قاومت الحركة الاحتلال البريطاني </a:t>
            </a:r>
            <a:r>
              <a:rPr lang="ar-SA" sz="3600" b="1" dirty="0" err="1" smtClean="0">
                <a:solidFill>
                  <a:schemeClr val="accent5"/>
                </a:solidFill>
              </a:rPr>
              <a:t>وحاربته.</a:t>
            </a:r>
            <a:r>
              <a:rPr lang="ar-SA" sz="3600" b="1" dirty="0" smtClean="0">
                <a:solidFill>
                  <a:schemeClr val="accent5"/>
                </a:solidFill>
              </a:rPr>
              <a:t> </a:t>
            </a:r>
          </a:p>
          <a:p>
            <a:r>
              <a:rPr lang="ar-SA" sz="3600" b="1" dirty="0" smtClean="0">
                <a:solidFill>
                  <a:schemeClr val="bg2">
                    <a:lumMod val="50000"/>
                  </a:schemeClr>
                </a:solidFill>
              </a:rPr>
              <a:t>لاقت مناهضة من </a:t>
            </a:r>
            <a:r>
              <a:rPr lang="ar-SA" sz="3600" b="1" dirty="0" err="1" smtClean="0">
                <a:solidFill>
                  <a:schemeClr val="bg2">
                    <a:lumMod val="50000"/>
                  </a:schemeClr>
                </a:solidFill>
              </a:rPr>
              <a:t>كتشنر</a:t>
            </a:r>
            <a:r>
              <a:rPr lang="ar-SA" sz="3600" b="1" dirty="0" smtClean="0">
                <a:solidFill>
                  <a:schemeClr val="bg2">
                    <a:lumMod val="50000"/>
                  </a:schemeClr>
                </a:solidFill>
              </a:rPr>
              <a:t> القائد الإنجليزي الذي قضى عليها عام </a:t>
            </a:r>
            <a:r>
              <a:rPr lang="ar-SA" sz="3600" b="1" dirty="0" err="1" smtClean="0">
                <a:solidFill>
                  <a:schemeClr val="bg2">
                    <a:lumMod val="50000"/>
                  </a:schemeClr>
                </a:solidFill>
              </a:rPr>
              <a:t>1316هـ</a:t>
            </a:r>
            <a:r>
              <a:rPr lang="ar-SA" sz="3600" b="1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ar-SA" sz="3600" b="1" dirty="0" err="1" smtClean="0">
                <a:solidFill>
                  <a:schemeClr val="bg2">
                    <a:lumMod val="50000"/>
                  </a:schemeClr>
                </a:solidFill>
              </a:rPr>
              <a:t>.</a:t>
            </a:r>
            <a:endParaRPr lang="ar-SA" sz="3600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chemeClr val="bg2"/>
          </a:solidFill>
          <a:scene3d>
            <a:camera prst="isometricOffAxis1Right"/>
            <a:lightRig rig="threePt" dir="t"/>
          </a:scene3d>
        </p:spPr>
        <p:txBody>
          <a:bodyPr/>
          <a:lstStyle/>
          <a:p>
            <a:pPr algn="ctr"/>
            <a:r>
              <a:rPr lang="ar-SA" b="1" dirty="0" smtClean="0">
                <a:solidFill>
                  <a:schemeClr val="accent2">
                    <a:lumMod val="75000"/>
                  </a:schemeClr>
                </a:solidFill>
              </a:rPr>
              <a:t>حركة الإصلاح في تركيا </a:t>
            </a:r>
            <a:endParaRPr lang="ar-SA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chemeClr val="bg2"/>
          </a:solidFill>
          <a:scene3d>
            <a:camera prst="isometricOffAxis1Right"/>
            <a:lightRig rig="threePt" dir="t"/>
          </a:scene3d>
        </p:spPr>
        <p:txBody>
          <a:bodyPr>
            <a:normAutofit/>
          </a:bodyPr>
          <a:lstStyle/>
          <a:p>
            <a:r>
              <a:rPr lang="ar-SA" b="1" dirty="0" smtClean="0">
                <a:solidFill>
                  <a:schemeClr val="bg2">
                    <a:lumMod val="50000"/>
                  </a:schemeClr>
                </a:solidFill>
              </a:rPr>
              <a:t>-</a:t>
            </a:r>
            <a:r>
              <a:rPr lang="ar-SA" sz="2800" b="1" dirty="0" smtClean="0">
                <a:solidFill>
                  <a:schemeClr val="bg2">
                    <a:lumMod val="50000"/>
                  </a:schemeClr>
                </a:solidFill>
              </a:rPr>
              <a:t>بدأ الانحراف غير المقصود في جناحي العالم الإسلامي</a:t>
            </a:r>
          </a:p>
          <a:p>
            <a:r>
              <a:rPr lang="ar-SA" sz="2800" dirty="0" smtClean="0"/>
              <a:t>- </a:t>
            </a:r>
            <a:r>
              <a:rPr lang="ar-SA" sz="2800" b="1" dirty="0" smtClean="0">
                <a:solidFill>
                  <a:schemeClr val="accent5"/>
                </a:solidFill>
              </a:rPr>
              <a:t>نشأت حركة ثورية تطالب بالإصلاح الداخلي تزعمها مدحت باشا فعمل على : </a:t>
            </a:r>
          </a:p>
          <a:p>
            <a:r>
              <a:rPr lang="ar-SA" sz="2800" b="1" dirty="0" smtClean="0">
                <a:solidFill>
                  <a:schemeClr val="bg2">
                    <a:lumMod val="50000"/>
                  </a:schemeClr>
                </a:solidFill>
              </a:rPr>
              <a:t>1- وضع حد لسلطة السلطان </a:t>
            </a:r>
            <a:r>
              <a:rPr lang="ar-SA" sz="2800" b="1" dirty="0" err="1" smtClean="0">
                <a:solidFill>
                  <a:schemeClr val="bg2">
                    <a:lumMod val="50000"/>
                  </a:schemeClr>
                </a:solidFill>
              </a:rPr>
              <a:t>عبدالحميد</a:t>
            </a:r>
            <a:r>
              <a:rPr lang="ar-SA" sz="2800" b="1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ar-SA" sz="2800" b="1" dirty="0" err="1" smtClean="0">
                <a:solidFill>
                  <a:schemeClr val="bg2">
                    <a:lumMod val="50000"/>
                  </a:schemeClr>
                </a:solidFill>
              </a:rPr>
              <a:t>.</a:t>
            </a:r>
            <a:endParaRPr lang="ar-SA" sz="2800" b="1" dirty="0" smtClean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ar-SA" sz="2800" b="1" dirty="0" smtClean="0">
                <a:solidFill>
                  <a:schemeClr val="accent5"/>
                </a:solidFill>
              </a:rPr>
              <a:t>2-</a:t>
            </a:r>
            <a:r>
              <a:rPr lang="ar-SA" sz="2800" b="1" dirty="0" smtClean="0"/>
              <a:t> </a:t>
            </a:r>
            <a:r>
              <a:rPr lang="ar-SA" sz="2800" b="1" dirty="0" smtClean="0">
                <a:solidFill>
                  <a:schemeClr val="accent5"/>
                </a:solidFill>
              </a:rPr>
              <a:t>وضع دستور وفق الأحكام الغربية لإرضاء الدول الغربية الأوروبية فوضع </a:t>
            </a:r>
            <a:r>
              <a:rPr lang="ar-SA" sz="2800" b="1" dirty="0" smtClean="0">
                <a:solidFill>
                  <a:schemeClr val="accent2">
                    <a:lumMod val="75000"/>
                  </a:schemeClr>
                </a:solidFill>
              </a:rPr>
              <a:t>قانون أساسي </a:t>
            </a:r>
            <a:r>
              <a:rPr lang="ar-SA" sz="2800" b="1" dirty="0" smtClean="0">
                <a:solidFill>
                  <a:schemeClr val="accent5"/>
                </a:solidFill>
              </a:rPr>
              <a:t>استوحاه من الدستور البلجيكي فأصبح الدستور البلجيكي دستور للدولة الإسلامية العثمانية.</a:t>
            </a:r>
          </a:p>
          <a:p>
            <a:r>
              <a:rPr lang="ar-SA" sz="2800" b="1" dirty="0" smtClean="0">
                <a:solidFill>
                  <a:schemeClr val="bg2">
                    <a:lumMod val="50000"/>
                  </a:schemeClr>
                </a:solidFill>
              </a:rPr>
              <a:t>لم ينفذه السلطان </a:t>
            </a:r>
            <a:r>
              <a:rPr lang="ar-SA" sz="2800" b="1" dirty="0" err="1" smtClean="0">
                <a:solidFill>
                  <a:schemeClr val="bg2">
                    <a:lumMod val="50000"/>
                  </a:schemeClr>
                </a:solidFill>
              </a:rPr>
              <a:t>عبدالحميد</a:t>
            </a:r>
            <a:r>
              <a:rPr lang="ar-SA" sz="2800" b="1" dirty="0" smtClean="0">
                <a:solidFill>
                  <a:schemeClr val="bg2">
                    <a:lumMod val="50000"/>
                  </a:schemeClr>
                </a:solidFill>
              </a:rPr>
              <a:t> ونفى مدحت</a:t>
            </a:r>
            <a:r>
              <a:rPr lang="ar-SA" sz="2800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ar-SA" sz="2800" b="1" dirty="0" smtClean="0">
                <a:solidFill>
                  <a:schemeClr val="bg2">
                    <a:lumMod val="50000"/>
                  </a:schemeClr>
                </a:solidFill>
              </a:rPr>
              <a:t>باشا .</a:t>
            </a:r>
          </a:p>
          <a:p>
            <a:r>
              <a:rPr lang="ar-SA" sz="2800" b="1" dirty="0" smtClean="0">
                <a:solidFill>
                  <a:schemeClr val="accent5"/>
                </a:solidFill>
              </a:rPr>
              <a:t>-علاقة مدحت </a:t>
            </a:r>
            <a:r>
              <a:rPr lang="ar-SA" sz="2800" b="1" dirty="0" err="1" smtClean="0">
                <a:solidFill>
                  <a:schemeClr val="accent5"/>
                </a:solidFill>
              </a:rPr>
              <a:t>بدزرائيلي</a:t>
            </a:r>
            <a:r>
              <a:rPr lang="ar-SA" sz="2800" b="1" dirty="0" smtClean="0">
                <a:solidFill>
                  <a:schemeClr val="accent5"/>
                </a:solidFill>
              </a:rPr>
              <a:t> اليهودي .</a:t>
            </a:r>
            <a:endParaRPr lang="ar-SA" sz="2800" b="1" dirty="0">
              <a:solidFill>
                <a:schemeClr val="accent5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285852" y="285728"/>
            <a:ext cx="7498080" cy="1143000"/>
          </a:xfrm>
          <a:solidFill>
            <a:schemeClr val="accent5">
              <a:lumMod val="20000"/>
              <a:lumOff val="80000"/>
            </a:schemeClr>
          </a:solidFill>
          <a:scene3d>
            <a:camera prst="isometricRightUp"/>
            <a:lightRig rig="threePt" dir="t"/>
          </a:scene3d>
        </p:spPr>
        <p:txBody>
          <a:bodyPr>
            <a:normAutofit/>
          </a:bodyPr>
          <a:lstStyle/>
          <a:p>
            <a:pPr algn="ctr"/>
            <a:r>
              <a:rPr lang="ar-SA" sz="4800" b="1" dirty="0" smtClean="0">
                <a:solidFill>
                  <a:schemeClr val="bg2">
                    <a:lumMod val="50000"/>
                  </a:schemeClr>
                </a:solidFill>
              </a:rPr>
              <a:t>تركيا </a:t>
            </a:r>
            <a:endParaRPr lang="ar-SA" sz="48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chemeClr val="accent2">
              <a:lumMod val="60000"/>
              <a:lumOff val="40000"/>
            </a:schemeClr>
          </a:solidFill>
          <a:scene3d>
            <a:camera prst="perspectiveBelow"/>
            <a:lightRig rig="threePt" dir="t"/>
          </a:scene3d>
        </p:spPr>
        <p:txBody>
          <a:bodyPr>
            <a:normAutofit/>
          </a:bodyPr>
          <a:lstStyle/>
          <a:p>
            <a:r>
              <a:rPr lang="ar-SA" sz="3600" b="1" dirty="0" smtClean="0">
                <a:solidFill>
                  <a:schemeClr val="accent5"/>
                </a:solidFill>
              </a:rPr>
              <a:t>- أمام محاولات السلطان عبد الحميد لتقوية الجامعة الإسلامية قامت جماعة الاتحاد والترقي التي عملت على اسقاط الخلافة العثمانية وإلغاء الشريعة الإسلامية ثم ما قام </a:t>
            </a:r>
            <a:r>
              <a:rPr lang="ar-SA" sz="3600" b="1" dirty="0" err="1" smtClean="0">
                <a:solidFill>
                  <a:schemeClr val="accent5"/>
                </a:solidFill>
              </a:rPr>
              <a:t>به</a:t>
            </a:r>
            <a:r>
              <a:rPr lang="ar-SA" sz="3600" b="1" dirty="0" smtClean="0">
                <a:solidFill>
                  <a:schemeClr val="accent5"/>
                </a:solidFill>
              </a:rPr>
              <a:t> مصطفى كمال أتاتورك من القضاء على الشريعة الإسلامية في </a:t>
            </a:r>
            <a:r>
              <a:rPr lang="ar-SA" sz="3600" b="1" dirty="0" err="1" smtClean="0">
                <a:solidFill>
                  <a:schemeClr val="accent5"/>
                </a:solidFill>
              </a:rPr>
              <a:t>تركيا .</a:t>
            </a:r>
            <a:endParaRPr lang="ar-SA" sz="3600" b="1" dirty="0">
              <a:solidFill>
                <a:schemeClr val="accent5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75000"/>
            </a:schemeClr>
          </a:solidFill>
          <a:scene3d>
            <a:camera prst="isometricOffAxis2Left"/>
            <a:lightRig rig="threePt" dir="t"/>
          </a:scene3d>
        </p:spPr>
        <p:txBody>
          <a:bodyPr/>
          <a:lstStyle/>
          <a:p>
            <a:pPr algn="ctr"/>
            <a:r>
              <a:rPr lang="ar-SA" b="1" dirty="0" smtClean="0">
                <a:solidFill>
                  <a:schemeClr val="accent5"/>
                </a:solidFill>
              </a:rPr>
              <a:t>مصر </a:t>
            </a:r>
            <a:endParaRPr lang="ar-SA" b="1" dirty="0">
              <a:solidFill>
                <a:schemeClr val="accent5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chemeClr val="bg2">
              <a:lumMod val="90000"/>
            </a:schemeClr>
          </a:solidFill>
          <a:scene3d>
            <a:camera prst="isometricOffAxis1Right"/>
            <a:lightRig rig="threePt" dir="t"/>
          </a:scene3d>
        </p:spPr>
        <p:txBody>
          <a:bodyPr/>
          <a:lstStyle/>
          <a:p>
            <a:r>
              <a:rPr lang="ar-SA" dirty="0" smtClean="0">
                <a:solidFill>
                  <a:srgbClr val="C00000"/>
                </a:solidFill>
              </a:rPr>
              <a:t>- </a:t>
            </a:r>
            <a:r>
              <a:rPr lang="ar-SA" sz="3600" b="1" dirty="0" smtClean="0">
                <a:solidFill>
                  <a:srgbClr val="C00000"/>
                </a:solidFill>
              </a:rPr>
              <a:t>رأى كرومر أن افضل وسيلة لإلغاء الشريعة الإسلامية في مصر هو تفريغ المحاكم الشرعية من محتواها بتوليتها لعلماء ذوي طابع تحرري يتم تربيتهم بمعهد خاص تحت إشرافه .</a:t>
            </a:r>
          </a:p>
          <a:p>
            <a:r>
              <a:rPr lang="ar-SA" sz="3600" b="1" dirty="0" smtClean="0">
                <a:solidFill>
                  <a:schemeClr val="bg2">
                    <a:lumMod val="50000"/>
                  </a:schemeClr>
                </a:solidFill>
              </a:rPr>
              <a:t>- اشتدت الدعوة لفصل الدين عن الحياة .</a:t>
            </a:r>
          </a:p>
          <a:p>
            <a:r>
              <a:rPr lang="ar-SA" sz="3600" b="1" dirty="0" smtClean="0">
                <a:solidFill>
                  <a:srgbClr val="C00000"/>
                </a:solidFill>
              </a:rPr>
              <a:t>-</a:t>
            </a:r>
            <a:r>
              <a:rPr lang="ar-SA" sz="3600" b="1" dirty="0" smtClean="0"/>
              <a:t> </a:t>
            </a:r>
            <a:r>
              <a:rPr lang="ar-SA" sz="3600" b="1" dirty="0" err="1" smtClean="0">
                <a:solidFill>
                  <a:srgbClr val="C00000"/>
                </a:solidFill>
              </a:rPr>
              <a:t>فتاوي</a:t>
            </a:r>
            <a:r>
              <a:rPr lang="ar-SA" sz="3600" b="1" dirty="0" smtClean="0">
                <a:solidFill>
                  <a:srgbClr val="C00000"/>
                </a:solidFill>
              </a:rPr>
              <a:t> الشيخ محمد </a:t>
            </a:r>
            <a:r>
              <a:rPr lang="ar-SA" sz="3600" b="1" dirty="0" err="1" smtClean="0">
                <a:solidFill>
                  <a:srgbClr val="C00000"/>
                </a:solidFill>
              </a:rPr>
              <a:t>عبده .</a:t>
            </a:r>
            <a:endParaRPr lang="ar-SA" sz="36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285852" y="2500306"/>
            <a:ext cx="7498080" cy="2409828"/>
          </a:xfrm>
          <a:solidFill>
            <a:schemeClr val="bg2">
              <a:lumMod val="90000"/>
            </a:schemeClr>
          </a:solidFill>
          <a:scene3d>
            <a:camera prst="isometricOffAxis1Right"/>
            <a:lightRig rig="threePt" dir="t"/>
          </a:scene3d>
          <a:sp3d>
            <a:bevelT w="139700" prst="cross"/>
          </a:sp3d>
        </p:spPr>
        <p:txBody>
          <a:bodyPr>
            <a:normAutofit/>
          </a:bodyPr>
          <a:lstStyle/>
          <a:p>
            <a:pPr algn="ctr"/>
            <a:r>
              <a:rPr lang="ar-SA" sz="3600" b="1" dirty="0" err="1" smtClean="0">
                <a:solidFill>
                  <a:schemeClr val="bg2">
                    <a:lumMod val="50000"/>
                  </a:schemeClr>
                </a:solidFill>
              </a:rPr>
              <a:t>عبدالرحمن</a:t>
            </a:r>
            <a:r>
              <a:rPr lang="ar-SA" sz="3600" b="1" dirty="0" smtClean="0">
                <a:solidFill>
                  <a:schemeClr val="bg2">
                    <a:lumMod val="50000"/>
                  </a:schemeClr>
                </a:solidFill>
              </a:rPr>
              <a:t> الكواكبي عاصر الشيخ محمد عبده وأول من نادى بفصل الدين عن </a:t>
            </a:r>
            <a:r>
              <a:rPr lang="ar-SA" sz="3600" b="1" dirty="0" err="1" smtClean="0">
                <a:solidFill>
                  <a:schemeClr val="bg2">
                    <a:lumMod val="50000"/>
                  </a:schemeClr>
                </a:solidFill>
              </a:rPr>
              <a:t>الحياة .</a:t>
            </a:r>
            <a:endParaRPr lang="ar-SA" sz="36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solidFill>
            <a:schemeClr val="bg2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/>
          <a:lstStyle/>
          <a:p>
            <a:pPr algn="ctr"/>
            <a:r>
              <a:rPr lang="ar-SA" dirty="0" smtClean="0">
                <a:solidFill>
                  <a:srgbClr val="C00000"/>
                </a:solidFill>
              </a:rPr>
              <a:t>بلاد الشام </a:t>
            </a:r>
            <a:endParaRPr lang="ar-SA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spd="slow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dirty="0" smtClean="0">
                <a:solidFill>
                  <a:schemeClr val="accent2">
                    <a:lumMod val="50000"/>
                  </a:schemeClr>
                </a:solidFill>
              </a:rPr>
              <a:t>منظمة المؤتمر الإسلامي</a:t>
            </a:r>
            <a:endParaRPr lang="ar-SA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2">
              <a:lumMod val="90000"/>
            </a:schemeClr>
          </a:solidFill>
          <a:effectLst>
            <a:glow rad="139700">
              <a:schemeClr val="accent3">
                <a:satMod val="175000"/>
                <a:alpha val="40000"/>
              </a:schemeClr>
            </a:glow>
          </a:effectLst>
          <a:scene3d>
            <a:camera prst="isometricOffAxis2Left"/>
            <a:lightRig rig="threePt" dir="t"/>
          </a:scene3d>
        </p:spPr>
        <p:txBody>
          <a:bodyPr>
            <a:normAutofit fontScale="92500" lnSpcReduction="10000"/>
          </a:bodyPr>
          <a:lstStyle/>
          <a:p>
            <a:pPr algn="just"/>
            <a:r>
              <a:rPr lang="ar-SA" b="1" dirty="0" smtClean="0">
                <a:solidFill>
                  <a:srgbClr val="C00000"/>
                </a:solidFill>
              </a:rPr>
              <a:t>- تعود فكرته إلى أول اجتماع عقد في مكة المكرمة عام 1345هـ بعد سقوط الخلافة العثمانية برعاية الملك </a:t>
            </a:r>
            <a:r>
              <a:rPr lang="ar-SA" b="1" dirty="0" err="1" smtClean="0">
                <a:solidFill>
                  <a:srgbClr val="C00000"/>
                </a:solidFill>
              </a:rPr>
              <a:t>عبدالعزيز</a:t>
            </a:r>
            <a:r>
              <a:rPr lang="ar-SA" b="1" dirty="0" smtClean="0">
                <a:solidFill>
                  <a:srgbClr val="C00000"/>
                </a:solidFill>
              </a:rPr>
              <a:t> ومصر ومسلمي الهند. </a:t>
            </a:r>
          </a:p>
          <a:p>
            <a:pPr algn="just"/>
            <a:r>
              <a:rPr lang="ar-SA" b="1" dirty="0" smtClean="0">
                <a:solidFill>
                  <a:schemeClr val="bg2">
                    <a:lumMod val="50000"/>
                  </a:schemeClr>
                </a:solidFill>
              </a:rPr>
              <a:t>-في الستينات بدأت الدعوة لإقامة تجمع إسلامي دولي .</a:t>
            </a:r>
          </a:p>
          <a:p>
            <a:pPr algn="just"/>
            <a:r>
              <a:rPr lang="ar-SA" b="1" dirty="0" smtClean="0">
                <a:solidFill>
                  <a:schemeClr val="bg2">
                    <a:lumMod val="50000"/>
                  </a:schemeClr>
                </a:solidFill>
              </a:rPr>
              <a:t>-المملكة العربية أول الداعين له .</a:t>
            </a:r>
          </a:p>
          <a:p>
            <a:pPr algn="just"/>
            <a:r>
              <a:rPr lang="ar-SA" b="1" dirty="0" smtClean="0">
                <a:solidFill>
                  <a:srgbClr val="C00000"/>
                </a:solidFill>
              </a:rPr>
              <a:t>-واجهت الفكرة معارضة من بعض الدول العربية ومن روسيا .</a:t>
            </a:r>
          </a:p>
          <a:p>
            <a:pPr algn="just"/>
            <a:r>
              <a:rPr lang="ar-SA" b="1" dirty="0" smtClean="0">
                <a:solidFill>
                  <a:schemeClr val="bg2">
                    <a:lumMod val="50000"/>
                  </a:schemeClr>
                </a:solidFill>
              </a:rPr>
              <a:t>-بعد مأساة 1967هـ غير معظم القادة المعارضين مواقفهم،وشاركوا في ترجمة الفكرة إلى ميثاق منظمة المؤتمر الإسلامي.</a:t>
            </a:r>
            <a:endParaRPr lang="ar-SA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dirty="0" smtClean="0">
                <a:solidFill>
                  <a:schemeClr val="accent2">
                    <a:lumMod val="50000"/>
                  </a:schemeClr>
                </a:solidFill>
              </a:rPr>
              <a:t>قمة الرباط</a:t>
            </a:r>
            <a:endParaRPr lang="ar-SA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57290" y="2071678"/>
            <a:ext cx="7498080" cy="2909894"/>
          </a:xfr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bg1">
                <a:lumMod val="65000"/>
              </a:schemeClr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isometricOffAxis1Right"/>
            <a:lightRig rig="threePt" dir="t"/>
          </a:scene3d>
        </p:spPr>
        <p:txBody>
          <a:bodyPr/>
          <a:lstStyle/>
          <a:p>
            <a:endParaRPr lang="ar-SA" dirty="0" smtClean="0"/>
          </a:p>
          <a:p>
            <a:r>
              <a:rPr lang="ar-SA" dirty="0" smtClean="0">
                <a:solidFill>
                  <a:srgbClr val="C00000"/>
                </a:solidFill>
              </a:rPr>
              <a:t>-</a:t>
            </a:r>
            <a:r>
              <a:rPr lang="ar-SA" dirty="0" smtClean="0"/>
              <a:t> </a:t>
            </a:r>
            <a:r>
              <a:rPr lang="ar-SA" dirty="0" smtClean="0">
                <a:solidFill>
                  <a:srgbClr val="C00000"/>
                </a:solidFill>
              </a:rPr>
              <a:t>تقرر إنشاء هذه المنظمة  ، وكان مؤتمر قمة الرباط رد فعل على الجريمة اليهودية في إحراق المسجد الأقصى. </a:t>
            </a:r>
          </a:p>
          <a:p>
            <a:endParaRPr lang="ar-SA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>
                <a:solidFill>
                  <a:schemeClr val="accent2">
                    <a:lumMod val="50000"/>
                  </a:schemeClr>
                </a:solidFill>
              </a:rPr>
              <a:t>المؤتمر الثالث بجدة </a:t>
            </a:r>
            <a:endParaRPr lang="ar-SA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tx2">
              <a:lumMod val="20000"/>
              <a:lumOff val="80000"/>
            </a:schemeClr>
          </a:solidFill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/>
          <a:lstStyle/>
          <a:p>
            <a:pPr>
              <a:buFontTx/>
              <a:buChar char="-"/>
            </a:pPr>
            <a:r>
              <a:rPr lang="ar-SA" b="1" dirty="0" smtClean="0">
                <a:solidFill>
                  <a:schemeClr val="bg2">
                    <a:lumMod val="50000"/>
                  </a:schemeClr>
                </a:solidFill>
              </a:rPr>
              <a:t>تم إقرار ميثاق المنظمة لوزراء خارجية  الدول الإسلامية عام 1392هـ اشترك في هذا الميثاق 30 دولة إسلامية. </a:t>
            </a:r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r>
              <a:rPr lang="ar-SA" dirty="0" smtClean="0">
                <a:solidFill>
                  <a:srgbClr val="C00000"/>
                </a:solidFill>
              </a:rPr>
              <a:t>- </a:t>
            </a:r>
            <a:r>
              <a:rPr lang="ar-SA" b="1" dirty="0" smtClean="0">
                <a:solidFill>
                  <a:srgbClr val="C00000"/>
                </a:solidFill>
              </a:rPr>
              <a:t>زاد عدد الدول في المؤتمر الخامس عشر لوزراء خارجية الدول الإسلامية  بصنعاء إلى 44 دولة </a:t>
            </a:r>
            <a:r>
              <a:rPr lang="ar-SA" dirty="0" smtClean="0">
                <a:solidFill>
                  <a:srgbClr val="C00000"/>
                </a:solidFill>
              </a:rPr>
              <a:t>.</a:t>
            </a:r>
          </a:p>
          <a:p>
            <a:pPr>
              <a:buFontTx/>
              <a:buChar char="-"/>
            </a:pPr>
            <a:endParaRPr lang="ar-SA" dirty="0" smtClean="0"/>
          </a:p>
          <a:p>
            <a:pPr>
              <a:buFontTx/>
              <a:buChar char="-"/>
            </a:pPr>
            <a:r>
              <a:rPr lang="ar-SA" b="1" dirty="0" smtClean="0">
                <a:solidFill>
                  <a:schemeClr val="bg2">
                    <a:lumMod val="50000"/>
                  </a:schemeClr>
                </a:solidFill>
              </a:rPr>
              <a:t>- تهتم المنظمة بالمسلمين ، الأقليات والجماعات المسلمة في العالم .</a:t>
            </a:r>
            <a:endParaRPr lang="ar-SA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/>
          <a:lstStyle/>
          <a:p>
            <a:pPr algn="ctr"/>
            <a:r>
              <a:rPr lang="ar-SA" dirty="0" smtClean="0">
                <a:solidFill>
                  <a:schemeClr val="accent5"/>
                </a:solidFill>
              </a:rPr>
              <a:t>أهداف منظمة المؤتمر</a:t>
            </a:r>
            <a:endParaRPr lang="ar-SA" dirty="0">
              <a:solidFill>
                <a:schemeClr val="accent5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cene3d>
            <a:camera prst="perspectiveBelow"/>
            <a:lightRig rig="threePt" dir="t"/>
          </a:scene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ar-SA" dirty="0" smtClean="0">
                <a:solidFill>
                  <a:srgbClr val="C00000"/>
                </a:solidFill>
              </a:rPr>
              <a:t>1-</a:t>
            </a:r>
            <a:r>
              <a:rPr lang="ar-SA" sz="2800" b="1" dirty="0" smtClean="0">
                <a:solidFill>
                  <a:srgbClr val="C00000"/>
                </a:solidFill>
              </a:rPr>
              <a:t>تعزيز التضامن الإسلامي بين الدول الأعضاء .</a:t>
            </a:r>
          </a:p>
          <a:p>
            <a:r>
              <a:rPr lang="ar-SA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2-دعم التعاون بين الدول الأعضاء في مختلف المجالات .</a:t>
            </a:r>
          </a:p>
          <a:p>
            <a:r>
              <a:rPr lang="ar-SA" sz="2800" b="1" dirty="0" smtClean="0">
                <a:solidFill>
                  <a:srgbClr val="C00000"/>
                </a:solidFill>
              </a:rPr>
              <a:t>3-محو التفرقة العنصرية والقضاء على الاستعمار.</a:t>
            </a:r>
          </a:p>
          <a:p>
            <a:r>
              <a:rPr lang="ar-SA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4-اتخاذ التدابير لدعم السلام والأمن.</a:t>
            </a:r>
          </a:p>
          <a:p>
            <a:r>
              <a:rPr lang="ar-SA" sz="2800" b="1" dirty="0" smtClean="0">
                <a:solidFill>
                  <a:srgbClr val="C00000"/>
                </a:solidFill>
              </a:rPr>
              <a:t>5-التنسيق للحفاظ على سلامة الأماكن المقدسة ،وتحريرها ودعم كفاح </a:t>
            </a:r>
            <a:r>
              <a:rPr lang="ar-SA" sz="2800" b="1" dirty="0" err="1" smtClean="0">
                <a:solidFill>
                  <a:srgbClr val="C00000"/>
                </a:solidFill>
              </a:rPr>
              <a:t>الفلسطينين</a:t>
            </a:r>
            <a:r>
              <a:rPr lang="ar-SA" sz="2800" b="1" dirty="0" smtClean="0">
                <a:solidFill>
                  <a:srgbClr val="C00000"/>
                </a:solidFill>
              </a:rPr>
              <a:t>.</a:t>
            </a:r>
          </a:p>
          <a:p>
            <a:r>
              <a:rPr lang="ar-SA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6-دعم كفاح جميع الشعوب الإسلامية في سبيل المحافظة على كرامتها واستقلالها.</a:t>
            </a:r>
            <a:endParaRPr lang="ar-SA" sz="28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>
                <a:solidFill>
                  <a:schemeClr val="accent5"/>
                </a:solidFill>
              </a:rPr>
              <a:t>دور الملك فيصل بن </a:t>
            </a:r>
            <a:r>
              <a:rPr lang="ar-SA" dirty="0" err="1" smtClean="0">
                <a:solidFill>
                  <a:schemeClr val="accent5"/>
                </a:solidFill>
              </a:rPr>
              <a:t>عبدالعزيز</a:t>
            </a:r>
            <a:endParaRPr lang="ar-SA" dirty="0">
              <a:solidFill>
                <a:schemeClr val="accent5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2">
              <a:lumMod val="90000"/>
            </a:schemeClr>
          </a:solidFill>
          <a:scene3d>
            <a:camera prst="perspectiveRight"/>
            <a:lightRig rig="threePt" dir="t"/>
          </a:scene3d>
          <a:sp3d>
            <a:bevelT w="152400" h="50800" prst="softRound"/>
          </a:sp3d>
        </p:spPr>
        <p:txBody>
          <a:bodyPr/>
          <a:lstStyle/>
          <a:p>
            <a:pPr>
              <a:buNone/>
            </a:pPr>
            <a:endParaRPr lang="ar-SA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ar-SA" b="1" dirty="0" smtClean="0">
                <a:solidFill>
                  <a:schemeClr val="bg2">
                    <a:lumMod val="50000"/>
                  </a:schemeClr>
                </a:solidFill>
              </a:rPr>
              <a:t>1- دعا إلى التضامن الإسلامي للوقوف في وجه المخططات الاستعمارية.</a:t>
            </a:r>
          </a:p>
          <a:p>
            <a:r>
              <a:rPr lang="ar-SA" b="1" dirty="0" smtClean="0">
                <a:solidFill>
                  <a:schemeClr val="accent5"/>
                </a:solidFill>
              </a:rPr>
              <a:t>2-لم </a:t>
            </a:r>
            <a:r>
              <a:rPr lang="ar-SA" b="1" dirty="0" err="1" smtClean="0">
                <a:solidFill>
                  <a:schemeClr val="accent5"/>
                </a:solidFill>
              </a:rPr>
              <a:t>شعث</a:t>
            </a:r>
            <a:r>
              <a:rPr lang="ar-SA" b="1" dirty="0" smtClean="0">
                <a:solidFill>
                  <a:schemeClr val="accent5"/>
                </a:solidFill>
              </a:rPr>
              <a:t> المسلمين ومواجهة الغزو الفكري</a:t>
            </a:r>
          </a:p>
          <a:p>
            <a:r>
              <a:rPr lang="ar-SA" b="1" dirty="0" smtClean="0">
                <a:solidFill>
                  <a:schemeClr val="bg2">
                    <a:lumMod val="50000"/>
                  </a:schemeClr>
                </a:solidFill>
              </a:rPr>
              <a:t>3-القيام بجولات في البلاد الإسلامية .</a:t>
            </a:r>
          </a:p>
          <a:p>
            <a:r>
              <a:rPr lang="ar-SA" b="1" dirty="0" smtClean="0">
                <a:solidFill>
                  <a:schemeClr val="accent5"/>
                </a:solidFill>
              </a:rPr>
              <a:t>4-</a:t>
            </a:r>
            <a:r>
              <a:rPr lang="ar-SA" b="1" dirty="0" err="1" smtClean="0">
                <a:solidFill>
                  <a:schemeClr val="accent5"/>
                </a:solidFill>
              </a:rPr>
              <a:t>ارسال</a:t>
            </a:r>
            <a:r>
              <a:rPr lang="ar-SA" b="1" dirty="0" smtClean="0">
                <a:solidFill>
                  <a:schemeClr val="accent5"/>
                </a:solidFill>
              </a:rPr>
              <a:t> المملكة  بعثات لأفريقيا،واستقبلت مئات الطلاب في الجامعة الإسلامية .</a:t>
            </a:r>
            <a:endParaRPr lang="ar-SA" b="1" dirty="0">
              <a:solidFill>
                <a:schemeClr val="accent5"/>
              </a:solidFill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ar-SA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نتائج الدعوة </a:t>
            </a:r>
            <a:endParaRPr lang="ar-SA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/>
            <a:r>
              <a:rPr lang="ar-SA" b="1" dirty="0" smtClean="0">
                <a:solidFill>
                  <a:srgbClr val="C00000"/>
                </a:solidFill>
              </a:rPr>
              <a:t>1-تنبهت الدول الإفريقية للخطر الصهيوني الذي تسلل </a:t>
            </a:r>
            <a:r>
              <a:rPr lang="ar-SA" b="1" dirty="0" err="1" smtClean="0">
                <a:solidFill>
                  <a:srgbClr val="C00000"/>
                </a:solidFill>
              </a:rPr>
              <a:t>اليها</a:t>
            </a:r>
            <a:r>
              <a:rPr lang="ar-SA" b="1" dirty="0" smtClean="0">
                <a:solidFill>
                  <a:srgbClr val="C00000"/>
                </a:solidFill>
              </a:rPr>
              <a:t> ، وبعد احتلال </a:t>
            </a:r>
            <a:r>
              <a:rPr lang="ar-SA" b="1" dirty="0" err="1" smtClean="0">
                <a:solidFill>
                  <a:srgbClr val="C00000"/>
                </a:solidFill>
              </a:rPr>
              <a:t>اسرائيل</a:t>
            </a:r>
            <a:r>
              <a:rPr lang="ar-SA" b="1" dirty="0" smtClean="0">
                <a:solidFill>
                  <a:srgbClr val="C00000"/>
                </a:solidFill>
              </a:rPr>
              <a:t> لمضايق </a:t>
            </a:r>
            <a:r>
              <a:rPr lang="ar-SA" b="1" dirty="0" err="1" smtClean="0">
                <a:solidFill>
                  <a:srgbClr val="C00000"/>
                </a:solidFill>
              </a:rPr>
              <a:t>تيران</a:t>
            </a:r>
            <a:r>
              <a:rPr lang="ar-SA" b="1" dirty="0" smtClean="0">
                <a:solidFill>
                  <a:srgbClr val="C00000"/>
                </a:solidFill>
              </a:rPr>
              <a:t> وخليج العقبة. وتسير السفن اليهودية في البحر </a:t>
            </a:r>
            <a:r>
              <a:rPr lang="ar-SA" b="1" dirty="0" err="1" smtClean="0">
                <a:solidFill>
                  <a:srgbClr val="C00000"/>
                </a:solidFill>
              </a:rPr>
              <a:t>الاحمر</a:t>
            </a:r>
            <a:r>
              <a:rPr lang="ar-SA" b="1" dirty="0" smtClean="0">
                <a:solidFill>
                  <a:srgbClr val="C00000"/>
                </a:solidFill>
              </a:rPr>
              <a:t> والمحيط الهندي متصلة بشرق </a:t>
            </a:r>
            <a:r>
              <a:rPr lang="ar-SA" b="1" dirty="0" err="1" smtClean="0">
                <a:solidFill>
                  <a:srgbClr val="C00000"/>
                </a:solidFill>
              </a:rPr>
              <a:t>افريقيا</a:t>
            </a:r>
            <a:r>
              <a:rPr lang="ar-SA" b="1" dirty="0" smtClean="0">
                <a:solidFill>
                  <a:srgbClr val="C00000"/>
                </a:solidFill>
              </a:rPr>
              <a:t>.</a:t>
            </a:r>
          </a:p>
          <a:p>
            <a:pPr algn="just"/>
            <a:r>
              <a:rPr lang="ar-SA" b="1" dirty="0" smtClean="0">
                <a:solidFill>
                  <a:srgbClr val="C00000"/>
                </a:solidFill>
              </a:rPr>
              <a:t>بعد اتصالات الملك فيصل قطعت العلاقات .....</a:t>
            </a:r>
          </a:p>
          <a:p>
            <a:pPr algn="just"/>
            <a:r>
              <a:rPr lang="ar-SA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2- أنشئ البنك الإسلامي للتنمية لمساعدة الدول الأفريقية خالي من المعاملات </a:t>
            </a:r>
            <a:r>
              <a:rPr lang="ar-SA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الربوية</a:t>
            </a:r>
            <a:r>
              <a:rPr lang="ar-SA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</a:p>
          <a:p>
            <a:pPr algn="just"/>
            <a:r>
              <a:rPr lang="ar-SA" b="1" dirty="0" smtClean="0">
                <a:solidFill>
                  <a:srgbClr val="C00000"/>
                </a:solidFill>
              </a:rPr>
              <a:t>3-</a:t>
            </a:r>
            <a:r>
              <a:rPr lang="ar-SA" b="1" dirty="0" err="1" smtClean="0">
                <a:solidFill>
                  <a:srgbClr val="C00000"/>
                </a:solidFill>
              </a:rPr>
              <a:t>انشئت</a:t>
            </a:r>
            <a:r>
              <a:rPr lang="ar-SA" b="1" dirty="0" smtClean="0">
                <a:solidFill>
                  <a:srgbClr val="C00000"/>
                </a:solidFill>
              </a:rPr>
              <a:t> الأمانة العامة للدول الإسلامية بجدة ،مما </a:t>
            </a:r>
            <a:r>
              <a:rPr lang="ar-SA" b="1" dirty="0" err="1" smtClean="0">
                <a:solidFill>
                  <a:srgbClr val="C00000"/>
                </a:solidFill>
              </a:rPr>
              <a:t>اسفر</a:t>
            </a:r>
            <a:r>
              <a:rPr lang="ar-SA" b="1" dirty="0" smtClean="0">
                <a:solidFill>
                  <a:srgbClr val="C00000"/>
                </a:solidFill>
              </a:rPr>
              <a:t> عن تأسيس مجمع الفقه الإسلامي في مكة المكرمة. </a:t>
            </a:r>
            <a:endParaRPr lang="ar-SA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effectLst>
            <a:glow rad="228600">
              <a:schemeClr val="accent3">
                <a:satMod val="175000"/>
                <a:alpha val="40000"/>
              </a:schemeClr>
            </a:glow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perspectiveRight"/>
            <a:lightRig rig="threePt" dir="t"/>
          </a:scene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just"/>
            <a:r>
              <a:rPr lang="ar-SA" b="1" dirty="0" smtClean="0"/>
              <a:t>4- </a:t>
            </a:r>
            <a:r>
              <a:rPr lang="ar-SA" b="1" dirty="0" err="1" smtClean="0"/>
              <a:t>انشئ</a:t>
            </a:r>
            <a:r>
              <a:rPr lang="ar-SA" b="1" dirty="0" smtClean="0"/>
              <a:t> المجلس الأعلى للمساجد ،ورعاية المساجد وعمارتها وتكوين الدعاة .</a:t>
            </a:r>
          </a:p>
          <a:p>
            <a:pPr algn="just"/>
            <a:r>
              <a:rPr lang="ar-SA" b="1" dirty="0" smtClean="0"/>
              <a:t>5-تبني القضايا الإسلامية ومد يد العون إلى الشعوب والأقليات المسلمة التي تعاني الظلم والاضطهاد.</a:t>
            </a:r>
          </a:p>
          <a:p>
            <a:pPr algn="just"/>
            <a:r>
              <a:rPr lang="ar-SA" b="1" dirty="0" smtClean="0"/>
              <a:t>6- </a:t>
            </a:r>
            <a:r>
              <a:rPr lang="ar-SA" b="1" dirty="0" err="1" smtClean="0"/>
              <a:t>انشيئ</a:t>
            </a:r>
            <a:r>
              <a:rPr lang="ar-SA" b="1" dirty="0" smtClean="0"/>
              <a:t> معهد شؤون الأقليات المسلمة التابع لجامعة الملك </a:t>
            </a:r>
            <a:r>
              <a:rPr lang="ar-SA" b="1" dirty="0" err="1" smtClean="0"/>
              <a:t>عبدالعزيز</a:t>
            </a:r>
            <a:r>
              <a:rPr lang="ar-SA" b="1" dirty="0" smtClean="0"/>
              <a:t> بجدة لخدمة الأقليات المسلمة ودراسة مشكلاتها. </a:t>
            </a:r>
            <a:endParaRPr lang="ar-SA" b="1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351</TotalTime>
  <Words>771</Words>
  <Application>Microsoft Office PowerPoint</Application>
  <PresentationFormat>On-screen Show (4:3)</PresentationFormat>
  <Paragraphs>75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Solstice</vt:lpstr>
      <vt:lpstr>واقع العالم الإسلامي من الناحية السياسية </vt:lpstr>
      <vt:lpstr>موقف الاستعمار من الدعوة </vt:lpstr>
      <vt:lpstr>الدعوة السنوسية </vt:lpstr>
      <vt:lpstr>PowerPoint Presentation</vt:lpstr>
      <vt:lpstr>الحركة المهدية </vt:lpstr>
      <vt:lpstr>حركة الإصلاح في تركيا </vt:lpstr>
      <vt:lpstr>تركيا </vt:lpstr>
      <vt:lpstr>مصر </vt:lpstr>
      <vt:lpstr>بلاد الشام </vt:lpstr>
      <vt:lpstr>منظمة المؤتمر الإسلامي</vt:lpstr>
      <vt:lpstr>قمة الرباط</vt:lpstr>
      <vt:lpstr>المؤتمر الثالث بجدة </vt:lpstr>
      <vt:lpstr>أهداف منظمة المؤتمر</vt:lpstr>
      <vt:lpstr>دور الملك فيصل بن عبدالعزيز</vt:lpstr>
      <vt:lpstr>نتائج الدعوة 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help</dc:creator>
  <cp:lastModifiedBy>ndfvv</cp:lastModifiedBy>
  <cp:revision>47</cp:revision>
  <dcterms:created xsi:type="dcterms:W3CDTF">2012-04-13T21:48:04Z</dcterms:created>
  <dcterms:modified xsi:type="dcterms:W3CDTF">2014-05-14T11:09:07Z</dcterms:modified>
</cp:coreProperties>
</file>