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sldIdLst>
    <p:sldId id="264" r:id="rId2"/>
    <p:sldId id="263" r:id="rId3"/>
    <p:sldId id="265" r:id="rId4"/>
    <p:sldId id="266" r:id="rId5"/>
    <p:sldId id="267" r:id="rId6"/>
    <p:sldId id="268" r:id="rId7"/>
    <p:sldId id="270" r:id="rId8"/>
    <p:sldId id="269" r:id="rId9"/>
    <p:sldId id="271" r:id="rId10"/>
    <p:sldId id="272" r:id="rId11"/>
    <p:sldId id="273" r:id="rId12"/>
    <p:sldId id="274" r:id="rId13"/>
    <p:sldId id="275" r:id="rId14"/>
    <p:sldId id="276" r:id="rId15"/>
    <p:sldId id="256" r:id="rId16"/>
    <p:sldId id="257" r:id="rId17"/>
    <p:sldId id="258" r:id="rId18"/>
    <p:sldId id="259" r:id="rId19"/>
    <p:sldId id="260" r:id="rId20"/>
    <p:sldId id="261" r:id="rId21"/>
    <p:sldId id="277" r:id="rId2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5" d="100"/>
          <a:sy n="75" d="100"/>
        </p:scale>
        <p:origin x="-12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24A4C-8BA5-4ACA-ADD6-2CCE562DE6BD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2A752E-3668-4CAC-8B02-1DC71468899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24A4C-8BA5-4ACA-ADD6-2CCE562DE6BD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2A752E-3668-4CAC-8B02-1DC71468899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24A4C-8BA5-4ACA-ADD6-2CCE562DE6BD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2A752E-3668-4CAC-8B02-1DC71468899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24A4C-8BA5-4ACA-ADD6-2CCE562DE6BD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2A752E-3668-4CAC-8B02-1DC71468899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24A4C-8BA5-4ACA-ADD6-2CCE562DE6BD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2A752E-3668-4CAC-8B02-1DC71468899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24A4C-8BA5-4ACA-ADD6-2CCE562DE6BD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2A752E-3668-4CAC-8B02-1DC71468899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24A4C-8BA5-4ACA-ADD6-2CCE562DE6BD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2A752E-3668-4CAC-8B02-1DC71468899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24A4C-8BA5-4ACA-ADD6-2CCE562DE6BD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2A752E-3668-4CAC-8B02-1DC71468899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24A4C-8BA5-4ACA-ADD6-2CCE562DE6BD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2A752E-3668-4CAC-8B02-1DC71468899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24A4C-8BA5-4ACA-ADD6-2CCE562DE6BD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2A752E-3668-4CAC-8B02-1DC71468899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24A4C-8BA5-4ACA-ADD6-2CCE562DE6BD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2A752E-3668-4CAC-8B02-1DC71468899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2D24A4C-8BA5-4ACA-ADD6-2CCE562DE6BD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92A752E-3668-4CAC-8B02-1DC71468899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واقع العالم الإسلامي من الناحية الفكرية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- الفكر دليل تقدم الأمم أو على جمودها وتخلفها في جميع المجالات الثقافية والاجتماعية والاقتصادية والسياسية . </a:t>
            </a:r>
          </a:p>
          <a:p>
            <a:endParaRPr lang="ar-SA" dirty="0" smtClean="0"/>
          </a:p>
          <a:p>
            <a:r>
              <a:rPr lang="ar-SA" dirty="0" smtClean="0"/>
              <a:t>- الأمة القوية هي التي يجتمع أبناؤها على عقيدة واحدة ومبادئ واحدة فهي تتمتع بوحدة الفكر .</a:t>
            </a:r>
            <a:endParaRPr lang="ar-SA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أبرز ما يتمثل في الفكر الإسلامي والحضارة الإسلامية  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- الأصالة : </a:t>
            </a:r>
          </a:p>
          <a:p>
            <a:r>
              <a:rPr lang="ar-SA" dirty="0" smtClean="0"/>
              <a:t>-قام الفكر الإسلامي على التوحيد والنبوة والمساواة والعدل . </a:t>
            </a:r>
          </a:p>
          <a:p>
            <a:r>
              <a:rPr lang="ar-SA" dirty="0" smtClean="0"/>
              <a:t>أدرك الأوروبيون أهمية الفكر الإسلامي فترجموا الفكر الإسلامي وقاموا بدراسته . </a:t>
            </a:r>
          </a:p>
          <a:p>
            <a:r>
              <a:rPr lang="ar-SA" dirty="0" smtClean="0"/>
              <a:t>- الغزو الفكري : الوسائل غير العسكرية التي اتخذها الغزو الصليبي لإزالة مظاهر الحياة الإسلامية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الدعوة إلى الارتماء في أحضان الغرب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-أخذ حضارة الغرب دون تمييز .</a:t>
            </a:r>
          </a:p>
          <a:p>
            <a:r>
              <a:rPr lang="ar-SA" dirty="0" smtClean="0"/>
              <a:t>-</a:t>
            </a:r>
            <a:r>
              <a:rPr lang="ar-SA" dirty="0" err="1" smtClean="0"/>
              <a:t>نادى</a:t>
            </a:r>
            <a:r>
              <a:rPr lang="ar-SA" dirty="0" smtClean="0"/>
              <a:t> بهذا الاتجاه :</a:t>
            </a:r>
          </a:p>
          <a:p>
            <a:r>
              <a:rPr lang="ar-SA" dirty="0" smtClean="0"/>
              <a:t>(طه حسين،سلامة موسى،قاسم أمين ) .</a:t>
            </a:r>
          </a:p>
          <a:p>
            <a:r>
              <a:rPr lang="ar-SA" dirty="0" smtClean="0"/>
              <a:t>-1-سلامة موسى: كتابه اليوم والغد ” مصر جزء من أوروبا ، وقال إذا أخلصنا النية مع الانجليز فإننا نقضي على الرجعية ” .</a:t>
            </a:r>
          </a:p>
          <a:p>
            <a:r>
              <a:rPr lang="ar-SA" dirty="0" smtClean="0"/>
              <a:t>-طه حسين :كتابه مستقبل الثقافة في مصر ”نسير سيرة الأوروبيون لنكون لهم أنداداً“ </a:t>
            </a:r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-قاسم أمين : كتابه المرأة الجديدة  ” تربية الأبناء تربية غربية وأن يتعرفوا شؤون المدنية الغربية .</a:t>
            </a:r>
          </a:p>
          <a:p>
            <a:endParaRPr lang="ar-SA" dirty="0" smtClean="0"/>
          </a:p>
          <a:p>
            <a:r>
              <a:rPr lang="ar-SA" dirty="0" smtClean="0"/>
              <a:t>تقاطرت البعثات على الدول الأوروبية من أبناء المسلمين .</a:t>
            </a:r>
            <a:endParaRPr lang="ar-SA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2-احتقار الماضي الإسلامي وتربية الأجيال تربية علمانية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-دعا هذا الاتجاه إلى الارتباط بالماضي السابق للإسلام.</a:t>
            </a:r>
          </a:p>
          <a:p>
            <a:r>
              <a:rPr lang="ar-SA" dirty="0" smtClean="0"/>
              <a:t>-إحياء الحضارات القديمة في مصر وتركيا والشام والعراق.</a:t>
            </a:r>
          </a:p>
          <a:p>
            <a:r>
              <a:rPr lang="ar-SA" dirty="0" smtClean="0"/>
              <a:t>احد المستشرقين :تحدث عن أهدافهم وأهمها ذبذبة المسلم بين ولائه للإسلام وتلك الحضارات. 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من الدعوات : الفرعونية في مصر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71612"/>
            <a:ext cx="3993648" cy="461582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ar-SA" dirty="0" smtClean="0"/>
              <a:t>-ظهرت عند غزو نابليون لمصر . </a:t>
            </a:r>
          </a:p>
          <a:p>
            <a:r>
              <a:rPr lang="ar-SA" dirty="0" smtClean="0"/>
              <a:t>عمل على : </a:t>
            </a:r>
          </a:p>
          <a:p>
            <a:r>
              <a:rPr lang="ar-SA" dirty="0" smtClean="0"/>
              <a:t>-</a:t>
            </a:r>
            <a:r>
              <a:rPr lang="ar-SA" dirty="0" err="1" smtClean="0"/>
              <a:t>استصحب</a:t>
            </a:r>
            <a:r>
              <a:rPr lang="ar-SA" dirty="0" smtClean="0"/>
              <a:t> معه بعثة علمية للتنقيب عن </a:t>
            </a:r>
            <a:r>
              <a:rPr lang="ar-SA" dirty="0" err="1" smtClean="0"/>
              <a:t>الآثارالفرعونية</a:t>
            </a:r>
            <a:r>
              <a:rPr lang="ar-SA" dirty="0" smtClean="0"/>
              <a:t>.</a:t>
            </a:r>
          </a:p>
          <a:p>
            <a:r>
              <a:rPr lang="ar-SA" dirty="0" smtClean="0"/>
              <a:t>- أنشأ معهد الآثار الفرعونية بالقاهرة.</a:t>
            </a:r>
          </a:p>
          <a:p>
            <a:r>
              <a:rPr lang="ar-SA" dirty="0" smtClean="0"/>
              <a:t>-رسم رأس أبو الهول على طوابع البريد وأوراق النقد ،كما اتخذه النحات محمود مختار شعارا لتمثال نهضة مصر في باريس.</a:t>
            </a:r>
          </a:p>
          <a:p>
            <a:endParaRPr lang="ar-SA" dirty="0"/>
          </a:p>
        </p:txBody>
      </p:sp>
      <p:pic>
        <p:nvPicPr>
          <p:cNvPr id="1026" name="Picture 2" descr="C:\Users\hp\Desktop\نحات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09996" y="1500188"/>
            <a:ext cx="3353257" cy="46640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074" name="Picture 2" descr="C:\Users\hp\Desktop\الهول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857364"/>
            <a:ext cx="5500726" cy="471490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ar-SA" dirty="0" smtClean="0"/>
              <a:t>-اتخذت كل كلية شعارا لها يمثل وثنا من معبودات الفراعنة.</a:t>
            </a:r>
          </a:p>
          <a:p>
            <a:r>
              <a:rPr lang="ar-SA" dirty="0" smtClean="0"/>
              <a:t>-نقل رفات سعد زغلول إلى ضريح بني على طراز فرعوني. </a:t>
            </a:r>
          </a:p>
          <a:p>
            <a:r>
              <a:rPr lang="ar-SA" dirty="0" smtClean="0"/>
              <a:t>-تزعمت صحيفة السياسة </a:t>
            </a:r>
            <a:r>
              <a:rPr lang="ar-SA" dirty="0" err="1" smtClean="0"/>
              <a:t>الاسبوعية</a:t>
            </a:r>
            <a:r>
              <a:rPr lang="ar-SA" dirty="0" smtClean="0"/>
              <a:t> بزعامة رئيس تحريرها هذا الاتجاه .</a:t>
            </a:r>
            <a:endParaRPr lang="ar-SA" dirty="0"/>
          </a:p>
        </p:txBody>
      </p:sp>
      <p:pic>
        <p:nvPicPr>
          <p:cNvPr id="2050" name="Picture 2" descr="C:\Users\hp\Desktop\زغلول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35650" y="1785937"/>
            <a:ext cx="2540000" cy="4140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- </a:t>
            </a:r>
            <a:r>
              <a:rPr lang="ar-SA" dirty="0" err="1" smtClean="0"/>
              <a:t>اثيرت</a:t>
            </a:r>
            <a:r>
              <a:rPr lang="ar-SA" dirty="0" smtClean="0"/>
              <a:t> </a:t>
            </a:r>
            <a:r>
              <a:rPr lang="ar-SA" dirty="0" err="1" smtClean="0"/>
              <a:t>الفينقية</a:t>
            </a:r>
            <a:r>
              <a:rPr lang="ar-SA" dirty="0" smtClean="0"/>
              <a:t> </a:t>
            </a:r>
            <a:r>
              <a:rPr lang="ar-SA" dirty="0" err="1" smtClean="0"/>
              <a:t>والاشورية</a:t>
            </a:r>
            <a:r>
              <a:rPr lang="ar-SA" dirty="0" smtClean="0"/>
              <a:t> والبابلية والسومرية.</a:t>
            </a:r>
          </a:p>
          <a:p>
            <a:r>
              <a:rPr lang="ar-SA" dirty="0" smtClean="0"/>
              <a:t>-عرضت مناهج الدين والتاريخ عرضا منفرا مما يغرس في نفوس </a:t>
            </a:r>
            <a:r>
              <a:rPr lang="ar-SA" dirty="0" err="1" smtClean="0"/>
              <a:t>الاطفال</a:t>
            </a:r>
            <a:r>
              <a:rPr lang="ar-SA" dirty="0" smtClean="0"/>
              <a:t> عدم الاهتمام </a:t>
            </a:r>
            <a:r>
              <a:rPr lang="ar-SA" dirty="0" err="1" smtClean="0"/>
              <a:t>بها</a:t>
            </a:r>
            <a:r>
              <a:rPr lang="ar-SA" dirty="0" smtClean="0"/>
              <a:t> ، ويغرس فيهم الاستخفاف في الدين والتاريخ.</a:t>
            </a:r>
            <a:endParaRPr lang="ar-SA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العمل على تطوير المعاهد الدينية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- يعد الأزهر من أعرق المعاهد الإسلامية.</a:t>
            </a:r>
          </a:p>
          <a:p>
            <a:r>
              <a:rPr lang="ar-SA" dirty="0" smtClean="0"/>
              <a:t>-أعرق جامعة في العالم </a:t>
            </a:r>
          </a:p>
          <a:p>
            <a:r>
              <a:rPr lang="ar-SA" dirty="0" smtClean="0"/>
              <a:t>-استطاع حماية العلوم الإسلامية والعربية من عبث العابثين بفضل.................</a:t>
            </a:r>
          </a:p>
          <a:p>
            <a:r>
              <a:rPr lang="ar-SA" dirty="0" smtClean="0"/>
              <a:t>-يتوارد عليه الطلاب من شتى البقاع .</a:t>
            </a:r>
          </a:p>
          <a:p>
            <a:r>
              <a:rPr lang="ar-SA" dirty="0" smtClean="0"/>
              <a:t>-أدرك نابليون أهميته فحاول :</a:t>
            </a:r>
          </a:p>
          <a:p>
            <a:r>
              <a:rPr lang="ar-SA" dirty="0" smtClean="0"/>
              <a:t>1-استمالة علمائه ولما فشل.</a:t>
            </a:r>
          </a:p>
          <a:p>
            <a:r>
              <a:rPr lang="ar-SA" dirty="0" smtClean="0"/>
              <a:t>2-اتخذه </a:t>
            </a:r>
            <a:r>
              <a:rPr lang="ar-SA" dirty="0" err="1" smtClean="0"/>
              <a:t>اصطبلا</a:t>
            </a:r>
            <a:r>
              <a:rPr lang="ar-SA" dirty="0" smtClean="0"/>
              <a:t> للخيل.</a:t>
            </a:r>
            <a:endParaRPr lang="ar-SA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دعاة التغريب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-وضع المستعمر خطة : </a:t>
            </a:r>
          </a:p>
          <a:p>
            <a:r>
              <a:rPr lang="ar-SA" dirty="0" smtClean="0"/>
              <a:t>1-للقضاء على نفوذ المعاهد الإسلامية. </a:t>
            </a:r>
          </a:p>
          <a:p>
            <a:r>
              <a:rPr lang="ar-SA" dirty="0" smtClean="0"/>
              <a:t>2-وقفوا في طريق علمائه فحالوا دون توليهم مراكز القيادة ومناصب الحكم والوظائف الإدارية.</a:t>
            </a:r>
          </a:p>
          <a:p>
            <a:r>
              <a:rPr lang="ar-SA" dirty="0" smtClean="0"/>
              <a:t>3-إعفاء علماء الدين من التجنيد وأسقطوا الجهاد عمن حفظ كتاب الله .</a:t>
            </a:r>
          </a:p>
          <a:p>
            <a:r>
              <a:rPr lang="ar-SA" dirty="0" smtClean="0"/>
              <a:t>4-اقترحوا إنشاء مدرسة جامعية نصرانية ........</a:t>
            </a:r>
            <a:endParaRPr lang="ar-SA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- دعوات تدعو إلى إصلاح الأزهر : </a:t>
            </a:r>
          </a:p>
          <a:p>
            <a:r>
              <a:rPr lang="ar-SA" dirty="0" smtClean="0"/>
              <a:t>-استعان الاستعمار بعدد من أبناء المسلمين .</a:t>
            </a:r>
          </a:p>
          <a:p>
            <a:r>
              <a:rPr lang="ar-SA" dirty="0" smtClean="0"/>
              <a:t>-صبغ الأزهر بالصبغة العصرية.</a:t>
            </a:r>
          </a:p>
          <a:p>
            <a:r>
              <a:rPr lang="ar-SA" dirty="0" smtClean="0"/>
              <a:t>-سار الشيخ محمد عبده في هذا المجال شوطا عن حسن نية.</a:t>
            </a:r>
          </a:p>
          <a:p>
            <a:endParaRPr lang="ar-SA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تطويع الأزهر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- ألغيت المحاكم الشرعية المصرية.</a:t>
            </a:r>
          </a:p>
          <a:p>
            <a:r>
              <a:rPr lang="ar-SA" dirty="0" smtClean="0"/>
              <a:t>إدخال القانون الوضعي في البرامج الدراسية لكلية الشريعة بجامعة الأزهر(كلية الشريعة والقانون)</a:t>
            </a:r>
          </a:p>
          <a:p>
            <a:r>
              <a:rPr lang="ar-SA" dirty="0" smtClean="0"/>
              <a:t>-الأثر : تطويع بقية المعاهد الإسلامية .</a:t>
            </a:r>
          </a:p>
          <a:p>
            <a:r>
              <a:rPr lang="ar-SA" dirty="0" smtClean="0"/>
              <a:t>أنشئت جامعات أخرى إسلامية:</a:t>
            </a:r>
          </a:p>
          <a:p>
            <a:r>
              <a:rPr lang="ar-SA" dirty="0" smtClean="0"/>
              <a:t>أهدافها :</a:t>
            </a:r>
          </a:p>
          <a:p>
            <a:r>
              <a:rPr lang="ar-SA" dirty="0" smtClean="0"/>
              <a:t>-تعليم </a:t>
            </a:r>
            <a:r>
              <a:rPr lang="ar-SA" dirty="0" err="1" smtClean="0"/>
              <a:t>الامم</a:t>
            </a:r>
            <a:r>
              <a:rPr lang="ar-SA" dirty="0" smtClean="0"/>
              <a:t> </a:t>
            </a:r>
            <a:r>
              <a:rPr lang="ar-SA" dirty="0" err="1" smtClean="0"/>
              <a:t>الاسلامية</a:t>
            </a:r>
            <a:r>
              <a:rPr lang="ar-SA" dirty="0" smtClean="0"/>
              <a:t> المتأخرة ، </a:t>
            </a:r>
            <a:r>
              <a:rPr lang="ar-SA" dirty="0" err="1" smtClean="0"/>
              <a:t>اصول</a:t>
            </a:r>
            <a:r>
              <a:rPr lang="ar-SA" dirty="0" smtClean="0"/>
              <a:t> الدين وفهم السنة.</a:t>
            </a:r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- عرض الإسلام على الأمم غير المسلمة عرضا صحيحا .</a:t>
            </a:r>
          </a:p>
          <a:p>
            <a:r>
              <a:rPr lang="ar-SA" dirty="0" smtClean="0"/>
              <a:t>-العمل على </a:t>
            </a:r>
            <a:r>
              <a:rPr lang="ar-SA" dirty="0" err="1" smtClean="0"/>
              <a:t>ازالة</a:t>
            </a:r>
            <a:r>
              <a:rPr lang="ar-SA" dirty="0" smtClean="0"/>
              <a:t> الفروق المذهبية .</a:t>
            </a:r>
            <a:endParaRPr lang="ar-SA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مهاجمة اللغة العربية والدعوة إلى العامية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  <a:scene3d>
            <a:camera prst="perspectiveBelow"/>
            <a:lightRig rig="threePt" dir="t"/>
          </a:scene3d>
        </p:spPr>
        <p:txBody>
          <a:bodyPr>
            <a:normAutofit lnSpcReduction="10000"/>
          </a:bodyPr>
          <a:lstStyle/>
          <a:p>
            <a:r>
              <a:rPr lang="ar-SA" sz="3600" b="1" u="sng" dirty="0" smtClean="0">
                <a:solidFill>
                  <a:schemeClr val="accent3">
                    <a:lumMod val="75000"/>
                  </a:schemeClr>
                </a:solidFill>
              </a:rPr>
              <a:t>أهمية اللغة العربية </a:t>
            </a:r>
          </a:p>
          <a:p>
            <a:pPr algn="just"/>
            <a:r>
              <a:rPr lang="ar-SA" b="1" dirty="0" smtClean="0"/>
              <a:t>- لغة القرآن </a:t>
            </a:r>
          </a:p>
          <a:p>
            <a:pPr algn="just"/>
            <a:r>
              <a:rPr lang="ar-SA" b="1" dirty="0" smtClean="0"/>
              <a:t>لغة أهل الجنة </a:t>
            </a:r>
          </a:p>
          <a:p>
            <a:pPr algn="just"/>
            <a:r>
              <a:rPr lang="ar-SA" b="1" dirty="0" smtClean="0"/>
              <a:t>لغة الرسول صلى الله عليه وسلم </a:t>
            </a:r>
          </a:p>
          <a:p>
            <a:pPr algn="just"/>
            <a:r>
              <a:rPr lang="ar-SA" b="1" dirty="0" smtClean="0"/>
              <a:t>رافقت الإسلام وانتشاره إلى مختلف أنحاء العالم </a:t>
            </a:r>
            <a:r>
              <a:rPr lang="ar-SA" b="1" dirty="0" err="1" smtClean="0"/>
              <a:t>الإسلامي .</a:t>
            </a:r>
            <a:endParaRPr lang="ar-SA" b="1" dirty="0" smtClean="0"/>
          </a:p>
          <a:p>
            <a:pPr algn="just"/>
            <a:r>
              <a:rPr lang="ar-SA" b="1" dirty="0" smtClean="0"/>
              <a:t>كتب </a:t>
            </a:r>
            <a:r>
              <a:rPr lang="ar-SA" b="1" dirty="0" err="1" smtClean="0"/>
              <a:t>بها</a:t>
            </a:r>
            <a:r>
              <a:rPr lang="ar-SA" b="1" dirty="0" smtClean="0"/>
              <a:t> المسلمون على اختلاف أجناسهم </a:t>
            </a:r>
            <a:r>
              <a:rPr lang="ar-SA" b="1" dirty="0" err="1" smtClean="0"/>
              <a:t>وديارهم .</a:t>
            </a:r>
            <a:endParaRPr lang="ar-SA" b="1" dirty="0" smtClean="0"/>
          </a:p>
          <a:p>
            <a:pPr algn="just"/>
            <a:r>
              <a:rPr lang="ar-SA" b="1" dirty="0" smtClean="0"/>
              <a:t>أثرت تأثيرا كبيرا في اللغات </a:t>
            </a:r>
            <a:r>
              <a:rPr lang="ar-SA" b="1" dirty="0" err="1" smtClean="0"/>
              <a:t>الأخرى </a:t>
            </a:r>
            <a:r>
              <a:rPr lang="ar-SA" b="1" dirty="0" smtClean="0"/>
              <a:t>(الفارسية التركية </a:t>
            </a:r>
            <a:r>
              <a:rPr lang="ar-SA" b="1" dirty="0" err="1" smtClean="0"/>
              <a:t>الأوردية</a:t>
            </a:r>
            <a:r>
              <a:rPr lang="ar-SA" b="1" dirty="0" smtClean="0"/>
              <a:t> واللغات </a:t>
            </a:r>
            <a:r>
              <a:rPr lang="ar-SA" b="1" dirty="0" err="1" smtClean="0"/>
              <a:t>الأفريقية )</a:t>
            </a:r>
            <a:endParaRPr lang="ar-SA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cene3d>
            <a:camera prst="isometricOffAxis1Right"/>
            <a:lightRig rig="threePt" dir="t"/>
          </a:scene3d>
        </p:spPr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وضع اللغة العربية بعد سقوط الخلافة العثمانية </a:t>
            </a:r>
            <a:endParaRPr lang="ar-SA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  <a:scene3d>
            <a:camera prst="isometricOffAxis1Righ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r>
              <a:rPr lang="ar-SA" dirty="0" smtClean="0"/>
              <a:t>- تطلع إلى المسلمون إلى أن تتخذها الخلافة العثمانية لغة </a:t>
            </a:r>
            <a:r>
              <a:rPr lang="ar-SA" dirty="0" err="1" smtClean="0"/>
              <a:t>للدولة .</a:t>
            </a:r>
            <a:endParaRPr lang="ar-SA" dirty="0" smtClean="0"/>
          </a:p>
          <a:p>
            <a:r>
              <a:rPr lang="ar-SA" dirty="0" smtClean="0"/>
              <a:t>- بعد سقوط الخلافة تخلص أعداءها من الأثر العربي فعملوا على تصفية اللغة التركية من الكلمات العربية فعقدت مؤتمرات لإخراج 13650 كلمة عربية حلت محلها كلمات أوروبية </a:t>
            </a:r>
            <a:r>
              <a:rPr lang="ar-SA" dirty="0" err="1" smtClean="0"/>
              <a:t>وتركية .</a:t>
            </a:r>
            <a:endParaRPr lang="ar-SA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  <p:txBody>
          <a:bodyPr>
            <a:normAutofit fontScale="90000"/>
          </a:bodyPr>
          <a:lstStyle/>
          <a:p>
            <a:pPr algn="ctr"/>
            <a:r>
              <a:rPr lang="ar-SA" dirty="0" smtClean="0">
                <a:solidFill>
                  <a:schemeClr val="accent6">
                    <a:lumMod val="75000"/>
                  </a:schemeClr>
                </a:solidFill>
              </a:rPr>
              <a:t>موقف الاستعمار من اللغة العربية في دول العالم الإسلامي </a:t>
            </a:r>
            <a:endParaRPr lang="ar-SA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60000"/>
              <a:lumOff val="40000"/>
            </a:schemeClr>
          </a:solidFill>
          <a:scene3d>
            <a:camera prst="perspectiveLeft"/>
            <a:lightRig rig="threePt" dir="t"/>
          </a:scene3d>
        </p:spPr>
        <p:txBody>
          <a:bodyPr/>
          <a:lstStyle/>
          <a:p>
            <a:r>
              <a:rPr lang="ar-SA" dirty="0" smtClean="0"/>
              <a:t>- واجهت المقاومة من ثلاث لغات الفرنسية والإنجليزية </a:t>
            </a:r>
            <a:r>
              <a:rPr lang="ar-SA" dirty="0" err="1" smtClean="0"/>
              <a:t>والهولندية .</a:t>
            </a:r>
            <a:r>
              <a:rPr lang="ar-SA" dirty="0" smtClean="0"/>
              <a:t> </a:t>
            </a:r>
          </a:p>
          <a:p>
            <a:r>
              <a:rPr lang="ar-SA" u="sng" dirty="0" smtClean="0">
                <a:solidFill>
                  <a:schemeClr val="accent3">
                    <a:lumMod val="75000"/>
                  </a:schemeClr>
                </a:solidFill>
              </a:rPr>
              <a:t>عمل الاستعمار </a:t>
            </a:r>
            <a:r>
              <a:rPr lang="ar-SA" u="sng" dirty="0" err="1" smtClean="0">
                <a:solidFill>
                  <a:schemeClr val="accent3">
                    <a:lumMod val="75000"/>
                  </a:schemeClr>
                </a:solidFill>
              </a:rPr>
              <a:t>على :</a:t>
            </a:r>
            <a:r>
              <a:rPr lang="ar-SA" u="sng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</a:p>
          <a:p>
            <a:r>
              <a:rPr lang="ar-SA" dirty="0" smtClean="0"/>
              <a:t>1- نقل كثير من اللغات إلى الحروف </a:t>
            </a:r>
            <a:r>
              <a:rPr lang="ar-SA" dirty="0" err="1" smtClean="0"/>
              <a:t>اللاتينية .</a:t>
            </a:r>
            <a:r>
              <a:rPr lang="ar-SA" dirty="0" smtClean="0"/>
              <a:t> </a:t>
            </a:r>
          </a:p>
          <a:p>
            <a:r>
              <a:rPr lang="ar-SA" dirty="0" smtClean="0"/>
              <a:t>2- شجع لغة محلية أو أكثر في كل بلد إسلامي غير عربي لتصبح اللغة </a:t>
            </a:r>
            <a:r>
              <a:rPr lang="ar-SA" dirty="0" err="1" smtClean="0"/>
              <a:t>القومية </a:t>
            </a:r>
            <a:r>
              <a:rPr lang="ar-SA" dirty="0" smtClean="0"/>
              <a:t>.</a:t>
            </a:r>
            <a:r>
              <a:rPr lang="ar-SA" dirty="0" err="1" smtClean="0"/>
              <a:t>كالاوردية</a:t>
            </a:r>
            <a:r>
              <a:rPr lang="ar-SA" dirty="0" smtClean="0"/>
              <a:t> </a:t>
            </a:r>
            <a:r>
              <a:rPr lang="ar-SA" dirty="0" err="1" smtClean="0"/>
              <a:t>والسنسكرتية</a:t>
            </a:r>
            <a:r>
              <a:rPr lang="ar-SA" dirty="0" smtClean="0"/>
              <a:t> </a:t>
            </a:r>
            <a:r>
              <a:rPr lang="ar-SA" dirty="0" err="1" smtClean="0"/>
              <a:t>.</a:t>
            </a:r>
            <a:endParaRPr lang="ar-SA" dirty="0" smtClean="0"/>
          </a:p>
          <a:p>
            <a:r>
              <a:rPr lang="ar-SA" dirty="0" smtClean="0"/>
              <a:t>3- جعل لغته هي اللغة الرسمية مثلما في الهند </a:t>
            </a:r>
            <a:r>
              <a:rPr lang="ar-SA" dirty="0" err="1" smtClean="0"/>
              <a:t>وباكستان .</a:t>
            </a:r>
            <a:endParaRPr lang="ar-SA" dirty="0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cene3d>
            <a:camera prst="perspectiveBelow"/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accent4">
                <a:shade val="80000"/>
              </a:schemeClr>
            </a:contourClr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dirty="0" smtClean="0">
                <a:solidFill>
                  <a:schemeClr val="accent3"/>
                </a:solidFill>
              </a:rPr>
              <a:t>موقف الاستعمار من اللغة العربية في الدول العربية </a:t>
            </a:r>
            <a:endParaRPr lang="ar-SA" dirty="0">
              <a:solidFill>
                <a:schemeClr val="accent3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perspectiveBelow"/>
            <a:lightRig rig="threePt" dir="t"/>
          </a:scene3d>
        </p:spPr>
        <p:txBody>
          <a:bodyPr/>
          <a:lstStyle/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- دعا إلى إلى استخدام العامية وجعلها لغة التأليف </a:t>
            </a:r>
            <a:r>
              <a:rPr lang="ar-SA" dirty="0" err="1" smtClean="0"/>
              <a:t>والكتابة .</a:t>
            </a:r>
            <a:endParaRPr lang="ar-SA" dirty="0" smtClean="0"/>
          </a:p>
          <a:p>
            <a:endParaRPr lang="ar-SA" dirty="0" smtClean="0"/>
          </a:p>
          <a:p>
            <a:r>
              <a:rPr lang="ar-SA" dirty="0" smtClean="0">
                <a:solidFill>
                  <a:schemeClr val="accent3"/>
                </a:solidFill>
              </a:rPr>
              <a:t>في الجزائر </a:t>
            </a:r>
          </a:p>
          <a:p>
            <a:r>
              <a:rPr lang="ar-SA" dirty="0" smtClean="0"/>
              <a:t>- دور جمعية العلماء الجزائرية </a:t>
            </a:r>
            <a:r>
              <a:rPr lang="ar-SA" dirty="0" err="1" smtClean="0"/>
              <a:t>وقادتها </a:t>
            </a:r>
            <a:r>
              <a:rPr lang="ar-SA" dirty="0" smtClean="0"/>
              <a:t>( </a:t>
            </a:r>
            <a:r>
              <a:rPr lang="ar-SA" dirty="0" err="1" smtClean="0"/>
              <a:t>عبدالحميد</a:t>
            </a:r>
            <a:r>
              <a:rPr lang="ar-SA" dirty="0" smtClean="0"/>
              <a:t> بن </a:t>
            </a:r>
            <a:r>
              <a:rPr lang="ar-SA" dirty="0" err="1" smtClean="0"/>
              <a:t>باديس</a:t>
            </a:r>
            <a:r>
              <a:rPr lang="ar-SA" dirty="0" smtClean="0"/>
              <a:t> </a:t>
            </a:r>
            <a:r>
              <a:rPr lang="ar-SA" dirty="0" err="1" smtClean="0"/>
              <a:t>...</a:t>
            </a:r>
            <a:r>
              <a:rPr lang="ar-SA" dirty="0" smtClean="0"/>
              <a:t> البشير </a:t>
            </a:r>
            <a:r>
              <a:rPr lang="ar-SA" dirty="0" err="1" smtClean="0"/>
              <a:t>الإبراهيمي  ) </a:t>
            </a:r>
            <a:r>
              <a:rPr lang="ar-SA" dirty="0" smtClean="0"/>
              <a:t>( انشاء 300 مدرسة في </a:t>
            </a:r>
            <a:r>
              <a:rPr lang="ar-SA" dirty="0" err="1" smtClean="0"/>
              <a:t>المساجد )</a:t>
            </a:r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cene3d>
            <a:camera prst="isometricOffAxis1Right"/>
            <a:lightRig rig="threePt" dir="t"/>
          </a:scene3d>
        </p:spPr>
        <p:txBody>
          <a:bodyPr>
            <a:normAutofit/>
          </a:bodyPr>
          <a:lstStyle/>
          <a:p>
            <a:pPr algn="ctr"/>
            <a:r>
              <a:rPr lang="ar-SA" sz="4800" dirty="0" smtClean="0">
                <a:solidFill>
                  <a:schemeClr val="accent3"/>
                </a:solidFill>
              </a:rPr>
              <a:t>في مصر </a:t>
            </a:r>
            <a:endParaRPr lang="ar-SA" sz="4800" dirty="0">
              <a:solidFill>
                <a:schemeClr val="accent3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  <a:scene3d>
            <a:camera prst="perspectiveRight"/>
            <a:lightRig rig="threePt" dir="t"/>
          </a:scene3d>
        </p:spPr>
        <p:txBody>
          <a:bodyPr/>
          <a:lstStyle/>
          <a:p>
            <a:r>
              <a:rPr lang="ar-SA" dirty="0" smtClean="0"/>
              <a:t>- </a:t>
            </a:r>
            <a:r>
              <a:rPr lang="ar-SA" sz="3600" b="1" dirty="0" smtClean="0"/>
              <a:t>اقترح الاستعمار كتابة العلوم </a:t>
            </a:r>
            <a:r>
              <a:rPr lang="ar-SA" sz="3600" b="1" dirty="0" err="1" smtClean="0"/>
              <a:t>بالعامية ,.</a:t>
            </a:r>
            <a:r>
              <a:rPr lang="ar-SA" sz="3600" b="1" dirty="0" smtClean="0"/>
              <a:t> </a:t>
            </a:r>
          </a:p>
          <a:p>
            <a:r>
              <a:rPr lang="ar-SA" sz="3600" b="1" dirty="0" smtClean="0"/>
              <a:t>-ألف </a:t>
            </a:r>
            <a:r>
              <a:rPr lang="ar-SA" sz="3600" b="1" dirty="0" err="1" smtClean="0"/>
              <a:t>ولمور</a:t>
            </a:r>
            <a:r>
              <a:rPr lang="ar-SA" sz="3600" b="1" dirty="0" smtClean="0"/>
              <a:t> القاضي الانجليزي كتاب لغة القاهرة واقترح جعلها لغة العلم </a:t>
            </a:r>
            <a:r>
              <a:rPr lang="ar-SA" sz="3600" b="1" dirty="0" err="1" smtClean="0"/>
              <a:t>والأدب .</a:t>
            </a:r>
            <a:r>
              <a:rPr lang="ar-SA" sz="3600" b="1" dirty="0" smtClean="0"/>
              <a:t> </a:t>
            </a:r>
          </a:p>
          <a:p>
            <a:r>
              <a:rPr lang="ar-SA" sz="3600" b="1" dirty="0" smtClean="0"/>
              <a:t>- دعا وليم </a:t>
            </a:r>
            <a:r>
              <a:rPr lang="ar-SA" sz="3600" b="1" dirty="0" err="1" smtClean="0"/>
              <a:t>ولكوكس</a:t>
            </a:r>
            <a:r>
              <a:rPr lang="ar-SA" sz="3600" b="1" dirty="0" smtClean="0"/>
              <a:t> إلى هجر اللغة </a:t>
            </a:r>
            <a:r>
              <a:rPr lang="ar-SA" sz="3600" b="1" dirty="0" err="1" smtClean="0"/>
              <a:t>العربية .</a:t>
            </a:r>
            <a:endParaRPr lang="ar-SA" sz="3600" b="1" dirty="0" smtClean="0"/>
          </a:p>
          <a:p>
            <a:r>
              <a:rPr lang="ar-SA" sz="3600" b="1" dirty="0" smtClean="0"/>
              <a:t>انحدر وضع مدرس اللغة العربية </a:t>
            </a:r>
            <a:r>
              <a:rPr lang="ar-SA" sz="3600" b="1" dirty="0" err="1" smtClean="0"/>
              <a:t>واصبح</a:t>
            </a:r>
            <a:r>
              <a:rPr lang="ar-SA" sz="3600" b="1" dirty="0" smtClean="0"/>
              <a:t> مادة للتندر </a:t>
            </a:r>
            <a:r>
              <a:rPr lang="ar-SA" sz="3600" b="1" dirty="0" err="1" smtClean="0"/>
              <a:t>والسخرية .</a:t>
            </a:r>
            <a:r>
              <a:rPr lang="ar-SA" sz="3600" b="1" dirty="0" smtClean="0"/>
              <a:t> </a:t>
            </a:r>
          </a:p>
          <a:p>
            <a:pPr>
              <a:buNone/>
            </a:pPr>
            <a:r>
              <a:rPr lang="ar-SA" sz="3600" b="1" dirty="0" smtClean="0"/>
              <a:t>عرف عيسى المعلوف أحد أعضاء مجمع اللغة العربية بعدائه للغة العربية </a:t>
            </a:r>
            <a:r>
              <a:rPr lang="ar-SA" sz="3600" b="1" dirty="0" err="1" smtClean="0"/>
              <a:t>الفصحى .</a:t>
            </a:r>
            <a:r>
              <a:rPr lang="ar-SA" sz="3600" b="1" dirty="0" smtClean="0"/>
              <a:t> </a:t>
            </a:r>
            <a:endParaRPr lang="ar-SA" sz="3600" b="1" dirty="0"/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  <a:scene3d>
            <a:camera prst="obliqueBottomLeft"/>
            <a:lightRig rig="threePt" dir="t"/>
          </a:scene3d>
        </p:spPr>
        <p:txBody>
          <a:bodyPr/>
          <a:lstStyle/>
          <a:p>
            <a:r>
              <a:rPr lang="ar-SA" b="1" dirty="0" smtClean="0">
                <a:solidFill>
                  <a:schemeClr val="accent5"/>
                </a:solidFill>
              </a:rPr>
              <a:t>أمتد التلاعب باللغة العربية  إلى لوائح الاعلانات في الشوارع والمحلات والمعارض مليئة بالأخطاء اللغوية </a:t>
            </a:r>
          </a:p>
          <a:p>
            <a:endParaRPr lang="ar-SA" b="1" dirty="0" smtClean="0">
              <a:solidFill>
                <a:schemeClr val="accent5"/>
              </a:solidFill>
            </a:endParaRPr>
          </a:p>
          <a:p>
            <a:pPr>
              <a:buNone/>
            </a:pPr>
            <a:r>
              <a:rPr lang="ar-SA" b="1" u="sng" dirty="0" smtClean="0">
                <a:solidFill>
                  <a:schemeClr val="tx2"/>
                </a:solidFill>
              </a:rPr>
              <a:t>مؤتمر </a:t>
            </a:r>
            <a:r>
              <a:rPr lang="ar-SA" b="1" u="sng" dirty="0" err="1" smtClean="0">
                <a:solidFill>
                  <a:schemeClr val="tx2"/>
                </a:solidFill>
              </a:rPr>
              <a:t>كراتشي</a:t>
            </a:r>
            <a:r>
              <a:rPr lang="ar-SA" b="1" u="sng" dirty="0" smtClean="0">
                <a:solidFill>
                  <a:schemeClr val="tx2"/>
                </a:solidFill>
              </a:rPr>
              <a:t> </a:t>
            </a:r>
          </a:p>
          <a:p>
            <a:r>
              <a:rPr lang="ar-SA" b="1" dirty="0" smtClean="0">
                <a:solidFill>
                  <a:schemeClr val="accent5"/>
                </a:solidFill>
              </a:rPr>
              <a:t>عقد مؤتمر اللغة العربية العالمي الأول في </a:t>
            </a:r>
            <a:r>
              <a:rPr lang="ar-SA" b="1" dirty="0" err="1" smtClean="0">
                <a:solidFill>
                  <a:schemeClr val="accent5"/>
                </a:solidFill>
              </a:rPr>
              <a:t>كراتشي</a:t>
            </a:r>
            <a:r>
              <a:rPr lang="ar-SA" b="1" dirty="0" smtClean="0">
                <a:solidFill>
                  <a:schemeClr val="accent5"/>
                </a:solidFill>
              </a:rPr>
              <a:t> وشارك فيه ممثلون عن 19 دولة من العلماء المهتمين باللغة </a:t>
            </a:r>
            <a:r>
              <a:rPr lang="ar-SA" b="1" dirty="0" err="1" smtClean="0">
                <a:solidFill>
                  <a:schemeClr val="accent5"/>
                </a:solidFill>
              </a:rPr>
              <a:t>العربية .</a:t>
            </a:r>
            <a:endParaRPr lang="ar-SA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accent3"/>
                </a:solidFill>
              </a:rPr>
              <a:t>محاور المؤتمر : </a:t>
            </a:r>
          </a:p>
          <a:p>
            <a:r>
              <a:rPr lang="ar-SA" dirty="0" smtClean="0"/>
              <a:t>-دور اللغة العربية كونها أداة ربط بين الدول الإسلامية.</a:t>
            </a:r>
          </a:p>
          <a:p>
            <a:r>
              <a:rPr lang="ar-SA" dirty="0" smtClean="0"/>
              <a:t>-التنسيق والتعاون في تعليم اللغة العربية </a:t>
            </a:r>
          </a:p>
          <a:p>
            <a:r>
              <a:rPr lang="ar-SA" dirty="0" smtClean="0"/>
              <a:t>-سهام غير العرب في نشر العربية</a:t>
            </a:r>
          </a:p>
          <a:p>
            <a:r>
              <a:rPr lang="ar-SA" dirty="0" smtClean="0"/>
              <a:t>-وسائل وتقنيات مختلفة في تعليمها</a:t>
            </a:r>
          </a:p>
          <a:p>
            <a:r>
              <a:rPr lang="ar-SA" dirty="0" smtClean="0"/>
              <a:t>-دور القرآن الكريم في نشر اللغة العربية </a:t>
            </a:r>
          </a:p>
          <a:p>
            <a:r>
              <a:rPr lang="ar-SA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أهم التوصيات</a:t>
            </a:r>
            <a:r>
              <a:rPr lang="ar-SA" dirty="0" smtClean="0"/>
              <a:t>:</a:t>
            </a:r>
            <a:endParaRPr lang="ar-SA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295</TotalTime>
  <Words>877</Words>
  <Application>Microsoft Office PowerPoint</Application>
  <PresentationFormat>On-screen Show (4:3)</PresentationFormat>
  <Paragraphs>101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انقلاب</vt:lpstr>
      <vt:lpstr>واقع العالم الإسلامي من الناحية الفكرية</vt:lpstr>
      <vt:lpstr>أبرز ما يتمثل في الفكر الإسلامي والحضارة الإسلامية   </vt:lpstr>
      <vt:lpstr>الدعوة إلى الارتماء في أحضان الغرب</vt:lpstr>
      <vt:lpstr>PowerPoint Presentation</vt:lpstr>
      <vt:lpstr>2-احتقار الماضي الإسلامي وتربية الأجيال تربية علمانية</vt:lpstr>
      <vt:lpstr>من الدعوات : الفرعونية في مصر</vt:lpstr>
      <vt:lpstr>PowerPoint Presentation</vt:lpstr>
      <vt:lpstr>PowerPoint Presentation</vt:lpstr>
      <vt:lpstr>PowerPoint Presentation</vt:lpstr>
      <vt:lpstr>العمل على تطوير المعاهد الدينية </vt:lpstr>
      <vt:lpstr>دعاة التغريب</vt:lpstr>
      <vt:lpstr>PowerPoint Presentation</vt:lpstr>
      <vt:lpstr>تطويع الأزهر</vt:lpstr>
      <vt:lpstr>PowerPoint Presentation</vt:lpstr>
      <vt:lpstr>مهاجمة اللغة العربية والدعوة إلى العامية </vt:lpstr>
      <vt:lpstr>وضع اللغة العربية بعد سقوط الخلافة العثمانية </vt:lpstr>
      <vt:lpstr>موقف الاستعمار من اللغة العربية في دول العالم الإسلامي </vt:lpstr>
      <vt:lpstr>موقف الاستعمار من اللغة العربية في الدول العربية </vt:lpstr>
      <vt:lpstr>في مصر 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مهاجمة اللغة العربية والدعوة إلى العامية</dc:title>
  <dc:creator>help</dc:creator>
  <cp:lastModifiedBy>ndfvv</cp:lastModifiedBy>
  <cp:revision>42</cp:revision>
  <dcterms:created xsi:type="dcterms:W3CDTF">2012-04-13T20:21:47Z</dcterms:created>
  <dcterms:modified xsi:type="dcterms:W3CDTF">2014-05-14T11:08:28Z</dcterms:modified>
</cp:coreProperties>
</file>