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0A3BC3C-E5DC-4A19-AA7F-F796419C9C04}" type="datetimeFigureOut">
              <a:rPr lang="en-US" smtClean="0"/>
              <a:t>4/7/2014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41CE78B-336F-4D07-B9C1-C6B0776B320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0A3BC3C-E5DC-4A19-AA7F-F796419C9C04}"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41CE78B-336F-4D07-B9C1-C6B0776B3203}"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0A3BC3C-E5DC-4A19-AA7F-F796419C9C04}" type="datetimeFigureOut">
              <a:rPr lang="en-US" smtClean="0"/>
              <a:t>4/7/2014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41CE78B-336F-4D07-B9C1-C6B0776B3203}"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0A3BC3C-E5DC-4A19-AA7F-F796419C9C04}" type="datetimeFigureOut">
              <a:rPr lang="en-US" smtClean="0"/>
              <a:t>4/7/2014</a:t>
            </a:fld>
            <a:endParaRPr lang="en-US"/>
          </a:p>
        </p:txBody>
      </p:sp>
      <p:sp>
        <p:nvSpPr>
          <p:cNvPr id="10" name="Slide Number Placeholder 9"/>
          <p:cNvSpPr>
            <a:spLocks noGrp="1"/>
          </p:cNvSpPr>
          <p:nvPr>
            <p:ph type="sldNum" sz="quarter" idx="16"/>
          </p:nvPr>
        </p:nvSpPr>
        <p:spPr/>
        <p:txBody>
          <a:bodyPr rtlCol="0"/>
          <a:lstStyle/>
          <a:p>
            <a:fld id="{641CE78B-336F-4D07-B9C1-C6B0776B3203}"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0A3BC3C-E5DC-4A19-AA7F-F796419C9C04}" type="datetimeFigureOut">
              <a:rPr lang="en-US" smtClean="0"/>
              <a:t>4/7/2014</a:t>
            </a:fld>
            <a:endParaRPr lang="en-US"/>
          </a:p>
        </p:txBody>
      </p:sp>
      <p:sp>
        <p:nvSpPr>
          <p:cNvPr id="12" name="Slide Number Placeholder 11"/>
          <p:cNvSpPr>
            <a:spLocks noGrp="1"/>
          </p:cNvSpPr>
          <p:nvPr>
            <p:ph type="sldNum" sz="quarter" idx="16"/>
          </p:nvPr>
        </p:nvSpPr>
        <p:spPr/>
        <p:txBody>
          <a:bodyPr rtlCol="0"/>
          <a:lstStyle/>
          <a:p>
            <a:fld id="{641CE78B-336F-4D07-B9C1-C6B0776B3203}"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0A3BC3C-E5DC-4A19-AA7F-F796419C9C04}" type="datetimeFigureOut">
              <a:rPr lang="en-US" smtClean="0"/>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41CE78B-336F-4D07-B9C1-C6B0776B320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3BC3C-E5DC-4A19-AA7F-F796419C9C04}" type="datetimeFigureOut">
              <a:rPr lang="en-US" smtClean="0"/>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41CE78B-336F-4D07-B9C1-C6B0776B320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0A3BC3C-E5DC-4A19-AA7F-F796419C9C04}"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41CE78B-336F-4D07-B9C1-C6B0776B3203}"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0A3BC3C-E5DC-4A19-AA7F-F796419C9C04}" type="datetimeFigureOut">
              <a:rPr lang="en-US" smtClean="0"/>
              <a:t>4/7/2014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41CE78B-336F-4D07-B9C1-C6B0776B3203}"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A3BC3C-E5DC-4A19-AA7F-F796419C9C04}"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CE78B-336F-4D07-B9C1-C6B0776B320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0A3BC3C-E5DC-4A19-AA7F-F796419C9C04}" type="datetimeFigureOut">
              <a:rPr lang="en-US" smtClean="0"/>
              <a:t>4/7/2014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41CE78B-336F-4D07-B9C1-C6B0776B320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0A3BC3C-E5DC-4A19-AA7F-F796419C9C04}" type="datetimeFigureOut">
              <a:rPr lang="en-US" smtClean="0"/>
              <a:t>4/7/2014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41CE78B-336F-4D07-B9C1-C6B0776B320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1752599"/>
          </a:xfrm>
        </p:spPr>
        <p:txBody>
          <a:bodyPr/>
          <a:lstStyle/>
          <a:p>
            <a:r>
              <a:rPr lang="ar-SA" dirty="0" smtClean="0"/>
              <a:t>  </a:t>
            </a:r>
            <a:r>
              <a:rPr lang="ar-SA" b="1" cap="none"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الاسبوع التاسع        محاضرة رقم (9)</a:t>
            </a:r>
            <a:endParaRPr lang="en-US" b="1" cap="none"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3" name="Subtitle 2"/>
          <p:cNvSpPr>
            <a:spLocks noGrp="1"/>
          </p:cNvSpPr>
          <p:nvPr>
            <p:ph type="subTitle" idx="1"/>
          </p:nvPr>
        </p:nvSpPr>
        <p:spPr>
          <a:xfrm>
            <a:off x="1219200" y="2438400"/>
            <a:ext cx="7315200" cy="2057400"/>
          </a:xfrm>
        </p:spPr>
        <p:txBody>
          <a:bodyPr>
            <a:prstTxWarp prst="textButton">
              <a:avLst/>
            </a:prstTxWarp>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600" b="1" dirty="0" smtClean="0">
                <a:ln w="11430">
                  <a:solidFill>
                    <a:schemeClr val="accent2"/>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التحليل الموضوعي والتصنيف </a:t>
            </a:r>
          </a:p>
          <a:p>
            <a:pPr algn="ctr"/>
            <a:r>
              <a:rPr lang="ar-SA" sz="3600" b="1" dirty="0" smtClean="0">
                <a:ln w="11430">
                  <a:solidFill>
                    <a:schemeClr val="accent2"/>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تصنيف ديوي العشري : السمات العامة والمكونات</a:t>
            </a:r>
            <a:endParaRPr lang="en-US" sz="3600" b="1" dirty="0">
              <a:ln w="11430">
                <a:solidFill>
                  <a:schemeClr val="accent2"/>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advTm="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  البنيه و المكونات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endParaRPr>
          </a:p>
        </p:txBody>
      </p:sp>
      <p:sp>
        <p:nvSpPr>
          <p:cNvPr id="3" name="Content Placeholder 2"/>
          <p:cNvSpPr>
            <a:spLocks noGrp="1"/>
          </p:cNvSpPr>
          <p:nvPr>
            <p:ph sz="quarter" idx="1"/>
          </p:nvPr>
        </p:nvSpPr>
        <p:spPr/>
        <p:txBody>
          <a:bodyPr/>
          <a:lstStyle/>
          <a:p>
            <a:pPr algn="r">
              <a:buNone/>
            </a:pPr>
            <a:r>
              <a:rPr lang="ar-SA" b="1" dirty="0" smtClean="0"/>
              <a:t> - </a:t>
            </a:r>
            <a:r>
              <a:rPr lang="ar-SA" sz="3200" b="1" dirty="0" smtClean="0">
                <a:latin typeface="Sakkal Majalla" pitchFamily="2" charset="-78"/>
                <a:cs typeface="Sakkal Majalla" pitchFamily="2" charset="-78"/>
              </a:rPr>
              <a:t>تصنيف </a:t>
            </a:r>
            <a:r>
              <a:rPr lang="ar-SA" sz="3200" b="1" dirty="0" smtClean="0">
                <a:latin typeface="Sakkal Majalla" pitchFamily="2" charset="-78"/>
                <a:cs typeface="Sakkal Majalla" pitchFamily="2" charset="-78"/>
              </a:rPr>
              <a:t>ديوي هو تصنيف حصري يقوم على حصر كل جزيئات المعرفة البشرية </a:t>
            </a:r>
            <a:r>
              <a:rPr lang="ar-SA" sz="3200" b="1" dirty="0" smtClean="0">
                <a:latin typeface="Sakkal Majalla" pitchFamily="2" charset="-78"/>
                <a:cs typeface="Sakkal Majalla" pitchFamily="2" charset="-78"/>
              </a:rPr>
              <a:t>مع منح كل تقسيم رمز يعبر عنه .</a:t>
            </a:r>
          </a:p>
          <a:p>
            <a:pPr algn="r">
              <a:buNone/>
            </a:pPr>
            <a:r>
              <a:rPr lang="ar-SA" sz="3200" b="1" dirty="0" smtClean="0">
                <a:latin typeface="Sakkal Majalla" pitchFamily="2" charset="-78"/>
                <a:cs typeface="Sakkal Majalla" pitchFamily="2" charset="-78"/>
              </a:rPr>
              <a:t> </a:t>
            </a:r>
            <a:r>
              <a:rPr lang="ar-SA" sz="3200" b="1" dirty="0" smtClean="0">
                <a:latin typeface="Sakkal Majalla" pitchFamily="2" charset="-78"/>
                <a:cs typeface="Sakkal Majalla" pitchFamily="2" charset="-78"/>
              </a:rPr>
              <a:t>- يتميز </a:t>
            </a:r>
            <a:r>
              <a:rPr lang="ar-SA" sz="3200" b="1" dirty="0" smtClean="0">
                <a:latin typeface="Sakkal Majalla" pitchFamily="2" charset="-78"/>
                <a:cs typeface="Sakkal Majalla" pitchFamily="2" charset="-78"/>
              </a:rPr>
              <a:t>بالشمولية في استيعاب جميع الموضوعات والمباحث الموضوعية، واستخدم العشرية في اسلوب تقسيم المعرفة حيث قسم المعرفة البشرية الى عشرة اصول ثم قسم كل اصل الى عشرة اقسام ثم قسم كل من هذه الاقسام الى عشرة فروع وكل </a:t>
            </a:r>
            <a:r>
              <a:rPr lang="ar-SA" sz="3200" b="1" dirty="0" smtClean="0">
                <a:latin typeface="Sakkal Majalla" pitchFamily="2" charset="-78"/>
                <a:cs typeface="Sakkal Majalla" pitchFamily="2" charset="-78"/>
              </a:rPr>
              <a:t> (سبق توضيح ذلك  )فرع </a:t>
            </a:r>
            <a:r>
              <a:rPr lang="ar-SA" sz="3200" b="1" dirty="0" smtClean="0">
                <a:latin typeface="Sakkal Majalla" pitchFamily="2" charset="-78"/>
                <a:cs typeface="Sakkal Majalla" pitchFamily="2" charset="-78"/>
              </a:rPr>
              <a:t>قسمه الى عشرة فروع اخرى ... وهكذا</a:t>
            </a:r>
            <a:endParaRPr lang="en-US" sz="3200" dirty="0">
              <a:latin typeface="Sakkal Majalla" pitchFamily="2" charset="-78"/>
              <a:cs typeface="Sakkal Majalla" pitchFamily="2" charset="-78"/>
            </a:endParaRPr>
          </a:p>
        </p:txBody>
      </p:sp>
      <p:pic>
        <p:nvPicPr>
          <p:cNvPr id="4" name="Picture 3" descr="https://encrypted-tbn0.gstatic.com/images?q=tbn:ANd9GcRgaBcmTAIUb1mG7bJt0gxJrjnN9TpkwJp8EmSyOxowk71OEEi6OA"/>
          <p:cNvPicPr/>
          <p:nvPr/>
        </p:nvPicPr>
        <p:blipFill>
          <a:blip r:embed="rId2"/>
          <a:srcRect/>
          <a:stretch>
            <a:fillRect/>
          </a:stretch>
        </p:blipFill>
        <p:spPr bwMode="auto">
          <a:xfrm>
            <a:off x="685800" y="5334000"/>
            <a:ext cx="2266950" cy="12192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lstStyle/>
          <a:p>
            <a:pPr algn="r"/>
            <a:r>
              <a:rPr lang="ar-SA" b="1" dirty="0" smtClean="0"/>
              <a:t> -  </a:t>
            </a:r>
            <a:r>
              <a:rPr lang="ar-SA" sz="3600" b="1" dirty="0" smtClean="0">
                <a:latin typeface="Sakkal Majalla" pitchFamily="2" charset="-78"/>
                <a:cs typeface="Sakkal Majalla" pitchFamily="2" charset="-78"/>
              </a:rPr>
              <a:t>من </a:t>
            </a:r>
            <a:r>
              <a:rPr lang="ar-SA" sz="3600" b="1" dirty="0" smtClean="0">
                <a:latin typeface="Sakkal Majalla" pitchFamily="2" charset="-78"/>
                <a:cs typeface="Sakkal Majalla" pitchFamily="2" charset="-78"/>
              </a:rPr>
              <a:t>أوسع نظم التصنيف استخداما في العالم. حيث انه يستخدم في ما يزيد على 135 بلدا، وقد ترجم إلى ما يزيد على 30 لغة. وتشمل الترجمات الحديثة الجارية أو المستكملة اللغات العربية والصينية والفرنسية واليونانية والعبرية والايطالية والفارسية والروسية والاسبانية والتركية</a:t>
            </a:r>
            <a:r>
              <a:rPr lang="ar-SA" b="1" dirty="0" smtClean="0"/>
              <a:t>.</a:t>
            </a:r>
            <a:endParaRPr lang="en-US" dirty="0"/>
          </a:p>
        </p:txBody>
      </p:sp>
      <p:pic>
        <p:nvPicPr>
          <p:cNvPr id="4" name="Picture 3" descr="https://encrypted-tbn0.gstatic.com/images?q=tbn:ANd9GcRgaBcmTAIUb1mG7bJt0gxJrjnN9TpkwJp8EmSyOxowk71OEEi6OA"/>
          <p:cNvPicPr/>
          <p:nvPr/>
        </p:nvPicPr>
        <p:blipFill>
          <a:blip r:embed="rId2"/>
          <a:srcRect/>
          <a:stretch>
            <a:fillRect/>
          </a:stretch>
        </p:blipFill>
        <p:spPr bwMode="auto">
          <a:xfrm>
            <a:off x="685800" y="4572000"/>
            <a:ext cx="2266950" cy="2019300"/>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noAutofit/>
          </a:bodyPr>
          <a:lstStyle/>
          <a:p>
            <a:pPr algn="r">
              <a:buNone/>
            </a:pPr>
            <a:r>
              <a:rPr lang="ar-SA" sz="3200" b="1" dirty="0" smtClean="0">
                <a:latin typeface="Sakkal Majalla" pitchFamily="2" charset="-78"/>
                <a:cs typeface="Sakkal Majalla" pitchFamily="2" charset="-78"/>
              </a:rPr>
              <a:t>   -  التحديث </a:t>
            </a:r>
            <a:r>
              <a:rPr lang="ar-SA" sz="3200" b="1" dirty="0" smtClean="0">
                <a:latin typeface="Sakkal Majalla" pitchFamily="2" charset="-78"/>
                <a:cs typeface="Sakkal Majalla" pitchFamily="2" charset="-78"/>
              </a:rPr>
              <a:t>المستمر : صدرت منه طبعات </a:t>
            </a:r>
            <a:r>
              <a:rPr lang="ar-SA" sz="3200" b="1" dirty="0" smtClean="0">
                <a:latin typeface="Sakkal Majalla" pitchFamily="2" charset="-78"/>
                <a:cs typeface="Sakkal Majalla" pitchFamily="2" charset="-78"/>
              </a:rPr>
              <a:t>متتالية </a:t>
            </a:r>
            <a:r>
              <a:rPr lang="ar-SA" sz="3200" b="1" dirty="0" smtClean="0">
                <a:latin typeface="Sakkal Majalla" pitchFamily="2" charset="-78"/>
                <a:cs typeface="Sakkal Majalla" pitchFamily="2" charset="-78"/>
              </a:rPr>
              <a:t>على مدى السنوات الماضية بحيث تشتمل كل طبعة على تحديثات لم تكن في التي قبلها حيث صدر نظام ديوي للتصنيف العشري عام 1876 ميلادي، وجرى تنقيحه باستمرار حتى يستجيب للاحتياجات المتطورة للحصول على المعلومات في المكتبات التقليدية وفى الأوساط الالكترونية. وقد صدر في طبعتين كاملا ومختصرا. وصدرت طبعته الحادية والعشرين بنسختين احداهما تقليدية والأخرى الكترونية. </a:t>
            </a:r>
            <a:endParaRPr lang="en-US" sz="3200" dirty="0">
              <a:latin typeface="Sakkal Majalla" pitchFamily="2" charset="-78"/>
              <a:cs typeface="Sakkal Majalla" pitchFamily="2" charset="-78"/>
            </a:endParaRPr>
          </a:p>
        </p:txBody>
      </p:sp>
      <p:pic>
        <p:nvPicPr>
          <p:cNvPr id="4" name="Picture 3" descr="https://encrypted-tbn0.gstatic.com/images?q=tbn:ANd9GcRgaBcmTAIUb1mG7bJt0gxJrjnN9TpkwJp8EmSyOxowk71OEEi6OA"/>
          <p:cNvPicPr/>
          <p:nvPr/>
        </p:nvPicPr>
        <p:blipFill>
          <a:blip r:embed="rId2"/>
          <a:srcRect/>
          <a:stretch>
            <a:fillRect/>
          </a:stretch>
        </p:blipFill>
        <p:spPr bwMode="auto">
          <a:xfrm>
            <a:off x="457200" y="5105400"/>
            <a:ext cx="2266950" cy="17526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lstStyle/>
          <a:p>
            <a:pPr algn="r">
              <a:buNone/>
            </a:pPr>
            <a:r>
              <a:rPr lang="ar-SA" b="1" dirty="0" smtClean="0"/>
              <a:t> </a:t>
            </a:r>
            <a:r>
              <a:rPr lang="ar-SA" sz="3200" b="1" dirty="0" smtClean="0">
                <a:latin typeface="Sakkal Majalla" pitchFamily="2" charset="-78"/>
                <a:cs typeface="Sakkal Majalla" pitchFamily="2" charset="-78"/>
              </a:rPr>
              <a:t>- الثلاثية </a:t>
            </a:r>
            <a:r>
              <a:rPr lang="ar-SA" sz="3200" b="1" dirty="0" smtClean="0">
                <a:latin typeface="Sakkal Majalla" pitchFamily="2" charset="-78"/>
                <a:cs typeface="Sakkal Majalla" pitchFamily="2" charset="-78"/>
              </a:rPr>
              <a:t>: حيث بنى ديوي نظامه على أساس أن يكون رمز الموضوع يتكون من ثلاثة خانات كحد ادنى، ولا يوجد فيه موضوعات يقل رمزها عن ثلاثة خانات، ولذلك أضاف ( الصفرين ) لكل اصل من الأصول السابقة، واذا دعت الضرورة او عملية التركيب والبناء الى وجود اكثر من ثلاثة خانات لرقم التصنيف </a:t>
            </a:r>
            <a:r>
              <a:rPr lang="ar-SA" sz="3200" b="1" dirty="0" smtClean="0">
                <a:latin typeface="Sakkal Majalla" pitchFamily="2" charset="-78"/>
                <a:cs typeface="Sakkal Majalla" pitchFamily="2" charset="-78"/>
              </a:rPr>
              <a:t>يتم وضع </a:t>
            </a:r>
            <a:r>
              <a:rPr lang="ar-SA" sz="3200" b="1" dirty="0" smtClean="0">
                <a:latin typeface="Sakkal Majalla" pitchFamily="2" charset="-78"/>
                <a:cs typeface="Sakkal Majalla" pitchFamily="2" charset="-78"/>
              </a:rPr>
              <a:t>الفاصلة العشرية بعد الرقم الثالث، وهذه الفاصلة توضع مرة </a:t>
            </a:r>
            <a:r>
              <a:rPr lang="ar-SA" sz="3200" b="1" dirty="0" smtClean="0">
                <a:latin typeface="Sakkal Majalla" pitchFamily="2" charset="-78"/>
                <a:cs typeface="Sakkal Majalla" pitchFamily="2" charset="-78"/>
              </a:rPr>
              <a:t>واحدة </a:t>
            </a:r>
            <a:r>
              <a:rPr lang="ar-SA" sz="3200" b="1" dirty="0" smtClean="0">
                <a:latin typeface="Sakkal Majalla" pitchFamily="2" charset="-78"/>
                <a:cs typeface="Sakkal Majalla" pitchFamily="2" charset="-78"/>
              </a:rPr>
              <a:t>في الرقم الواحد</a:t>
            </a:r>
            <a:endParaRPr lang="en-US" sz="3200" dirty="0">
              <a:latin typeface="Sakkal Majalla" pitchFamily="2" charset="-78"/>
              <a:cs typeface="Sakkal Majalla" pitchFamily="2" charset="-78"/>
            </a:endParaRPr>
          </a:p>
        </p:txBody>
      </p:sp>
      <p:pic>
        <p:nvPicPr>
          <p:cNvPr id="4" name="Picture 3" descr="https://encrypted-tbn0.gstatic.com/images?q=tbn:ANd9GcRgaBcmTAIUb1mG7bJt0gxJrjnN9TpkwJp8EmSyOxowk71OEEi6OA"/>
          <p:cNvPicPr/>
          <p:nvPr/>
        </p:nvPicPr>
        <p:blipFill>
          <a:blip r:embed="rId2"/>
          <a:srcRect/>
          <a:stretch>
            <a:fillRect/>
          </a:stretch>
        </p:blipFill>
        <p:spPr bwMode="auto">
          <a:xfrm>
            <a:off x="457200" y="4838700"/>
            <a:ext cx="2266950" cy="20193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normAutofit/>
          </a:bodyPr>
          <a:lstStyle/>
          <a:p>
            <a:pPr algn="r">
              <a:buNone/>
            </a:pPr>
            <a:r>
              <a:rPr lang="ar-SA" sz="3200" b="1" dirty="0" smtClean="0">
                <a:latin typeface="Sakkal Majalla" pitchFamily="2" charset="-78"/>
                <a:cs typeface="Sakkal Majalla" pitchFamily="2" charset="-78"/>
              </a:rPr>
              <a:t>  </a:t>
            </a:r>
          </a:p>
          <a:p>
            <a:pPr algn="r">
              <a:buNone/>
            </a:pPr>
            <a:r>
              <a:rPr lang="ar-SA" sz="3200" b="1" dirty="0" smtClean="0">
                <a:latin typeface="Sakkal Majalla" pitchFamily="2" charset="-78"/>
                <a:cs typeface="Sakkal Majalla" pitchFamily="2" charset="-78"/>
              </a:rPr>
              <a:t>- تكامل </a:t>
            </a:r>
            <a:r>
              <a:rPr lang="ar-SA" sz="3200" b="1" dirty="0" smtClean="0">
                <a:latin typeface="Sakkal Majalla" pitchFamily="2" charset="-78"/>
                <a:cs typeface="Sakkal Majalla" pitchFamily="2" charset="-78"/>
              </a:rPr>
              <a:t>الارقام </a:t>
            </a:r>
            <a:r>
              <a:rPr lang="ar-SA" sz="3200" b="1" dirty="0" smtClean="0">
                <a:latin typeface="Sakkal Majalla" pitchFamily="2" charset="-78"/>
                <a:cs typeface="Sakkal Majalla" pitchFamily="2" charset="-78"/>
              </a:rPr>
              <a:t>ووحدتها </a:t>
            </a:r>
            <a:r>
              <a:rPr lang="ar-SA" sz="3200" b="1" dirty="0" smtClean="0">
                <a:latin typeface="Sakkal Majalla" pitchFamily="2" charset="-78"/>
                <a:cs typeface="Sakkal Majalla" pitchFamily="2" charset="-78"/>
              </a:rPr>
              <a:t>: والهدف من </a:t>
            </a:r>
            <a:r>
              <a:rPr lang="ar-SA" sz="3200" b="1" dirty="0" smtClean="0">
                <a:latin typeface="Sakkal Majalla" pitchFamily="2" charset="-78"/>
                <a:cs typeface="Sakkal Majalla" pitchFamily="2" charset="-78"/>
              </a:rPr>
              <a:t>ذلك هو </a:t>
            </a:r>
            <a:r>
              <a:rPr lang="ar-SA" sz="3200" b="1" dirty="0" smtClean="0">
                <a:latin typeface="Sakkal Majalla" pitchFamily="2" charset="-78"/>
                <a:cs typeface="Sakkal Majalla" pitchFamily="2" charset="-78"/>
              </a:rPr>
              <a:t>المحافظة على البناء الاساسي للنظام بحيث لا يسمح بادخال تعديلات على اساس الرقم الاصلي وانما اذا دعت الضرورة </a:t>
            </a:r>
            <a:r>
              <a:rPr lang="ar-SA" sz="3200" b="1" dirty="0" smtClean="0">
                <a:latin typeface="Sakkal Majalla" pitchFamily="2" charset="-78"/>
                <a:cs typeface="Sakkal Majalla" pitchFamily="2" charset="-78"/>
              </a:rPr>
              <a:t> لإعادة تسكين اي رقم  (جزئ وليس اصلي )فتكون التعديلات على </a:t>
            </a:r>
            <a:r>
              <a:rPr lang="ar-SA" sz="3200" b="1" dirty="0" smtClean="0">
                <a:latin typeface="Sakkal Majalla" pitchFamily="2" charset="-78"/>
                <a:cs typeface="Sakkal Majalla" pitchFamily="2" charset="-78"/>
              </a:rPr>
              <a:t>الجزئيات وليس </a:t>
            </a:r>
            <a:r>
              <a:rPr lang="ar-SA" sz="3200" b="1" dirty="0" smtClean="0">
                <a:latin typeface="Sakkal Majalla" pitchFamily="2" charset="-78"/>
                <a:cs typeface="Sakkal Majalla" pitchFamily="2" charset="-78"/>
              </a:rPr>
              <a:t>الكليات.</a:t>
            </a:r>
            <a:endParaRPr lang="en-US" sz="3200" b="1" dirty="0">
              <a:latin typeface="Sakkal Majalla" pitchFamily="2" charset="-78"/>
              <a:cs typeface="Sakkal Majalla" pitchFamily="2" charset="-78"/>
            </a:endParaRPr>
          </a:p>
        </p:txBody>
      </p:sp>
      <p:pic>
        <p:nvPicPr>
          <p:cNvPr id="8" name="Picture 4" descr="تفوق12"/>
          <p:cNvPicPr>
            <a:picLocks noChangeAspect="1" noChangeArrowheads="1"/>
          </p:cNvPicPr>
          <p:nvPr/>
        </p:nvPicPr>
        <p:blipFill>
          <a:blip r:embed="rId2"/>
          <a:srcRect/>
          <a:stretch>
            <a:fillRect/>
          </a:stretch>
        </p:blipFill>
        <p:spPr>
          <a:xfrm>
            <a:off x="304801" y="4648200"/>
            <a:ext cx="8839200" cy="2209800"/>
          </a:xfrm>
          <a:prstGeom prst="rect">
            <a:avLst/>
          </a:prstGeom>
          <a:noFill/>
        </p:spPr>
      </p:pic>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normAutofit/>
          </a:bodyPr>
          <a:lstStyle/>
          <a:p>
            <a:pPr algn="r">
              <a:buNone/>
            </a:pPr>
            <a:r>
              <a:rPr lang="ar-SA" sz="3200" b="1" dirty="0" smtClean="0">
                <a:latin typeface="Sakkal Majalla" pitchFamily="2" charset="-78"/>
                <a:cs typeface="Sakkal Majalla" pitchFamily="2" charset="-78"/>
              </a:rPr>
              <a:t> - التركيب </a:t>
            </a:r>
            <a:r>
              <a:rPr lang="ar-SA" sz="3200" b="1" dirty="0" smtClean="0">
                <a:latin typeface="Sakkal Majalla" pitchFamily="2" charset="-78"/>
                <a:cs typeface="Sakkal Majalla" pitchFamily="2" charset="-78"/>
              </a:rPr>
              <a:t>الهرمي : العلاقات الهرمية هى جوهر جميع التصنيفات، وقد تدرج ديوي في تفريع المعرفة </a:t>
            </a:r>
            <a:r>
              <a:rPr lang="ar-SA" sz="3200" b="1" dirty="0" smtClean="0">
                <a:latin typeface="Sakkal Majalla" pitchFamily="2" charset="-78"/>
                <a:cs typeface="Sakkal Majalla" pitchFamily="2" charset="-78"/>
              </a:rPr>
              <a:t>البشرية </a:t>
            </a:r>
            <a:r>
              <a:rPr lang="ar-SA" sz="3200" b="1" dirty="0" smtClean="0">
                <a:latin typeface="Sakkal Majalla" pitchFamily="2" charset="-78"/>
                <a:cs typeface="Sakkal Majalla" pitchFamily="2" charset="-78"/>
              </a:rPr>
              <a:t>من العام الى الخاص، بحيث كل موضوع في الخطة يندرج تحته موضوعات جديدة اكثر دقة وتخصصا من هذا الموضوع المتفرع عنه، وبذلك ينشأ الشكل الهرمي الناتج عن </a:t>
            </a:r>
            <a:r>
              <a:rPr lang="ar-SA" sz="3200" b="1" dirty="0" smtClean="0">
                <a:latin typeface="Sakkal Majalla" pitchFamily="2" charset="-78"/>
                <a:cs typeface="Sakkal Majalla" pitchFamily="2" charset="-78"/>
              </a:rPr>
              <a:t>تفريع </a:t>
            </a:r>
            <a:r>
              <a:rPr lang="ar-SA" sz="3200" b="1" dirty="0" smtClean="0">
                <a:latin typeface="Sakkal Majalla" pitchFamily="2" charset="-78"/>
                <a:cs typeface="Sakkal Majalla" pitchFamily="2" charset="-78"/>
              </a:rPr>
              <a:t>الموضوعات</a:t>
            </a:r>
            <a:r>
              <a:rPr lang="en-US" sz="3200" b="1" dirty="0" smtClean="0">
                <a:latin typeface="Sakkal Majalla" pitchFamily="2" charset="-78"/>
                <a:cs typeface="Sakkal Majalla" pitchFamily="2" charset="-78"/>
              </a:rPr>
              <a:t/>
            </a:r>
            <a:br>
              <a:rPr lang="en-US" sz="3200" b="1" dirty="0" smtClean="0">
                <a:latin typeface="Sakkal Majalla" pitchFamily="2" charset="-78"/>
                <a:cs typeface="Sakkal Majalla" pitchFamily="2" charset="-78"/>
              </a:rPr>
            </a:br>
            <a:endParaRPr lang="en-US" sz="3200" dirty="0">
              <a:latin typeface="Sakkal Majalla" pitchFamily="2" charset="-78"/>
              <a:cs typeface="Sakkal Majalla" pitchFamily="2" charset="-78"/>
            </a:endParaRPr>
          </a:p>
        </p:txBody>
      </p:sp>
    </p:spTree>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rPr>
              <a:t>ديوي العشري</a:t>
            </a:r>
            <a:endParaRPr lang="en-US" dirty="0"/>
          </a:p>
        </p:txBody>
      </p:sp>
      <p:sp>
        <p:nvSpPr>
          <p:cNvPr id="3" name="Content Placeholder 2"/>
          <p:cNvSpPr>
            <a:spLocks noGrp="1"/>
          </p:cNvSpPr>
          <p:nvPr>
            <p:ph sz="quarter" idx="1"/>
          </p:nvPr>
        </p:nvSpPr>
        <p:spPr/>
        <p:txBody>
          <a:bodyPr>
            <a:normAutofit/>
          </a:bodyPr>
          <a:lstStyle/>
          <a:p>
            <a:pPr algn="r">
              <a:buNone/>
            </a:pPr>
            <a:r>
              <a:rPr lang="ar-SA" sz="3600" b="1" dirty="0" smtClean="0">
                <a:latin typeface="Sakkal Majalla" pitchFamily="2" charset="-78"/>
                <a:cs typeface="Sakkal Majalla" pitchFamily="2" charset="-78"/>
              </a:rPr>
              <a:t>- المرونة </a:t>
            </a:r>
            <a:r>
              <a:rPr lang="ar-SA" sz="3600" b="1" dirty="0" smtClean="0">
                <a:latin typeface="Sakkal Majalla" pitchFamily="2" charset="-78"/>
                <a:cs typeface="Sakkal Majalla" pitchFamily="2" charset="-78"/>
              </a:rPr>
              <a:t>: حيث يسمح النظام باضافة اي موضوع جديد على الخطة دون ان يكون له ادنى تاثير</a:t>
            </a:r>
            <a:r>
              <a:rPr lang="en-US" sz="3600" b="1" dirty="0" smtClean="0">
                <a:latin typeface="Sakkal Majalla" pitchFamily="2" charset="-78"/>
                <a:cs typeface="Sakkal Majalla" pitchFamily="2" charset="-78"/>
              </a:rPr>
              <a:t/>
            </a:r>
            <a:br>
              <a:rPr lang="en-US" sz="3600" b="1" dirty="0" smtClean="0">
                <a:latin typeface="Sakkal Majalla" pitchFamily="2" charset="-78"/>
                <a:cs typeface="Sakkal Majalla" pitchFamily="2" charset="-78"/>
              </a:rPr>
            </a:br>
            <a:r>
              <a:rPr lang="en-US" sz="3600" b="1" dirty="0" smtClean="0">
                <a:latin typeface="Sakkal Majalla" pitchFamily="2" charset="-78"/>
                <a:cs typeface="Sakkal Majalla" pitchFamily="2" charset="-78"/>
              </a:rPr>
              <a:t> </a:t>
            </a:r>
            <a:r>
              <a:rPr lang="ar-SA" sz="3600" b="1" dirty="0" smtClean="0">
                <a:latin typeface="Sakkal Majalla" pitchFamily="2" charset="-78"/>
                <a:cs typeface="Sakkal Majalla" pitchFamily="2" charset="-78"/>
              </a:rPr>
              <a:t>- وسائل </a:t>
            </a:r>
            <a:r>
              <a:rPr lang="ar-SA" sz="3600" b="1" dirty="0" smtClean="0">
                <a:latin typeface="Sakkal Majalla" pitchFamily="2" charset="-78"/>
                <a:cs typeface="Sakkal Majalla" pitchFamily="2" charset="-78"/>
              </a:rPr>
              <a:t>التذكر : وتكمن هذه الوسائل في الارقام الخاصة بالمكان واللغات و الاقسام الشكلية وموضوع </a:t>
            </a:r>
            <a:r>
              <a:rPr lang="ar-SA" sz="3600" b="1" dirty="0" smtClean="0">
                <a:latin typeface="Sakkal Majalla" pitchFamily="2" charset="-78"/>
                <a:cs typeface="Sakkal Majalla" pitchFamily="2" charset="-78"/>
              </a:rPr>
              <a:t> التراجم</a:t>
            </a:r>
            <a:r>
              <a:rPr lang="ar-SA" sz="3600" b="1" dirty="0" smtClean="0">
                <a:latin typeface="Sakkal Majalla" pitchFamily="2" charset="-78"/>
                <a:cs typeface="Sakkal Majalla" pitchFamily="2" charset="-78"/>
              </a:rPr>
              <a:t>: </a:t>
            </a:r>
            <a:r>
              <a:rPr lang="ar-SA" sz="3600" b="1" dirty="0" smtClean="0">
                <a:latin typeface="Sakkal Majalla" pitchFamily="2" charset="-78"/>
                <a:cs typeface="Sakkal Majalla" pitchFamily="2" charset="-78"/>
              </a:rPr>
              <a:t>(وسيتم </a:t>
            </a:r>
            <a:r>
              <a:rPr lang="ar-SA" sz="3600" b="1" dirty="0" smtClean="0">
                <a:latin typeface="Sakkal Majalla" pitchFamily="2" charset="-78"/>
                <a:cs typeface="Sakkal Majalla" pitchFamily="2" charset="-78"/>
              </a:rPr>
              <a:t>توضيحها </a:t>
            </a:r>
            <a:r>
              <a:rPr lang="ar-SA" sz="3600" b="1" dirty="0" smtClean="0">
                <a:latin typeface="Sakkal Majalla" pitchFamily="2" charset="-78"/>
                <a:cs typeface="Sakkal Majalla" pitchFamily="2" charset="-78"/>
              </a:rPr>
              <a:t>لاحقا )الا انة يمكن تعريف وسائل التذكر على انها رموز تعبر عن مفاهيم تتكرر في اكثر من موضع في الخطة .</a:t>
            </a:r>
            <a:endParaRPr lang="en-US" sz="3600" dirty="0">
              <a:latin typeface="Sakkal Majalla" pitchFamily="2" charset="-78"/>
              <a:cs typeface="Sakkal Majalla" pitchFamily="2" charset="-78"/>
            </a:endParaRP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سنواصل الإبحار  في بحر النظام المحاضره القادمةبإذن الله</a:t>
            </a:r>
            <a:endParaRPr lang="en-US" sz="3200" dirty="0"/>
          </a:p>
        </p:txBody>
      </p:sp>
      <p:pic>
        <p:nvPicPr>
          <p:cNvPr id="6" name="Picture 4" descr="الخطوط البحرية تتهم جهات حكومية بمحاربتها لصالح شركات أجنبية"/>
          <p:cNvPicPr>
            <a:picLocks noGrp="1" noChangeAspect="1" noChangeArrowheads="1"/>
          </p:cNvPicPr>
          <p:nvPr>
            <p:ph sz="quarter" idx="1"/>
          </p:nvPr>
        </p:nvPicPr>
        <p:blipFill>
          <a:blip r:embed="rId2"/>
          <a:srcRect/>
          <a:stretch>
            <a:fillRect/>
          </a:stretch>
        </p:blipFill>
        <p:spPr bwMode="auto">
          <a:xfrm>
            <a:off x="0" y="1600200"/>
            <a:ext cx="9143999" cy="5257800"/>
          </a:xfrm>
          <a:prstGeom prst="rect">
            <a:avLst/>
          </a:prstGeom>
          <a:noFill/>
        </p:spPr>
      </p:pic>
    </p:spTree>
  </p:cSld>
  <p:clrMapOvr>
    <a:masterClrMapping/>
  </p:clrMapOvr>
  <p:transition spd="slow">
    <p:checke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100</TotalTime>
  <Words>420</Words>
  <Application>Microsoft Office PowerPoint</Application>
  <PresentationFormat>On-screen Show (4:3)</PresentationFormat>
  <Paragraphs>21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Median</vt:lpstr>
      <vt:lpstr>  الاسبوع التاسع        محاضرة رقم (9)</vt:lpstr>
      <vt:lpstr>ديوي العشري  البنيه و المكونات </vt:lpstr>
      <vt:lpstr>ديوي العشري</vt:lpstr>
      <vt:lpstr>ديوي العشري</vt:lpstr>
      <vt:lpstr>ديوي العشري</vt:lpstr>
      <vt:lpstr>ديوي العشري</vt:lpstr>
      <vt:lpstr>ديوي العشري</vt:lpstr>
      <vt:lpstr>ديوي العشري</vt:lpstr>
      <vt:lpstr>سنواصل الإبحار  في بحر النظام المحاضره القادمةبإذن الله</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الاسبوع التاسع        محاضرة رقم (9)</dc:title>
  <dc:creator>COMPAQ</dc:creator>
  <cp:lastModifiedBy>COMPAQ</cp:lastModifiedBy>
  <cp:revision>3</cp:revision>
  <dcterms:created xsi:type="dcterms:W3CDTF">2014-04-07T18:26:07Z</dcterms:created>
  <dcterms:modified xsi:type="dcterms:W3CDTF">2014-04-07T20:06:40Z</dcterms:modified>
</cp:coreProperties>
</file>