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58"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BDD4388-195B-4B4B-A1C8-200065873689}" type="datetimeFigureOut">
              <a:rPr lang="en-US" smtClean="0"/>
              <a:t>4/21/2014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D861891-E489-4268-975C-86F84F4CCB59}"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DD4388-195B-4B4B-A1C8-200065873689}"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BDD4388-195B-4B4B-A1C8-200065873689}"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D861891-E489-4268-975C-86F84F4CCB5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DD4388-195B-4B4B-A1C8-200065873689}" type="datetimeFigureOut">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BDD4388-195B-4B4B-A1C8-200065873689}" type="datetimeFigureOut">
              <a:rPr lang="en-US" smtClean="0"/>
              <a:t>4/21/2014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BDD4388-195B-4B4B-A1C8-200065873689}" type="datetimeFigureOut">
              <a:rPr lang="en-US" smtClean="0"/>
              <a:t>4/21/2014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DD4388-195B-4B4B-A1C8-200065873689}" type="datetimeFigureOut">
              <a:rPr lang="en-US" smtClean="0"/>
              <a:t>4/21/2014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DD4388-195B-4B4B-A1C8-200065873689}" type="datetimeFigureOut">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BDD4388-195B-4B4B-A1C8-200065873689}" type="datetimeFigureOut">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DD4388-195B-4B4B-A1C8-200065873689}"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DD4388-195B-4B4B-A1C8-200065873689}"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61891-E489-4268-975C-86F84F4CCB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BDD4388-195B-4B4B-A1C8-200065873689}" type="datetimeFigureOut">
              <a:rPr lang="en-US" smtClean="0"/>
              <a:t>4/21/2014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D861891-E489-4268-975C-86F84F4CCB5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descr="http://up.graaam.com/img/0ad9f36edddbcd0e3c00bbf904a96164.jpg"/>
          <p:cNvPicPr/>
          <p:nvPr/>
        </p:nvPicPr>
        <p:blipFill>
          <a:blip r:embed="rId2"/>
          <a:srcRect/>
          <a:stretch>
            <a:fillRect/>
          </a:stretch>
        </p:blipFill>
        <p:spPr bwMode="auto">
          <a:xfrm>
            <a:off x="0" y="0"/>
            <a:ext cx="9144000" cy="6857999"/>
          </a:xfrm>
          <a:prstGeom prst="rect">
            <a:avLst/>
          </a:prstGeom>
          <a:noFill/>
          <a:ln w="9525">
            <a:noFill/>
            <a:miter lim="800000"/>
            <a:headEnd/>
            <a:tailEnd/>
          </a:ln>
        </p:spPr>
      </p:pic>
      <p:sp>
        <p:nvSpPr>
          <p:cNvPr id="614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1443" name="Rectangle 3"/>
          <p:cNvSpPr>
            <a:spLocks noChangeArrowheads="1"/>
          </p:cNvSpPr>
          <p:nvPr/>
        </p:nvSpPr>
        <p:spPr bwMode="auto">
          <a:xfrm>
            <a:off x="2286000" y="1219200"/>
            <a:ext cx="47244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tab pos="2314575" algn="l"/>
              </a:tabLst>
            </a:pPr>
            <a:r>
              <a:rPr kumimoji="0" lang="ar-SA"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محاضرة التحليل والتصنيف </a:t>
            </a:r>
            <a:r>
              <a:rPr kumimoji="0" lang="en-US"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a:t>
            </a:r>
            <a:r>
              <a:rPr kumimoji="0" lang="ar-SA"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رقم(11</a:t>
            </a:r>
            <a:r>
              <a:rPr kumimoji="0" lang="en-US"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 )</a:t>
            </a:r>
            <a:endParaRPr kumimoji="0" lang="en-US" sz="36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314575" algn="l"/>
              </a:tabLst>
            </a:pPr>
            <a:r>
              <a:rPr kumimoji="0" lang="en-US"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DDC </a:t>
            </a:r>
            <a:r>
              <a:rPr kumimoji="0" lang="ar-SA"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الجداول المساعدة في</a:t>
            </a:r>
            <a:endParaRPr kumimoji="0" lang="en-US" sz="36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314575" algn="l"/>
              </a:tabLst>
            </a:pPr>
            <a:r>
              <a:rPr kumimoji="0" lang="ar-SA"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د/ اميمة كمال الدين</a:t>
            </a:r>
            <a:endParaRPr kumimoji="0" lang="en-US"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314575" algn="l"/>
              </a:tabLst>
            </a:pPr>
            <a:endParaRPr kumimoji="0" lang="en-US" sz="3600"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314575" algn="l"/>
              </a:tabLst>
            </a:pPr>
            <a:endParaRPr kumimoji="0" lang="en-US" sz="3600" b="1" i="0" u="none" strike="noStrike" normalizeH="0" baseline="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3">
                    <a:satMod val="175000"/>
                    <a:alpha val="40000"/>
                  </a:schemeClr>
                </a:glow>
                <a:outerShdw blurRad="88000" dist="50800" dir="5040000" algn="tl">
                  <a:schemeClr val="accent4">
                    <a:tint val="80000"/>
                    <a:satMod val="250000"/>
                    <a:alpha val="45000"/>
                  </a:scheme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FF00"/>
                </a:solidFill>
                <a:effectLst>
                  <a:glow rad="228600">
                    <a:schemeClr val="accent5">
                      <a:satMod val="175000"/>
                      <a:alpha val="40000"/>
                    </a:schemeClr>
                  </a:glow>
                  <a:outerShdw blurRad="114300" dist="101600" dir="2700000" algn="tl" rotWithShape="0">
                    <a:srgbClr val="000000">
                      <a:alpha val="40000"/>
                    </a:srgbClr>
                  </a:outerShdw>
                </a:effectLst>
                <a:cs typeface="+mn-cs"/>
              </a:rPr>
              <a:t>ج3 التقسيمات الفرعية للآداب</a:t>
            </a:r>
            <a:endParaRPr lang="en-US" dirty="0">
              <a:solidFill>
                <a:srgbClr val="FFFF00"/>
              </a:solidFill>
              <a:effectLst>
                <a:glow rad="228600">
                  <a:schemeClr val="accent5">
                    <a:satMod val="175000"/>
                    <a:alpha val="40000"/>
                  </a:schemeClr>
                </a:glow>
                <a:outerShdw blurRad="114300" dist="101600" dir="2700000" algn="tl" rotWithShape="0">
                  <a:srgbClr val="000000">
                    <a:alpha val="40000"/>
                  </a:srgbClr>
                </a:outerShdw>
              </a:effectLst>
              <a:cs typeface="+mn-cs"/>
            </a:endParaRPr>
          </a:p>
        </p:txBody>
      </p:sp>
      <p:sp>
        <p:nvSpPr>
          <p:cNvPr id="3" name="Content Placeholder 2"/>
          <p:cNvSpPr>
            <a:spLocks noGrp="1"/>
          </p:cNvSpPr>
          <p:nvPr>
            <p:ph idx="1"/>
          </p:nvPr>
        </p:nvSpPr>
        <p:spPr/>
        <p:txBody>
          <a:bodyPr>
            <a:noAutofit/>
          </a:bodyPr>
          <a:lstStyle/>
          <a:p>
            <a:pPr algn="r">
              <a:buNone/>
            </a:pPr>
            <a:r>
              <a:rPr lang="ar-SA" sz="3200" b="1" i="1" dirty="0" smtClean="0"/>
              <a:t>- جدول التفسيمات الفرعية للآداب أو جدول الأشكال الأدبية كما يسميه البعض هو الجدول الذي يحتوي على رموز وتقسيمات لفروع الآداب التي لم يرد لها تفصيل في الجداول الرئيسية</a:t>
            </a:r>
          </a:p>
          <a:p>
            <a:pPr algn="r">
              <a:buNone/>
            </a:pPr>
            <a:r>
              <a:rPr lang="ar-SA" sz="3200" b="1" i="1" dirty="0" smtClean="0"/>
              <a:t> - أي أن رموز هذا الجدول لاتستخدم إلا إذا كان الموضوع الذي يراد تخصيصة يندرج رقم أساسة تحت القسم الرئيسي الخاص بالآداب</a:t>
            </a:r>
            <a:endParaRPr lang="en-US" sz="3200" b="1" i="1" dirty="0"/>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FF00"/>
                </a:solidFill>
                <a:effectLst>
                  <a:glow rad="228600">
                    <a:schemeClr val="accent5">
                      <a:satMod val="175000"/>
                      <a:alpha val="40000"/>
                    </a:schemeClr>
                  </a:glow>
                  <a:outerShdw blurRad="114300" dist="101600" dir="2700000" algn="tl" rotWithShape="0">
                    <a:srgbClr val="000000">
                      <a:alpha val="40000"/>
                    </a:srgbClr>
                  </a:outerShdw>
                </a:effectLst>
              </a:rPr>
              <a:t>ج</a:t>
            </a:r>
            <a:r>
              <a:rPr lang="ar-SA" dirty="0" smtClean="0">
                <a:solidFill>
                  <a:srgbClr val="FFFF00"/>
                </a:solidFill>
                <a:effectLst>
                  <a:glow rad="228600">
                    <a:schemeClr val="accent5">
                      <a:satMod val="175000"/>
                      <a:alpha val="40000"/>
                    </a:schemeClr>
                  </a:glow>
                  <a:outerShdw blurRad="114300" dist="101600" dir="2700000" algn="tl" rotWithShape="0">
                    <a:srgbClr val="000000">
                      <a:alpha val="40000"/>
                    </a:srgbClr>
                  </a:outerShdw>
                </a:effectLst>
                <a:cs typeface="+mn-cs"/>
              </a:rPr>
              <a:t>3 التقسيمات الفرعية للآداب</a:t>
            </a:r>
            <a:endParaRPr lang="en-US" dirty="0">
              <a:solidFill>
                <a:srgbClr val="FFFF00"/>
              </a:solidFill>
              <a:cs typeface="+mn-cs"/>
            </a:endParaRPr>
          </a:p>
        </p:txBody>
      </p:sp>
      <p:sp>
        <p:nvSpPr>
          <p:cNvPr id="3" name="Content Placeholder 2"/>
          <p:cNvSpPr>
            <a:spLocks noGrp="1"/>
          </p:cNvSpPr>
          <p:nvPr>
            <p:ph idx="1"/>
          </p:nvPr>
        </p:nvSpPr>
        <p:spPr/>
        <p:txBody>
          <a:bodyPr>
            <a:normAutofit fontScale="85000" lnSpcReduction="10000"/>
          </a:bodyPr>
          <a:lstStyle/>
          <a:p>
            <a:pPr algn="r"/>
            <a:r>
              <a:rPr lang="ar-SA" i="1" dirty="0" smtClean="0"/>
              <a:t>-   </a:t>
            </a:r>
            <a:r>
              <a:rPr lang="ar-SA" sz="3200" b="1" i="1" dirty="0" smtClean="0"/>
              <a:t>لذلك يصنف هذا الجدول ضمن جداول المجموعة الثانية لأن أرقامة (رموزه ) غيرصالحة للإضافة لأي رقم أساس خارج المجال الرقمي 800-899 من </a:t>
            </a:r>
          </a:p>
          <a:p>
            <a:pPr algn="r"/>
            <a:r>
              <a:rPr lang="ar-SA" sz="3200" b="1" dirty="0" smtClean="0"/>
              <a:t>محتوى </a:t>
            </a:r>
            <a:r>
              <a:rPr lang="ar-SA" sz="3200" b="1" dirty="0" smtClean="0"/>
              <a:t>الجدول</a:t>
            </a:r>
            <a:r>
              <a:rPr lang="en-US" sz="3200" b="1" dirty="0" smtClean="0"/>
              <a:t/>
            </a:r>
            <a:br>
              <a:rPr lang="en-US" sz="3200" b="1" dirty="0" smtClean="0"/>
            </a:br>
            <a:r>
              <a:rPr lang="en-US" sz="3200" b="1" dirty="0" smtClean="0"/>
              <a:t/>
            </a:r>
            <a:br>
              <a:rPr lang="en-US" sz="3200" b="1" dirty="0" smtClean="0"/>
            </a:br>
            <a:r>
              <a:rPr lang="en-US" sz="3200" b="1" dirty="0" smtClean="0"/>
              <a:t>** </a:t>
            </a:r>
            <a:r>
              <a:rPr lang="ar-SA" sz="3200" b="1" dirty="0" smtClean="0"/>
              <a:t>       **</a:t>
            </a:r>
            <a:r>
              <a:rPr lang="ar-SA" sz="3300" b="1" i="1" dirty="0" smtClean="0">
                <a:solidFill>
                  <a:srgbClr val="FFFF00"/>
                </a:solidFill>
              </a:rPr>
              <a:t>يجب </a:t>
            </a:r>
            <a:r>
              <a:rPr lang="ar-SA" sz="3300" b="1" i="1" dirty="0" smtClean="0">
                <a:solidFill>
                  <a:srgbClr val="FFFF00"/>
                </a:solidFill>
              </a:rPr>
              <a:t>التفريق أولاً بين نوعين من المواد </a:t>
            </a:r>
            <a:r>
              <a:rPr lang="ar-SA" sz="3300" b="1" i="1" dirty="0" smtClean="0">
                <a:solidFill>
                  <a:srgbClr val="FFFF00"/>
                </a:solidFill>
              </a:rPr>
              <a:t>الادبية  </a:t>
            </a:r>
            <a:r>
              <a:rPr lang="en-US" sz="3200" b="1" dirty="0" smtClean="0"/>
              <a:t/>
            </a:r>
            <a:br>
              <a:rPr lang="en-US" sz="3200" b="1" dirty="0" smtClean="0"/>
            </a:br>
            <a:r>
              <a:rPr lang="en-US" sz="3200" b="1" dirty="0" smtClean="0"/>
              <a:t/>
            </a:r>
            <a:br>
              <a:rPr lang="en-US" sz="3200" b="1" dirty="0" smtClean="0"/>
            </a:br>
            <a:r>
              <a:rPr lang="ar-SA" sz="3200" b="1" dirty="0" smtClean="0"/>
              <a:t>   أ/ الاعمال </a:t>
            </a:r>
            <a:r>
              <a:rPr lang="ar-SA" sz="3200" b="1" dirty="0" smtClean="0"/>
              <a:t>الادبية : وهي النصوص الاصلية التي يكتبها الادباء كدواوين الشعر ونصوص المسرحية والمقالة والقصة والفكاهة والرسائل ويندرج تحتها الاعمال المترجمة من لغتها الى لغات اخرى</a:t>
            </a:r>
            <a:r>
              <a:rPr lang="en-US" sz="3200" b="1" dirty="0" smtClean="0"/>
              <a:t/>
            </a:r>
            <a:br>
              <a:rPr lang="en-US" sz="3200" b="1" dirty="0" smtClean="0"/>
            </a:br>
            <a:r>
              <a:rPr lang="ar-SA" sz="3200" b="1" dirty="0" smtClean="0"/>
              <a:t>ب/ كتب </a:t>
            </a:r>
            <a:r>
              <a:rPr lang="ar-SA" sz="3200" b="1" dirty="0" smtClean="0"/>
              <a:t>عن الادب : وهي التي تتحدث عن موضوع الادب و تروي </a:t>
            </a:r>
            <a:r>
              <a:rPr lang="ar-SA" sz="3200" b="1" dirty="0" smtClean="0"/>
              <a:t>تاريخ </a:t>
            </a:r>
            <a:r>
              <a:rPr lang="ar-SA" sz="3200" b="1" dirty="0" smtClean="0"/>
              <a:t>الادب وتتناول النقد الادبي والمذاهب الادبية </a:t>
            </a:r>
            <a:r>
              <a:rPr lang="ar-SA" sz="3200" b="1" dirty="0" smtClean="0"/>
              <a:t>والحركات</a:t>
            </a:r>
            <a:endParaRPr lang="en-US" sz="3200" b="1" i="1" dirty="0"/>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rPr>
              <a:t>تقسيمات الجدول</a:t>
            </a:r>
            <a:endParaRPr lang="en-US" dirty="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endParaRPr>
          </a:p>
        </p:txBody>
      </p:sp>
      <p:sp>
        <p:nvSpPr>
          <p:cNvPr id="3" name="Content Placeholder 2"/>
          <p:cNvSpPr>
            <a:spLocks noGrp="1"/>
          </p:cNvSpPr>
          <p:nvPr>
            <p:ph idx="1"/>
          </p:nvPr>
        </p:nvSpPr>
        <p:spPr>
          <a:xfrm>
            <a:off x="457200" y="1447800"/>
            <a:ext cx="8229600" cy="4861560"/>
          </a:xfrm>
        </p:spPr>
        <p:txBody>
          <a:bodyPr>
            <a:noAutofit/>
          </a:bodyPr>
          <a:lstStyle/>
          <a:p>
            <a:pPr algn="ctr">
              <a:buNone/>
            </a:pPr>
            <a:r>
              <a:rPr lang="ar-SA" b="1" dirty="0" smtClean="0"/>
              <a:t>الشعر 2- </a:t>
            </a:r>
            <a:endParaRPr lang="ar-SA" b="1" dirty="0" smtClean="0"/>
          </a:p>
          <a:p>
            <a:pPr algn="ctr">
              <a:buNone/>
            </a:pPr>
            <a:r>
              <a:rPr lang="ar-SA" b="1" dirty="0" smtClean="0"/>
              <a:t>المسرحية 3-</a:t>
            </a:r>
          </a:p>
          <a:p>
            <a:pPr algn="ctr">
              <a:buNone/>
            </a:pPr>
            <a:r>
              <a:rPr lang="ar-SA" b="1" dirty="0" smtClean="0"/>
              <a:t> </a:t>
            </a:r>
            <a:r>
              <a:rPr lang="ar-SA" b="1" dirty="0" smtClean="0"/>
              <a:t>القصة 4- </a:t>
            </a:r>
            <a:endParaRPr lang="ar-SA" b="1" dirty="0" smtClean="0"/>
          </a:p>
          <a:p>
            <a:pPr algn="ctr">
              <a:buNone/>
            </a:pPr>
            <a:r>
              <a:rPr lang="ar-SA" b="1" dirty="0" smtClean="0"/>
              <a:t>المقالة 5-</a:t>
            </a:r>
          </a:p>
          <a:p>
            <a:pPr algn="ctr">
              <a:buNone/>
            </a:pPr>
            <a:r>
              <a:rPr lang="ar-SA" b="1" dirty="0" smtClean="0"/>
              <a:t> </a:t>
            </a:r>
            <a:r>
              <a:rPr lang="ar-SA" b="1" dirty="0" smtClean="0"/>
              <a:t>الخطابة 6- </a:t>
            </a:r>
            <a:endParaRPr lang="ar-SA" b="1" dirty="0" smtClean="0"/>
          </a:p>
          <a:p>
            <a:pPr algn="ctr">
              <a:buNone/>
            </a:pPr>
            <a:r>
              <a:rPr lang="ar-SA" b="1" dirty="0" smtClean="0"/>
              <a:t>الرسائل </a:t>
            </a:r>
            <a:r>
              <a:rPr lang="ar-SA" b="1" dirty="0" smtClean="0"/>
              <a:t>7- </a:t>
            </a:r>
            <a:endParaRPr lang="ar-SA" b="1" dirty="0" smtClean="0"/>
          </a:p>
          <a:p>
            <a:pPr algn="ctr">
              <a:buNone/>
            </a:pPr>
            <a:r>
              <a:rPr lang="ar-SA" b="1" dirty="0" smtClean="0"/>
              <a:t>الاهاجي </a:t>
            </a:r>
            <a:r>
              <a:rPr lang="ar-SA" b="1" dirty="0" smtClean="0"/>
              <a:t>والفكاهات</a:t>
            </a:r>
            <a:r>
              <a:rPr lang="en-US" b="1" dirty="0" smtClean="0"/>
              <a:t/>
            </a:r>
            <a:br>
              <a:rPr lang="en-US" b="1" dirty="0" smtClean="0"/>
            </a:br>
            <a:r>
              <a:rPr lang="en-US" b="1" dirty="0" smtClean="0"/>
              <a:t>8-</a:t>
            </a:r>
            <a:r>
              <a:rPr lang="ar-SA" b="1" dirty="0" smtClean="0"/>
              <a:t>   </a:t>
            </a:r>
            <a:r>
              <a:rPr lang="en-US" b="1" dirty="0" smtClean="0"/>
              <a:t> </a:t>
            </a:r>
            <a:r>
              <a:rPr lang="ar-SA" b="1" dirty="0" smtClean="0"/>
              <a:t>المنوعات الادبية</a:t>
            </a:r>
            <a:r>
              <a:rPr lang="en-US" b="1" dirty="0" smtClean="0"/>
              <a:t/>
            </a:r>
            <a:br>
              <a:rPr lang="en-US" b="1" dirty="0" smtClean="0"/>
            </a:br>
            <a:r>
              <a:rPr lang="ar-SA" b="1" dirty="0" smtClean="0"/>
              <a:t>تضاف </a:t>
            </a:r>
            <a:r>
              <a:rPr lang="ar-SA" b="1" dirty="0" smtClean="0"/>
              <a:t>رموز هذا الجدول الى</a:t>
            </a:r>
            <a:r>
              <a:rPr lang="en-US" b="1" dirty="0" smtClean="0"/>
              <a:t> :</a:t>
            </a:r>
            <a:br>
              <a:rPr lang="en-US" b="1" dirty="0" smtClean="0"/>
            </a:br>
            <a:r>
              <a:rPr lang="en-US" b="1" dirty="0" smtClean="0"/>
              <a:t>1- </a:t>
            </a:r>
            <a:r>
              <a:rPr lang="ar-SA" b="1" dirty="0" smtClean="0"/>
              <a:t>ارقام التصنيف الاساسية للاداب 810 – 890</a:t>
            </a:r>
            <a:r>
              <a:rPr lang="en-US" b="1" dirty="0" smtClean="0"/>
              <a:t> </a:t>
            </a:r>
            <a:br>
              <a:rPr lang="en-US" b="1" dirty="0" smtClean="0"/>
            </a:br>
            <a:r>
              <a:rPr lang="en-US" b="1" dirty="0" smtClean="0"/>
              <a:t>2- </a:t>
            </a:r>
            <a:r>
              <a:rPr lang="ar-SA" b="1" dirty="0" smtClean="0"/>
              <a:t>للارقام 808 و 809 حسب التعليمات الواردة تحت كل رقم منها</a:t>
            </a:r>
            <a:r>
              <a:rPr lang="en-US" b="1" dirty="0" smtClean="0"/>
              <a:t/>
            </a:r>
            <a:br>
              <a:rPr lang="en-US" b="1" dirty="0" smtClean="0"/>
            </a:br>
            <a:r>
              <a:rPr lang="en-US" b="1" dirty="0" smtClean="0"/>
              <a:t/>
            </a:r>
            <a:br>
              <a:rPr lang="en-US" b="1" dirty="0" smtClean="0"/>
            </a:br>
            <a:r>
              <a:rPr lang="en-US" b="1" dirty="0" smtClean="0"/>
              <a:t/>
            </a:r>
            <a:br>
              <a:rPr lang="en-US" b="1" dirty="0" smtClean="0"/>
            </a:br>
            <a:endParaRPr lang="en-US" i="1" dirty="0"/>
          </a:p>
        </p:txBody>
      </p:sp>
      <p:sp>
        <p:nvSpPr>
          <p:cNvPr id="4" name="Cloud 3"/>
          <p:cNvSpPr/>
          <p:nvPr/>
        </p:nvSpPr>
        <p:spPr>
          <a:xfrm>
            <a:off x="7162800" y="3505200"/>
            <a:ext cx="1524000" cy="1295400"/>
          </a:xfrm>
          <a:prstGeom prst="clou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6" name="Curved Connector 5"/>
          <p:cNvCxnSpPr/>
          <p:nvPr/>
        </p:nvCxnSpPr>
        <p:spPr>
          <a:xfrm flipV="1">
            <a:off x="6553200" y="4267200"/>
            <a:ext cx="685800" cy="15240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6553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314575" algn="l"/>
              </a:tabLst>
            </a:pPr>
            <a:r>
              <a:rPr kumimoji="0" lang="ar-SA" sz="1800" b="1" i="1" u="none" strike="noStrike" cap="none" normalizeH="0" baseline="0" smtClean="0">
                <a:ln>
                  <a:noFill/>
                </a:ln>
                <a:solidFill>
                  <a:srgbClr val="7030A0"/>
                </a:solidFill>
                <a:effectLst/>
                <a:latin typeface="Calibri" pitchFamily="34" charset="0"/>
                <a:ea typeface="Calibri" pitchFamily="34" charset="0"/>
                <a:cs typeface="Arial" pitchFamily="34" charset="0"/>
              </a:rPr>
              <a:t>تنبيه</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55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314575" algn="l"/>
              </a:tabLst>
            </a:pPr>
            <a:r>
              <a:rPr kumimoji="0" lang="ar-SA" sz="1800" b="1" i="1" u="none" strike="noStrike" cap="none" normalizeH="0" baseline="0" smtClean="0">
                <a:ln>
                  <a:noFill/>
                </a:ln>
                <a:solidFill>
                  <a:srgbClr val="7030A0"/>
                </a:solidFill>
                <a:effectLst/>
                <a:latin typeface="Calibri" pitchFamily="34" charset="0"/>
                <a:ea typeface="Calibri" pitchFamily="34" charset="0"/>
                <a:cs typeface="Arial" pitchFamily="34" charset="0"/>
              </a:rPr>
              <a:t>تنبيه</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5539" name="Rectangle 3"/>
          <p:cNvSpPr>
            <a:spLocks noChangeArrowheads="1"/>
          </p:cNvSpPr>
          <p:nvPr/>
        </p:nvSpPr>
        <p:spPr bwMode="auto">
          <a:xfrm>
            <a:off x="7239000" y="3886200"/>
            <a:ext cx="12954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314575" algn="l"/>
              </a:tabLst>
            </a:pPr>
            <a:r>
              <a:rPr kumimoji="0" lang="ar-SA" sz="3200" b="1" i="1" u="none" strike="noStrike" cap="none" normalizeH="0" baseline="0" dirty="0" smtClean="0">
                <a:ln>
                  <a:noFill/>
                </a:ln>
                <a:solidFill>
                  <a:schemeClr val="bg1"/>
                </a:solidFill>
                <a:effectLst/>
                <a:latin typeface="Calibri" pitchFamily="34" charset="0"/>
                <a:ea typeface="Calibri" pitchFamily="34" charset="0"/>
                <a:cs typeface="Arial" pitchFamily="34" charset="0"/>
              </a:rPr>
              <a:t>تنبيه</a:t>
            </a:r>
            <a:endParaRPr kumimoji="0" lang="en-US" sz="3200"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spd="slow">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a:r>
            <a:r>
              <a:rPr lang="ar-SA" sz="4000" b="0" dirty="0" smtClean="0">
                <a:ln w="18415" cmpd="sng">
                  <a:solidFill>
                    <a:srgbClr val="FFFFFF"/>
                  </a:solidFill>
                  <a:prstDash val="solid"/>
                </a:ln>
                <a:solidFill>
                  <a:srgbClr val="FFFF00"/>
                </a:solidFill>
                <a:effectLst>
                  <a:glow rad="139700">
                    <a:schemeClr val="accent3">
                      <a:satMod val="175000"/>
                      <a:alpha val="40000"/>
                    </a:schemeClr>
                  </a:glow>
                  <a:outerShdw blurRad="63500" dir="3600000" algn="tl" rotWithShape="0">
                    <a:srgbClr val="000000">
                      <a:alpha val="70000"/>
                    </a:srgbClr>
                  </a:outerShdw>
                </a:effectLst>
                <a:cs typeface="+mn-cs"/>
              </a:rPr>
              <a:t>خط</a:t>
            </a:r>
            <a:r>
              <a:rPr lang="ar-SA" dirty="0" smtClean="0">
                <a:solidFill>
                  <a:srgbClr val="FFFF00"/>
                </a:solidFill>
                <a:effectLst>
                  <a:glow rad="139700">
                    <a:schemeClr val="accent3">
                      <a:satMod val="175000"/>
                      <a:alpha val="40000"/>
                    </a:schemeClr>
                  </a:glow>
                  <a:outerShdw blurRad="114300" dist="101600" dir="2700000" algn="tl" rotWithShape="0">
                    <a:srgbClr val="000000">
                      <a:alpha val="40000"/>
                    </a:srgbClr>
                  </a:outerShdw>
                </a:effectLst>
                <a:cs typeface="+mn-cs"/>
              </a:rPr>
              <a:t>وات تصنيف الاعمال الادبية المحددة بشكل معين ولغة معينة</a:t>
            </a:r>
            <a:endParaRPr lang="en-US" dirty="0">
              <a:solidFill>
                <a:srgbClr val="FFFF00"/>
              </a:solidFill>
              <a:effectLst>
                <a:glow rad="139700">
                  <a:schemeClr val="accent3">
                    <a:satMod val="175000"/>
                    <a:alpha val="40000"/>
                  </a:schemeClr>
                </a:glow>
                <a:outerShdw blurRad="114300" dist="101600" dir="2700000" algn="tl" rotWithShape="0">
                  <a:srgbClr val="000000">
                    <a:alpha val="40000"/>
                  </a:srgbClr>
                </a:outerShdw>
              </a:effectLst>
              <a:cs typeface="+mn-cs"/>
            </a:endParaRPr>
          </a:p>
        </p:txBody>
      </p:sp>
      <p:sp>
        <p:nvSpPr>
          <p:cNvPr id="3" name="Content Placeholder 2"/>
          <p:cNvSpPr>
            <a:spLocks noGrp="1"/>
          </p:cNvSpPr>
          <p:nvPr>
            <p:ph idx="1"/>
          </p:nvPr>
        </p:nvSpPr>
        <p:spPr/>
        <p:txBody>
          <a:bodyPr/>
          <a:lstStyle/>
          <a:p>
            <a:pPr algn="ctr">
              <a:buNone/>
            </a:pPr>
            <a:r>
              <a:rPr lang="ar-SA" b="1" dirty="0" smtClean="0"/>
              <a:t>تحديد رقم التصنيف الاساسي للادب الذي ينتمي اليه العمل المراد تصنيفه ( 810-890 ) حسب اللغة</a:t>
            </a:r>
            <a:r>
              <a:rPr lang="en-US" b="1" dirty="0" smtClean="0"/>
              <a:t/>
            </a:r>
            <a:br>
              <a:rPr lang="en-US" b="1" dirty="0" smtClean="0"/>
            </a:br>
            <a:r>
              <a:rPr lang="en-US" b="1" dirty="0" smtClean="0"/>
              <a:t> </a:t>
            </a:r>
            <a:r>
              <a:rPr lang="ar-SA" b="1" dirty="0" smtClean="0"/>
              <a:t>مثال الادب الانجليزي 820</a:t>
            </a:r>
            <a:r>
              <a:rPr lang="en-US" b="1" dirty="0" smtClean="0"/>
              <a:t/>
            </a:r>
            <a:br>
              <a:rPr lang="en-US" b="1" dirty="0" smtClean="0"/>
            </a:br>
            <a:r>
              <a:rPr lang="en-US" b="1" dirty="0" smtClean="0"/>
              <a:t>2- </a:t>
            </a:r>
            <a:r>
              <a:rPr lang="ar-SA" b="1" dirty="0" smtClean="0"/>
              <a:t>تحديد الشكل الادبي للعمل اذا كان له شكل ( من الجدول الثالث </a:t>
            </a:r>
            <a:r>
              <a:rPr lang="ar-SA" b="1" dirty="0" smtClean="0"/>
              <a:t>أ </a:t>
            </a:r>
            <a:r>
              <a:rPr lang="ar-SA" b="1" dirty="0" smtClean="0"/>
              <a:t>) مع ملاحظة ان لكل شكل من هذه الاشكال انواع مفصلة مندرجة تحته في ( الجدول الثالث ب ) ونجد في نفس الجدول تفريعات اكثر تفصيلا</a:t>
            </a:r>
            <a:r>
              <a:rPr lang="en-US" b="1" dirty="0" smtClean="0"/>
              <a:t/>
            </a:r>
            <a:br>
              <a:rPr lang="en-US" b="1" dirty="0" smtClean="0"/>
            </a:br>
            <a:r>
              <a:rPr lang="ar-SA" b="1" dirty="0" smtClean="0"/>
              <a:t>مثال الشعر العربي </a:t>
            </a:r>
            <a:r>
              <a:rPr lang="ar-SA" b="1" dirty="0" smtClean="0"/>
              <a:t> 811 </a:t>
            </a:r>
            <a:r>
              <a:rPr lang="en-US" b="1" dirty="0" smtClean="0"/>
              <a:t/>
            </a:r>
            <a:br>
              <a:rPr lang="en-US" b="1" dirty="0" smtClean="0"/>
            </a:br>
            <a:r>
              <a:rPr lang="ar-SA" b="1" dirty="0" smtClean="0"/>
              <a:t>الشعر القصصي العربي </a:t>
            </a:r>
            <a:r>
              <a:rPr lang="ar-SA" b="1" dirty="0" smtClean="0"/>
              <a:t> 811.03</a:t>
            </a:r>
            <a:r>
              <a:rPr lang="en-US" b="1" dirty="0" smtClean="0"/>
              <a:t> </a:t>
            </a:r>
            <a:br>
              <a:rPr lang="en-US" b="1" dirty="0" smtClean="0"/>
            </a:br>
            <a:r>
              <a:rPr lang="ar-SA" b="1" dirty="0" smtClean="0"/>
              <a:t>الشعر العربي الفكاهي </a:t>
            </a:r>
            <a:r>
              <a:rPr lang="ar-SA" b="1" dirty="0" smtClean="0"/>
              <a:t>  811.07</a:t>
            </a:r>
            <a:endParaRPr lang="en-US" dirty="0"/>
          </a:p>
        </p:txBody>
      </p:sp>
    </p:spTree>
  </p:cSld>
  <p:clrMapOvr>
    <a:masterClrMapping/>
  </p:clrMapOvr>
  <p:transition spd="slow">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3200" b="0" dirty="0" smtClean="0">
                <a:ln w="18415" cmpd="sng">
                  <a:solidFill>
                    <a:srgbClr val="FFFFFF"/>
                  </a:solidFill>
                  <a:prstDash val="solid"/>
                </a:ln>
                <a:solidFill>
                  <a:srgbClr val="FFFF00"/>
                </a:solidFill>
                <a:effectLst>
                  <a:glow rad="228600">
                    <a:schemeClr val="accent3">
                      <a:satMod val="175000"/>
                      <a:alpha val="40000"/>
                    </a:schemeClr>
                  </a:glow>
                  <a:outerShdw blurRad="63500" dir="3600000" algn="tl" rotWithShape="0">
                    <a:srgbClr val="000000">
                      <a:alpha val="70000"/>
                    </a:srgbClr>
                  </a:outerShdw>
                </a:effectLst>
                <a:cs typeface="+mn-cs"/>
              </a:rPr>
              <a:t>خط</a:t>
            </a:r>
            <a:r>
              <a:rPr lang="ar-SA" sz="3200" dirty="0" smtClean="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rPr>
              <a:t>وات تصنيف الاعمال الادبية</a:t>
            </a:r>
            <a:endParaRPr lang="en-US" sz="3200" dirty="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endParaRPr>
          </a:p>
        </p:txBody>
      </p:sp>
      <p:sp>
        <p:nvSpPr>
          <p:cNvPr id="3" name="Content Placeholder 2"/>
          <p:cNvSpPr>
            <a:spLocks noGrp="1"/>
          </p:cNvSpPr>
          <p:nvPr>
            <p:ph idx="1"/>
          </p:nvPr>
        </p:nvSpPr>
        <p:spPr/>
        <p:txBody>
          <a:bodyPr>
            <a:normAutofit/>
          </a:bodyPr>
          <a:lstStyle/>
          <a:p>
            <a:pPr algn="ctr">
              <a:buNone/>
            </a:pPr>
            <a:r>
              <a:rPr lang="ar-SA" sz="3200" b="1" dirty="0" smtClean="0"/>
              <a:t>تحديد العصر الادبي: اذا كان العمل الادبي المراد تصنيفه محدد بفترة زمنية : اضف رمز ذلك العصر الى رقم الادب الذي قمت ببنائه ( حيث ان لكل ادب عصوره تختلف عن عصور باقي الاداب الاخرى وقد وضحت الجداول الرئيسية عصور كل ادب لوحده</a:t>
            </a:r>
            <a:r>
              <a:rPr lang="en-US" sz="3200" b="1" dirty="0" smtClean="0"/>
              <a:t> )</a:t>
            </a:r>
            <a:br>
              <a:rPr lang="en-US" sz="3200" b="1" dirty="0" smtClean="0"/>
            </a:br>
            <a:r>
              <a:rPr lang="ar-SA" sz="3200" b="1" dirty="0" smtClean="0"/>
              <a:t>مثال الشعر العربي 811</a:t>
            </a:r>
            <a:r>
              <a:rPr lang="en-US" sz="3200" b="1" dirty="0" smtClean="0"/>
              <a:t/>
            </a:r>
            <a:br>
              <a:rPr lang="en-US" sz="3200" b="1" dirty="0" smtClean="0"/>
            </a:br>
            <a:r>
              <a:rPr lang="ar-SA" sz="3200" b="1" dirty="0" smtClean="0"/>
              <a:t>الشعرالعربي الجاهلي 811.1 ( </a:t>
            </a:r>
            <a:r>
              <a:rPr lang="ar-SA" sz="3200" b="1" dirty="0" smtClean="0"/>
              <a:t>حيث </a:t>
            </a:r>
            <a:r>
              <a:rPr lang="ar-SA" sz="3200" b="1" dirty="0" smtClean="0"/>
              <a:t>ان الرقم 1 يدل على العصر الجاهلي بالنسبة للادب العربي</a:t>
            </a:r>
            <a:r>
              <a:rPr lang="en-US" sz="3200" b="1" dirty="0" smtClean="0"/>
              <a:t> )</a:t>
            </a:r>
            <a:br>
              <a:rPr lang="en-US" sz="3200" b="1" dirty="0" smtClean="0"/>
            </a:br>
            <a:r>
              <a:rPr lang="ar-SA" sz="3200" b="1" dirty="0" smtClean="0"/>
              <a:t>الشعرالعربي العباسي 811.5</a:t>
            </a:r>
            <a:endParaRPr lang="en-US" sz="3200" dirty="0"/>
          </a:p>
        </p:txBody>
      </p:sp>
    </p:spTree>
  </p:cSld>
  <p:clrMapOvr>
    <a:masterClrMapping/>
  </p:clrMapOvr>
  <p:transition spd="slow">
    <p:pull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3200" b="0" dirty="0" smtClean="0">
                <a:ln w="18415" cmpd="sng">
                  <a:solidFill>
                    <a:srgbClr val="FFFFFF"/>
                  </a:solidFill>
                  <a:prstDash val="solid"/>
                </a:ln>
                <a:solidFill>
                  <a:srgbClr val="FFFF00"/>
                </a:solidFill>
                <a:effectLst>
                  <a:glow rad="228600">
                    <a:schemeClr val="accent3">
                      <a:satMod val="175000"/>
                      <a:alpha val="40000"/>
                    </a:schemeClr>
                  </a:glow>
                  <a:outerShdw blurRad="63500" dir="3600000" algn="tl" rotWithShape="0">
                    <a:srgbClr val="000000">
                      <a:alpha val="70000"/>
                    </a:srgbClr>
                  </a:outerShdw>
                </a:effectLst>
                <a:cs typeface="+mn-cs"/>
              </a:rPr>
              <a:t>خط</a:t>
            </a:r>
            <a:r>
              <a:rPr lang="ar-SA" sz="3200" dirty="0" smtClean="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rPr>
              <a:t>وات تصنيف الاعمال الادبية</a:t>
            </a:r>
            <a:endParaRPr lang="en-US" sz="3200" dirty="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endParaRPr>
          </a:p>
        </p:txBody>
      </p:sp>
      <p:sp>
        <p:nvSpPr>
          <p:cNvPr id="3" name="Content Placeholder 2"/>
          <p:cNvSpPr>
            <a:spLocks noGrp="1"/>
          </p:cNvSpPr>
          <p:nvPr>
            <p:ph idx="1"/>
          </p:nvPr>
        </p:nvSpPr>
        <p:spPr/>
        <p:txBody>
          <a:bodyPr>
            <a:normAutofit/>
          </a:bodyPr>
          <a:lstStyle/>
          <a:p>
            <a:pPr algn="ctr"/>
            <a:r>
              <a:rPr lang="ar-SA" sz="3200" b="1" dirty="0" smtClean="0"/>
              <a:t>تصنيف كتب الاعمال الادبية المحددة بلغة معينة وغير محددة بشكل</a:t>
            </a:r>
            <a:r>
              <a:rPr lang="en-US" sz="3200" b="1" dirty="0" smtClean="0"/>
              <a:t/>
            </a:r>
            <a:br>
              <a:rPr lang="en-US" sz="3200" b="1" dirty="0" smtClean="0"/>
            </a:br>
            <a:r>
              <a:rPr lang="ar-SA" sz="3200" b="1" dirty="0" smtClean="0"/>
              <a:t>- تحديد </a:t>
            </a:r>
            <a:r>
              <a:rPr lang="ar-SA" sz="3200" b="1" dirty="0" smtClean="0"/>
              <a:t>لغة العمل الادبي ( 810 – 890 ) مثل الادب العربي 810 / الادب الفرنسي</a:t>
            </a:r>
            <a:r>
              <a:rPr lang="en-US" sz="3200" b="1" dirty="0" smtClean="0"/>
              <a:t/>
            </a:r>
            <a:br>
              <a:rPr lang="en-US" sz="3200" b="1" dirty="0" smtClean="0"/>
            </a:br>
            <a:r>
              <a:rPr lang="en-US" sz="3200" b="1" dirty="0" smtClean="0"/>
              <a:t> </a:t>
            </a:r>
            <a:r>
              <a:rPr lang="ar-SA" sz="3200" b="1" dirty="0" smtClean="0"/>
              <a:t>- تحديد </a:t>
            </a:r>
            <a:r>
              <a:rPr lang="ar-SA" sz="3200" b="1" dirty="0" smtClean="0"/>
              <a:t>العصر الادبي ان دعت الحاجة : وذلك باضافة رمز العصر الادبي المحدد الى الرقم الاساسي للادب ( حيث ان لكل ادب عصره الذي يختلف عن غيره من الاداب</a:t>
            </a:r>
            <a:r>
              <a:rPr lang="en-US" sz="3200" b="1" dirty="0" smtClean="0"/>
              <a:t> )</a:t>
            </a:r>
            <a:br>
              <a:rPr lang="en-US" sz="3200" b="1" dirty="0" smtClean="0"/>
            </a:br>
            <a:r>
              <a:rPr lang="en-US" sz="3200" b="1" dirty="0" smtClean="0"/>
              <a:t> </a:t>
            </a:r>
            <a:r>
              <a:rPr lang="ar-SA" sz="3200" b="1" dirty="0" smtClean="0"/>
              <a:t>الخلاصة : الادب + العصر</a:t>
            </a:r>
            <a:r>
              <a:rPr lang="en-US" sz="3200" b="1" dirty="0" smtClean="0"/>
              <a:t> </a:t>
            </a:r>
            <a:br>
              <a:rPr lang="en-US" sz="3200" b="1" dirty="0" smtClean="0"/>
            </a:br>
            <a:endParaRPr lang="en-US" sz="3200" dirty="0"/>
          </a:p>
        </p:txBody>
      </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FF00"/>
                </a:solidFill>
                <a:effectLst>
                  <a:glow rad="228600">
                    <a:schemeClr val="accent3">
                      <a:satMod val="175000"/>
                      <a:alpha val="40000"/>
                    </a:schemeClr>
                  </a:glow>
                  <a:outerShdw blurRad="114300" dist="101600" dir="2700000" algn="tl" rotWithShape="0">
                    <a:srgbClr val="000000">
                      <a:alpha val="40000"/>
                    </a:srgbClr>
                  </a:outerShdw>
                </a:effectLst>
              </a:rPr>
              <a:t>ج4 </a:t>
            </a:r>
            <a:r>
              <a:rPr lang="ar-SA" dirty="0" smtClean="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rPr>
              <a:t>التقسيمات الفرعية للغات</a:t>
            </a:r>
            <a:endParaRPr lang="en-US" dirty="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endParaRPr>
          </a:p>
        </p:txBody>
      </p:sp>
      <p:sp>
        <p:nvSpPr>
          <p:cNvPr id="3" name="Content Placeholder 2"/>
          <p:cNvSpPr>
            <a:spLocks noGrp="1"/>
          </p:cNvSpPr>
          <p:nvPr>
            <p:ph idx="1"/>
          </p:nvPr>
        </p:nvSpPr>
        <p:spPr/>
        <p:txBody>
          <a:bodyPr>
            <a:normAutofit/>
          </a:bodyPr>
          <a:lstStyle/>
          <a:p>
            <a:pPr algn="ctr"/>
            <a:r>
              <a:rPr lang="ar-SA" sz="3200" b="1" dirty="0" smtClean="0"/>
              <a:t>الجدول المساعد الرابع هو الجدول الخاص بإيراد رمز تستخدم لتخصيص موضوع خاص باللغات التي لم يرد لها تفصيلات بالجداول الرئيسية لذلك فهو مثل سابقه لا يستخدم الا مع أرقام الأساس المأخوذة من المجال الرقمي 400-499 والخاصة باللغات الرئيسية في الجداول الرئيسية</a:t>
            </a:r>
            <a:endParaRPr lang="en-US" sz="3200" b="1" dirty="0"/>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3200" dirty="0" smtClean="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rPr>
              <a:t>التقسيمات اللغوية للجدول</a:t>
            </a:r>
            <a:endParaRPr lang="en-US" sz="3200" dirty="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endParaRPr>
          </a:p>
        </p:txBody>
      </p:sp>
      <p:sp>
        <p:nvSpPr>
          <p:cNvPr id="3" name="Content Placeholder 2"/>
          <p:cNvSpPr>
            <a:spLocks noGrp="1"/>
          </p:cNvSpPr>
          <p:nvPr>
            <p:ph idx="1"/>
          </p:nvPr>
        </p:nvSpPr>
        <p:spPr/>
        <p:txBody>
          <a:bodyPr>
            <a:noAutofit/>
          </a:bodyPr>
          <a:lstStyle/>
          <a:p>
            <a:pPr algn="ctr">
              <a:buFontTx/>
              <a:buChar char="-"/>
            </a:pPr>
            <a:r>
              <a:rPr lang="ar-SA" sz="3200" b="1" dirty="0" smtClean="0"/>
              <a:t>الكتابة </a:t>
            </a:r>
            <a:r>
              <a:rPr lang="ar-SA" sz="3200" b="1" dirty="0" smtClean="0"/>
              <a:t>والاصوات ( وتشمل الخطوط والكتابة بالرموز والكتابة </a:t>
            </a:r>
            <a:r>
              <a:rPr lang="ar-SA" sz="3200" b="1" dirty="0" smtClean="0"/>
              <a:t>   بطريقة </a:t>
            </a:r>
            <a:r>
              <a:rPr lang="ar-SA" sz="3200" b="1" dirty="0" smtClean="0"/>
              <a:t>بريل وعلامات الترقيم و علم الاصوات </a:t>
            </a:r>
            <a:r>
              <a:rPr lang="ar-SA" sz="3200" b="1" dirty="0" smtClean="0"/>
              <a:t>والتهجئة</a:t>
            </a:r>
            <a:r>
              <a:rPr lang="en-US" sz="3200" b="1" dirty="0" smtClean="0"/>
              <a:t/>
            </a:r>
            <a:br>
              <a:rPr lang="en-US" sz="3200" b="1" dirty="0" smtClean="0"/>
            </a:br>
            <a:r>
              <a:rPr lang="en-US" sz="3200" b="1" dirty="0" smtClean="0"/>
              <a:t>2- </a:t>
            </a:r>
            <a:r>
              <a:rPr lang="ar-SA" sz="3200" b="1" dirty="0" smtClean="0"/>
              <a:t> - الاشتقاق </a:t>
            </a:r>
            <a:r>
              <a:rPr lang="ar-SA" sz="3200" b="1" dirty="0" smtClean="0"/>
              <a:t>( تطور الكلمات من حيث الصوت او الكتابة او </a:t>
            </a:r>
            <a:r>
              <a:rPr lang="ar-SA" sz="3200" b="1" dirty="0" smtClean="0"/>
              <a:t>الدلالة</a:t>
            </a:r>
            <a:r>
              <a:rPr lang="en-US" sz="3200" b="1" dirty="0" smtClean="0"/>
              <a:t> </a:t>
            </a:r>
            <a:r>
              <a:rPr lang="ar-SA" sz="3200" b="1" dirty="0" smtClean="0"/>
              <a:t>علم</a:t>
            </a:r>
            <a:r>
              <a:rPr lang="en-US" sz="3200" b="1" dirty="0" smtClean="0"/>
              <a:t/>
            </a:r>
            <a:br>
              <a:rPr lang="en-US" sz="3200" b="1" dirty="0" smtClean="0"/>
            </a:br>
            <a:r>
              <a:rPr lang="en-US" sz="3200" b="1" dirty="0" smtClean="0"/>
              <a:t>3-</a:t>
            </a:r>
            <a:r>
              <a:rPr lang="ar-SA" sz="3200" b="1" dirty="0" smtClean="0"/>
              <a:t>    </a:t>
            </a:r>
            <a:r>
              <a:rPr lang="en-US" sz="3200" b="1" dirty="0" smtClean="0"/>
              <a:t> </a:t>
            </a:r>
            <a:r>
              <a:rPr lang="ar-SA" sz="3200" b="1" dirty="0" smtClean="0"/>
              <a:t>المعاجم اللغوية</a:t>
            </a:r>
            <a:r>
              <a:rPr lang="en-US" sz="3200" b="1" dirty="0" smtClean="0"/>
              <a:t/>
            </a:r>
            <a:br>
              <a:rPr lang="en-US" sz="3200" b="1" dirty="0" smtClean="0"/>
            </a:br>
            <a:r>
              <a:rPr lang="en-US" sz="3200" b="1" dirty="0" smtClean="0"/>
              <a:t>4-</a:t>
            </a:r>
            <a:r>
              <a:rPr lang="ar-SA" sz="3200" b="1" dirty="0" smtClean="0"/>
              <a:t>   </a:t>
            </a:r>
            <a:r>
              <a:rPr lang="en-US" sz="3200" b="1" dirty="0" smtClean="0"/>
              <a:t> </a:t>
            </a:r>
            <a:r>
              <a:rPr lang="ar-SA" sz="3200" b="1" dirty="0" smtClean="0"/>
              <a:t>البلاغة ( المعاني والبديع</a:t>
            </a:r>
            <a:r>
              <a:rPr lang="en-US" sz="3200" b="1" dirty="0" smtClean="0"/>
              <a:t> )</a:t>
            </a:r>
            <a:br>
              <a:rPr lang="en-US" sz="3200" b="1" dirty="0" smtClean="0"/>
            </a:br>
            <a:r>
              <a:rPr lang="en-US" sz="3200" b="1" dirty="0" smtClean="0"/>
              <a:t>5-</a:t>
            </a:r>
            <a:r>
              <a:rPr lang="ar-SA" sz="3200" b="1" dirty="0" smtClean="0"/>
              <a:t>  </a:t>
            </a:r>
            <a:r>
              <a:rPr lang="en-US" sz="3200" b="1" dirty="0" smtClean="0"/>
              <a:t> </a:t>
            </a:r>
            <a:r>
              <a:rPr lang="ar-SA" sz="3200" b="1" dirty="0" smtClean="0"/>
              <a:t>قواعد اللغة </a:t>
            </a:r>
            <a:r>
              <a:rPr lang="ar-SA" sz="3200" b="1" dirty="0" smtClean="0"/>
              <a:t>) </a:t>
            </a:r>
            <a:r>
              <a:rPr lang="ar-SA" sz="3200" b="1" dirty="0" smtClean="0"/>
              <a:t>النحو والصرف</a:t>
            </a:r>
            <a:r>
              <a:rPr lang="en-US" sz="3200" b="1" dirty="0" smtClean="0"/>
              <a:t> )</a:t>
            </a:r>
            <a:br>
              <a:rPr lang="en-US" sz="3200" b="1" dirty="0" smtClean="0"/>
            </a:br>
            <a:r>
              <a:rPr lang="en-US" sz="3200" b="1" dirty="0" smtClean="0"/>
              <a:t>6-</a:t>
            </a:r>
            <a:r>
              <a:rPr lang="ar-SA" sz="3200" b="1" dirty="0" smtClean="0"/>
              <a:t>             </a:t>
            </a:r>
            <a:r>
              <a:rPr lang="en-US" sz="3200" b="1" dirty="0" smtClean="0"/>
              <a:t> </a:t>
            </a:r>
            <a:r>
              <a:rPr lang="ar-SA" sz="3200" b="1" dirty="0" smtClean="0"/>
              <a:t>   العروض </a:t>
            </a:r>
            <a:r>
              <a:rPr lang="ar-SA" sz="3200" b="1" dirty="0" smtClean="0"/>
              <a:t>والقوافي</a:t>
            </a:r>
            <a:r>
              <a:rPr lang="en-US" sz="3200" b="1" dirty="0" smtClean="0"/>
              <a:t/>
            </a:r>
            <a:br>
              <a:rPr lang="en-US" sz="3200" b="1" dirty="0" smtClean="0"/>
            </a:br>
            <a:r>
              <a:rPr lang="en-US" sz="3200" b="1" dirty="0" smtClean="0"/>
              <a:t>7-</a:t>
            </a:r>
            <a:r>
              <a:rPr lang="ar-SA" sz="3200" b="1" dirty="0" smtClean="0"/>
              <a:t>          </a:t>
            </a:r>
            <a:r>
              <a:rPr lang="en-US" sz="3200" b="1" dirty="0" smtClean="0"/>
              <a:t> </a:t>
            </a:r>
            <a:r>
              <a:rPr lang="ar-SA" sz="3200" b="1" dirty="0" smtClean="0"/>
              <a:t>اللهجات العامية</a:t>
            </a:r>
            <a:endParaRPr lang="en-US" sz="3200" dirty="0"/>
          </a:p>
        </p:txBody>
      </p:sp>
    </p:spTree>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ar-SA" sz="3200" dirty="0" smtClean="0">
                <a:solidFill>
                  <a:srgbClr val="FFFF00"/>
                </a:solidFill>
                <a:effectLst>
                  <a:glow rad="228600">
                    <a:schemeClr val="accent3">
                      <a:satMod val="175000"/>
                      <a:alpha val="40000"/>
                    </a:schemeClr>
                  </a:glow>
                  <a:outerShdw blurRad="114300" dist="101600" dir="2700000" algn="tl" rotWithShape="0">
                    <a:srgbClr val="000000">
                      <a:alpha val="40000"/>
                    </a:srgbClr>
                  </a:outerShdw>
                </a:effectLst>
              </a:rPr>
              <a:t>قواعد استخدام الجدول</a:t>
            </a:r>
            <a:endParaRPr lang="en-US" sz="3200" dirty="0">
              <a:solidFill>
                <a:srgbClr val="FFFF00"/>
              </a:solidFill>
              <a:effectLst>
                <a:glow rad="228600">
                  <a:schemeClr val="accent3">
                    <a:satMod val="175000"/>
                    <a:alpha val="40000"/>
                  </a:schemeClr>
                </a:glow>
                <a:outerShdw blurRad="114300" dist="101600" dir="2700000" algn="tl" rotWithShape="0">
                  <a:srgbClr val="000000">
                    <a:alpha val="40000"/>
                  </a:srgbClr>
                </a:outerShdw>
              </a:effectLst>
            </a:endParaRPr>
          </a:p>
        </p:txBody>
      </p:sp>
      <p:sp>
        <p:nvSpPr>
          <p:cNvPr id="3" name="Content Placeholder 2"/>
          <p:cNvSpPr>
            <a:spLocks noGrp="1"/>
          </p:cNvSpPr>
          <p:nvPr>
            <p:ph idx="1"/>
          </p:nvPr>
        </p:nvSpPr>
        <p:spPr>
          <a:xfrm>
            <a:off x="457200" y="1219200"/>
            <a:ext cx="8229600" cy="5638800"/>
          </a:xfrm>
        </p:spPr>
        <p:txBody>
          <a:bodyPr>
            <a:noAutofit/>
          </a:bodyPr>
          <a:lstStyle/>
          <a:p>
            <a:pPr algn="ctr"/>
            <a:r>
              <a:rPr lang="ar-SA" sz="2400" b="1" dirty="0" smtClean="0">
                <a:solidFill>
                  <a:srgbClr val="FFFF00"/>
                </a:solidFill>
              </a:rPr>
              <a:t>-</a:t>
            </a:r>
            <a:r>
              <a:rPr lang="ar-SA" sz="2400" b="1" dirty="0" smtClean="0"/>
              <a:t> اذا </a:t>
            </a:r>
            <a:r>
              <a:rPr lang="ar-SA" sz="2400" b="1" dirty="0" smtClean="0"/>
              <a:t>كان الرقم الاساسي للغة ينتهي بصفر : يضاف اليه التقسيم اللغوي بعد حذف الصفر</a:t>
            </a:r>
            <a:r>
              <a:rPr lang="en-US" sz="2400" b="1" dirty="0" smtClean="0"/>
              <a:t/>
            </a:r>
            <a:br>
              <a:rPr lang="en-US" sz="2400" b="1" dirty="0" smtClean="0"/>
            </a:br>
            <a:r>
              <a:rPr lang="en-US" sz="2400" b="1" dirty="0" smtClean="0"/>
              <a:t> </a:t>
            </a:r>
            <a:r>
              <a:rPr lang="ar-SA" sz="2400" b="1" dirty="0" smtClean="0"/>
              <a:t>مثال : قاموس اللغة الانجليزية</a:t>
            </a:r>
            <a:r>
              <a:rPr lang="en-US" sz="2400" b="1" dirty="0" smtClean="0"/>
              <a:t> </a:t>
            </a:r>
            <a:br>
              <a:rPr lang="en-US" sz="2400" b="1" dirty="0" smtClean="0"/>
            </a:br>
            <a:r>
              <a:rPr lang="ar-SA" sz="2400" b="1" dirty="0" smtClean="0"/>
              <a:t>اللغة الانجليزية </a:t>
            </a:r>
            <a:r>
              <a:rPr lang="ar-SA" sz="2400" b="1" dirty="0" smtClean="0"/>
              <a:t>   420</a:t>
            </a:r>
            <a:r>
              <a:rPr lang="en-US" sz="2400" b="1" dirty="0" smtClean="0"/>
              <a:t> </a:t>
            </a:r>
            <a:br>
              <a:rPr lang="en-US" sz="2400" b="1" dirty="0" smtClean="0"/>
            </a:br>
            <a:r>
              <a:rPr lang="ar-SA" sz="2400" b="1" dirty="0" smtClean="0"/>
              <a:t>القواميس </a:t>
            </a:r>
            <a:r>
              <a:rPr lang="ar-SA" sz="2400" b="1" dirty="0" smtClean="0"/>
              <a:t>    3</a:t>
            </a:r>
            <a:r>
              <a:rPr lang="en-US" sz="2400" b="1" dirty="0" smtClean="0"/>
              <a:t>-</a:t>
            </a:r>
            <a:br>
              <a:rPr lang="en-US" sz="2400" b="1" dirty="0" smtClean="0"/>
            </a:br>
            <a:r>
              <a:rPr lang="ar-SA" sz="2400" b="1" dirty="0" smtClean="0"/>
              <a:t>الرقم </a:t>
            </a:r>
            <a:r>
              <a:rPr lang="ar-SA" sz="2400" b="1" dirty="0" smtClean="0"/>
              <a:t>423  </a:t>
            </a:r>
            <a:r>
              <a:rPr lang="en-US" sz="2400" b="1" dirty="0" smtClean="0"/>
              <a:t> </a:t>
            </a:r>
            <a:br>
              <a:rPr lang="en-US" sz="2400" b="1" dirty="0" smtClean="0"/>
            </a:br>
            <a:r>
              <a:rPr lang="en-US" sz="2400" b="1" dirty="0" smtClean="0"/>
              <a:t> </a:t>
            </a:r>
            <a:r>
              <a:rPr lang="ar-SA" sz="2400" b="1" dirty="0" smtClean="0">
                <a:solidFill>
                  <a:srgbClr val="FFFF00"/>
                </a:solidFill>
              </a:rPr>
              <a:t> -  </a:t>
            </a:r>
            <a:r>
              <a:rPr lang="ar-SA" sz="2400" b="1" dirty="0" smtClean="0"/>
              <a:t>اذا </a:t>
            </a:r>
            <a:r>
              <a:rPr lang="ar-SA" sz="2400" b="1" dirty="0" smtClean="0"/>
              <a:t>كان الرقم الاساسي للغة لا ينتهي بصفر : يضاف اليه التقسيم اللغوي دون حذف او اضافة</a:t>
            </a:r>
            <a:r>
              <a:rPr lang="en-US" sz="2400" b="1" dirty="0" smtClean="0"/>
              <a:t/>
            </a:r>
            <a:br>
              <a:rPr lang="en-US" sz="2400" b="1" dirty="0" smtClean="0"/>
            </a:br>
            <a:r>
              <a:rPr lang="en-US" sz="2400" b="1" dirty="0" smtClean="0"/>
              <a:t> </a:t>
            </a:r>
            <a:r>
              <a:rPr lang="ar-SA" sz="2400" b="1" dirty="0" smtClean="0"/>
              <a:t>مثال : اللهجات البرتغالية</a:t>
            </a:r>
            <a:r>
              <a:rPr lang="en-US" sz="2400" b="1" dirty="0" smtClean="0"/>
              <a:t/>
            </a:r>
            <a:br>
              <a:rPr lang="en-US" sz="2400" b="1" dirty="0" smtClean="0"/>
            </a:br>
            <a:r>
              <a:rPr lang="ar-SA" sz="2400" b="1" dirty="0" smtClean="0"/>
              <a:t>اللغة البرتغالية </a:t>
            </a:r>
            <a:r>
              <a:rPr lang="ar-SA" sz="2400" b="1" dirty="0" smtClean="0"/>
              <a:t>   469</a:t>
            </a:r>
            <a:r>
              <a:rPr lang="en-US" sz="2400" b="1" dirty="0" smtClean="0"/>
              <a:t> </a:t>
            </a:r>
            <a:br>
              <a:rPr lang="en-US" sz="2400" b="1" dirty="0" smtClean="0"/>
            </a:br>
            <a:r>
              <a:rPr lang="ar-SA" sz="2400" b="1" dirty="0" smtClean="0"/>
              <a:t>اللهجات </a:t>
            </a:r>
            <a:r>
              <a:rPr lang="ar-SA" sz="2400" b="1" dirty="0" smtClean="0"/>
              <a:t>    7</a:t>
            </a:r>
            <a:r>
              <a:rPr lang="en-US" sz="2400" b="1" dirty="0" smtClean="0"/>
              <a:t>- </a:t>
            </a:r>
            <a:br>
              <a:rPr lang="en-US" sz="2400" b="1" dirty="0" smtClean="0"/>
            </a:br>
            <a:r>
              <a:rPr lang="ar-SA" sz="2400" b="1" dirty="0" smtClean="0"/>
              <a:t>الرقم </a:t>
            </a:r>
            <a:r>
              <a:rPr lang="ar-SA" sz="2400" b="1" dirty="0" smtClean="0"/>
              <a:t>469.7 </a:t>
            </a:r>
            <a:r>
              <a:rPr lang="en-US" sz="2400" b="1" dirty="0" smtClean="0"/>
              <a:t> </a:t>
            </a:r>
            <a:br>
              <a:rPr lang="en-US" sz="2400" b="1" dirty="0" smtClean="0"/>
            </a:br>
            <a:r>
              <a:rPr lang="en-US" sz="2400" b="1" dirty="0" smtClean="0"/>
              <a:t> </a:t>
            </a:r>
            <a:r>
              <a:rPr lang="ar-SA" sz="2400" b="1" dirty="0" smtClean="0">
                <a:solidFill>
                  <a:srgbClr val="FFFF00"/>
                </a:solidFill>
              </a:rPr>
              <a:t>يمكن </a:t>
            </a:r>
            <a:r>
              <a:rPr lang="ar-SA" sz="2400" b="1" dirty="0" smtClean="0">
                <a:solidFill>
                  <a:srgbClr val="FFFF00"/>
                </a:solidFill>
              </a:rPr>
              <a:t>اضافة </a:t>
            </a:r>
            <a:r>
              <a:rPr lang="ar-SA" sz="2400" b="1" dirty="0" smtClean="0"/>
              <a:t>رمز من الجدول الاول الى رمز من الجدول الرابع عند </a:t>
            </a:r>
            <a:r>
              <a:rPr lang="ar-SA" sz="2400" b="1" dirty="0" smtClean="0"/>
              <a:t>الضرورة- </a:t>
            </a:r>
            <a:r>
              <a:rPr lang="en-US" sz="2400" b="1" dirty="0" smtClean="0"/>
              <a:t/>
            </a:r>
            <a:br>
              <a:rPr lang="en-US" sz="2400" b="1" dirty="0" smtClean="0"/>
            </a:br>
            <a:r>
              <a:rPr lang="ar-SA" sz="2400" b="1" dirty="0" smtClean="0"/>
              <a:t>مثال دليل قواعد اللغة العربية 415.025</a:t>
            </a:r>
            <a:r>
              <a:rPr lang="en-US" sz="2400" b="1" dirty="0" smtClean="0"/>
              <a:t/>
            </a:r>
            <a:br>
              <a:rPr lang="en-US" sz="2400" b="1" dirty="0" smtClean="0"/>
            </a:br>
            <a:endParaRPr lang="en-US" sz="2400" dirty="0"/>
          </a:p>
        </p:txBody>
      </p:sp>
    </p:spTree>
  </p:cSld>
  <p:clrMapOvr>
    <a:masterClrMapping/>
  </p:clrMapOvr>
  <p:transition spd="slow">
    <p:strips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rPr>
              <a:t>أمثلة</a:t>
            </a:r>
            <a:endParaRPr lang="en-US" dirty="0">
              <a:solidFill>
                <a:srgbClr val="FFFF00"/>
              </a:solidFill>
              <a:effectLst>
                <a:glow rad="228600">
                  <a:schemeClr val="accent3">
                    <a:satMod val="175000"/>
                    <a:alpha val="40000"/>
                  </a:schemeClr>
                </a:glow>
                <a:outerShdw blurRad="114300" dist="101600" dir="2700000" algn="tl" rotWithShape="0">
                  <a:srgbClr val="000000">
                    <a:alpha val="40000"/>
                  </a:srgbClr>
                </a:outerShdw>
              </a:effectLst>
              <a:cs typeface="+mn-cs"/>
            </a:endParaRPr>
          </a:p>
        </p:txBody>
      </p:sp>
      <p:sp>
        <p:nvSpPr>
          <p:cNvPr id="3" name="Content Placeholder 2"/>
          <p:cNvSpPr>
            <a:spLocks noGrp="1"/>
          </p:cNvSpPr>
          <p:nvPr>
            <p:ph idx="1"/>
          </p:nvPr>
        </p:nvSpPr>
        <p:spPr/>
        <p:txBody>
          <a:bodyPr/>
          <a:lstStyle/>
          <a:p>
            <a:pPr algn="ctr"/>
            <a:r>
              <a:rPr lang="en-US" b="1" dirty="0" smtClean="0"/>
              <a:t/>
            </a:r>
            <a:br>
              <a:rPr lang="en-US" b="1" dirty="0" smtClean="0"/>
            </a:br>
            <a:r>
              <a:rPr lang="en-US" b="1" dirty="0" smtClean="0"/>
              <a:t> </a:t>
            </a:r>
            <a:r>
              <a:rPr lang="ar-SA" b="1" dirty="0" smtClean="0"/>
              <a:t>لسان العرب لابن منظور 413</a:t>
            </a:r>
            <a:r>
              <a:rPr lang="en-US" b="1" dirty="0" smtClean="0"/>
              <a:t/>
            </a:r>
            <a:br>
              <a:rPr lang="en-US" b="1" dirty="0" smtClean="0"/>
            </a:br>
            <a:r>
              <a:rPr lang="en-US" b="1" dirty="0" smtClean="0"/>
              <a:t> </a:t>
            </a:r>
            <a:r>
              <a:rPr lang="ar-SA" b="1" dirty="0" smtClean="0"/>
              <a:t>الخط النسخي 411</a:t>
            </a:r>
            <a:r>
              <a:rPr lang="en-US" b="1" dirty="0" smtClean="0"/>
              <a:t/>
            </a:r>
            <a:br>
              <a:rPr lang="en-US" b="1" dirty="0" smtClean="0"/>
            </a:br>
            <a:r>
              <a:rPr lang="en-US" b="1" dirty="0" smtClean="0"/>
              <a:t> </a:t>
            </a:r>
            <a:r>
              <a:rPr lang="ar-SA" b="1" dirty="0" smtClean="0"/>
              <a:t>كيف تكتب موضوع انشاء 418</a:t>
            </a:r>
            <a:r>
              <a:rPr lang="en-US" b="1" dirty="0" smtClean="0"/>
              <a:t/>
            </a:r>
            <a:br>
              <a:rPr lang="en-US" b="1" dirty="0" smtClean="0"/>
            </a:br>
            <a:r>
              <a:rPr lang="en-US" b="1" dirty="0" smtClean="0"/>
              <a:t> </a:t>
            </a:r>
            <a:r>
              <a:rPr lang="ar-SA" b="1" dirty="0" smtClean="0"/>
              <a:t>دليل المترجم الى العربية 418.02025</a:t>
            </a:r>
            <a:r>
              <a:rPr lang="en-US" b="1" dirty="0" smtClean="0"/>
              <a:t/>
            </a:r>
            <a:br>
              <a:rPr lang="en-US" b="1" dirty="0" smtClean="0"/>
            </a:br>
            <a:r>
              <a:rPr lang="en-US" b="1" dirty="0" smtClean="0"/>
              <a:t> </a:t>
            </a:r>
            <a:r>
              <a:rPr lang="ar-SA" b="1" dirty="0" smtClean="0"/>
              <a:t>النحو العربي 415</a:t>
            </a:r>
            <a:r>
              <a:rPr lang="en-US" b="1" dirty="0" smtClean="0"/>
              <a:t> </a:t>
            </a:r>
            <a:br>
              <a:rPr lang="en-US" b="1" dirty="0" smtClean="0"/>
            </a:br>
            <a:r>
              <a:rPr lang="en-US" b="1" dirty="0" smtClean="0"/>
              <a:t> </a:t>
            </a:r>
            <a:r>
              <a:rPr lang="ar-SA" b="1" dirty="0" smtClean="0"/>
              <a:t>قواعد اللغة الانجليزية 425</a:t>
            </a:r>
            <a:r>
              <a:rPr lang="en-US" b="1" dirty="0" smtClean="0"/>
              <a:t> </a:t>
            </a:r>
            <a:br>
              <a:rPr lang="en-US" b="1" dirty="0" smtClean="0"/>
            </a:br>
            <a:r>
              <a:rPr lang="ar-SA" b="1" dirty="0" smtClean="0"/>
              <a:t>فن الترجمة في اللغة الأسبانية </a:t>
            </a:r>
          </a:p>
          <a:p>
            <a:pPr algn="ctr"/>
            <a:r>
              <a:rPr lang="ar-SA" b="1" dirty="0" smtClean="0"/>
              <a:t>الشعر السواحلي</a:t>
            </a:r>
          </a:p>
          <a:p>
            <a:pPr algn="ctr"/>
            <a:r>
              <a:rPr lang="ar-SA" b="1" dirty="0" smtClean="0"/>
              <a:t>القاموس المحيط للفيروز ابادي</a:t>
            </a:r>
            <a:endParaRPr lang="en-US" dirty="0"/>
          </a:p>
        </p:txBody>
      </p:sp>
    </p:spTree>
  </p:cSld>
  <p:clrMapOvr>
    <a:masterClrMapping/>
  </p:clrMapOvr>
  <p:transition spd="slow">
    <p:wheel spokes="3"/>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133</TotalTime>
  <Words>295</Words>
  <Application>Microsoft Office PowerPoint</Application>
  <PresentationFormat>On-screen Show (4:3)</PresentationFormat>
  <Paragraphs>36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Apex</vt:lpstr>
      <vt:lpstr>Slide 1</vt:lpstr>
      <vt:lpstr>ج3 التقسيمات الفرعية للآداب</vt:lpstr>
      <vt:lpstr>ج3 التقسيمات الفرعية للآداب</vt:lpstr>
      <vt:lpstr>تقسيمات الجدول</vt:lpstr>
      <vt:lpstr>*-خطوات تصنيف الاعمال الادبية المحددة بشكل معين ولغة معينة</vt:lpstr>
      <vt:lpstr>خطوات تصنيف الاعمال الادبية</vt:lpstr>
      <vt:lpstr>خطوات تصنيف الاعمال الادبية</vt:lpstr>
      <vt:lpstr>ج4 التقسيمات الفرعية للغات</vt:lpstr>
      <vt:lpstr>التقسيمات اللغوية للجدول</vt:lpstr>
      <vt:lpstr>قواعد استخدام الجدول</vt:lpstr>
      <vt:lpstr>أمثلة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COMPAQ</cp:lastModifiedBy>
  <cp:revision>4</cp:revision>
  <dcterms:created xsi:type="dcterms:W3CDTF">2014-04-21T15:19:38Z</dcterms:created>
  <dcterms:modified xsi:type="dcterms:W3CDTF">2014-04-21T17:33:00Z</dcterms:modified>
</cp:coreProperties>
</file>