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3"/>
  </p:notesMasterIdLst>
  <p:sldIdLst>
    <p:sldId id="256" r:id="rId2"/>
    <p:sldId id="257" r:id="rId3"/>
    <p:sldId id="258" r:id="rId4"/>
    <p:sldId id="259" r:id="rId5"/>
    <p:sldId id="260" r:id="rId6"/>
    <p:sldId id="261" r:id="rId7"/>
    <p:sldId id="262" r:id="rId8"/>
    <p:sldId id="266" r:id="rId9"/>
    <p:sldId id="264" r:id="rId10"/>
    <p:sldId id="263" r:id="rId11"/>
    <p:sldId id="265"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21312B-9DCF-415E-A6AB-6BD970966584}"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2490D83E-7448-4393-A14B-07AA5EAC0819}">
      <dgm:prSet phldrT="[Text]"/>
      <dgm:spPr>
        <a:solidFill>
          <a:schemeClr val="accent3">
            <a:alpha val="90000"/>
          </a:schemeClr>
        </a:solidFill>
      </dgm:spPr>
      <dgm:t>
        <a:bodyPr/>
        <a:lstStyle/>
        <a:p>
          <a:r>
            <a:rPr lang="ar-SA" b="1" dirty="0" smtClean="0"/>
            <a:t>الأصول العسرة الأولى</a:t>
          </a:r>
          <a:endParaRPr lang="en-US" b="1" dirty="0"/>
        </a:p>
      </dgm:t>
    </dgm:pt>
    <dgm:pt modelId="{36381398-EEFF-4473-8C89-62A6EDF72BE8}" type="parTrans" cxnId="{2BA166A8-ECE4-4B11-B19A-99C0F48EA636}">
      <dgm:prSet/>
      <dgm:spPr/>
      <dgm:t>
        <a:bodyPr/>
        <a:lstStyle/>
        <a:p>
          <a:endParaRPr lang="en-US"/>
        </a:p>
      </dgm:t>
    </dgm:pt>
    <dgm:pt modelId="{6270D9D6-A073-422D-819A-14C575056C4D}" type="sibTrans" cxnId="{2BA166A8-ECE4-4B11-B19A-99C0F48EA636}">
      <dgm:prSet/>
      <dgm:spPr/>
      <dgm:t>
        <a:bodyPr/>
        <a:lstStyle/>
        <a:p>
          <a:endParaRPr lang="en-US"/>
        </a:p>
      </dgm:t>
    </dgm:pt>
    <dgm:pt modelId="{A50E1231-EA70-428F-B3EC-127061F15E9C}">
      <dgm:prSet phldrT="[Text]"/>
      <dgm:spPr>
        <a:solidFill>
          <a:schemeClr val="accent2">
            <a:alpha val="90000"/>
          </a:schemeClr>
        </a:solidFill>
      </dgm:spPr>
      <dgm:t>
        <a:bodyPr/>
        <a:lstStyle/>
        <a:p>
          <a:r>
            <a:rPr lang="ar-SA" b="1" dirty="0" smtClean="0"/>
            <a:t>فرع الأولى</a:t>
          </a:r>
          <a:endParaRPr lang="en-US" b="1" dirty="0"/>
        </a:p>
      </dgm:t>
    </dgm:pt>
    <dgm:pt modelId="{63383486-33DA-48FE-B087-6912D4A5D788}" type="parTrans" cxnId="{C44D29EE-2142-4F69-B482-6A7DB23E3D31}">
      <dgm:prSet/>
      <dgm:spPr/>
      <dgm:t>
        <a:bodyPr/>
        <a:lstStyle/>
        <a:p>
          <a:endParaRPr lang="en-US"/>
        </a:p>
      </dgm:t>
    </dgm:pt>
    <dgm:pt modelId="{6097399D-7B35-423A-B757-8D50EAA56C7D}" type="sibTrans" cxnId="{C44D29EE-2142-4F69-B482-6A7DB23E3D31}">
      <dgm:prSet/>
      <dgm:spPr/>
      <dgm:t>
        <a:bodyPr/>
        <a:lstStyle/>
        <a:p>
          <a:endParaRPr lang="en-US"/>
        </a:p>
      </dgm:t>
    </dgm:pt>
    <dgm:pt modelId="{9EEB8F7C-FB55-49EB-BCE6-8A073147A196}">
      <dgm:prSet phldrT="[Text]"/>
      <dgm:spPr>
        <a:solidFill>
          <a:srgbClr val="7030A0">
            <a:alpha val="90000"/>
          </a:srgbClr>
        </a:solidFill>
      </dgm:spPr>
      <dgm:t>
        <a:bodyPr/>
        <a:lstStyle/>
        <a:p>
          <a:r>
            <a:rPr lang="ar-SA" dirty="0" smtClean="0"/>
            <a:t>ا</a:t>
          </a:r>
          <a:r>
            <a:rPr lang="ar-SA" b="1" dirty="0" smtClean="0"/>
            <a:t>لأولى</a:t>
          </a:r>
          <a:endParaRPr lang="en-US" b="1" dirty="0"/>
        </a:p>
      </dgm:t>
    </dgm:pt>
    <dgm:pt modelId="{ADCDD26E-0AEF-487F-A20B-AC098AD214DF}" type="parTrans" cxnId="{FE86675F-C312-4842-8DBD-34B5E35596B8}">
      <dgm:prSet/>
      <dgm:spPr/>
      <dgm:t>
        <a:bodyPr/>
        <a:lstStyle/>
        <a:p>
          <a:endParaRPr lang="en-US"/>
        </a:p>
      </dgm:t>
    </dgm:pt>
    <dgm:pt modelId="{FB81A294-9036-4125-990E-2EC95BA50246}" type="sibTrans" cxnId="{FE86675F-C312-4842-8DBD-34B5E35596B8}">
      <dgm:prSet/>
      <dgm:spPr/>
      <dgm:t>
        <a:bodyPr/>
        <a:lstStyle/>
        <a:p>
          <a:endParaRPr lang="en-US"/>
        </a:p>
      </dgm:t>
    </dgm:pt>
    <dgm:pt modelId="{C88C0FF9-E6FD-4CAA-B9C4-0DED1BA4AFAB}">
      <dgm:prSet phldrT="[Text]"/>
      <dgm:spPr>
        <a:solidFill>
          <a:srgbClr val="7030A0">
            <a:alpha val="90000"/>
          </a:srgbClr>
        </a:solidFill>
      </dgm:spPr>
      <dgm:t>
        <a:bodyPr/>
        <a:lstStyle/>
        <a:p>
          <a:r>
            <a:rPr lang="ar-SA" dirty="0" smtClean="0"/>
            <a:t>فرع</a:t>
          </a:r>
          <a:endParaRPr lang="en-US" b="1" dirty="0"/>
        </a:p>
      </dgm:t>
    </dgm:pt>
    <dgm:pt modelId="{A4221D09-8FEA-4A7B-9693-3292E3DA31E7}" type="parTrans" cxnId="{A70A2588-CD3D-4DEC-B944-05C2E59B777D}">
      <dgm:prSet/>
      <dgm:spPr/>
      <dgm:t>
        <a:bodyPr/>
        <a:lstStyle/>
        <a:p>
          <a:endParaRPr lang="en-US"/>
        </a:p>
      </dgm:t>
    </dgm:pt>
    <dgm:pt modelId="{5FEA55DF-6340-40D4-8DAE-1B49BF01F141}" type="sibTrans" cxnId="{A70A2588-CD3D-4DEC-B944-05C2E59B777D}">
      <dgm:prSet/>
      <dgm:spPr/>
      <dgm:t>
        <a:bodyPr/>
        <a:lstStyle/>
        <a:p>
          <a:endParaRPr lang="en-US"/>
        </a:p>
      </dgm:t>
    </dgm:pt>
    <dgm:pt modelId="{453FDC8E-F183-4D9B-863F-94DE292CA8D8}">
      <dgm:prSet phldrT="[Text]"/>
      <dgm:spPr>
        <a:solidFill>
          <a:schemeClr val="accent2">
            <a:alpha val="90000"/>
          </a:schemeClr>
        </a:solidFill>
      </dgm:spPr>
      <dgm:t>
        <a:bodyPr/>
        <a:lstStyle/>
        <a:p>
          <a:r>
            <a:rPr lang="ar-SA" dirty="0" smtClean="0"/>
            <a:t>ا</a:t>
          </a:r>
          <a:r>
            <a:rPr lang="ar-SA" b="1" dirty="0" smtClean="0"/>
            <a:t>لمائة</a:t>
          </a:r>
          <a:r>
            <a:rPr lang="ar-SA" dirty="0" smtClean="0"/>
            <a:t> </a:t>
          </a:r>
          <a:endParaRPr lang="en-US" dirty="0"/>
        </a:p>
      </dgm:t>
    </dgm:pt>
    <dgm:pt modelId="{D7DB328C-94D7-4561-8A48-8EF3C2D6ADEF}" type="parTrans" cxnId="{9B752C27-9798-4CC4-98B5-1137FDE2B4E1}">
      <dgm:prSet/>
      <dgm:spPr/>
      <dgm:t>
        <a:bodyPr/>
        <a:lstStyle/>
        <a:p>
          <a:endParaRPr lang="en-US"/>
        </a:p>
      </dgm:t>
    </dgm:pt>
    <dgm:pt modelId="{570ADC3A-6487-4643-9B49-CC2F4185B106}" type="sibTrans" cxnId="{9B752C27-9798-4CC4-98B5-1137FDE2B4E1}">
      <dgm:prSet/>
      <dgm:spPr/>
      <dgm:t>
        <a:bodyPr/>
        <a:lstStyle/>
        <a:p>
          <a:endParaRPr lang="en-US"/>
        </a:p>
      </dgm:t>
    </dgm:pt>
    <dgm:pt modelId="{9F28B661-787D-49EA-9ABD-3A48404AEDD4}">
      <dgm:prSet phldrT="[Text]"/>
      <dgm:spPr>
        <a:solidFill>
          <a:srgbClr val="7030A0">
            <a:alpha val="90000"/>
          </a:srgbClr>
        </a:solidFill>
      </dgm:spPr>
      <dgm:t>
        <a:bodyPr/>
        <a:lstStyle/>
        <a:p>
          <a:r>
            <a:rPr lang="ar-SA" dirty="0" smtClean="0"/>
            <a:t>ا</a:t>
          </a:r>
          <a:r>
            <a:rPr lang="ar-SA" b="1" dirty="0" smtClean="0"/>
            <a:t>لألف</a:t>
          </a:r>
          <a:endParaRPr lang="en-US" b="1" dirty="0"/>
        </a:p>
      </dgm:t>
    </dgm:pt>
    <dgm:pt modelId="{3C2CCB65-BB3B-4B6D-BAE1-B499F971EF63}" type="parTrans" cxnId="{5B4BAB7A-0F03-4A49-8D15-0094AA00536F}">
      <dgm:prSet/>
      <dgm:spPr/>
      <dgm:t>
        <a:bodyPr/>
        <a:lstStyle/>
        <a:p>
          <a:endParaRPr lang="en-US"/>
        </a:p>
      </dgm:t>
    </dgm:pt>
    <dgm:pt modelId="{11D132A1-76FD-4EFE-9540-E3974FD56CDD}" type="sibTrans" cxnId="{5B4BAB7A-0F03-4A49-8D15-0094AA00536F}">
      <dgm:prSet/>
      <dgm:spPr/>
      <dgm:t>
        <a:bodyPr/>
        <a:lstStyle/>
        <a:p>
          <a:endParaRPr lang="en-US"/>
        </a:p>
      </dgm:t>
    </dgm:pt>
    <dgm:pt modelId="{056A4C3E-1B60-4E45-BF6F-09F2D90CCC2C}" type="pres">
      <dgm:prSet presAssocID="{C521312B-9DCF-415E-A6AB-6BD970966584}" presName="hierChild1" presStyleCnt="0">
        <dgm:presLayoutVars>
          <dgm:chPref val="1"/>
          <dgm:dir/>
          <dgm:animOne val="branch"/>
          <dgm:animLvl val="lvl"/>
          <dgm:resizeHandles/>
        </dgm:presLayoutVars>
      </dgm:prSet>
      <dgm:spPr/>
      <dgm:t>
        <a:bodyPr/>
        <a:lstStyle/>
        <a:p>
          <a:endParaRPr lang="en-US"/>
        </a:p>
      </dgm:t>
    </dgm:pt>
    <dgm:pt modelId="{7627974E-EE96-435A-9486-0A7C4B9D5456}" type="pres">
      <dgm:prSet presAssocID="{2490D83E-7448-4393-A14B-07AA5EAC0819}" presName="hierRoot1" presStyleCnt="0"/>
      <dgm:spPr/>
    </dgm:pt>
    <dgm:pt modelId="{10D3CCBE-45D9-40A1-B966-784EBD35D7D2}" type="pres">
      <dgm:prSet presAssocID="{2490D83E-7448-4393-A14B-07AA5EAC0819}" presName="composite" presStyleCnt="0"/>
      <dgm:spPr/>
    </dgm:pt>
    <dgm:pt modelId="{87194667-7B0B-4B0F-ABC0-2FED1EA388E6}" type="pres">
      <dgm:prSet presAssocID="{2490D83E-7448-4393-A14B-07AA5EAC0819}" presName="background" presStyleLbl="node0" presStyleIdx="0" presStyleCnt="1"/>
      <dgm:spPr/>
    </dgm:pt>
    <dgm:pt modelId="{CA8AF276-7126-4903-82EA-E4D9F21B7992}" type="pres">
      <dgm:prSet presAssocID="{2490D83E-7448-4393-A14B-07AA5EAC0819}" presName="text" presStyleLbl="fgAcc0" presStyleIdx="0" presStyleCnt="1">
        <dgm:presLayoutVars>
          <dgm:chPref val="3"/>
        </dgm:presLayoutVars>
      </dgm:prSet>
      <dgm:spPr/>
      <dgm:t>
        <a:bodyPr/>
        <a:lstStyle/>
        <a:p>
          <a:endParaRPr lang="en-US"/>
        </a:p>
      </dgm:t>
    </dgm:pt>
    <dgm:pt modelId="{D6E1AB3E-ED62-49C5-80A0-B0C2E8860B14}" type="pres">
      <dgm:prSet presAssocID="{2490D83E-7448-4393-A14B-07AA5EAC0819}" presName="hierChild2" presStyleCnt="0"/>
      <dgm:spPr/>
    </dgm:pt>
    <dgm:pt modelId="{31758A8B-E177-4537-97CD-94EE5088806D}" type="pres">
      <dgm:prSet presAssocID="{63383486-33DA-48FE-B087-6912D4A5D788}" presName="Name10" presStyleLbl="parChTrans1D2" presStyleIdx="0" presStyleCnt="2"/>
      <dgm:spPr/>
      <dgm:t>
        <a:bodyPr/>
        <a:lstStyle/>
        <a:p>
          <a:endParaRPr lang="en-US"/>
        </a:p>
      </dgm:t>
    </dgm:pt>
    <dgm:pt modelId="{878F2F56-A6EA-46B3-B255-814A2DA6DB7A}" type="pres">
      <dgm:prSet presAssocID="{A50E1231-EA70-428F-B3EC-127061F15E9C}" presName="hierRoot2" presStyleCnt="0"/>
      <dgm:spPr/>
    </dgm:pt>
    <dgm:pt modelId="{B7B09BB9-8AA2-4B6F-B4CA-F278177E051C}" type="pres">
      <dgm:prSet presAssocID="{A50E1231-EA70-428F-B3EC-127061F15E9C}" presName="composite2" presStyleCnt="0"/>
      <dgm:spPr/>
    </dgm:pt>
    <dgm:pt modelId="{3B3F96E0-0642-4965-B940-6767271E8673}" type="pres">
      <dgm:prSet presAssocID="{A50E1231-EA70-428F-B3EC-127061F15E9C}" presName="background2" presStyleLbl="node2" presStyleIdx="0" presStyleCnt="2"/>
      <dgm:spPr/>
    </dgm:pt>
    <dgm:pt modelId="{FCEFADAD-872D-47FD-8264-4AD97FC4DB2F}" type="pres">
      <dgm:prSet presAssocID="{A50E1231-EA70-428F-B3EC-127061F15E9C}" presName="text2" presStyleLbl="fgAcc2" presStyleIdx="0" presStyleCnt="2" custAng="0">
        <dgm:presLayoutVars>
          <dgm:chPref val="3"/>
        </dgm:presLayoutVars>
      </dgm:prSet>
      <dgm:spPr/>
      <dgm:t>
        <a:bodyPr/>
        <a:lstStyle/>
        <a:p>
          <a:endParaRPr lang="en-US"/>
        </a:p>
      </dgm:t>
    </dgm:pt>
    <dgm:pt modelId="{806212D4-C941-4633-84B7-BCE5B363C69D}" type="pres">
      <dgm:prSet presAssocID="{A50E1231-EA70-428F-B3EC-127061F15E9C}" presName="hierChild3" presStyleCnt="0"/>
      <dgm:spPr/>
    </dgm:pt>
    <dgm:pt modelId="{27E39CE6-9E64-4B80-A154-DB28EEE0BD3C}" type="pres">
      <dgm:prSet presAssocID="{ADCDD26E-0AEF-487F-A20B-AC098AD214DF}" presName="Name17" presStyleLbl="parChTrans1D3" presStyleIdx="0" presStyleCnt="3"/>
      <dgm:spPr/>
      <dgm:t>
        <a:bodyPr/>
        <a:lstStyle/>
        <a:p>
          <a:endParaRPr lang="en-US"/>
        </a:p>
      </dgm:t>
    </dgm:pt>
    <dgm:pt modelId="{7159315C-1314-4E44-81E6-C71F091079B2}" type="pres">
      <dgm:prSet presAssocID="{9EEB8F7C-FB55-49EB-BCE6-8A073147A196}" presName="hierRoot3" presStyleCnt="0"/>
      <dgm:spPr/>
    </dgm:pt>
    <dgm:pt modelId="{B54DDEF2-8BA9-456B-858A-2F61B17F363A}" type="pres">
      <dgm:prSet presAssocID="{9EEB8F7C-FB55-49EB-BCE6-8A073147A196}" presName="composite3" presStyleCnt="0"/>
      <dgm:spPr/>
    </dgm:pt>
    <dgm:pt modelId="{846650DB-FCD5-46D5-AB41-0C15493A0F6C}" type="pres">
      <dgm:prSet presAssocID="{9EEB8F7C-FB55-49EB-BCE6-8A073147A196}" presName="background3" presStyleLbl="node3" presStyleIdx="0" presStyleCnt="3"/>
      <dgm:spPr/>
    </dgm:pt>
    <dgm:pt modelId="{BA03CD01-31C4-4597-8EDD-D5BF7AF1216B}" type="pres">
      <dgm:prSet presAssocID="{9EEB8F7C-FB55-49EB-BCE6-8A073147A196}" presName="text3" presStyleLbl="fgAcc3" presStyleIdx="0" presStyleCnt="3">
        <dgm:presLayoutVars>
          <dgm:chPref val="3"/>
        </dgm:presLayoutVars>
      </dgm:prSet>
      <dgm:spPr/>
      <dgm:t>
        <a:bodyPr/>
        <a:lstStyle/>
        <a:p>
          <a:endParaRPr lang="en-US"/>
        </a:p>
      </dgm:t>
    </dgm:pt>
    <dgm:pt modelId="{6DD3DCBA-E7A7-4D54-AEEB-0787DCF915E5}" type="pres">
      <dgm:prSet presAssocID="{9EEB8F7C-FB55-49EB-BCE6-8A073147A196}" presName="hierChild4" presStyleCnt="0"/>
      <dgm:spPr/>
    </dgm:pt>
    <dgm:pt modelId="{D4BFEA4A-F732-419A-A1F3-0874BB2A7BE9}" type="pres">
      <dgm:prSet presAssocID="{A4221D09-8FEA-4A7B-9693-3292E3DA31E7}" presName="Name17" presStyleLbl="parChTrans1D3" presStyleIdx="1" presStyleCnt="3"/>
      <dgm:spPr/>
      <dgm:t>
        <a:bodyPr/>
        <a:lstStyle/>
        <a:p>
          <a:endParaRPr lang="en-US"/>
        </a:p>
      </dgm:t>
    </dgm:pt>
    <dgm:pt modelId="{E1969B46-8544-4FEC-B326-AA019D4A034B}" type="pres">
      <dgm:prSet presAssocID="{C88C0FF9-E6FD-4CAA-B9C4-0DED1BA4AFAB}" presName="hierRoot3" presStyleCnt="0"/>
      <dgm:spPr/>
    </dgm:pt>
    <dgm:pt modelId="{21F94164-6E7F-442A-942C-799CF100EF00}" type="pres">
      <dgm:prSet presAssocID="{C88C0FF9-E6FD-4CAA-B9C4-0DED1BA4AFAB}" presName="composite3" presStyleCnt="0"/>
      <dgm:spPr/>
    </dgm:pt>
    <dgm:pt modelId="{DDF03FED-6C5F-4C73-B4D2-A162BCAC95DA}" type="pres">
      <dgm:prSet presAssocID="{C88C0FF9-E6FD-4CAA-B9C4-0DED1BA4AFAB}" presName="background3" presStyleLbl="node3" presStyleIdx="1" presStyleCnt="3"/>
      <dgm:spPr/>
    </dgm:pt>
    <dgm:pt modelId="{A11DCEC7-CC76-4994-A101-456392602819}" type="pres">
      <dgm:prSet presAssocID="{C88C0FF9-E6FD-4CAA-B9C4-0DED1BA4AFAB}" presName="text3" presStyleLbl="fgAcc3" presStyleIdx="1" presStyleCnt="3">
        <dgm:presLayoutVars>
          <dgm:chPref val="3"/>
        </dgm:presLayoutVars>
      </dgm:prSet>
      <dgm:spPr/>
      <dgm:t>
        <a:bodyPr/>
        <a:lstStyle/>
        <a:p>
          <a:endParaRPr lang="en-US"/>
        </a:p>
      </dgm:t>
    </dgm:pt>
    <dgm:pt modelId="{E7E3668E-AEEC-451E-8D53-D6EEEEE94B56}" type="pres">
      <dgm:prSet presAssocID="{C88C0FF9-E6FD-4CAA-B9C4-0DED1BA4AFAB}" presName="hierChild4" presStyleCnt="0"/>
      <dgm:spPr/>
    </dgm:pt>
    <dgm:pt modelId="{75953709-8F4F-4722-9ECB-67B51F1EE99A}" type="pres">
      <dgm:prSet presAssocID="{D7DB328C-94D7-4561-8A48-8EF3C2D6ADEF}" presName="Name10" presStyleLbl="parChTrans1D2" presStyleIdx="1" presStyleCnt="2"/>
      <dgm:spPr/>
      <dgm:t>
        <a:bodyPr/>
        <a:lstStyle/>
        <a:p>
          <a:endParaRPr lang="en-US"/>
        </a:p>
      </dgm:t>
    </dgm:pt>
    <dgm:pt modelId="{8959DA3D-DD2C-49B4-B8B7-9912922CBE45}" type="pres">
      <dgm:prSet presAssocID="{453FDC8E-F183-4D9B-863F-94DE292CA8D8}" presName="hierRoot2" presStyleCnt="0"/>
      <dgm:spPr/>
    </dgm:pt>
    <dgm:pt modelId="{2163E3EE-B8AB-4C54-8A74-83B832BC99F4}" type="pres">
      <dgm:prSet presAssocID="{453FDC8E-F183-4D9B-863F-94DE292CA8D8}" presName="composite2" presStyleCnt="0"/>
      <dgm:spPr/>
    </dgm:pt>
    <dgm:pt modelId="{187F09CD-AEB1-4781-BF50-5659F1E6EF89}" type="pres">
      <dgm:prSet presAssocID="{453FDC8E-F183-4D9B-863F-94DE292CA8D8}" presName="background2" presStyleLbl="node2" presStyleIdx="1" presStyleCnt="2"/>
      <dgm:spPr/>
    </dgm:pt>
    <dgm:pt modelId="{DA5B6DDA-1FF8-43FB-B562-D0CC2442FE59}" type="pres">
      <dgm:prSet presAssocID="{453FDC8E-F183-4D9B-863F-94DE292CA8D8}" presName="text2" presStyleLbl="fgAcc2" presStyleIdx="1" presStyleCnt="2">
        <dgm:presLayoutVars>
          <dgm:chPref val="3"/>
        </dgm:presLayoutVars>
      </dgm:prSet>
      <dgm:spPr/>
      <dgm:t>
        <a:bodyPr/>
        <a:lstStyle/>
        <a:p>
          <a:endParaRPr lang="en-US"/>
        </a:p>
      </dgm:t>
    </dgm:pt>
    <dgm:pt modelId="{A77107AD-356F-4809-A469-9F67CA3023CB}" type="pres">
      <dgm:prSet presAssocID="{453FDC8E-F183-4D9B-863F-94DE292CA8D8}" presName="hierChild3" presStyleCnt="0"/>
      <dgm:spPr/>
    </dgm:pt>
    <dgm:pt modelId="{67C63091-F5A7-42CE-A342-3B53945EF2D9}" type="pres">
      <dgm:prSet presAssocID="{3C2CCB65-BB3B-4B6D-BAE1-B499F971EF63}" presName="Name17" presStyleLbl="parChTrans1D3" presStyleIdx="2" presStyleCnt="3"/>
      <dgm:spPr/>
      <dgm:t>
        <a:bodyPr/>
        <a:lstStyle/>
        <a:p>
          <a:endParaRPr lang="en-US"/>
        </a:p>
      </dgm:t>
    </dgm:pt>
    <dgm:pt modelId="{AB120568-FB69-4550-986F-8913980F0D59}" type="pres">
      <dgm:prSet presAssocID="{9F28B661-787D-49EA-9ABD-3A48404AEDD4}" presName="hierRoot3" presStyleCnt="0"/>
      <dgm:spPr/>
    </dgm:pt>
    <dgm:pt modelId="{99142801-4042-4597-BA39-EFF508FB0975}" type="pres">
      <dgm:prSet presAssocID="{9F28B661-787D-49EA-9ABD-3A48404AEDD4}" presName="composite3" presStyleCnt="0"/>
      <dgm:spPr/>
    </dgm:pt>
    <dgm:pt modelId="{CE0A2035-893F-4F6D-A8AC-BA3F8A1A2A4B}" type="pres">
      <dgm:prSet presAssocID="{9F28B661-787D-49EA-9ABD-3A48404AEDD4}" presName="background3" presStyleLbl="node3" presStyleIdx="2" presStyleCnt="3"/>
      <dgm:spPr/>
    </dgm:pt>
    <dgm:pt modelId="{69A1C608-6C75-4EE0-8B1C-81DC84255D90}" type="pres">
      <dgm:prSet presAssocID="{9F28B661-787D-49EA-9ABD-3A48404AEDD4}" presName="text3" presStyleLbl="fgAcc3" presStyleIdx="2" presStyleCnt="3">
        <dgm:presLayoutVars>
          <dgm:chPref val="3"/>
        </dgm:presLayoutVars>
      </dgm:prSet>
      <dgm:spPr/>
      <dgm:t>
        <a:bodyPr/>
        <a:lstStyle/>
        <a:p>
          <a:endParaRPr lang="en-US"/>
        </a:p>
      </dgm:t>
    </dgm:pt>
    <dgm:pt modelId="{62ADA2A5-4DA1-4823-92F5-219B07687AAB}" type="pres">
      <dgm:prSet presAssocID="{9F28B661-787D-49EA-9ABD-3A48404AEDD4}" presName="hierChild4" presStyleCnt="0"/>
      <dgm:spPr/>
    </dgm:pt>
  </dgm:ptLst>
  <dgm:cxnLst>
    <dgm:cxn modelId="{B1904F38-5CC4-4DA8-84DF-3F9F90AC81B9}" type="presOf" srcId="{D7DB328C-94D7-4561-8A48-8EF3C2D6ADEF}" destId="{75953709-8F4F-4722-9ECB-67B51F1EE99A}" srcOrd="0" destOrd="0" presId="urn:microsoft.com/office/officeart/2005/8/layout/hierarchy1"/>
    <dgm:cxn modelId="{A4FD1084-7408-47BD-A44C-51910AD61E5F}" type="presOf" srcId="{C88C0FF9-E6FD-4CAA-B9C4-0DED1BA4AFAB}" destId="{A11DCEC7-CC76-4994-A101-456392602819}" srcOrd="0" destOrd="0" presId="urn:microsoft.com/office/officeart/2005/8/layout/hierarchy1"/>
    <dgm:cxn modelId="{9D182D42-BEC3-4688-9F18-F106C5FA9A77}" type="presOf" srcId="{2490D83E-7448-4393-A14B-07AA5EAC0819}" destId="{CA8AF276-7126-4903-82EA-E4D9F21B7992}" srcOrd="0" destOrd="0" presId="urn:microsoft.com/office/officeart/2005/8/layout/hierarchy1"/>
    <dgm:cxn modelId="{C44D29EE-2142-4F69-B482-6A7DB23E3D31}" srcId="{2490D83E-7448-4393-A14B-07AA5EAC0819}" destId="{A50E1231-EA70-428F-B3EC-127061F15E9C}" srcOrd="0" destOrd="0" parTransId="{63383486-33DA-48FE-B087-6912D4A5D788}" sibTransId="{6097399D-7B35-423A-B757-8D50EAA56C7D}"/>
    <dgm:cxn modelId="{BD6456EE-6FFE-485F-8BBC-F8B0509B4BD3}" type="presOf" srcId="{63383486-33DA-48FE-B087-6912D4A5D788}" destId="{31758A8B-E177-4537-97CD-94EE5088806D}" srcOrd="0" destOrd="0" presId="urn:microsoft.com/office/officeart/2005/8/layout/hierarchy1"/>
    <dgm:cxn modelId="{A1772F04-B38A-43C3-8912-6B2A3948D5DA}" type="presOf" srcId="{3C2CCB65-BB3B-4B6D-BAE1-B499F971EF63}" destId="{67C63091-F5A7-42CE-A342-3B53945EF2D9}" srcOrd="0" destOrd="0" presId="urn:microsoft.com/office/officeart/2005/8/layout/hierarchy1"/>
    <dgm:cxn modelId="{C05310C1-821D-441B-B7A6-9B1A279E9975}" type="presOf" srcId="{A50E1231-EA70-428F-B3EC-127061F15E9C}" destId="{FCEFADAD-872D-47FD-8264-4AD97FC4DB2F}" srcOrd="0" destOrd="0" presId="urn:microsoft.com/office/officeart/2005/8/layout/hierarchy1"/>
    <dgm:cxn modelId="{2BA166A8-ECE4-4B11-B19A-99C0F48EA636}" srcId="{C521312B-9DCF-415E-A6AB-6BD970966584}" destId="{2490D83E-7448-4393-A14B-07AA5EAC0819}" srcOrd="0" destOrd="0" parTransId="{36381398-EEFF-4473-8C89-62A6EDF72BE8}" sibTransId="{6270D9D6-A073-422D-819A-14C575056C4D}"/>
    <dgm:cxn modelId="{5B4BAB7A-0F03-4A49-8D15-0094AA00536F}" srcId="{453FDC8E-F183-4D9B-863F-94DE292CA8D8}" destId="{9F28B661-787D-49EA-9ABD-3A48404AEDD4}" srcOrd="0" destOrd="0" parTransId="{3C2CCB65-BB3B-4B6D-BAE1-B499F971EF63}" sibTransId="{11D132A1-76FD-4EFE-9540-E3974FD56CDD}"/>
    <dgm:cxn modelId="{567812AE-66BD-4A4E-A276-50C22634F45F}" type="presOf" srcId="{A4221D09-8FEA-4A7B-9693-3292E3DA31E7}" destId="{D4BFEA4A-F732-419A-A1F3-0874BB2A7BE9}" srcOrd="0" destOrd="0" presId="urn:microsoft.com/office/officeart/2005/8/layout/hierarchy1"/>
    <dgm:cxn modelId="{8E38565F-7EFD-4B92-BED7-7DC1E5691C67}" type="presOf" srcId="{C521312B-9DCF-415E-A6AB-6BD970966584}" destId="{056A4C3E-1B60-4E45-BF6F-09F2D90CCC2C}" srcOrd="0" destOrd="0" presId="urn:microsoft.com/office/officeart/2005/8/layout/hierarchy1"/>
    <dgm:cxn modelId="{FE86675F-C312-4842-8DBD-34B5E35596B8}" srcId="{A50E1231-EA70-428F-B3EC-127061F15E9C}" destId="{9EEB8F7C-FB55-49EB-BCE6-8A073147A196}" srcOrd="0" destOrd="0" parTransId="{ADCDD26E-0AEF-487F-A20B-AC098AD214DF}" sibTransId="{FB81A294-9036-4125-990E-2EC95BA50246}"/>
    <dgm:cxn modelId="{3DB2F08B-1128-4D3C-BB64-4AF573DC34F0}" type="presOf" srcId="{453FDC8E-F183-4D9B-863F-94DE292CA8D8}" destId="{DA5B6DDA-1FF8-43FB-B562-D0CC2442FE59}" srcOrd="0" destOrd="0" presId="urn:microsoft.com/office/officeart/2005/8/layout/hierarchy1"/>
    <dgm:cxn modelId="{A70A2588-CD3D-4DEC-B944-05C2E59B777D}" srcId="{A50E1231-EA70-428F-B3EC-127061F15E9C}" destId="{C88C0FF9-E6FD-4CAA-B9C4-0DED1BA4AFAB}" srcOrd="1" destOrd="0" parTransId="{A4221D09-8FEA-4A7B-9693-3292E3DA31E7}" sibTransId="{5FEA55DF-6340-40D4-8DAE-1B49BF01F141}"/>
    <dgm:cxn modelId="{9B752C27-9798-4CC4-98B5-1137FDE2B4E1}" srcId="{2490D83E-7448-4393-A14B-07AA5EAC0819}" destId="{453FDC8E-F183-4D9B-863F-94DE292CA8D8}" srcOrd="1" destOrd="0" parTransId="{D7DB328C-94D7-4561-8A48-8EF3C2D6ADEF}" sibTransId="{570ADC3A-6487-4643-9B49-CC2F4185B106}"/>
    <dgm:cxn modelId="{34859094-2959-4285-8818-6B63AE636D2F}" type="presOf" srcId="{9EEB8F7C-FB55-49EB-BCE6-8A073147A196}" destId="{BA03CD01-31C4-4597-8EDD-D5BF7AF1216B}" srcOrd="0" destOrd="0" presId="urn:microsoft.com/office/officeart/2005/8/layout/hierarchy1"/>
    <dgm:cxn modelId="{026CD465-8A58-475C-AD93-D9523313DB58}" type="presOf" srcId="{ADCDD26E-0AEF-487F-A20B-AC098AD214DF}" destId="{27E39CE6-9E64-4B80-A154-DB28EEE0BD3C}" srcOrd="0" destOrd="0" presId="urn:microsoft.com/office/officeart/2005/8/layout/hierarchy1"/>
    <dgm:cxn modelId="{4650260C-31E0-4C87-9F12-56DBFCF34921}" type="presOf" srcId="{9F28B661-787D-49EA-9ABD-3A48404AEDD4}" destId="{69A1C608-6C75-4EE0-8B1C-81DC84255D90}" srcOrd="0" destOrd="0" presId="urn:microsoft.com/office/officeart/2005/8/layout/hierarchy1"/>
    <dgm:cxn modelId="{112B3AC1-295F-492B-9B2C-922FFFF2C427}" type="presParOf" srcId="{056A4C3E-1B60-4E45-BF6F-09F2D90CCC2C}" destId="{7627974E-EE96-435A-9486-0A7C4B9D5456}" srcOrd="0" destOrd="0" presId="urn:microsoft.com/office/officeart/2005/8/layout/hierarchy1"/>
    <dgm:cxn modelId="{F7E7D074-5CCD-4D29-89C5-9EB62FE093D2}" type="presParOf" srcId="{7627974E-EE96-435A-9486-0A7C4B9D5456}" destId="{10D3CCBE-45D9-40A1-B966-784EBD35D7D2}" srcOrd="0" destOrd="0" presId="urn:microsoft.com/office/officeart/2005/8/layout/hierarchy1"/>
    <dgm:cxn modelId="{994B91E3-8BD3-4D2F-B66D-E531BF6C031B}" type="presParOf" srcId="{10D3CCBE-45D9-40A1-B966-784EBD35D7D2}" destId="{87194667-7B0B-4B0F-ABC0-2FED1EA388E6}" srcOrd="0" destOrd="0" presId="urn:microsoft.com/office/officeart/2005/8/layout/hierarchy1"/>
    <dgm:cxn modelId="{90BC46CF-E2C1-4EDA-93AA-FF8A4BEF619F}" type="presParOf" srcId="{10D3CCBE-45D9-40A1-B966-784EBD35D7D2}" destId="{CA8AF276-7126-4903-82EA-E4D9F21B7992}" srcOrd="1" destOrd="0" presId="urn:microsoft.com/office/officeart/2005/8/layout/hierarchy1"/>
    <dgm:cxn modelId="{9B17A31D-7FEF-4596-A545-F04A4B384C86}" type="presParOf" srcId="{7627974E-EE96-435A-9486-0A7C4B9D5456}" destId="{D6E1AB3E-ED62-49C5-80A0-B0C2E8860B14}" srcOrd="1" destOrd="0" presId="urn:microsoft.com/office/officeart/2005/8/layout/hierarchy1"/>
    <dgm:cxn modelId="{880A4885-84C3-4A19-97AB-D234FD1E1D7C}" type="presParOf" srcId="{D6E1AB3E-ED62-49C5-80A0-B0C2E8860B14}" destId="{31758A8B-E177-4537-97CD-94EE5088806D}" srcOrd="0" destOrd="0" presId="urn:microsoft.com/office/officeart/2005/8/layout/hierarchy1"/>
    <dgm:cxn modelId="{675F6B5F-5B81-4CC8-B880-1B828CB57FA7}" type="presParOf" srcId="{D6E1AB3E-ED62-49C5-80A0-B0C2E8860B14}" destId="{878F2F56-A6EA-46B3-B255-814A2DA6DB7A}" srcOrd="1" destOrd="0" presId="urn:microsoft.com/office/officeart/2005/8/layout/hierarchy1"/>
    <dgm:cxn modelId="{68E7E719-4DFA-45FD-8747-8D9ADF84996B}" type="presParOf" srcId="{878F2F56-A6EA-46B3-B255-814A2DA6DB7A}" destId="{B7B09BB9-8AA2-4B6F-B4CA-F278177E051C}" srcOrd="0" destOrd="0" presId="urn:microsoft.com/office/officeart/2005/8/layout/hierarchy1"/>
    <dgm:cxn modelId="{24CDE8B9-7934-4683-9433-F91C99927C52}" type="presParOf" srcId="{B7B09BB9-8AA2-4B6F-B4CA-F278177E051C}" destId="{3B3F96E0-0642-4965-B940-6767271E8673}" srcOrd="0" destOrd="0" presId="urn:microsoft.com/office/officeart/2005/8/layout/hierarchy1"/>
    <dgm:cxn modelId="{D7BD6A2E-F399-4396-BEB1-565FBDA925F6}" type="presParOf" srcId="{B7B09BB9-8AA2-4B6F-B4CA-F278177E051C}" destId="{FCEFADAD-872D-47FD-8264-4AD97FC4DB2F}" srcOrd="1" destOrd="0" presId="urn:microsoft.com/office/officeart/2005/8/layout/hierarchy1"/>
    <dgm:cxn modelId="{DE1EB990-AC28-4DC1-89DF-89D946C86598}" type="presParOf" srcId="{878F2F56-A6EA-46B3-B255-814A2DA6DB7A}" destId="{806212D4-C941-4633-84B7-BCE5B363C69D}" srcOrd="1" destOrd="0" presId="urn:microsoft.com/office/officeart/2005/8/layout/hierarchy1"/>
    <dgm:cxn modelId="{CD4D326B-B8C8-410D-A012-34ECC57F03C5}" type="presParOf" srcId="{806212D4-C941-4633-84B7-BCE5B363C69D}" destId="{27E39CE6-9E64-4B80-A154-DB28EEE0BD3C}" srcOrd="0" destOrd="0" presId="urn:microsoft.com/office/officeart/2005/8/layout/hierarchy1"/>
    <dgm:cxn modelId="{23998B57-90AA-404B-8033-EBDE637D66A8}" type="presParOf" srcId="{806212D4-C941-4633-84B7-BCE5B363C69D}" destId="{7159315C-1314-4E44-81E6-C71F091079B2}" srcOrd="1" destOrd="0" presId="urn:microsoft.com/office/officeart/2005/8/layout/hierarchy1"/>
    <dgm:cxn modelId="{55F4542B-4F3D-4486-A3D5-8435FB8E7522}" type="presParOf" srcId="{7159315C-1314-4E44-81E6-C71F091079B2}" destId="{B54DDEF2-8BA9-456B-858A-2F61B17F363A}" srcOrd="0" destOrd="0" presId="urn:microsoft.com/office/officeart/2005/8/layout/hierarchy1"/>
    <dgm:cxn modelId="{43C2C683-287A-4A54-A2DA-4FED14E8C427}" type="presParOf" srcId="{B54DDEF2-8BA9-456B-858A-2F61B17F363A}" destId="{846650DB-FCD5-46D5-AB41-0C15493A0F6C}" srcOrd="0" destOrd="0" presId="urn:microsoft.com/office/officeart/2005/8/layout/hierarchy1"/>
    <dgm:cxn modelId="{97AAF4D0-FE00-42BB-9BC6-BFABDDBF60C2}" type="presParOf" srcId="{B54DDEF2-8BA9-456B-858A-2F61B17F363A}" destId="{BA03CD01-31C4-4597-8EDD-D5BF7AF1216B}" srcOrd="1" destOrd="0" presId="urn:microsoft.com/office/officeart/2005/8/layout/hierarchy1"/>
    <dgm:cxn modelId="{80B3FF56-7DC9-4D5A-B789-4CDD9234761E}" type="presParOf" srcId="{7159315C-1314-4E44-81E6-C71F091079B2}" destId="{6DD3DCBA-E7A7-4D54-AEEB-0787DCF915E5}" srcOrd="1" destOrd="0" presId="urn:microsoft.com/office/officeart/2005/8/layout/hierarchy1"/>
    <dgm:cxn modelId="{EA57CD2C-FAC2-4444-9821-15900339E687}" type="presParOf" srcId="{806212D4-C941-4633-84B7-BCE5B363C69D}" destId="{D4BFEA4A-F732-419A-A1F3-0874BB2A7BE9}" srcOrd="2" destOrd="0" presId="urn:microsoft.com/office/officeart/2005/8/layout/hierarchy1"/>
    <dgm:cxn modelId="{62FF7BC9-3BED-48B1-8843-2E63B32CEB27}" type="presParOf" srcId="{806212D4-C941-4633-84B7-BCE5B363C69D}" destId="{E1969B46-8544-4FEC-B326-AA019D4A034B}" srcOrd="3" destOrd="0" presId="urn:microsoft.com/office/officeart/2005/8/layout/hierarchy1"/>
    <dgm:cxn modelId="{0F95ABE1-9DFD-4A1F-8DAA-325E93E38593}" type="presParOf" srcId="{E1969B46-8544-4FEC-B326-AA019D4A034B}" destId="{21F94164-6E7F-442A-942C-799CF100EF00}" srcOrd="0" destOrd="0" presId="urn:microsoft.com/office/officeart/2005/8/layout/hierarchy1"/>
    <dgm:cxn modelId="{E1DD092D-F8F8-47BA-A318-7E77D275053C}" type="presParOf" srcId="{21F94164-6E7F-442A-942C-799CF100EF00}" destId="{DDF03FED-6C5F-4C73-B4D2-A162BCAC95DA}" srcOrd="0" destOrd="0" presId="urn:microsoft.com/office/officeart/2005/8/layout/hierarchy1"/>
    <dgm:cxn modelId="{2A9EA8FA-1974-4DC0-A345-9F9AA1BC2065}" type="presParOf" srcId="{21F94164-6E7F-442A-942C-799CF100EF00}" destId="{A11DCEC7-CC76-4994-A101-456392602819}" srcOrd="1" destOrd="0" presId="urn:microsoft.com/office/officeart/2005/8/layout/hierarchy1"/>
    <dgm:cxn modelId="{797A06AB-AF87-4DBC-8E7E-8A8DAA2C9B50}" type="presParOf" srcId="{E1969B46-8544-4FEC-B326-AA019D4A034B}" destId="{E7E3668E-AEEC-451E-8D53-D6EEEEE94B56}" srcOrd="1" destOrd="0" presId="urn:microsoft.com/office/officeart/2005/8/layout/hierarchy1"/>
    <dgm:cxn modelId="{0BBBFAED-71B7-45C2-8FB1-9AB31C944AA0}" type="presParOf" srcId="{D6E1AB3E-ED62-49C5-80A0-B0C2E8860B14}" destId="{75953709-8F4F-4722-9ECB-67B51F1EE99A}" srcOrd="2" destOrd="0" presId="urn:microsoft.com/office/officeart/2005/8/layout/hierarchy1"/>
    <dgm:cxn modelId="{5EF8A6A8-243C-4115-BB7A-452B643F2EEA}" type="presParOf" srcId="{D6E1AB3E-ED62-49C5-80A0-B0C2E8860B14}" destId="{8959DA3D-DD2C-49B4-B8B7-9912922CBE45}" srcOrd="3" destOrd="0" presId="urn:microsoft.com/office/officeart/2005/8/layout/hierarchy1"/>
    <dgm:cxn modelId="{8957FB7A-73B4-45BE-8516-5E1E00854FE0}" type="presParOf" srcId="{8959DA3D-DD2C-49B4-B8B7-9912922CBE45}" destId="{2163E3EE-B8AB-4C54-8A74-83B832BC99F4}" srcOrd="0" destOrd="0" presId="urn:microsoft.com/office/officeart/2005/8/layout/hierarchy1"/>
    <dgm:cxn modelId="{890057BB-B800-4CCF-9A86-F114A19BE73D}" type="presParOf" srcId="{2163E3EE-B8AB-4C54-8A74-83B832BC99F4}" destId="{187F09CD-AEB1-4781-BF50-5659F1E6EF89}" srcOrd="0" destOrd="0" presId="urn:microsoft.com/office/officeart/2005/8/layout/hierarchy1"/>
    <dgm:cxn modelId="{C8856D43-4E2A-461E-9F03-EA1FC92EEB3F}" type="presParOf" srcId="{2163E3EE-B8AB-4C54-8A74-83B832BC99F4}" destId="{DA5B6DDA-1FF8-43FB-B562-D0CC2442FE59}" srcOrd="1" destOrd="0" presId="urn:microsoft.com/office/officeart/2005/8/layout/hierarchy1"/>
    <dgm:cxn modelId="{78BD4D32-3696-41B9-9176-80F0EA6D13CE}" type="presParOf" srcId="{8959DA3D-DD2C-49B4-B8B7-9912922CBE45}" destId="{A77107AD-356F-4809-A469-9F67CA3023CB}" srcOrd="1" destOrd="0" presId="urn:microsoft.com/office/officeart/2005/8/layout/hierarchy1"/>
    <dgm:cxn modelId="{F1D2307D-DF4E-481E-A9A7-50C7E7A5786B}" type="presParOf" srcId="{A77107AD-356F-4809-A469-9F67CA3023CB}" destId="{67C63091-F5A7-42CE-A342-3B53945EF2D9}" srcOrd="0" destOrd="0" presId="urn:microsoft.com/office/officeart/2005/8/layout/hierarchy1"/>
    <dgm:cxn modelId="{663C33BF-8850-46FD-9F07-C18661987718}" type="presParOf" srcId="{A77107AD-356F-4809-A469-9F67CA3023CB}" destId="{AB120568-FB69-4550-986F-8913980F0D59}" srcOrd="1" destOrd="0" presId="urn:microsoft.com/office/officeart/2005/8/layout/hierarchy1"/>
    <dgm:cxn modelId="{1075939F-710C-4AAA-B174-6C897874E635}" type="presParOf" srcId="{AB120568-FB69-4550-986F-8913980F0D59}" destId="{99142801-4042-4597-BA39-EFF508FB0975}" srcOrd="0" destOrd="0" presId="urn:microsoft.com/office/officeart/2005/8/layout/hierarchy1"/>
    <dgm:cxn modelId="{7BC4BC02-0B81-4335-8CF2-920ADF5DB312}" type="presParOf" srcId="{99142801-4042-4597-BA39-EFF508FB0975}" destId="{CE0A2035-893F-4F6D-A8AC-BA3F8A1A2A4B}" srcOrd="0" destOrd="0" presId="urn:microsoft.com/office/officeart/2005/8/layout/hierarchy1"/>
    <dgm:cxn modelId="{86B2F095-253F-48DF-860D-8E7CB1132981}" type="presParOf" srcId="{99142801-4042-4597-BA39-EFF508FB0975}" destId="{69A1C608-6C75-4EE0-8B1C-81DC84255D90}" srcOrd="1" destOrd="0" presId="urn:microsoft.com/office/officeart/2005/8/layout/hierarchy1"/>
    <dgm:cxn modelId="{79E40BCD-0AB3-4255-8D39-2352CA793393}" type="presParOf" srcId="{AB120568-FB69-4550-986F-8913980F0D59}" destId="{62ADA2A5-4DA1-4823-92F5-219B07687AAB}" srcOrd="1" destOrd="0" presId="urn:microsoft.com/office/officeart/2005/8/layout/hierarchy1"/>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8222E0-5096-4E53-987F-D06154FF59D7}" type="datetimeFigureOut">
              <a:rPr lang="en-US" smtClean="0"/>
              <a:pPr/>
              <a:t>4/7/2014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2C2C01-A13D-4096-80AE-29333E163AE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2C2C01-A13D-4096-80AE-29333E163AEC}"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F752414-0871-48F0-BBBE-2B29A4558746}" type="datetimeFigureOut">
              <a:rPr lang="en-US" smtClean="0"/>
              <a:pPr/>
              <a:t>4/7/2014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EFEEC75A-B02E-4E22-B5CF-D44799E1378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F752414-0871-48F0-BBBE-2B29A4558746}" type="datetimeFigureOut">
              <a:rPr lang="en-US" smtClean="0"/>
              <a:pPr/>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EEC75A-B02E-4E22-B5CF-D44799E1378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F752414-0871-48F0-BBBE-2B29A4558746}" type="datetimeFigureOut">
              <a:rPr lang="en-US" smtClean="0"/>
              <a:pPr/>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EEC75A-B02E-4E22-B5CF-D44799E1378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F752414-0871-48F0-BBBE-2B29A4558746}" type="datetimeFigureOut">
              <a:rPr lang="en-US" smtClean="0"/>
              <a:pPr/>
              <a:t>4/7/2014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EEC75A-B02E-4E22-B5CF-D44799E1378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F752414-0871-48F0-BBBE-2B29A4558746}" type="datetimeFigureOut">
              <a:rPr lang="en-US" smtClean="0"/>
              <a:pPr/>
              <a:t>4/7/2014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EEC75A-B02E-4E22-B5CF-D44799E1378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F752414-0871-48F0-BBBE-2B29A4558746}" type="datetimeFigureOut">
              <a:rPr lang="en-US" smtClean="0"/>
              <a:pPr/>
              <a:t>4/7/2014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EEC75A-B02E-4E22-B5CF-D44799E1378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752414-0871-48F0-BBBE-2B29A4558746}" type="datetimeFigureOut">
              <a:rPr lang="en-US" smtClean="0"/>
              <a:pPr/>
              <a:t>4/7/2014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EEC75A-B02E-4E22-B5CF-D44799E1378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F752414-0871-48F0-BBBE-2B29A4558746}" type="datetimeFigureOut">
              <a:rPr lang="en-US" smtClean="0"/>
              <a:pPr/>
              <a:t>4/7/2014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EEC75A-B02E-4E22-B5CF-D44799E1378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F752414-0871-48F0-BBBE-2B29A4558746}" type="datetimeFigureOut">
              <a:rPr lang="en-US" smtClean="0"/>
              <a:pPr/>
              <a:t>4/7/2014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EFEEC75A-B02E-4E22-B5CF-D44799E13782}"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F752414-0871-48F0-BBBE-2B29A4558746}" type="datetimeFigureOut">
              <a:rPr lang="en-US" smtClean="0"/>
              <a:pPr/>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EEC75A-B02E-4E22-B5CF-D44799E1378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F752414-0871-48F0-BBBE-2B29A4558746}" type="datetimeFigureOut">
              <a:rPr lang="en-US" smtClean="0"/>
              <a:pPr/>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EEC75A-B02E-4E22-B5CF-D44799E1378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F752414-0871-48F0-BBBE-2B29A4558746}" type="datetimeFigureOut">
              <a:rPr lang="en-US" smtClean="0"/>
              <a:pPr/>
              <a:t>4/7/2014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FEEC75A-B02E-4E22-B5CF-D44799E13782}"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1"/>
            <a:ext cx="7772400" cy="1828799"/>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b="1" spc="50" dirty="0" smtClean="0">
                <a:ln w="11430">
                  <a:solidFill>
                    <a:srgbClr val="FF000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0000" endA="300" endPos="50000" dist="29997" dir="5400000" sy="-100000" algn="bl" rotWithShape="0"/>
                </a:effectLst>
              </a:rPr>
              <a:t>محاضرات في التصنيف</a:t>
            </a:r>
            <a:endParaRPr lang="en-US" b="1" spc="50" dirty="0">
              <a:ln w="11430">
                <a:solidFill>
                  <a:srgbClr val="FF000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0000" endA="300" endPos="50000" dist="29997" dir="5400000" sy="-100000" algn="bl" rotWithShape="0"/>
              </a:effectLst>
            </a:endParaRPr>
          </a:p>
        </p:txBody>
      </p:sp>
      <p:sp>
        <p:nvSpPr>
          <p:cNvPr id="3" name="Subtitle 2"/>
          <p:cNvSpPr>
            <a:spLocks noGrp="1"/>
          </p:cNvSpPr>
          <p:nvPr>
            <p:ph type="subTitle" idx="1"/>
          </p:nvPr>
        </p:nvSpPr>
        <p:spPr>
          <a:xfrm>
            <a:off x="1371600" y="3124200"/>
            <a:ext cx="6400800" cy="2514600"/>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endPar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r>
              <a:rPr lang="ar-SA"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المستوى السادس / الإسبوع الثامن</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4" name="Picture 3" descr="http://library.birzeit.edu/librarya/libdeps/bookshelf.jpg"/>
          <p:cNvPicPr/>
          <p:nvPr/>
        </p:nvPicPr>
        <p:blipFill>
          <a:blip r:embed="rId3"/>
          <a:srcRect/>
          <a:stretch>
            <a:fillRect/>
          </a:stretch>
        </p:blipFill>
        <p:spPr bwMode="auto">
          <a:xfrm>
            <a:off x="2590800" y="4495800"/>
            <a:ext cx="4191000" cy="1905000"/>
          </a:xfrm>
          <a:prstGeom prst="rect">
            <a:avLst/>
          </a:prstGeom>
          <a:noFill/>
          <a:ln w="9525">
            <a:noFill/>
            <a:miter lim="800000"/>
            <a:headEnd/>
            <a:tailEnd/>
          </a:ln>
        </p:spPr>
      </p:pic>
    </p:spTree>
  </p:cSld>
  <p:clrMapOvr>
    <a:masterClrMapping/>
  </p:clrMapOvr>
  <p:transition spd="slow">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glow" dir="tl">
                <a:rot lat="0" lon="0" rev="5400000"/>
              </a:lightRig>
            </a:scene3d>
            <a:sp3d extrusionH="57150" contourW="12700">
              <a:bevelT w="25400" h="25400" prst="relaxedInset"/>
              <a:contourClr>
                <a:schemeClr val="accent6">
                  <a:shade val="73000"/>
                </a:schemeClr>
              </a:contourClr>
            </a:sp3d>
          </a:bodyPr>
          <a:lstStyle/>
          <a:p>
            <a:pPr algn="ctr"/>
            <a:r>
              <a:rPr lang="en-US"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charset="0"/>
              </a:rPr>
              <a:t>  </a:t>
            </a:r>
            <a:r>
              <a:rPr lang="ar-KW"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reflection blurRad="6350" stA="50000" endA="300" endPos="50000" dist="29997" dir="5400000" sy="-100000" algn="bl" rotWithShape="0"/>
                </a:effectLst>
                <a:latin typeface="Arial" charset="0"/>
              </a:rPr>
              <a:t>التصنيف </a:t>
            </a:r>
            <a:r>
              <a:rPr lang="ar-SA"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reflection blurRad="6350" stA="50000" endA="300" endPos="50000" dist="29997" dir="5400000" sy="-100000" algn="bl" rotWithShape="0"/>
                </a:effectLst>
                <a:latin typeface="Arial" charset="0"/>
              </a:rPr>
              <a:t>  </a:t>
            </a:r>
            <a:r>
              <a:rPr lang="en-GB"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reflection blurRad="6350" stA="50000" endA="300" endPos="50000" dist="29997" dir="5400000" sy="-100000" algn="bl" rotWithShape="0"/>
                </a:effectLst>
                <a:latin typeface="Arial" charset="0"/>
              </a:rPr>
              <a:t>Classification</a:t>
            </a:r>
            <a:endParaRPr lang="en-US" b="1" i="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reflection blurRad="6350" stA="50000" endA="300" endPos="50000" dist="29997" dir="5400000" sy="-100000" algn="bl" rotWithShape="0"/>
              </a:effectLst>
            </a:endParaRPr>
          </a:p>
        </p:txBody>
      </p:sp>
      <p:sp>
        <p:nvSpPr>
          <p:cNvPr id="3" name="Content Placeholder 2"/>
          <p:cNvSpPr>
            <a:spLocks noGrp="1"/>
          </p:cNvSpPr>
          <p:nvPr>
            <p:ph idx="1"/>
          </p:nvPr>
        </p:nvSpPr>
        <p:spPr/>
        <p:txBody>
          <a:bodyPr>
            <a:normAutofit/>
          </a:bodyPr>
          <a:lstStyle/>
          <a:p>
            <a:pPr algn="r" rtl="1">
              <a:buNone/>
            </a:pPr>
            <a:r>
              <a:rPr lang="ar-SA" i="1" dirty="0" smtClean="0"/>
              <a:t>   - هو </a:t>
            </a:r>
            <a:r>
              <a:rPr lang="ar-SA" i="1" dirty="0"/>
              <a:t>احد اهم العمليات والخدمات الفنية اللازمة والضرورية في عملية تنظيم المكتبات، حيث انه بدون التصنيف تصبح المكتبة عبارة عن مخزن لمواد لا يمكن استرجاعها والوصول اليها بسرعة، ومن خلاله تنظم المكتبة ويسهل استخدامها</a:t>
            </a:r>
            <a:r>
              <a:rPr lang="en-US" i="1" dirty="0"/>
              <a:t>.</a:t>
            </a:r>
            <a:br>
              <a:rPr lang="en-US" i="1" dirty="0"/>
            </a:br>
            <a:endParaRPr lang="en-US" i="1" dirty="0">
              <a:latin typeface="Arial" pitchFamily="34" charset="0"/>
            </a:endParaRPr>
          </a:p>
          <a:p>
            <a:pPr algn="r" rtl="1">
              <a:buNone/>
            </a:pPr>
            <a:r>
              <a:rPr lang="ar-SA" i="1" dirty="0" smtClean="0">
                <a:latin typeface="Arial" pitchFamily="34" charset="0"/>
              </a:rPr>
              <a:t>    - </a:t>
            </a:r>
            <a:r>
              <a:rPr lang="ar-KW" i="1" dirty="0" smtClean="0">
                <a:latin typeface="Arial" pitchFamily="34" charset="0"/>
              </a:rPr>
              <a:t>التصنيف في اللغة العربية هو تمييز الأشياء عن بعضها البعض وجعلها أنواعاً أو أصنافاً.</a:t>
            </a:r>
            <a:r>
              <a:rPr lang="ar-SA" i="1" dirty="0" smtClean="0"/>
              <a:t> وصنف الأشياء أي قسمها وفق تشابهها من حيث ( النوع او اللون او الحجم او الشكل ...الخ )إلى مجموعـــات</a:t>
            </a:r>
            <a:r>
              <a:rPr lang="en-US" i="1" dirty="0" smtClean="0"/>
              <a:t> </a:t>
            </a:r>
            <a:r>
              <a:rPr lang="ar-SA" i="1" dirty="0" smtClean="0"/>
              <a:t>.</a:t>
            </a:r>
            <a:endParaRPr lang="en-US" i="1" dirty="0" smtClean="0">
              <a:latin typeface="Arial" pitchFamily="34" charset="0"/>
              <a:cs typeface="Arial" pitchFamily="34" charset="0"/>
            </a:endParaRPr>
          </a:p>
          <a:p>
            <a:endParaRPr lang="en-US" dirty="0"/>
          </a:p>
        </p:txBody>
      </p:sp>
    </p:spTree>
  </p:cSld>
  <p:clrMapOvr>
    <a:masterClrMapping/>
  </p:clrMapOvr>
  <p:transition spd="slow">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pPr algn="ct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تعريف التصنيف </a:t>
            </a:r>
            <a:endPar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Content Placeholder 2"/>
          <p:cNvSpPr>
            <a:spLocks noGrp="1"/>
          </p:cNvSpPr>
          <p:nvPr>
            <p:ph idx="1"/>
          </p:nvPr>
        </p:nvSpPr>
        <p:spPr/>
        <p:txBody>
          <a:bodyPr>
            <a:normAutofit/>
          </a:bodyPr>
          <a:lstStyle/>
          <a:p>
            <a:pPr algn="ctr">
              <a:buNone/>
            </a:pPr>
            <a:r>
              <a:rPr lang="ar-SA" sz="2800" i="1" dirty="0"/>
              <a:t>التصنيف : هو وضع الاشياء المتشابهة مع بعضها في مكان واحد،</a:t>
            </a:r>
            <a:r>
              <a:rPr lang="en-US" sz="2800" i="1" dirty="0"/>
              <a:t/>
            </a:r>
            <a:br>
              <a:rPr lang="en-US" sz="2800" i="1" dirty="0"/>
            </a:br>
            <a:r>
              <a:rPr lang="en-US" sz="2800" i="1" dirty="0" smtClean="0"/>
              <a:t> </a:t>
            </a:r>
            <a:r>
              <a:rPr lang="ar-SA" sz="2800" i="1" dirty="0"/>
              <a:t>مثلا: الاسواق تصنف المنتجات ذات الصنف او النوع الواحد مع بعضها في مكان واحد</a:t>
            </a:r>
            <a:r>
              <a:rPr lang="en-US" sz="2800" i="1" dirty="0"/>
              <a:t/>
            </a:r>
            <a:br>
              <a:rPr lang="en-US" sz="2800" i="1" dirty="0"/>
            </a:br>
            <a:r>
              <a:rPr lang="en-US" sz="2800" i="1" dirty="0" smtClean="0"/>
              <a:t> </a:t>
            </a:r>
            <a:r>
              <a:rPr lang="ar-SA" sz="2800" i="1" dirty="0"/>
              <a:t>هو علم تجميع الاشياء المتشابهة معا، بحيث يشترك جميع اصناف المجموعة الواحدة بخاصية تختلف عن غيرها من المجموعات الاخرى</a:t>
            </a:r>
            <a:r>
              <a:rPr lang="en-US" sz="2800" i="1" dirty="0"/>
              <a:t>.</a:t>
            </a:r>
            <a:br>
              <a:rPr lang="en-US" sz="2800" i="1" dirty="0"/>
            </a:br>
            <a:r>
              <a:rPr lang="en-US" sz="2800" i="1" dirty="0" smtClean="0"/>
              <a:t> </a:t>
            </a:r>
            <a:r>
              <a:rPr lang="ar-SA" sz="2800" i="1" dirty="0"/>
              <a:t>وهو ترتيب الاشياء المتشابهة في مجموعات متماثلة وفق خطة مرتكزة على اسس علمية </a:t>
            </a:r>
            <a:r>
              <a:rPr lang="ar-SA" sz="2800" i="1" dirty="0" smtClean="0"/>
              <a:t>سليمة .أذا التصنيف وفق </a:t>
            </a:r>
            <a:r>
              <a:rPr lang="ar-SA" sz="2800" dirty="0" smtClean="0"/>
              <a:t>ما</a:t>
            </a:r>
            <a:r>
              <a:rPr lang="ar-SA" sz="2800" b="1" dirty="0" smtClean="0"/>
              <a:t> </a:t>
            </a:r>
            <a:r>
              <a:rPr lang="ar-SA" sz="2800" dirty="0" smtClean="0"/>
              <a:t>سبق يعني  </a:t>
            </a:r>
            <a:r>
              <a:rPr lang="ar-SA" sz="2800" b="1" i="1" u="sng" dirty="0" smtClean="0"/>
              <a:t>التنظيم والترتيب</a:t>
            </a:r>
            <a:endParaRPr lang="en-US" sz="2800" i="1" u="sng" dirty="0"/>
          </a:p>
        </p:txBody>
      </p:sp>
    </p:spTree>
  </p:cSld>
  <p:clrMapOvr>
    <a:masterClrMapping/>
  </p:clrMapOvr>
  <p:transition spd="slow">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pPr algn="ct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التعريف الإصطلاحي للتصنيف</a:t>
            </a:r>
            <a:endPar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Content Placeholder 2"/>
          <p:cNvSpPr>
            <a:spLocks noGrp="1"/>
          </p:cNvSpPr>
          <p:nvPr>
            <p:ph idx="1"/>
          </p:nvPr>
        </p:nvSpPr>
        <p:spPr>
          <a:xfrm>
            <a:off x="457200" y="1905000"/>
            <a:ext cx="8229600" cy="4221163"/>
          </a:xfrm>
        </p:spPr>
        <p:txBody>
          <a:bodyPr>
            <a:normAutofit/>
          </a:bodyPr>
          <a:lstStyle/>
          <a:p>
            <a:pPr algn="r">
              <a:buFontTx/>
              <a:buChar char="-"/>
            </a:pPr>
            <a:r>
              <a:rPr lang="ar-SA" sz="3200" b="1" dirty="0" smtClean="0"/>
              <a:t>- </a:t>
            </a:r>
            <a:r>
              <a:rPr lang="ar-SA" sz="3200" i="1" dirty="0" smtClean="0"/>
              <a:t>هو </a:t>
            </a:r>
            <a:r>
              <a:rPr lang="ar-SA" sz="3200" i="1" dirty="0"/>
              <a:t>فن اكتشاف موضوع الكتاب والتعبير عنه برمز من </a:t>
            </a:r>
            <a:endParaRPr lang="ar-SA" sz="3200" i="1" dirty="0" smtClean="0"/>
          </a:p>
          <a:p>
            <a:pPr algn="r">
              <a:buFontTx/>
              <a:buChar char="-"/>
            </a:pPr>
            <a:r>
              <a:rPr lang="ar-SA" sz="3200" i="1" dirty="0" smtClean="0"/>
              <a:t>رموز </a:t>
            </a:r>
            <a:r>
              <a:rPr lang="ar-SA" sz="3200" i="1" dirty="0"/>
              <a:t>نظام التصنيف المتبع في المكتبة</a:t>
            </a:r>
            <a:r>
              <a:rPr lang="en-US" sz="3200" i="1" dirty="0"/>
              <a:t/>
            </a:r>
            <a:br>
              <a:rPr lang="en-US" sz="3200" i="1" dirty="0"/>
            </a:br>
            <a:r>
              <a:rPr lang="en-US" sz="3200" i="1" dirty="0" smtClean="0"/>
              <a:t> </a:t>
            </a:r>
            <a:r>
              <a:rPr lang="ar-SA" sz="3200" i="1" dirty="0" smtClean="0"/>
              <a:t> - وهو </a:t>
            </a:r>
            <a:r>
              <a:rPr lang="ar-SA" sz="3200" i="1" dirty="0"/>
              <a:t>ايضا تجميع الكتب و المواد المكتبية مع بعضها حسب موضوعاتها وفق خطة التصنيف لتسهيل الرجوع </a:t>
            </a:r>
            <a:r>
              <a:rPr lang="ar-SA" sz="3200" i="1" dirty="0" smtClean="0"/>
              <a:t>اليها </a:t>
            </a:r>
            <a:r>
              <a:rPr lang="ar-SA" sz="3200" i="1" dirty="0"/>
              <a:t>بسهولة ويسر</a:t>
            </a:r>
            <a:endParaRPr lang="en-US" sz="3200" i="1" dirty="0"/>
          </a:p>
        </p:txBody>
      </p:sp>
      <p:pic>
        <p:nvPicPr>
          <p:cNvPr id="5" name="Picture 4" descr="https://encrypted-tbn2.gstatic.com/images?q=tbn:ANd9GcTsWLR4JJFyo2UB2LQFk9t_jcDE1QM-UjDSgLyKr_etanFqguk9MQ"/>
          <p:cNvPicPr/>
          <p:nvPr/>
        </p:nvPicPr>
        <p:blipFill>
          <a:blip r:embed="rId2"/>
          <a:srcRect/>
          <a:stretch>
            <a:fillRect/>
          </a:stretch>
        </p:blipFill>
        <p:spPr bwMode="auto">
          <a:xfrm>
            <a:off x="990601" y="4495800"/>
            <a:ext cx="6934200" cy="236220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التصنيف كعلم وكعملية فنية</a:t>
            </a:r>
            <a:endPar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Content Placeholder 2"/>
          <p:cNvSpPr>
            <a:spLocks noGrp="1"/>
          </p:cNvSpPr>
          <p:nvPr>
            <p:ph idx="1"/>
          </p:nvPr>
        </p:nvSpPr>
        <p:spPr>
          <a:xfrm>
            <a:off x="457200" y="1600200"/>
            <a:ext cx="8229600" cy="4754563"/>
          </a:xfrm>
        </p:spPr>
        <p:txBody>
          <a:bodyPr/>
          <a:lstStyle/>
          <a:p>
            <a:pPr algn="r">
              <a:buNone/>
            </a:pPr>
            <a:r>
              <a:rPr lang="ar-SA" sz="3200" i="1" dirty="0" smtClean="0"/>
              <a:t>هو </a:t>
            </a:r>
            <a:r>
              <a:rPr lang="ar-SA" sz="3200" i="1" dirty="0"/>
              <a:t>علم يبحث في التدرج من اعم الموضوعات الى اخصها</a:t>
            </a:r>
            <a:r>
              <a:rPr lang="en-US" sz="3200" dirty="0"/>
              <a:t> </a:t>
            </a:r>
            <a:r>
              <a:rPr lang="ar-SA" dirty="0" smtClean="0"/>
              <a:t>-</a:t>
            </a:r>
            <a:endParaRPr lang="en-US" dirty="0"/>
          </a:p>
        </p:txBody>
      </p:sp>
      <p:sp>
        <p:nvSpPr>
          <p:cNvPr id="4" name="Rectangle 3"/>
          <p:cNvSpPr/>
          <p:nvPr/>
        </p:nvSpPr>
        <p:spPr>
          <a:xfrm>
            <a:off x="609600" y="2438400"/>
            <a:ext cx="8077200" cy="1569660"/>
          </a:xfrm>
          <a:prstGeom prst="rect">
            <a:avLst/>
          </a:prstGeom>
        </p:spPr>
        <p:txBody>
          <a:bodyPr wrap="square">
            <a:spAutoFit/>
          </a:bodyPr>
          <a:lstStyle/>
          <a:p>
            <a:pPr algn="r"/>
            <a:r>
              <a:rPr lang="ar-SA" sz="3200" b="1" dirty="0" smtClean="0"/>
              <a:t> </a:t>
            </a:r>
            <a:r>
              <a:rPr lang="ar-SA" sz="3200" i="1" dirty="0" smtClean="0"/>
              <a:t>- التصنيف </a:t>
            </a:r>
            <a:r>
              <a:rPr lang="ar-SA" sz="3200" i="1" dirty="0"/>
              <a:t>هو من احد جوانب عملية التحليل الموضوعي التي تهدف في النهاية الى تنظيم مصادر المعلومات في المكتبة </a:t>
            </a:r>
            <a:r>
              <a:rPr lang="ar-SA" sz="3200" i="1" dirty="0" smtClean="0"/>
              <a:t>بغرض </a:t>
            </a:r>
            <a:r>
              <a:rPr lang="ar-SA" sz="3200" i="1" dirty="0"/>
              <a:t>استرجاعها واتاحتها للمستفيدين</a:t>
            </a:r>
            <a:endParaRPr lang="en-US" sz="3200" i="1" dirty="0"/>
          </a:p>
        </p:txBody>
      </p:sp>
      <p:pic>
        <p:nvPicPr>
          <p:cNvPr id="5" name="Picture 4" descr="libr"/>
          <p:cNvPicPr/>
          <p:nvPr/>
        </p:nvPicPr>
        <p:blipFill>
          <a:blip r:embed="rId2"/>
          <a:srcRect/>
          <a:stretch>
            <a:fillRect/>
          </a:stretch>
        </p:blipFill>
        <p:spPr bwMode="auto">
          <a:xfrm>
            <a:off x="457200" y="4038600"/>
            <a:ext cx="8382000" cy="2819400"/>
          </a:xfrm>
          <a:prstGeom prst="rect">
            <a:avLst/>
          </a:prstGeom>
          <a:noFill/>
          <a:ln w="9525">
            <a:noFill/>
            <a:miter lim="800000"/>
            <a:headEnd/>
            <a:tailEnd/>
          </a:ln>
        </p:spPr>
      </p:pic>
    </p:spTree>
  </p:cSld>
  <p:clrMapOvr>
    <a:masterClrMapping/>
  </p:clrMapOvr>
  <p:transition spd="slow">
    <p:zoom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وظائف واهمية التصنيف أو الغرض من التصنيف</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ontent Placeholder 2"/>
          <p:cNvSpPr>
            <a:spLocks noGrp="1"/>
          </p:cNvSpPr>
          <p:nvPr>
            <p:ph idx="1"/>
          </p:nvPr>
        </p:nvSpPr>
        <p:spPr>
          <a:xfrm>
            <a:off x="457200" y="1676400"/>
            <a:ext cx="8229600" cy="4648200"/>
          </a:xfrm>
        </p:spPr>
        <p:txBody>
          <a:bodyPr>
            <a:normAutofit fontScale="92500" lnSpcReduction="10000"/>
          </a:bodyPr>
          <a:lstStyle/>
          <a:p>
            <a:pPr marL="514350" indent="-514350" algn="r">
              <a:buNone/>
            </a:pPr>
            <a:r>
              <a:rPr lang="ar-SA" b="1" dirty="0" smtClean="0"/>
              <a:t>  </a:t>
            </a:r>
            <a:r>
              <a:rPr lang="ar-SA" sz="3200" i="1" dirty="0" smtClean="0"/>
              <a:t>- يساعد </a:t>
            </a:r>
            <a:r>
              <a:rPr lang="ar-SA" sz="3200" i="1" dirty="0"/>
              <a:t>في عملية ترتيب مصادر المعلومات المتشابهة </a:t>
            </a:r>
            <a:r>
              <a:rPr lang="ar-SA" sz="3200" i="1" dirty="0" smtClean="0"/>
              <a:t>مع </a:t>
            </a:r>
            <a:r>
              <a:rPr lang="ar-SA" sz="3200" i="1" dirty="0"/>
              <a:t>بعضها ليسهل الوصول اليها ( تجميع الموضوعات المترابطة مع بعضها) فالتصنيف هو الاساس في عملية التنظيم بقصد </a:t>
            </a:r>
            <a:r>
              <a:rPr lang="ar-SA" sz="3200" i="1" dirty="0" smtClean="0"/>
              <a:t>الاستخدام </a:t>
            </a:r>
            <a:r>
              <a:rPr lang="ar-SA" sz="3200" i="1" dirty="0"/>
              <a:t>.</a:t>
            </a:r>
            <a:r>
              <a:rPr lang="en-US" sz="3200" i="1" dirty="0"/>
              <a:t/>
            </a:r>
            <a:br>
              <a:rPr lang="en-US" sz="3200" i="1" dirty="0"/>
            </a:br>
            <a:r>
              <a:rPr lang="en-US" sz="3200" i="1" dirty="0" smtClean="0"/>
              <a:t>. </a:t>
            </a:r>
            <a:r>
              <a:rPr lang="ar-SA" sz="3200" i="1" dirty="0" smtClean="0"/>
              <a:t>  - يساعد </a:t>
            </a:r>
            <a:r>
              <a:rPr lang="ar-SA" sz="3200" i="1" dirty="0"/>
              <a:t>التصنيف في الكشف عن نقاط القوة والضعف في </a:t>
            </a:r>
            <a:r>
              <a:rPr lang="ar-SA" sz="3200" i="1" dirty="0" smtClean="0"/>
              <a:t>مجموعات المكتبة</a:t>
            </a:r>
            <a:r>
              <a:rPr lang="ar-SA" sz="3200" i="1" dirty="0"/>
              <a:t>، وبالتالي يساهم في عملية حفظ التوازن بين المقتنيات لانه يكشف عن مواضع النقص والضعف في </a:t>
            </a:r>
            <a:r>
              <a:rPr lang="ar-SA" sz="3200" i="1" dirty="0" smtClean="0"/>
              <a:t> تلك </a:t>
            </a:r>
            <a:r>
              <a:rPr lang="ar-SA" sz="3200" i="1" dirty="0"/>
              <a:t>المقتنيات</a:t>
            </a:r>
            <a:r>
              <a:rPr lang="en-US" sz="3200" i="1" dirty="0"/>
              <a:t/>
            </a:r>
            <a:br>
              <a:rPr lang="en-US" sz="3200" i="1" dirty="0"/>
            </a:br>
            <a:r>
              <a:rPr lang="en-US" sz="3200" i="1" dirty="0" smtClean="0"/>
              <a:t>. </a:t>
            </a:r>
            <a:r>
              <a:rPr lang="ar-SA" sz="3200" i="1" dirty="0" smtClean="0"/>
              <a:t>  - يسهل </a:t>
            </a:r>
            <a:r>
              <a:rPr lang="ar-SA" sz="3200" i="1" dirty="0"/>
              <a:t>عملية الجرد، وعملية الارجاع بعد </a:t>
            </a:r>
            <a:r>
              <a:rPr lang="ar-SA" sz="3200" i="1" dirty="0" smtClean="0"/>
              <a:t>الاعارة     </a:t>
            </a:r>
            <a:r>
              <a:rPr lang="en-US" sz="3200" i="1" dirty="0"/>
              <a:t/>
            </a:r>
            <a:br>
              <a:rPr lang="en-US" sz="3200" i="1" dirty="0"/>
            </a:br>
            <a:r>
              <a:rPr lang="en-US" sz="3200" i="1" dirty="0" smtClean="0"/>
              <a:t>. </a:t>
            </a:r>
            <a:r>
              <a:rPr lang="ar-SA" sz="3200" i="1" dirty="0" smtClean="0"/>
              <a:t>   - يوفر </a:t>
            </a:r>
            <a:r>
              <a:rPr lang="ar-SA" sz="3200" i="1" dirty="0"/>
              <a:t>الوقت والجهد على الباحث في الوصول الى الكتاب الذي </a:t>
            </a:r>
            <a:r>
              <a:rPr lang="ar-SA" i="1" dirty="0"/>
              <a:t>يريده وبسهولة </a:t>
            </a:r>
            <a:r>
              <a:rPr lang="ar-SA" i="1" dirty="0" smtClean="0"/>
              <a:t>.</a:t>
            </a:r>
            <a:endParaRPr lang="en-US" i="1" dirty="0"/>
          </a:p>
        </p:txBody>
      </p:sp>
    </p:spTree>
  </p:cSld>
  <p:clrMapOvr>
    <a:masterClrMapping/>
  </p:clrMapOvr>
  <p:transition spd="slow">
    <p:wheel spokes="3"/>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00200"/>
            <a:ext cx="8229600" cy="4525963"/>
          </a:xfrm>
        </p:spPr>
        <p:txBody>
          <a:bodyPr>
            <a:normAutofit/>
          </a:bodyPr>
          <a:lstStyle/>
          <a:p>
            <a:pPr algn="r">
              <a:buNone/>
            </a:pPr>
            <a:r>
              <a:rPr lang="ar-SA" sz="3200" i="1" dirty="0" smtClean="0"/>
              <a:t>- رقم </a:t>
            </a:r>
            <a:r>
              <a:rPr lang="ar-SA" sz="3200" i="1" dirty="0"/>
              <a:t>التصنيف هو الوسيله الوحيدة المستخدمة للربط بين الفهرس ( الفهرس المصنف ) والرف</a:t>
            </a:r>
            <a:r>
              <a:rPr lang="en-US" sz="3200" i="1" dirty="0"/>
              <a:t/>
            </a:r>
            <a:br>
              <a:rPr lang="en-US" sz="3200" i="1" dirty="0"/>
            </a:br>
            <a:r>
              <a:rPr lang="ar-SA" sz="3200" i="1" dirty="0" smtClean="0"/>
              <a:t>.-  التصنيف يساعد في الترتيب الموضوعي المتخصص في تنظيم عمليات التعاون الدولي بين </a:t>
            </a:r>
            <a:r>
              <a:rPr lang="ar-SA" sz="3200" i="1" dirty="0"/>
              <a:t>المكتبات </a:t>
            </a:r>
            <a:r>
              <a:rPr lang="ar-SA" sz="3200" i="1" dirty="0" smtClean="0"/>
              <a:t> . التصنيف   يساعد في إرشاد </a:t>
            </a:r>
            <a:r>
              <a:rPr lang="ar-SA" sz="3200" i="1" dirty="0"/>
              <a:t>القارئ الي موضوعات بحثه</a:t>
            </a:r>
            <a:endParaRPr lang="en-US" sz="3200" i="1" dirty="0"/>
          </a:p>
        </p:txBody>
      </p:sp>
    </p:spTree>
  </p:cSld>
  <p:clrMapOvr>
    <a:masterClrMapping/>
  </p:clrMapOvr>
  <p:transition spd="slow">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pPr algn="ctr"/>
            <a:r>
              <a:rPr lang="ar-KW"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charset="0"/>
              </a:rPr>
              <a:t>أسس </a:t>
            </a:r>
            <a:r>
              <a:rPr lang="ar-KW"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charset="0"/>
              </a:rPr>
              <a:t>التصنيف</a:t>
            </a:r>
            <a:endPar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Content Placeholder 2"/>
          <p:cNvSpPr>
            <a:spLocks noGrp="1"/>
          </p:cNvSpPr>
          <p:nvPr>
            <p:ph idx="1"/>
          </p:nvPr>
        </p:nvSpPr>
        <p:spPr/>
        <p:txBody>
          <a:bodyPr/>
          <a:lstStyle/>
          <a:p>
            <a:pPr marL="365760" indent="-256032" algn="r" rtl="1">
              <a:buClr>
                <a:schemeClr val="tx1"/>
              </a:buClr>
              <a:buFont typeface="Wingdings 3"/>
              <a:buChar char=""/>
              <a:defRPr/>
            </a:pPr>
            <a:r>
              <a:rPr lang="ar-KW" sz="3200" dirty="0"/>
              <a:t>ربط مجمــوعـــات الكتب تبعــاً للصلات الموضـــوعية التي تربطها بعضها البعض.</a:t>
            </a:r>
          </a:p>
          <a:p>
            <a:pPr marL="365760" indent="-256032" algn="r" rtl="1">
              <a:buClr>
                <a:schemeClr val="tx1"/>
              </a:buClr>
              <a:buFont typeface="Wingdings 3"/>
              <a:buChar char=""/>
              <a:defRPr/>
            </a:pPr>
            <a:r>
              <a:rPr lang="ar-KW" sz="3200" dirty="0"/>
              <a:t>وضع رمـــوز لترقيم الكتب وغيرها من المــواد تسهل إعادتها إلى أمـاكنها ومراجعة ترتيبها على الرفوف أو طلبها.</a:t>
            </a:r>
          </a:p>
          <a:p>
            <a:pPr marL="365760" indent="-256032" algn="r" rtl="1">
              <a:buClr>
                <a:schemeClr val="tx1"/>
              </a:buClr>
              <a:buFont typeface="Wingdings 3"/>
              <a:buChar char=""/>
              <a:defRPr/>
            </a:pPr>
            <a:r>
              <a:rPr lang="ar-KW" sz="3200" dirty="0"/>
              <a:t>مراعاة التسلسل المنطقي في ترتيب </a:t>
            </a:r>
            <a:r>
              <a:rPr lang="ar-KW" sz="3200" dirty="0" smtClean="0"/>
              <a:t>لكتـب </a:t>
            </a:r>
            <a:r>
              <a:rPr lang="ar-KW" sz="3200" dirty="0"/>
              <a:t>وغيرهـا من المواد من العام إلى الخاص.</a:t>
            </a:r>
          </a:p>
          <a:p>
            <a:pPr marL="365760" indent="-256032" algn="r" rtl="1">
              <a:buClr>
                <a:schemeClr val="tx1"/>
              </a:buClr>
              <a:buFont typeface="Wingdings 3"/>
              <a:buChar char=""/>
              <a:defRPr/>
            </a:pPr>
            <a:r>
              <a:rPr lang="ar-KW" sz="3200" dirty="0"/>
              <a:t>ربط رفوف المكتبة بالفهرس.</a:t>
            </a:r>
          </a:p>
          <a:p>
            <a:endParaRPr lang="en-US" dirty="0"/>
          </a:p>
        </p:txBody>
      </p:sp>
      <p:pic>
        <p:nvPicPr>
          <p:cNvPr id="4" name="Picture 9" descr="shelf"/>
          <p:cNvPicPr>
            <a:picLocks noChangeAspect="1" noChangeArrowheads="1"/>
          </p:cNvPicPr>
          <p:nvPr/>
        </p:nvPicPr>
        <p:blipFill>
          <a:blip r:embed="rId2" cstate="print"/>
          <a:srcRect/>
          <a:stretch>
            <a:fillRect/>
          </a:stretch>
        </p:blipFill>
        <p:spPr bwMode="auto">
          <a:xfrm>
            <a:off x="179388" y="4267200"/>
            <a:ext cx="3402012" cy="2362200"/>
          </a:xfrm>
          <a:prstGeom prst="rect">
            <a:avLst/>
          </a:prstGeom>
          <a:noFill/>
          <a:ln w="9525">
            <a:noFill/>
            <a:miter lim="800000"/>
            <a:headEnd/>
            <a:tailEnd/>
          </a:ln>
        </p:spPr>
      </p:pic>
    </p:spTree>
  </p:cSld>
  <p:clrMapOvr>
    <a:masterClrMapping/>
  </p:clrMapOvr>
  <p:transition spd="slow">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pPr algn="ct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نظام التصنيف</a:t>
            </a:r>
            <a:endPar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Content Placeholder 2"/>
          <p:cNvSpPr>
            <a:spLocks noGrp="1"/>
          </p:cNvSpPr>
          <p:nvPr>
            <p:ph idx="1"/>
          </p:nvPr>
        </p:nvSpPr>
        <p:spPr/>
        <p:txBody>
          <a:bodyPr>
            <a:noAutofit/>
          </a:bodyPr>
          <a:lstStyle/>
          <a:p>
            <a:pPr algn="r">
              <a:buNone/>
            </a:pPr>
            <a:r>
              <a:rPr lang="ar-SA" sz="2800" b="1" i="1" u="sng" dirty="0" smtClean="0"/>
              <a:t>    نظام </a:t>
            </a:r>
            <a:r>
              <a:rPr lang="ar-SA" sz="2800" b="1" i="1" u="sng" dirty="0"/>
              <a:t>التصنيف </a:t>
            </a:r>
            <a:r>
              <a:rPr lang="ar-SA" sz="2800" i="1" dirty="0"/>
              <a:t>: هو نظام منطقي لترتيب المعرفة البشرية وتنظيمها . ويتكون عادة من مجموعة من العناصر المادية والموضوعية وهي الجداول التي تتكون منها الأصول والاقسام و الفروع والجداول المساعدة والكشاف . </a:t>
            </a:r>
            <a:endParaRPr lang="ar-SA" sz="2800" i="1" dirty="0" smtClean="0"/>
          </a:p>
          <a:p>
            <a:pPr algn="r">
              <a:buNone/>
            </a:pPr>
            <a:r>
              <a:rPr lang="ar-SA" sz="2800" i="1" dirty="0"/>
              <a:t> </a:t>
            </a:r>
            <a:r>
              <a:rPr lang="ar-SA" sz="2800" i="1" dirty="0" smtClean="0"/>
              <a:t> -  ويستخدم </a:t>
            </a:r>
            <a:r>
              <a:rPr lang="ar-SA" sz="2800" i="1" dirty="0"/>
              <a:t>نظام التصنيف في المكتبة لتنظيم مجموعة المكتبة حسب موضوعاتها بحيث يخصص لكل موضوع رمز خاص به</a:t>
            </a:r>
            <a:r>
              <a:rPr lang="en-US" sz="2800" i="1" dirty="0"/>
              <a:t/>
            </a:r>
            <a:br>
              <a:rPr lang="en-US" sz="2800" i="1" dirty="0"/>
            </a:br>
            <a:r>
              <a:rPr lang="ar-SA" sz="2800" i="1" dirty="0" smtClean="0"/>
              <a:t>  -  هو </a:t>
            </a:r>
            <a:r>
              <a:rPr lang="ar-SA" sz="2800" i="1" dirty="0"/>
              <a:t>إحدى الأدوات الأساسية المستخدمة في تنظيم المكتبات ، و يغلب على نظم تصنيف المكتبات و نظم تصنيف مراكز المعلومات الطابع الموضوعي ، و الانتقال من رأس الموضـوع العام إلى رؤوس الموضوعات الفرعية</a:t>
            </a:r>
            <a:r>
              <a:rPr lang="en-US" sz="2800" i="1" dirty="0"/>
              <a:t>.</a:t>
            </a:r>
            <a:br>
              <a:rPr lang="en-US" sz="2800" i="1" dirty="0"/>
            </a:br>
            <a:endParaRPr lang="en-US" sz="2800" i="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pPr algn="ctr"/>
            <a:r>
              <a:rPr lang="ar-SA" b="1" i="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الأنظمة الحديثة</a:t>
            </a:r>
            <a:endParaRPr lang="en-US" b="1" i="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Content Placeholder 2"/>
          <p:cNvSpPr>
            <a:spLocks noGrp="1"/>
          </p:cNvSpPr>
          <p:nvPr>
            <p:ph idx="1"/>
          </p:nvPr>
        </p:nvSpPr>
        <p:spPr>
          <a:xfrm>
            <a:off x="457200" y="1600200"/>
            <a:ext cx="8229600" cy="4724400"/>
          </a:xfrm>
        </p:spPr>
        <p:txBody>
          <a:bodyPr>
            <a:normAutofit fontScale="25000" lnSpcReduction="20000"/>
          </a:bodyPr>
          <a:lstStyle/>
          <a:p>
            <a:pPr algn="r">
              <a:buNone/>
            </a:pPr>
            <a:r>
              <a:rPr lang="ar-SA" sz="12800" dirty="0" smtClean="0">
                <a:latin typeface="Arial Rounded MT Bold" pitchFamily="34" charset="0"/>
              </a:rPr>
              <a:t>    </a:t>
            </a:r>
            <a:r>
              <a:rPr lang="ar-SA" sz="12800" i="1" dirty="0" smtClean="0">
                <a:latin typeface="Arial Rounded MT Bold" pitchFamily="34" charset="0"/>
              </a:rPr>
              <a:t>بدأ </a:t>
            </a:r>
            <a:r>
              <a:rPr lang="ar-SA" sz="12800" i="1" dirty="0">
                <a:latin typeface="Arial Rounded MT Bold" pitchFamily="34" charset="0"/>
              </a:rPr>
              <a:t>التطور الحديث للتصنيف الببليوغرافي في النصف الثاني من القرن 19 ، </a:t>
            </a:r>
            <a:r>
              <a:rPr lang="ar-SA" sz="12800" i="1" dirty="0" smtClean="0">
                <a:latin typeface="Arial Rounded MT Bold" pitchFamily="34" charset="0"/>
              </a:rPr>
              <a:t>و منذ </a:t>
            </a:r>
            <a:r>
              <a:rPr lang="ar-SA" sz="12800" i="1" dirty="0">
                <a:latin typeface="Arial Rounded MT Bold" pitchFamily="34" charset="0"/>
              </a:rPr>
              <a:t>ذلك الحين صدرت الطبعات التالية من </a:t>
            </a:r>
            <a:r>
              <a:rPr lang="ar-SA" sz="12800" i="1" dirty="0" smtClean="0">
                <a:latin typeface="Arial Rounded MT Bold" pitchFamily="34" charset="0"/>
              </a:rPr>
              <a:t>هذه  الانظمة التالية</a:t>
            </a:r>
            <a:r>
              <a:rPr lang="en-US" sz="12800" i="1" dirty="0">
                <a:latin typeface="Arial Rounded MT Bold" pitchFamily="34" charset="0"/>
              </a:rPr>
              <a:t/>
            </a:r>
            <a:br>
              <a:rPr lang="en-US" sz="12800" i="1" dirty="0">
                <a:latin typeface="Arial Rounded MT Bold" pitchFamily="34" charset="0"/>
              </a:rPr>
            </a:br>
            <a:r>
              <a:rPr lang="en-US" sz="9600" dirty="0" smtClean="0">
                <a:latin typeface="Arial Rounded MT Bold" pitchFamily="34" charset="0"/>
              </a:rPr>
              <a:t> </a:t>
            </a:r>
            <a:r>
              <a:rPr lang="ar-SA" sz="9600" dirty="0" smtClean="0">
                <a:latin typeface="Arial Rounded MT Bold" pitchFamily="34" charset="0"/>
              </a:rPr>
              <a:t> - التصنيف </a:t>
            </a:r>
            <a:r>
              <a:rPr lang="ar-SA" sz="9600" dirty="0">
                <a:latin typeface="Arial Rounded MT Bold" pitchFamily="34" charset="0"/>
              </a:rPr>
              <a:t>العشري لميلفل ديوي عاد 1876 م</a:t>
            </a:r>
            <a:r>
              <a:rPr lang="en-US" sz="9600" dirty="0">
                <a:latin typeface="Arial Rounded MT Bold" pitchFamily="34" charset="0"/>
              </a:rPr>
              <a:t/>
            </a:r>
            <a:br>
              <a:rPr lang="en-US" sz="9600" dirty="0">
                <a:latin typeface="Arial Rounded MT Bold" pitchFamily="34" charset="0"/>
              </a:rPr>
            </a:br>
            <a:r>
              <a:rPr lang="en-US" sz="9600" dirty="0" smtClean="0">
                <a:latin typeface="Arial Rounded MT Bold" pitchFamily="34" charset="0"/>
              </a:rPr>
              <a:t> </a:t>
            </a:r>
            <a:r>
              <a:rPr lang="ar-SA" sz="9600" dirty="0" smtClean="0">
                <a:latin typeface="Arial Rounded MT Bold" pitchFamily="34" charset="0"/>
              </a:rPr>
              <a:t> - التصنيف </a:t>
            </a:r>
            <a:r>
              <a:rPr lang="ar-SA" sz="9600" dirty="0">
                <a:latin typeface="Arial Rounded MT Bold" pitchFamily="34" charset="0"/>
              </a:rPr>
              <a:t>التوسعي لكتر عام 1891 م</a:t>
            </a:r>
            <a:r>
              <a:rPr lang="en-US" sz="9600" dirty="0">
                <a:latin typeface="Arial Rounded MT Bold" pitchFamily="34" charset="0"/>
              </a:rPr>
              <a:t/>
            </a:r>
            <a:br>
              <a:rPr lang="en-US" sz="9600" dirty="0">
                <a:latin typeface="Arial Rounded MT Bold" pitchFamily="34" charset="0"/>
              </a:rPr>
            </a:br>
            <a:r>
              <a:rPr lang="en-US" sz="9600" dirty="0" smtClean="0">
                <a:latin typeface="Arial Rounded MT Bold" pitchFamily="34" charset="0"/>
              </a:rPr>
              <a:t> </a:t>
            </a:r>
            <a:r>
              <a:rPr lang="ar-SA" sz="9600" dirty="0" smtClean="0">
                <a:latin typeface="Arial Rounded MT Bold" pitchFamily="34" charset="0"/>
              </a:rPr>
              <a:t> - تصنيف الكونجرس </a:t>
            </a:r>
            <a:r>
              <a:rPr lang="ar-SA" sz="9600" dirty="0">
                <a:latin typeface="Arial Rounded MT Bold" pitchFamily="34" charset="0"/>
              </a:rPr>
              <a:t>عام 1902 م</a:t>
            </a:r>
            <a:r>
              <a:rPr lang="en-US" sz="9600" dirty="0">
                <a:latin typeface="Arial Rounded MT Bold" pitchFamily="34" charset="0"/>
              </a:rPr>
              <a:t/>
            </a:r>
            <a:br>
              <a:rPr lang="en-US" sz="9600" dirty="0">
                <a:latin typeface="Arial Rounded MT Bold" pitchFamily="34" charset="0"/>
              </a:rPr>
            </a:br>
            <a:r>
              <a:rPr lang="en-US" sz="9600" dirty="0" smtClean="0">
                <a:latin typeface="Arial Rounded MT Bold" pitchFamily="34" charset="0"/>
              </a:rPr>
              <a:t> </a:t>
            </a:r>
            <a:r>
              <a:rPr lang="ar-SA" sz="9600" dirty="0" smtClean="0">
                <a:latin typeface="Arial Rounded MT Bold" pitchFamily="34" charset="0"/>
              </a:rPr>
              <a:t> - التصنيف </a:t>
            </a:r>
            <a:r>
              <a:rPr lang="ar-SA" sz="9600" dirty="0">
                <a:latin typeface="Arial Rounded MT Bold" pitchFamily="34" charset="0"/>
              </a:rPr>
              <a:t>الموضوعي لبراون عام 1906 م</a:t>
            </a:r>
            <a:r>
              <a:rPr lang="en-US" sz="9600" dirty="0">
                <a:latin typeface="Arial Rounded MT Bold" pitchFamily="34" charset="0"/>
              </a:rPr>
              <a:t/>
            </a:r>
            <a:br>
              <a:rPr lang="en-US" sz="9600" dirty="0">
                <a:latin typeface="Arial Rounded MT Bold" pitchFamily="34" charset="0"/>
              </a:rPr>
            </a:br>
            <a:r>
              <a:rPr lang="en-US" sz="9600" dirty="0" smtClean="0">
                <a:latin typeface="Arial Rounded MT Bold" pitchFamily="34" charset="0"/>
              </a:rPr>
              <a:t> </a:t>
            </a:r>
            <a:r>
              <a:rPr lang="ar-SA" sz="9600" dirty="0" smtClean="0">
                <a:latin typeface="Arial Rounded MT Bold" pitchFamily="34" charset="0"/>
              </a:rPr>
              <a:t> - التصنيف </a:t>
            </a:r>
            <a:r>
              <a:rPr lang="ar-SA" sz="9600" dirty="0">
                <a:latin typeface="Arial Rounded MT Bold" pitchFamily="34" charset="0"/>
              </a:rPr>
              <a:t>التوضيحي ( الكولون ) ل رانجاناثان عام 1933 م</a:t>
            </a:r>
            <a:r>
              <a:rPr lang="en-US" sz="9600" dirty="0">
                <a:latin typeface="Arial Rounded MT Bold" pitchFamily="34" charset="0"/>
              </a:rPr>
              <a:t/>
            </a:r>
            <a:br>
              <a:rPr lang="en-US" sz="9600" dirty="0">
                <a:latin typeface="Arial Rounded MT Bold" pitchFamily="34" charset="0"/>
              </a:rPr>
            </a:br>
            <a:r>
              <a:rPr lang="en-US" sz="9600" dirty="0" smtClean="0">
                <a:latin typeface="Arial Rounded MT Bold" pitchFamily="34" charset="0"/>
              </a:rPr>
              <a:t> </a:t>
            </a:r>
            <a:r>
              <a:rPr lang="ar-SA" sz="9600" dirty="0" smtClean="0">
                <a:latin typeface="Arial Rounded MT Bold" pitchFamily="34" charset="0"/>
              </a:rPr>
              <a:t> - التصنيف </a:t>
            </a:r>
            <a:r>
              <a:rPr lang="ar-SA" sz="9600" dirty="0">
                <a:latin typeface="Arial Rounded MT Bold" pitchFamily="34" charset="0"/>
              </a:rPr>
              <a:t>الببليوغرافي لبليس عام 1935 م</a:t>
            </a:r>
            <a:r>
              <a:rPr lang="en-US" sz="9600" dirty="0">
                <a:latin typeface="Arial Rounded MT Bold" pitchFamily="34" charset="0"/>
              </a:rPr>
              <a:t/>
            </a:r>
            <a:br>
              <a:rPr lang="en-US" sz="9600" dirty="0">
                <a:latin typeface="Arial Rounded MT Bold" pitchFamily="34" charset="0"/>
              </a:rPr>
            </a:br>
            <a:r>
              <a:rPr lang="en-US" sz="9600" dirty="0" smtClean="0">
                <a:latin typeface="Arial Rounded MT Bold" pitchFamily="34" charset="0"/>
              </a:rPr>
              <a:t> </a:t>
            </a:r>
            <a:r>
              <a:rPr lang="ar-SA" sz="9600" dirty="0" smtClean="0">
                <a:latin typeface="Arial Rounded MT Bold" pitchFamily="34" charset="0"/>
              </a:rPr>
              <a:t>- العشري </a:t>
            </a:r>
            <a:r>
              <a:rPr lang="ar-SA" sz="9600" dirty="0">
                <a:latin typeface="Arial Rounded MT Bold" pitchFamily="34" charset="0"/>
              </a:rPr>
              <a:t>العالمي لهنري لافونتين وبول اوتلت عام 1905 م للمعهد الدولي للببليوغرافيا والذي يسمى الان الاتحاد الدولي للتوثيق والمعلومات</a:t>
            </a:r>
            <a:r>
              <a:rPr lang="en-US" sz="9600" dirty="0">
                <a:latin typeface="Arial Rounded MT Bold" pitchFamily="34" charset="0"/>
              </a:rPr>
              <a:t> FID </a:t>
            </a:r>
            <a:br>
              <a:rPr lang="en-US" sz="9600" dirty="0">
                <a:latin typeface="Arial Rounded MT Bold" pitchFamily="34" charset="0"/>
              </a:rPr>
            </a:br>
            <a:r>
              <a:rPr lang="en-US" sz="9600" dirty="0">
                <a:latin typeface="Arial Rounded MT Bold" pitchFamily="34" charset="0"/>
              </a:rPr>
              <a:t/>
            </a:r>
            <a:br>
              <a:rPr lang="en-US" sz="9600" dirty="0">
                <a:latin typeface="Arial Rounded MT Bold" pitchFamily="34" charset="0"/>
              </a:rPr>
            </a:br>
            <a:r>
              <a:rPr lang="en-US" sz="9600" dirty="0" smtClean="0">
                <a:latin typeface="Arial Rounded MT Bold" pitchFamily="34" charset="0"/>
              </a:rPr>
              <a:t> </a:t>
            </a:r>
            <a:r>
              <a:rPr lang="ar-SA" sz="9600" dirty="0" smtClean="0">
                <a:latin typeface="Arial Rounded MT Bold" pitchFamily="34" charset="0"/>
              </a:rPr>
              <a:t>      </a:t>
            </a:r>
            <a:r>
              <a:rPr lang="ar-SA" sz="11200" b="1" i="1" dirty="0" smtClean="0">
                <a:latin typeface="Arial Rounded MT Bold" pitchFamily="34" charset="0"/>
              </a:rPr>
              <a:t>بعض </a:t>
            </a:r>
            <a:r>
              <a:rPr lang="ar-SA" sz="11200" b="1" i="1" dirty="0">
                <a:latin typeface="Arial Rounded MT Bold" pitchFamily="34" charset="0"/>
              </a:rPr>
              <a:t>هذه الانظمة لم يصمد ولم ينتشر، وبقي منها ثلاثة انظمة فقط قد انتشرت في العديد من البلدان حتى ان بعضها تمت ترجمته لاكثر من لغة وهي : ديوي و </a:t>
            </a:r>
            <a:r>
              <a:rPr lang="ar-SA" sz="11200" b="1" i="1" dirty="0" smtClean="0">
                <a:latin typeface="Arial Rounded MT Bold" pitchFamily="34" charset="0"/>
              </a:rPr>
              <a:t>الكونجرس </a:t>
            </a:r>
            <a:r>
              <a:rPr lang="ar-SA" sz="11200" b="1" i="1" dirty="0">
                <a:latin typeface="Arial Rounded MT Bold" pitchFamily="34" charset="0"/>
              </a:rPr>
              <a:t>والعشري العالمي</a:t>
            </a:r>
            <a:r>
              <a:rPr lang="en-US" sz="11200" b="1" i="1" dirty="0">
                <a:latin typeface="Arial Rounded MT Bold" pitchFamily="34" charset="0"/>
              </a:rPr>
              <a:t/>
            </a:r>
            <a:br>
              <a:rPr lang="en-US" sz="11200" b="1" i="1" dirty="0">
                <a:latin typeface="Arial Rounded MT Bold" pitchFamily="34" charset="0"/>
              </a:rPr>
            </a:br>
            <a:r>
              <a:rPr lang="en-US" sz="9600" dirty="0">
                <a:latin typeface="Arial Rounded MT Bold" pitchFamily="34" charset="0"/>
              </a:rPr>
              <a:t/>
            </a:r>
            <a:br>
              <a:rPr lang="en-US" sz="9600" dirty="0">
                <a:latin typeface="Arial Rounded MT Bold" pitchFamily="34" charset="0"/>
              </a:rPr>
            </a:br>
            <a:r>
              <a:rPr lang="en-US" sz="9600" dirty="0">
                <a:latin typeface="Arial Rounded MT Bold" pitchFamily="34" charset="0"/>
              </a:rPr>
              <a:t/>
            </a:r>
            <a:br>
              <a:rPr lang="en-US" sz="9600" dirty="0">
                <a:latin typeface="Arial Rounded MT Bold" pitchFamily="34" charset="0"/>
              </a:rPr>
            </a:br>
            <a:r>
              <a:rPr lang="en-US" b="1" dirty="0"/>
              <a:t/>
            </a:r>
            <a:br>
              <a:rPr lang="en-US" b="1" dirty="0"/>
            </a:br>
            <a:r>
              <a:rPr lang="en-US" b="1" dirty="0"/>
              <a:t/>
            </a:r>
            <a:br>
              <a:rPr lang="en-US" b="1" dirty="0"/>
            </a:br>
            <a:r>
              <a:rPr lang="en-US" b="1" dirty="0"/>
              <a:t/>
            </a:r>
            <a:br>
              <a:rPr lang="en-US" b="1" dirty="0"/>
            </a:br>
            <a:endParaRPr lang="en-US" dirty="0"/>
          </a:p>
        </p:txBody>
      </p:sp>
    </p:spTree>
  </p:cSld>
  <p:clrMapOvr>
    <a:masterClrMapping/>
  </p:clrMapOvr>
  <p:transition spd="slow">
    <p:wheel spokes="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fontScale="90000"/>
            <a:scene3d>
              <a:camera prst="orthographicFront"/>
              <a:lightRig rig="glow" dir="tl">
                <a:rot lat="0" lon="0" rev="5400000"/>
              </a:lightRig>
            </a:scene3d>
            <a:sp3d contourW="12700">
              <a:bevelT w="25400" h="25400"/>
              <a:contourClr>
                <a:schemeClr val="accent6">
                  <a:shade val="73000"/>
                </a:schemeClr>
              </a:contourClr>
            </a:sp3d>
          </a:bodyPr>
          <a:lstStyle/>
          <a:p>
            <a:pPr algn="ctr"/>
            <a:r>
              <a:rPr lang="ar-KW"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نظم التصنيف الحديثة</a:t>
            </a:r>
            <a:endParaRPr lang="en-US" b="1" i="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Content Placeholder 2"/>
          <p:cNvSpPr>
            <a:spLocks noGrp="1"/>
          </p:cNvSpPr>
          <p:nvPr>
            <p:ph idx="1"/>
          </p:nvPr>
        </p:nvSpPr>
        <p:spPr/>
        <p:txBody>
          <a:bodyPr/>
          <a:lstStyle/>
          <a:p>
            <a:pPr marL="0" indent="0" algn="r" rtl="1">
              <a:buClr>
                <a:schemeClr val="tx1"/>
              </a:buClr>
            </a:pPr>
            <a:r>
              <a:rPr lang="ar-SA" sz="3200" b="1" i="1" dirty="0" smtClean="0"/>
              <a:t> تصنيف ديوي العشري</a:t>
            </a:r>
            <a:endParaRPr lang="en-US" sz="3200" b="1" i="1" dirty="0" smtClean="0"/>
          </a:p>
          <a:p>
            <a:pPr marL="0" indent="0" algn="r" rtl="1">
              <a:buClr>
                <a:schemeClr val="tx1"/>
              </a:buClr>
            </a:pPr>
            <a:endParaRPr lang="ar-KW" sz="3200" b="1" i="1" dirty="0" smtClean="0"/>
          </a:p>
          <a:p>
            <a:pPr marL="0" indent="0" algn="r" rtl="1">
              <a:buClr>
                <a:schemeClr val="tx1"/>
              </a:buClr>
            </a:pPr>
            <a:r>
              <a:rPr lang="ar-KW" sz="3200" b="1" i="1" dirty="0" smtClean="0"/>
              <a:t> </a:t>
            </a:r>
            <a:r>
              <a:rPr lang="ar-SA" sz="3200" b="1" i="1" dirty="0" smtClean="0"/>
              <a:t>تصنيف مكتبة الكونجرس الأمريكية.</a:t>
            </a:r>
            <a:endParaRPr lang="ar-KW" sz="3200" b="1" i="1" dirty="0" smtClean="0"/>
          </a:p>
          <a:p>
            <a:pPr marL="0" indent="0" algn="r" rtl="1">
              <a:buClr>
                <a:schemeClr val="tx1"/>
              </a:buClr>
              <a:buNone/>
            </a:pPr>
            <a:endParaRPr lang="ar-KW" sz="3200" b="1" i="1" dirty="0" smtClean="0"/>
          </a:p>
          <a:p>
            <a:pPr marL="0" indent="0" algn="r" rtl="1">
              <a:buClr>
                <a:schemeClr val="tx1"/>
              </a:buClr>
            </a:pPr>
            <a:r>
              <a:rPr lang="ar-KW" sz="3200" b="1" i="1" dirty="0" smtClean="0"/>
              <a:t>التصنيف العشرى العالمى</a:t>
            </a:r>
            <a:r>
              <a:rPr lang="en-US" sz="3200" b="1" i="1" dirty="0" smtClean="0"/>
              <a:t> </a:t>
            </a:r>
            <a:endParaRPr lang="ar-KW" sz="3200" b="1" i="1" dirty="0" smtClean="0"/>
          </a:p>
          <a:p>
            <a:endParaRPr lang="en-US" dirty="0"/>
          </a:p>
        </p:txBody>
      </p:sp>
      <p:pic>
        <p:nvPicPr>
          <p:cNvPr id="4" name="Picture 4" descr="melvil_dewey"/>
          <p:cNvPicPr>
            <a:picLocks noChangeAspect="1" noChangeArrowheads="1"/>
          </p:cNvPicPr>
          <p:nvPr/>
        </p:nvPicPr>
        <p:blipFill>
          <a:blip r:embed="rId2" cstate="print"/>
          <a:srcRect/>
          <a:stretch>
            <a:fillRect/>
          </a:stretch>
        </p:blipFill>
        <p:spPr bwMode="auto">
          <a:xfrm>
            <a:off x="762000" y="1371600"/>
            <a:ext cx="2743200" cy="2362200"/>
          </a:xfrm>
          <a:prstGeom prst="rect">
            <a:avLst/>
          </a:prstGeom>
          <a:noFill/>
          <a:ln w="9525">
            <a:noFill/>
            <a:miter lim="800000"/>
            <a:headEnd/>
            <a:tailEnd/>
          </a:ln>
        </p:spPr>
      </p:pic>
      <p:pic>
        <p:nvPicPr>
          <p:cNvPr id="5" name="Picture 6" descr="library_of_congress_reading"/>
          <p:cNvPicPr>
            <a:picLocks noChangeAspect="1" noChangeArrowheads="1"/>
          </p:cNvPicPr>
          <p:nvPr/>
        </p:nvPicPr>
        <p:blipFill>
          <a:blip r:embed="rId3" cstate="print"/>
          <a:srcRect/>
          <a:stretch>
            <a:fillRect/>
          </a:stretch>
        </p:blipFill>
        <p:spPr bwMode="auto">
          <a:xfrm>
            <a:off x="457200" y="3962400"/>
            <a:ext cx="3827463" cy="2586038"/>
          </a:xfrm>
          <a:prstGeom prst="rect">
            <a:avLst/>
          </a:prstGeom>
          <a:noFill/>
          <a:ln w="9525">
            <a:noFill/>
            <a:miter lim="800000"/>
            <a:headEnd/>
            <a:tailEnd/>
          </a:ln>
        </p:spPr>
      </p:pic>
    </p:spTree>
  </p:cSld>
  <p:clrMapOvr>
    <a:masterClrMapping/>
  </p:clrMapOvr>
  <p:transition spd="slow">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048512"/>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pPr algn="ct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glow rad="101600">
                    <a:schemeClr val="accent2">
                      <a:satMod val="175000"/>
                      <a:alpha val="40000"/>
                    </a:schemeClr>
                  </a:glow>
                  <a:outerShdw blurRad="80000" dist="40000" dir="5040000" algn="tl">
                    <a:srgbClr val="000000">
                      <a:alpha val="30000"/>
                    </a:srgbClr>
                  </a:outerShdw>
                </a:effectLst>
              </a:rPr>
              <a:t>تصنيف ديوي العشري </a:t>
            </a:r>
            <a:endPar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glow rad="101600">
                  <a:schemeClr val="accent2">
                    <a:satMod val="175000"/>
                    <a:alpha val="40000"/>
                  </a:schemeClr>
                </a:glow>
                <a:outerShdw blurRad="80000" dist="40000" dir="5040000" algn="tl">
                  <a:srgbClr val="000000">
                    <a:alpha val="30000"/>
                  </a:srgbClr>
                </a:outerShdw>
              </a:effectLst>
            </a:endParaRPr>
          </a:p>
        </p:txBody>
      </p:sp>
      <p:sp>
        <p:nvSpPr>
          <p:cNvPr id="3" name="Content Placeholder 2"/>
          <p:cNvSpPr>
            <a:spLocks noGrp="1"/>
          </p:cNvSpPr>
          <p:nvPr>
            <p:ph idx="1"/>
          </p:nvPr>
        </p:nvSpPr>
        <p:spPr>
          <a:xfrm>
            <a:off x="457200" y="1447800"/>
            <a:ext cx="8229600" cy="4678363"/>
          </a:xfrm>
        </p:spPr>
        <p:txBody>
          <a:bodyPr>
            <a:normAutofit lnSpcReduction="10000"/>
          </a:bodyPr>
          <a:lstStyle/>
          <a:p>
            <a:pPr algn="r">
              <a:buNone/>
            </a:pPr>
            <a:r>
              <a:rPr lang="ar-SA" dirty="0" smtClean="0"/>
              <a:t>  </a:t>
            </a:r>
            <a:r>
              <a:rPr lang="ar-SA" sz="3200" b="1" i="1" u="sng" dirty="0" smtClean="0"/>
              <a:t>نبذة تعريفية</a:t>
            </a:r>
          </a:p>
          <a:p>
            <a:pPr algn="ctr">
              <a:buNone/>
            </a:pPr>
            <a:r>
              <a:rPr lang="ar-SA" dirty="0" smtClean="0"/>
              <a:t> </a:t>
            </a:r>
            <a:r>
              <a:rPr lang="ar-SA" sz="3200" dirty="0" smtClean="0"/>
              <a:t>- </a:t>
            </a:r>
            <a:r>
              <a:rPr lang="ar-SA" sz="3200" i="1" dirty="0" smtClean="0"/>
              <a:t>اعد هذا </a:t>
            </a:r>
            <a:r>
              <a:rPr lang="ar-SA" sz="3200" i="1" dirty="0"/>
              <a:t>النظام </a:t>
            </a:r>
            <a:r>
              <a:rPr lang="ar-SA" sz="3200" i="1" dirty="0" smtClean="0"/>
              <a:t>ميلفل  لويس كوست ديوي </a:t>
            </a:r>
            <a:r>
              <a:rPr lang="ar-SA" sz="3200" i="1" dirty="0"/>
              <a:t>الذى ولد فى بلدة أدمز سنتر بولاية نيويورك فى 10 سبتمبر 1851م ، و قد تخرج من كلية أمهرست عام 1874م ، وفى عام 1876م أشترك فى تأسيس جمعية المكتبات الأمريكية ، و فى عام 1883م عمل أمينا لمكتبة كلية كولومبيا ، وفى عام 1887م أقام أول مدرسة لتعليم فن المكتبات بنفس الكلية ، وفى عام 1904م عين مديرا عاما لمكتبات ولاية نيويورك ، و ظل يساهم فى الحركة المكتبية مساهمة واضحة بالولايات المتحدة ، و توفى فى 26 ديسمبر 19</a:t>
            </a:r>
            <a:r>
              <a:rPr lang="ar-SA" sz="3200" dirty="0"/>
              <a:t>31م</a:t>
            </a:r>
            <a:r>
              <a:rPr lang="ar-EG" sz="3200" dirty="0"/>
              <a:t> .</a:t>
            </a:r>
            <a:endParaRPr lang="en-US" sz="3200" dirty="0"/>
          </a:p>
          <a:p>
            <a:endParaRPr lang="en-US" dirty="0"/>
          </a:p>
        </p:txBody>
      </p:sp>
    </p:spTree>
  </p:cSld>
  <p:clrMapOvr>
    <a:masterClrMapping/>
  </p:clrMapOvr>
  <p:transition spd="slow">
    <p:wheel spokes="8"/>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نظام ديوي العشري</a:t>
            </a:r>
            <a:endParaRPr lang="en-US"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p:txBody>
          <a:bodyPr>
            <a:normAutofit/>
          </a:bodyPr>
          <a:lstStyle/>
          <a:p>
            <a:pPr algn="r" rtl="1"/>
            <a:r>
              <a:rPr lang="ar-LB" sz="3200" i="1" dirty="0"/>
              <a:t>هو نظام تصنيف عالمي </a:t>
            </a:r>
            <a:r>
              <a:rPr lang="ar-SA" sz="3200" i="1" dirty="0" smtClean="0"/>
              <a:t> وضع </a:t>
            </a:r>
            <a:r>
              <a:rPr lang="ar-LB" sz="3200" i="1" dirty="0" smtClean="0"/>
              <a:t>عام 187</a:t>
            </a:r>
            <a:r>
              <a:rPr lang="ar-SA" sz="3200" i="1" dirty="0" smtClean="0"/>
              <a:t>6</a:t>
            </a:r>
            <a:r>
              <a:rPr lang="ar-LB" sz="3200" i="1" dirty="0" smtClean="0"/>
              <a:t> </a:t>
            </a:r>
            <a:r>
              <a:rPr lang="ar-LB" sz="3200" i="1" dirty="0"/>
              <a:t>لتنظيم المعارف العامة. ويتم تحديثه بإستمرار من جهات متخصصة.</a:t>
            </a:r>
            <a:endParaRPr lang="en-US" sz="3200" i="1" dirty="0"/>
          </a:p>
          <a:p>
            <a:pPr algn="r" rtl="1">
              <a:buNone/>
            </a:pPr>
            <a:r>
              <a:rPr lang="ar-LB" sz="3200" i="1" dirty="0"/>
              <a:t> </a:t>
            </a:r>
            <a:endParaRPr lang="en-US" sz="3200" i="1" dirty="0"/>
          </a:p>
          <a:p>
            <a:pPr algn="r" rtl="1"/>
            <a:r>
              <a:rPr lang="ar-LB" sz="3200" i="1" dirty="0"/>
              <a:t>وهو مستخدم على نطاق واسع في المكتبات العامة والجامعية والوطنية في </a:t>
            </a:r>
            <a:r>
              <a:rPr lang="ar-SA" sz="3200" i="1" dirty="0" smtClean="0"/>
              <a:t>فب محتلف دول </a:t>
            </a:r>
            <a:r>
              <a:rPr lang="ar-LB" sz="3200" i="1" dirty="0" smtClean="0"/>
              <a:t>العالم</a:t>
            </a:r>
            <a:r>
              <a:rPr lang="ar-LB" sz="3200" i="1" dirty="0"/>
              <a:t> </a:t>
            </a:r>
            <a:r>
              <a:rPr lang="ar-SA" sz="3200" i="1" dirty="0" smtClean="0"/>
              <a:t>.</a:t>
            </a:r>
            <a:endParaRPr lang="en-US" sz="3200" i="1" dirty="0"/>
          </a:p>
          <a:p>
            <a:endParaRPr lang="en-US" dirty="0"/>
          </a:p>
        </p:txBody>
      </p:sp>
    </p:spTree>
  </p:cSld>
  <p:clrMapOvr>
    <a:masterClrMapping/>
  </p:clrMapOvr>
  <p:transition spd="slow">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2">
                      <a:satMod val="175000"/>
                      <a:alpha val="40000"/>
                    </a:schemeClr>
                  </a:glow>
                  <a:innerShdw blurRad="69850" dist="43180" dir="5400000">
                    <a:srgbClr val="000000">
                      <a:alpha val="65000"/>
                    </a:srgbClr>
                  </a:innerShdw>
                </a:effectLst>
              </a:rPr>
              <a:t>ديوي العشري</a:t>
            </a:r>
            <a:r>
              <a:rPr lang="ar-SA" dirty="0" smtClean="0"/>
              <a:t> </a:t>
            </a:r>
            <a:endParaRPr lang="en-US" dirty="0"/>
          </a:p>
        </p:txBody>
      </p:sp>
      <p:sp>
        <p:nvSpPr>
          <p:cNvPr id="3" name="Content Placeholder 2"/>
          <p:cNvSpPr>
            <a:spLocks noGrp="1"/>
          </p:cNvSpPr>
          <p:nvPr>
            <p:ph idx="1"/>
          </p:nvPr>
        </p:nvSpPr>
        <p:spPr>
          <a:xfrm>
            <a:off x="457200" y="2209800"/>
            <a:ext cx="8229600" cy="3916363"/>
          </a:xfrm>
        </p:spPr>
        <p:txBody>
          <a:bodyPr>
            <a:normAutofit/>
          </a:bodyPr>
          <a:lstStyle/>
          <a:p>
            <a:pPr algn="r">
              <a:buNone/>
            </a:pPr>
            <a:r>
              <a:rPr lang="ar-SA" sz="3200" i="1" dirty="0" smtClean="0"/>
              <a:t> - </a:t>
            </a:r>
            <a:r>
              <a:rPr lang="ar-LB" sz="3200" i="1" dirty="0" smtClean="0"/>
              <a:t>ويقوم هذا النظام على تقسيم المعرفة إلى عشرة أقسام رئيسية ويتفرع كل واحد من الأقسام الرئيسية إلى عشرة شعب تمثل التفريعات الرئيسية للموضوع. كما أن كل شعبة تتفرع بدورها إلى عشرة فروع حسب طبيعة الموضوع، وهكذا ينقسم كل فرع إلى عشرة وبذلك يمكن أن يستمر التقسيم العشري إلى ما لا نهاية.</a:t>
            </a:r>
            <a:endParaRPr lang="en-US" sz="3200" i="1" dirty="0" smtClean="0"/>
          </a:p>
          <a:p>
            <a:endParaRPr lang="en-US" sz="3200" i="1" dirty="0"/>
          </a:p>
        </p:txBody>
      </p:sp>
    </p:spTree>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الترتيب التنازلي للتقسيم العشري</a:t>
            </a:r>
            <a:endParaRPr lang="en-US"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graphicFrame>
        <p:nvGraphicFramePr>
          <p:cNvPr id="6" name="Content Placeholder 5"/>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219200"/>
          </a:xfrm>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b="1" u="sng"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ar-SA" b="1" u="sng"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ar-SA" b="1" u="sng"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جداول التصيف و الرمز:</a:t>
            </a: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ontent Placeholder 2"/>
          <p:cNvSpPr>
            <a:spLocks noGrp="1"/>
          </p:cNvSpPr>
          <p:nvPr>
            <p:ph idx="1"/>
          </p:nvPr>
        </p:nvSpPr>
        <p:spPr>
          <a:xfrm>
            <a:off x="457200" y="1600200"/>
            <a:ext cx="8153400" cy="4525963"/>
          </a:xfrm>
        </p:spPr>
        <p:txBody>
          <a:bodyPr>
            <a:normAutofit fontScale="92500"/>
          </a:bodyPr>
          <a:lstStyle/>
          <a:p>
            <a:pPr algn="ctr" rtl="1">
              <a:buNone/>
            </a:pPr>
            <a:r>
              <a:rPr lang="ar-SA" dirty="0" smtClean="0"/>
              <a:t>- </a:t>
            </a:r>
            <a:r>
              <a:rPr lang="ar-EG" sz="3200" dirty="0" smtClean="0"/>
              <a:t>يستخدم </a:t>
            </a:r>
            <a:r>
              <a:rPr lang="ar-EG" sz="3200" dirty="0"/>
              <a:t>النظام رمزا بحتا يعتمد على الأرقام ، و يتسم هذا النظام بالمرونة لان الأرقام يمكن مدها أو التوسيع فيها </a:t>
            </a:r>
            <a:r>
              <a:rPr lang="ar-SA" sz="3200" dirty="0" smtClean="0"/>
              <a:t> </a:t>
            </a:r>
            <a:r>
              <a:rPr lang="ar-EG" sz="3200" dirty="0" smtClean="0"/>
              <a:t>بطريقة </a:t>
            </a:r>
            <a:r>
              <a:rPr lang="ar-EG" sz="3200" dirty="0"/>
              <a:t>خطية أو طولية لتغطية الأوجه الخاصة للموضوعات العامة </a:t>
            </a:r>
            <a:endParaRPr lang="ar-SA" sz="3200" dirty="0" smtClean="0"/>
          </a:p>
          <a:p>
            <a:pPr algn="r">
              <a:buNone/>
            </a:pPr>
            <a:r>
              <a:rPr lang="ar-SA" sz="3200" dirty="0" smtClean="0"/>
              <a:t>-  </a:t>
            </a:r>
            <a:r>
              <a:rPr lang="ar-EG" sz="3200" dirty="0" smtClean="0"/>
              <a:t>الحد </a:t>
            </a:r>
            <a:r>
              <a:rPr lang="ar-EG" sz="3200" dirty="0"/>
              <a:t>الأدنى لرقم التصنيف </a:t>
            </a:r>
            <a:r>
              <a:rPr lang="ar-EG" sz="3200" dirty="0" smtClean="0"/>
              <a:t>ثلاثة أرقام و عندما يزيد </a:t>
            </a:r>
            <a:r>
              <a:rPr lang="ar-SA" sz="3200" dirty="0" smtClean="0"/>
              <a:t>  </a:t>
            </a:r>
            <a:endParaRPr lang="en-US" sz="3200" dirty="0" smtClean="0"/>
          </a:p>
          <a:p>
            <a:pPr algn="r">
              <a:buNone/>
            </a:pPr>
            <a:r>
              <a:rPr lang="ar-EG" sz="3200" dirty="0" smtClean="0"/>
              <a:t>الرقم </a:t>
            </a:r>
            <a:r>
              <a:rPr lang="ar-EG" sz="3200" dirty="0"/>
              <a:t>عن ذلك تستخدم النقطة و يقابلها العلامة العشرية فى العربية لتجزئ الأرقام الطويلة .</a:t>
            </a:r>
            <a:r>
              <a:rPr lang="ar-SA" sz="3200" dirty="0"/>
              <a:t/>
            </a:r>
            <a:br>
              <a:rPr lang="ar-SA" sz="3200" dirty="0"/>
            </a:br>
            <a:r>
              <a:rPr lang="ar-SA" sz="3200" dirty="0" smtClean="0"/>
              <a:t>-  </a:t>
            </a:r>
            <a:r>
              <a:rPr lang="ar-EG" sz="3200" dirty="0" smtClean="0"/>
              <a:t>تشمل </a:t>
            </a:r>
            <a:r>
              <a:rPr lang="ar-EG" sz="3200" dirty="0"/>
              <a:t>الخلاصة الأولى على الأقسام العشرة الرئيسية ، وتشمل </a:t>
            </a:r>
            <a:r>
              <a:rPr lang="ar-EG" sz="3200" dirty="0" smtClean="0"/>
              <a:t>الخلاص</a:t>
            </a:r>
            <a:r>
              <a:rPr lang="ar-SA" sz="3200" dirty="0" smtClean="0"/>
              <a:t>ة</a:t>
            </a:r>
            <a:r>
              <a:rPr lang="ar-EG" sz="3200" dirty="0" smtClean="0"/>
              <a:t> الثانية </a:t>
            </a:r>
            <a:r>
              <a:rPr lang="ar-EG" sz="3200" dirty="0"/>
              <a:t>على 100 قسم و الخلاصة الثالثة على 1000 قسم.</a:t>
            </a:r>
            <a:r>
              <a:rPr lang="ar-EG" dirty="0"/>
              <a:t> </a:t>
            </a:r>
            <a:r>
              <a:rPr lang="ar-EG" dirty="0" smtClean="0"/>
              <a:t>.</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932688"/>
          </a:xfrm>
        </p:spPr>
        <p:txBody>
          <a:bodyPr>
            <a:normAutofit fontScale="90000"/>
          </a:bodyPr>
          <a:lstStyle/>
          <a:p>
            <a:pPr algn="ctr"/>
            <a:r>
              <a:rPr lang="ar-KW"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Lucida Sans Unicode" pitchFamily="34" charset="0"/>
                <a:cs typeface="Arial" charset="0"/>
              </a:rPr>
              <a:t>خصائص تصنيف ديوي العشري</a:t>
            </a:r>
            <a:r>
              <a:rPr lang="en-US" sz="5400" b="1" dirty="0" smtClean="0">
                <a:solidFill>
                  <a:srgbClr val="232323"/>
                </a:solidFill>
                <a:effectLst>
                  <a:outerShdw blurRad="38100" dist="38100" dir="2700000" algn="tl">
                    <a:srgbClr val="C0C0C0"/>
                  </a:outerShdw>
                </a:effectLst>
                <a:latin typeface="Lucida Sans Unicode" pitchFamily="34" charset="0"/>
                <a:cs typeface="Arial" charset="0"/>
              </a:rPr>
              <a:t/>
            </a:r>
            <a:br>
              <a:rPr lang="en-US" sz="5400" b="1" dirty="0" smtClean="0">
                <a:solidFill>
                  <a:srgbClr val="232323"/>
                </a:solidFill>
                <a:effectLst>
                  <a:outerShdw blurRad="38100" dist="38100" dir="2700000" algn="tl">
                    <a:srgbClr val="C0C0C0"/>
                  </a:outerShdw>
                </a:effectLst>
                <a:latin typeface="Lucida Sans Unicode" pitchFamily="34" charset="0"/>
                <a:cs typeface="Arial" charset="0"/>
              </a:rPr>
            </a:br>
            <a:endParaRPr lang="en-US" dirty="0"/>
          </a:p>
        </p:txBody>
      </p:sp>
      <p:sp>
        <p:nvSpPr>
          <p:cNvPr id="3" name="Content Placeholder 2"/>
          <p:cNvSpPr>
            <a:spLocks noGrp="1"/>
          </p:cNvSpPr>
          <p:nvPr>
            <p:ph idx="1"/>
          </p:nvPr>
        </p:nvSpPr>
        <p:spPr>
          <a:xfrm>
            <a:off x="457200" y="1524000"/>
            <a:ext cx="8229600" cy="4800600"/>
          </a:xfrm>
        </p:spPr>
        <p:txBody>
          <a:bodyPr>
            <a:normAutofit/>
          </a:bodyPr>
          <a:lstStyle/>
          <a:p>
            <a:pPr marL="457200" indent="-457200" algn="r" rtl="1">
              <a:lnSpc>
                <a:spcPct val="90000"/>
              </a:lnSpc>
              <a:buClr>
                <a:schemeClr val="tx1"/>
              </a:buClr>
              <a:defRPr/>
            </a:pPr>
            <a:r>
              <a:rPr lang="ar-KW" sz="3200" i="1" dirty="0" smtClean="0">
                <a:latin typeface="Arial" pitchFamily="34" charset="0"/>
              </a:rPr>
              <a:t>ا</a:t>
            </a:r>
            <a:r>
              <a:rPr lang="ar-SA" sz="3200" i="1" dirty="0" smtClean="0">
                <a:latin typeface="Arial" pitchFamily="34" charset="0"/>
              </a:rPr>
              <a:t>ستخدم الأرقام العربية الخالصة</a:t>
            </a:r>
            <a:r>
              <a:rPr lang="ar-KW" sz="3200" i="1" dirty="0" smtClean="0">
                <a:latin typeface="Arial" pitchFamily="34" charset="0"/>
              </a:rPr>
              <a:t> فقط وهو ما يعرف بالترقيم </a:t>
            </a:r>
            <a:r>
              <a:rPr lang="ar-KW" sz="3200" i="1" dirty="0" smtClean="0">
                <a:latin typeface="Arial" pitchFamily="34" charset="0"/>
              </a:rPr>
              <a:t>النقى</a:t>
            </a:r>
            <a:r>
              <a:rPr lang="ar-SA" sz="3200" i="1" dirty="0" smtClean="0">
                <a:latin typeface="Arial" pitchFamily="34" charset="0"/>
              </a:rPr>
              <a:t> أو المجرد </a:t>
            </a:r>
            <a:r>
              <a:rPr lang="en-US" sz="3200" i="1" dirty="0" smtClean="0">
                <a:latin typeface="Arial" pitchFamily="34" charset="0"/>
              </a:rPr>
              <a:t>pure notation)</a:t>
            </a:r>
            <a:r>
              <a:rPr lang="ar-SA" sz="3200" i="1" dirty="0" smtClean="0">
                <a:latin typeface="Arial" pitchFamily="34" charset="0"/>
              </a:rPr>
              <a:t>)</a:t>
            </a:r>
            <a:r>
              <a:rPr lang="ar-KW" sz="3200" i="1" dirty="0" smtClean="0">
                <a:latin typeface="Arial" pitchFamily="34" charset="0"/>
              </a:rPr>
              <a:t>.</a:t>
            </a:r>
            <a:endParaRPr lang="ar-KW" sz="3200" i="1" dirty="0" smtClean="0">
              <a:latin typeface="Arial" pitchFamily="34" charset="0"/>
            </a:endParaRPr>
          </a:p>
          <a:p>
            <a:pPr marL="457200" indent="-457200" algn="r" rtl="1">
              <a:lnSpc>
                <a:spcPct val="90000"/>
              </a:lnSpc>
              <a:buClr>
                <a:schemeClr val="tx1"/>
              </a:buClr>
              <a:defRPr/>
            </a:pPr>
            <a:r>
              <a:rPr lang="ar-KW" sz="3200" i="1" dirty="0" smtClean="0">
                <a:latin typeface="Arial" pitchFamily="34" charset="0"/>
              </a:rPr>
              <a:t>الشمولية فى استيعاب جميع الموضوعات والمباحث </a:t>
            </a:r>
            <a:r>
              <a:rPr lang="ar-KW" sz="3200" i="1" dirty="0" smtClean="0">
                <a:latin typeface="Arial" pitchFamily="34" charset="0"/>
              </a:rPr>
              <a:t>الموضوعية</a:t>
            </a:r>
            <a:r>
              <a:rPr lang="ar-SA" sz="3200" i="1" dirty="0" smtClean="0">
                <a:latin typeface="Arial" pitchFamily="34" charset="0"/>
              </a:rPr>
              <a:t> اي احتواء النظام على تفريعات وتقسيمات تعبر عن جميع مجالات المعرفة البشريه</a:t>
            </a:r>
            <a:r>
              <a:rPr lang="ar-KW" sz="3200" i="1" dirty="0" smtClean="0">
                <a:latin typeface="Arial" pitchFamily="34" charset="0"/>
              </a:rPr>
              <a:t>.</a:t>
            </a:r>
            <a:endParaRPr lang="ar-KW" sz="3200" i="1" dirty="0" smtClean="0">
              <a:latin typeface="Arial" pitchFamily="34" charset="0"/>
            </a:endParaRPr>
          </a:p>
          <a:p>
            <a:pPr marL="457200" indent="-457200" algn="r" rtl="1">
              <a:lnSpc>
                <a:spcPct val="90000"/>
              </a:lnSpc>
              <a:buClr>
                <a:schemeClr val="tx1"/>
              </a:buClr>
              <a:defRPr/>
            </a:pPr>
            <a:r>
              <a:rPr lang="ar-KW" sz="3200" i="1" dirty="0" smtClean="0">
                <a:latin typeface="Arial" pitchFamily="34" charset="0"/>
              </a:rPr>
              <a:t>العشريه فى أسلوب تقسيم المعرفة البشرية: </a:t>
            </a:r>
            <a:r>
              <a:rPr lang="ar-SA" sz="3200" i="1" dirty="0" smtClean="0">
                <a:latin typeface="Arial" pitchFamily="34" charset="0"/>
              </a:rPr>
              <a:t>تقسيم المعرفة إلى عشرة أقسام رئيسية أو أصول، وكل قسم منها إلى عشرة </a:t>
            </a:r>
            <a:r>
              <a:rPr lang="ar-KW" sz="3200" i="1" dirty="0" smtClean="0">
                <a:latin typeface="Arial" pitchFamily="34" charset="0"/>
              </a:rPr>
              <a:t>شعب</a:t>
            </a:r>
            <a:r>
              <a:rPr lang="ar-SA" sz="3200" i="1" dirty="0" smtClean="0">
                <a:latin typeface="Arial" pitchFamily="34" charset="0"/>
              </a:rPr>
              <a:t>، وكل </a:t>
            </a:r>
            <a:r>
              <a:rPr lang="ar-KW" sz="3200" i="1" dirty="0" smtClean="0">
                <a:latin typeface="Arial" pitchFamily="34" charset="0"/>
              </a:rPr>
              <a:t>شعبة</a:t>
            </a:r>
            <a:r>
              <a:rPr lang="ar-SA" sz="3200" i="1" dirty="0" smtClean="0">
                <a:latin typeface="Arial" pitchFamily="34" charset="0"/>
              </a:rPr>
              <a:t> إلى عشرة </a:t>
            </a:r>
            <a:r>
              <a:rPr lang="ar-KW" sz="3200" i="1" dirty="0" smtClean="0">
                <a:latin typeface="Arial" pitchFamily="34" charset="0"/>
              </a:rPr>
              <a:t>فروع</a:t>
            </a:r>
            <a:r>
              <a:rPr lang="ar-SA" sz="3200" i="1" dirty="0" smtClean="0">
                <a:latin typeface="Arial" pitchFamily="34" charset="0"/>
              </a:rPr>
              <a:t> وهكذا.</a:t>
            </a:r>
            <a:r>
              <a:rPr lang="en-US" sz="3200" i="1" dirty="0" smtClean="0">
                <a:latin typeface="Arial" pitchFamily="34" charset="0"/>
              </a:rPr>
              <a:t> </a:t>
            </a:r>
            <a:endParaRPr lang="ar-KW" sz="3200" i="1" dirty="0" smtClean="0">
              <a:latin typeface="Arial" pitchFamily="34" charset="0"/>
            </a:endParaRPr>
          </a:p>
          <a:p>
            <a:endParaRPr lang="en-US" sz="3200" dirty="0"/>
          </a:p>
        </p:txBody>
      </p:sp>
    </p:spTree>
  </p:cSld>
  <p:clrMapOvr>
    <a:masterClrMapping/>
  </p:clrMapOvr>
  <p:transition spd="slow">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pPr algn="ctr"/>
            <a:r>
              <a:rPr lang="ar-KW"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البنية الاساسية لتصنيف ديوى العشرى</a:t>
            </a:r>
            <a:endPar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Content Placeholder 2"/>
          <p:cNvSpPr>
            <a:spLocks noGrp="1"/>
          </p:cNvSpPr>
          <p:nvPr>
            <p:ph idx="1"/>
          </p:nvPr>
        </p:nvSpPr>
        <p:spPr/>
        <p:txBody>
          <a:bodyPr/>
          <a:lstStyle/>
          <a:p>
            <a:pPr algn="r" rtl="1">
              <a:lnSpc>
                <a:spcPct val="90000"/>
              </a:lnSpc>
              <a:buNone/>
              <a:defRPr/>
            </a:pPr>
            <a:r>
              <a:rPr lang="ar-KW" dirty="0" smtClean="0">
                <a:solidFill>
                  <a:srgbClr val="800000"/>
                </a:solidFill>
              </a:rPr>
              <a:t>0</a:t>
            </a:r>
            <a:r>
              <a:rPr lang="ar-KW" b="1" dirty="0" smtClean="0"/>
              <a:t> </a:t>
            </a:r>
            <a:r>
              <a:rPr lang="ar-SA" b="1" dirty="0" smtClean="0"/>
              <a:t> </a:t>
            </a:r>
            <a:r>
              <a:rPr lang="ar-KW" b="1" dirty="0" smtClean="0"/>
              <a:t>المعارف العامة</a:t>
            </a:r>
          </a:p>
          <a:p>
            <a:pPr algn="r" rtl="1">
              <a:lnSpc>
                <a:spcPct val="90000"/>
              </a:lnSpc>
              <a:buNone/>
              <a:defRPr/>
            </a:pPr>
            <a:r>
              <a:rPr lang="ar-KW" b="1" dirty="0" smtClean="0">
                <a:solidFill>
                  <a:srgbClr val="6D1014"/>
                </a:solidFill>
              </a:rPr>
              <a:t>1</a:t>
            </a:r>
            <a:r>
              <a:rPr lang="ar-KW" b="1" dirty="0" smtClean="0">
                <a:solidFill>
                  <a:srgbClr val="FFFF00"/>
                </a:solidFill>
              </a:rPr>
              <a:t> </a:t>
            </a:r>
            <a:r>
              <a:rPr lang="ar-SA" b="1" dirty="0" smtClean="0">
                <a:solidFill>
                  <a:srgbClr val="FFFF00"/>
                </a:solidFill>
              </a:rPr>
              <a:t> </a:t>
            </a:r>
            <a:r>
              <a:rPr lang="ar-KW" b="1" dirty="0" smtClean="0"/>
              <a:t>الفلسفة وعلم النفس</a:t>
            </a:r>
          </a:p>
          <a:p>
            <a:pPr algn="r" rtl="1">
              <a:lnSpc>
                <a:spcPct val="90000"/>
              </a:lnSpc>
              <a:buNone/>
              <a:defRPr/>
            </a:pPr>
            <a:r>
              <a:rPr lang="ar-KW" b="1" dirty="0" smtClean="0">
                <a:solidFill>
                  <a:srgbClr val="6D1014"/>
                </a:solidFill>
              </a:rPr>
              <a:t>2</a:t>
            </a:r>
            <a:r>
              <a:rPr lang="ar-KW" b="1" dirty="0" smtClean="0">
                <a:solidFill>
                  <a:srgbClr val="FFFF00"/>
                </a:solidFill>
              </a:rPr>
              <a:t> </a:t>
            </a:r>
            <a:r>
              <a:rPr lang="ar-SA" b="1" dirty="0" smtClean="0">
                <a:solidFill>
                  <a:srgbClr val="FFFF00"/>
                </a:solidFill>
              </a:rPr>
              <a:t> </a:t>
            </a:r>
            <a:r>
              <a:rPr lang="ar-KW" b="1" dirty="0" smtClean="0"/>
              <a:t>الديانات </a:t>
            </a:r>
          </a:p>
          <a:p>
            <a:pPr algn="r" rtl="1">
              <a:lnSpc>
                <a:spcPct val="90000"/>
              </a:lnSpc>
              <a:buNone/>
              <a:defRPr/>
            </a:pPr>
            <a:r>
              <a:rPr lang="ar-KW" b="1" u="sng" dirty="0" smtClean="0">
                <a:solidFill>
                  <a:srgbClr val="6D1014"/>
                </a:solidFill>
              </a:rPr>
              <a:t>3</a:t>
            </a:r>
            <a:r>
              <a:rPr lang="ar-KW" b="1" u="sng" dirty="0" smtClean="0">
                <a:solidFill>
                  <a:srgbClr val="FFFF00"/>
                </a:solidFill>
              </a:rPr>
              <a:t> </a:t>
            </a:r>
            <a:r>
              <a:rPr lang="ar-SA" b="1" u="sng" dirty="0" smtClean="0">
                <a:solidFill>
                  <a:srgbClr val="FFFF00"/>
                </a:solidFill>
              </a:rPr>
              <a:t> </a:t>
            </a:r>
            <a:r>
              <a:rPr lang="ar-KW" b="1" u="sng" dirty="0" smtClean="0"/>
              <a:t>العلوم الاجتماعية</a:t>
            </a:r>
          </a:p>
          <a:p>
            <a:pPr algn="r" rtl="1">
              <a:lnSpc>
                <a:spcPct val="90000"/>
              </a:lnSpc>
              <a:buNone/>
              <a:defRPr/>
            </a:pPr>
            <a:r>
              <a:rPr lang="ar-KW" b="1" dirty="0" smtClean="0">
                <a:solidFill>
                  <a:srgbClr val="6D1014"/>
                </a:solidFill>
              </a:rPr>
              <a:t>4</a:t>
            </a:r>
            <a:r>
              <a:rPr lang="ar-KW" b="1" dirty="0" smtClean="0">
                <a:solidFill>
                  <a:srgbClr val="FFFF00"/>
                </a:solidFill>
              </a:rPr>
              <a:t> </a:t>
            </a:r>
            <a:r>
              <a:rPr lang="ar-SA" b="1" dirty="0" smtClean="0">
                <a:solidFill>
                  <a:srgbClr val="FFFF00"/>
                </a:solidFill>
              </a:rPr>
              <a:t> </a:t>
            </a:r>
            <a:r>
              <a:rPr lang="ar-KW" b="1" dirty="0" smtClean="0"/>
              <a:t>اللغات</a:t>
            </a:r>
          </a:p>
          <a:p>
            <a:pPr algn="r" rtl="1">
              <a:lnSpc>
                <a:spcPct val="90000"/>
              </a:lnSpc>
              <a:buNone/>
              <a:defRPr/>
            </a:pPr>
            <a:r>
              <a:rPr lang="ar-KW" b="1" dirty="0" smtClean="0">
                <a:solidFill>
                  <a:srgbClr val="6D1014"/>
                </a:solidFill>
              </a:rPr>
              <a:t>5</a:t>
            </a:r>
            <a:r>
              <a:rPr lang="ar-SA" b="1" dirty="0" smtClean="0">
                <a:solidFill>
                  <a:srgbClr val="6D1014"/>
                </a:solidFill>
              </a:rPr>
              <a:t> </a:t>
            </a:r>
            <a:r>
              <a:rPr lang="ar-KW" b="1" dirty="0" smtClean="0">
                <a:solidFill>
                  <a:srgbClr val="FFFF00"/>
                </a:solidFill>
              </a:rPr>
              <a:t> </a:t>
            </a:r>
            <a:r>
              <a:rPr lang="ar-KW" b="1" dirty="0" smtClean="0"/>
              <a:t>العلوم الطبيعية (النظرية أو البحتة)</a:t>
            </a:r>
          </a:p>
          <a:p>
            <a:pPr algn="r" rtl="1">
              <a:lnSpc>
                <a:spcPct val="90000"/>
              </a:lnSpc>
              <a:buNone/>
              <a:defRPr/>
            </a:pPr>
            <a:r>
              <a:rPr lang="ar-KW" b="1" dirty="0" smtClean="0">
                <a:solidFill>
                  <a:srgbClr val="6D1014"/>
                </a:solidFill>
              </a:rPr>
              <a:t>6</a:t>
            </a:r>
            <a:r>
              <a:rPr lang="ar-SA" b="1" dirty="0" smtClean="0">
                <a:solidFill>
                  <a:srgbClr val="6D1014"/>
                </a:solidFill>
              </a:rPr>
              <a:t> </a:t>
            </a:r>
            <a:r>
              <a:rPr lang="ar-KW" b="1" dirty="0" smtClean="0">
                <a:solidFill>
                  <a:srgbClr val="FFFF00"/>
                </a:solidFill>
              </a:rPr>
              <a:t> </a:t>
            </a:r>
            <a:r>
              <a:rPr lang="ar-KW" b="1" dirty="0" smtClean="0"/>
              <a:t>العلوم التطبيقية والتكنولوجية</a:t>
            </a:r>
          </a:p>
          <a:p>
            <a:pPr algn="r" rtl="1">
              <a:lnSpc>
                <a:spcPct val="90000"/>
              </a:lnSpc>
              <a:buNone/>
              <a:defRPr/>
            </a:pPr>
            <a:r>
              <a:rPr lang="ar-KW" b="1" dirty="0" smtClean="0">
                <a:solidFill>
                  <a:srgbClr val="6D1014"/>
                </a:solidFill>
              </a:rPr>
              <a:t>7</a:t>
            </a:r>
            <a:r>
              <a:rPr lang="ar-SA" b="1" dirty="0" smtClean="0">
                <a:solidFill>
                  <a:srgbClr val="6D1014"/>
                </a:solidFill>
              </a:rPr>
              <a:t> </a:t>
            </a:r>
            <a:r>
              <a:rPr lang="ar-KW" b="1" dirty="0" smtClean="0">
                <a:solidFill>
                  <a:srgbClr val="FFFF00"/>
                </a:solidFill>
              </a:rPr>
              <a:t> </a:t>
            </a:r>
            <a:r>
              <a:rPr lang="ar-KW" b="1" dirty="0" smtClean="0"/>
              <a:t>الفنون الجميلة</a:t>
            </a:r>
          </a:p>
          <a:p>
            <a:pPr algn="r" rtl="1">
              <a:lnSpc>
                <a:spcPct val="90000"/>
              </a:lnSpc>
              <a:buNone/>
              <a:defRPr/>
            </a:pPr>
            <a:r>
              <a:rPr lang="ar-KW" b="1" dirty="0" smtClean="0">
                <a:solidFill>
                  <a:srgbClr val="6D1014"/>
                </a:solidFill>
              </a:rPr>
              <a:t>8</a:t>
            </a:r>
            <a:r>
              <a:rPr lang="ar-SA" b="1" dirty="0" smtClean="0">
                <a:solidFill>
                  <a:srgbClr val="6D1014"/>
                </a:solidFill>
              </a:rPr>
              <a:t> </a:t>
            </a:r>
            <a:r>
              <a:rPr lang="ar-KW" b="1" dirty="0" smtClean="0">
                <a:solidFill>
                  <a:srgbClr val="FFFF00"/>
                </a:solidFill>
              </a:rPr>
              <a:t> </a:t>
            </a:r>
            <a:r>
              <a:rPr lang="ar-KW" b="1" dirty="0" smtClean="0"/>
              <a:t>الآداب</a:t>
            </a:r>
          </a:p>
          <a:p>
            <a:pPr algn="r" rtl="1">
              <a:lnSpc>
                <a:spcPct val="90000"/>
              </a:lnSpc>
              <a:buNone/>
              <a:defRPr/>
            </a:pPr>
            <a:r>
              <a:rPr lang="ar-KW" b="1" dirty="0" smtClean="0">
                <a:solidFill>
                  <a:srgbClr val="6D1014"/>
                </a:solidFill>
              </a:rPr>
              <a:t>9</a:t>
            </a:r>
            <a:r>
              <a:rPr lang="ar-KW" b="1" dirty="0" smtClean="0">
                <a:solidFill>
                  <a:srgbClr val="FFFF00"/>
                </a:solidFill>
              </a:rPr>
              <a:t> </a:t>
            </a:r>
            <a:r>
              <a:rPr lang="ar-SA" b="1" dirty="0" smtClean="0">
                <a:solidFill>
                  <a:srgbClr val="FFFF00"/>
                </a:solidFill>
              </a:rPr>
              <a:t> </a:t>
            </a:r>
            <a:r>
              <a:rPr lang="ar-KW" b="1" dirty="0" smtClean="0"/>
              <a:t>الجغرافيا والتاريخ والعلوم المساعدة</a:t>
            </a:r>
            <a:endParaRPr lang="en-US" b="1" dirty="0"/>
          </a:p>
        </p:txBody>
      </p:sp>
    </p:spTree>
  </p:cSld>
  <p:clrMapOvr>
    <a:masterClrMapping/>
  </p:clrMapOvr>
  <p:transition spd="slow">
    <p:dissolv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466088"/>
          </a:xfrm>
        </p:spPr>
        <p:txBody>
          <a:bodyPr>
            <a:normAutofit fontScale="90000"/>
            <a:scene3d>
              <a:camera prst="orthographicFront"/>
              <a:lightRig rig="glow" dir="tl">
                <a:rot lat="0" lon="0" rev="5400000"/>
              </a:lightRig>
            </a:scene3d>
            <a:sp3d contourW="12700">
              <a:bevelT w="25400" h="25400"/>
              <a:contourClr>
                <a:schemeClr val="accent6">
                  <a:shade val="73000"/>
                </a:schemeClr>
              </a:contourClr>
            </a:sp3d>
          </a:bodyPr>
          <a:lstStyle/>
          <a:p>
            <a:pPr algn="ctr"/>
            <a:r>
              <a:rPr lang="ar-KW"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البنية الاساسية لتصنيف ديوى العشر</a:t>
            </a:r>
            <a:r>
              <a:rPr lang="ar-SA"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ي</a:t>
            </a:r>
            <a:r>
              <a:rPr lang="en-US"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r>
            <a:br>
              <a:rPr lang="en-US"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br>
            <a:endPar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Content Placeholder 2"/>
          <p:cNvSpPr>
            <a:spLocks noGrp="1"/>
          </p:cNvSpPr>
          <p:nvPr>
            <p:ph idx="1"/>
          </p:nvPr>
        </p:nvSpPr>
        <p:spPr>
          <a:xfrm>
            <a:off x="457200" y="1371600"/>
            <a:ext cx="8229600" cy="4953000"/>
          </a:xfrm>
        </p:spPr>
        <p:txBody>
          <a:bodyPr>
            <a:normAutofit fontScale="77500" lnSpcReduction="20000"/>
          </a:bodyPr>
          <a:lstStyle/>
          <a:p>
            <a:pPr algn="ctr">
              <a:buNone/>
            </a:pPr>
            <a:r>
              <a:rPr lang="ar-KW" sz="3600" b="1" dirty="0" smtClean="0"/>
              <a:t>أضاف صفريين لكل رتبة من الرتب وذلك لتحقيق مبدأ ثلاثية الأرقام</a:t>
            </a:r>
            <a:endParaRPr lang="en-US" sz="3600" b="1" dirty="0" smtClean="0"/>
          </a:p>
          <a:p>
            <a:pPr algn="r" rtl="1">
              <a:spcBef>
                <a:spcPct val="50000"/>
              </a:spcBef>
            </a:pPr>
            <a:r>
              <a:rPr lang="ar-KW" dirty="0" smtClean="0">
                <a:latin typeface="Lucida Sans Unicode" pitchFamily="34" charset="0"/>
              </a:rPr>
              <a:t> </a:t>
            </a:r>
            <a:r>
              <a:rPr lang="ar-KW" sz="2800" b="1" dirty="0" smtClean="0"/>
              <a:t>المعارف العامة</a:t>
            </a:r>
          </a:p>
          <a:p>
            <a:pPr algn="r" rtl="1">
              <a:spcBef>
                <a:spcPct val="50000"/>
              </a:spcBef>
            </a:pPr>
            <a:r>
              <a:rPr lang="ar-KW" sz="2800" b="1" dirty="0" smtClean="0">
                <a:solidFill>
                  <a:srgbClr val="6D1014"/>
                </a:solidFill>
              </a:rPr>
              <a:t>100</a:t>
            </a:r>
            <a:r>
              <a:rPr lang="ar-KW" sz="2800" b="1" dirty="0" smtClean="0">
                <a:solidFill>
                  <a:srgbClr val="FFFF00"/>
                </a:solidFill>
              </a:rPr>
              <a:t> </a:t>
            </a:r>
            <a:r>
              <a:rPr lang="ar-KW" sz="2800" b="1" dirty="0" smtClean="0"/>
              <a:t>الفلسفة وعلم النفس</a:t>
            </a:r>
          </a:p>
          <a:p>
            <a:pPr algn="r" rtl="1">
              <a:spcBef>
                <a:spcPct val="50000"/>
              </a:spcBef>
            </a:pPr>
            <a:r>
              <a:rPr lang="ar-KW" sz="2800" b="1" dirty="0" smtClean="0">
                <a:solidFill>
                  <a:srgbClr val="6D1014"/>
                </a:solidFill>
              </a:rPr>
              <a:t>200</a:t>
            </a:r>
            <a:r>
              <a:rPr lang="ar-KW" sz="2800" b="1" dirty="0" smtClean="0">
                <a:solidFill>
                  <a:srgbClr val="FFFF00"/>
                </a:solidFill>
              </a:rPr>
              <a:t> </a:t>
            </a:r>
            <a:r>
              <a:rPr lang="ar-KW" sz="2800" b="1" dirty="0" smtClean="0"/>
              <a:t>الديانات </a:t>
            </a:r>
          </a:p>
          <a:p>
            <a:pPr algn="r" rtl="1">
              <a:spcBef>
                <a:spcPct val="50000"/>
              </a:spcBef>
            </a:pPr>
            <a:r>
              <a:rPr lang="ar-KW" sz="2800" b="1" u="sng" dirty="0" smtClean="0">
                <a:solidFill>
                  <a:srgbClr val="6D1014"/>
                </a:solidFill>
              </a:rPr>
              <a:t>300</a:t>
            </a:r>
            <a:r>
              <a:rPr lang="ar-KW" sz="2800" b="1" u="sng" dirty="0" smtClean="0">
                <a:solidFill>
                  <a:srgbClr val="FFFF00"/>
                </a:solidFill>
              </a:rPr>
              <a:t> </a:t>
            </a:r>
            <a:r>
              <a:rPr lang="ar-KW" sz="2800" b="1" u="sng" dirty="0" smtClean="0"/>
              <a:t>العلوم الاجتماعية</a:t>
            </a:r>
          </a:p>
          <a:p>
            <a:pPr algn="r" rtl="1">
              <a:spcBef>
                <a:spcPct val="50000"/>
              </a:spcBef>
            </a:pPr>
            <a:r>
              <a:rPr lang="ar-KW" sz="2800" b="1" dirty="0" smtClean="0">
                <a:solidFill>
                  <a:srgbClr val="6D1014"/>
                </a:solidFill>
              </a:rPr>
              <a:t>400</a:t>
            </a:r>
            <a:r>
              <a:rPr lang="ar-KW" sz="2800" b="1" dirty="0" smtClean="0">
                <a:solidFill>
                  <a:srgbClr val="FFFF00"/>
                </a:solidFill>
              </a:rPr>
              <a:t> </a:t>
            </a:r>
            <a:r>
              <a:rPr lang="ar-KW" sz="2800" b="1" dirty="0" smtClean="0"/>
              <a:t>اللغات</a:t>
            </a:r>
          </a:p>
          <a:p>
            <a:pPr algn="r" rtl="1">
              <a:spcBef>
                <a:spcPct val="50000"/>
              </a:spcBef>
            </a:pPr>
            <a:r>
              <a:rPr lang="ar-KW" sz="2800" b="1" dirty="0" smtClean="0">
                <a:solidFill>
                  <a:srgbClr val="6D1014"/>
                </a:solidFill>
              </a:rPr>
              <a:t>500</a:t>
            </a:r>
            <a:r>
              <a:rPr lang="ar-KW" sz="2800" b="1" dirty="0" smtClean="0">
                <a:solidFill>
                  <a:srgbClr val="FFFF00"/>
                </a:solidFill>
              </a:rPr>
              <a:t> </a:t>
            </a:r>
            <a:r>
              <a:rPr lang="ar-KW" sz="2800" b="1" dirty="0" smtClean="0"/>
              <a:t>العلوم الطبيعية (النظرية أو البحتة)</a:t>
            </a:r>
          </a:p>
          <a:p>
            <a:pPr algn="r" rtl="1">
              <a:spcBef>
                <a:spcPct val="50000"/>
              </a:spcBef>
            </a:pPr>
            <a:r>
              <a:rPr lang="ar-KW" sz="2800" b="1" dirty="0" smtClean="0">
                <a:solidFill>
                  <a:srgbClr val="6D1014"/>
                </a:solidFill>
              </a:rPr>
              <a:t>600</a:t>
            </a:r>
            <a:r>
              <a:rPr lang="ar-KW" sz="2800" b="1" dirty="0" smtClean="0">
                <a:solidFill>
                  <a:srgbClr val="FFFF00"/>
                </a:solidFill>
              </a:rPr>
              <a:t> </a:t>
            </a:r>
            <a:r>
              <a:rPr lang="ar-KW" sz="2800" b="1" dirty="0" smtClean="0"/>
              <a:t>العلوم التطبيقية والتكنولوجية</a:t>
            </a:r>
          </a:p>
          <a:p>
            <a:pPr algn="r" rtl="1">
              <a:spcBef>
                <a:spcPct val="50000"/>
              </a:spcBef>
            </a:pPr>
            <a:r>
              <a:rPr lang="ar-KW" sz="2800" b="1" dirty="0" smtClean="0">
                <a:solidFill>
                  <a:srgbClr val="6D1014"/>
                </a:solidFill>
              </a:rPr>
              <a:t>700</a:t>
            </a:r>
            <a:r>
              <a:rPr lang="ar-KW" sz="2800" b="1" dirty="0" smtClean="0">
                <a:solidFill>
                  <a:srgbClr val="FFFF00"/>
                </a:solidFill>
              </a:rPr>
              <a:t> </a:t>
            </a:r>
            <a:r>
              <a:rPr lang="ar-KW" sz="2800" b="1" dirty="0" smtClean="0"/>
              <a:t>الفنون الجميلة</a:t>
            </a:r>
          </a:p>
          <a:p>
            <a:pPr algn="r" rtl="1">
              <a:spcBef>
                <a:spcPct val="50000"/>
              </a:spcBef>
            </a:pPr>
            <a:r>
              <a:rPr lang="ar-KW" sz="2800" b="1" dirty="0" smtClean="0">
                <a:solidFill>
                  <a:srgbClr val="6D1014"/>
                </a:solidFill>
              </a:rPr>
              <a:t>800</a:t>
            </a:r>
            <a:r>
              <a:rPr lang="ar-KW" sz="2800" b="1" dirty="0" smtClean="0">
                <a:solidFill>
                  <a:srgbClr val="FFFF00"/>
                </a:solidFill>
              </a:rPr>
              <a:t> </a:t>
            </a:r>
            <a:r>
              <a:rPr lang="ar-KW" sz="2800" b="1" dirty="0" smtClean="0"/>
              <a:t>الآداب</a:t>
            </a:r>
          </a:p>
          <a:p>
            <a:pPr algn="r" rtl="1">
              <a:spcBef>
                <a:spcPct val="50000"/>
              </a:spcBef>
            </a:pPr>
            <a:r>
              <a:rPr lang="ar-KW" sz="2800" b="1" dirty="0" smtClean="0">
                <a:solidFill>
                  <a:srgbClr val="6D1014"/>
                </a:solidFill>
              </a:rPr>
              <a:t>900</a:t>
            </a:r>
            <a:r>
              <a:rPr lang="ar-KW" sz="2800" b="1" dirty="0" smtClean="0">
                <a:solidFill>
                  <a:srgbClr val="FFFF00"/>
                </a:solidFill>
              </a:rPr>
              <a:t> </a:t>
            </a:r>
            <a:r>
              <a:rPr lang="ar-KW" sz="2800" b="1" dirty="0" smtClean="0"/>
              <a:t>الجغرافيا والتاريخ والعلوم المساعدة</a:t>
            </a:r>
            <a:endParaRPr lang="en-US" sz="2800" b="1" dirty="0" smtClean="0"/>
          </a:p>
          <a:p>
            <a:endParaRPr lang="en-US" dirty="0"/>
          </a:p>
        </p:txBody>
      </p:sp>
    </p:spTree>
  </p:cSld>
  <p:clrMapOvr>
    <a:masterClrMapping/>
  </p:clrMapOvr>
  <p:transition spd="slow">
    <p:pull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6096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KW"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البنية الاساسية لتصنيف ديوى العشرى</a:t>
            </a:r>
            <a:r>
              <a:rPr lang="en-US"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US"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a:xfrm>
            <a:off x="457200" y="1295400"/>
            <a:ext cx="8229600" cy="5029200"/>
          </a:xfrm>
        </p:spPr>
        <p:txBody>
          <a:bodyPr>
            <a:normAutofit fontScale="77500" lnSpcReduction="20000"/>
          </a:bodyPr>
          <a:lstStyle/>
          <a:p>
            <a:pPr algn="ctr">
              <a:buNone/>
            </a:pPr>
            <a:r>
              <a:rPr lang="ar-KW" sz="2800" b="1" dirty="0" smtClean="0"/>
              <a:t>تقسيم الرتب أو الاقسام الى عشرة شعب</a:t>
            </a:r>
          </a:p>
          <a:p>
            <a:pPr algn="ctr">
              <a:buNone/>
            </a:pPr>
            <a:r>
              <a:rPr lang="ar-KW" sz="3300" b="1" u="sng" dirty="0" smtClean="0"/>
              <a:t>300 العلوم الاجتماعية</a:t>
            </a:r>
            <a:endParaRPr lang="en-US" sz="3300" b="1" u="sng" dirty="0" smtClean="0"/>
          </a:p>
          <a:p>
            <a:pPr marL="342900" indent="-342900" algn="r" fontAlgn="auto">
              <a:spcBef>
                <a:spcPct val="50000"/>
              </a:spcBef>
              <a:spcAft>
                <a:spcPts val="0"/>
              </a:spcAft>
              <a:buNone/>
              <a:defRPr/>
            </a:pPr>
            <a:r>
              <a:rPr lang="ar-SA" sz="3200" b="1" dirty="0" smtClean="0">
                <a:latin typeface="Arial" charset="0"/>
              </a:rPr>
              <a:t>310</a:t>
            </a:r>
            <a:r>
              <a:rPr lang="ar-KW" sz="2800" b="1" dirty="0" smtClean="0">
                <a:latin typeface="Arial" charset="0"/>
              </a:rPr>
              <a:t>الاحصاء</a:t>
            </a:r>
          </a:p>
          <a:p>
            <a:pPr marL="342900" indent="-342900" algn="r" fontAlgn="auto">
              <a:spcBef>
                <a:spcPct val="50000"/>
              </a:spcBef>
              <a:spcAft>
                <a:spcPts val="0"/>
              </a:spcAft>
              <a:buNone/>
              <a:defRPr/>
            </a:pPr>
            <a:r>
              <a:rPr lang="ar-KW" sz="2800" b="1" u="sng" dirty="0" smtClean="0">
                <a:latin typeface="Arial" charset="0"/>
              </a:rPr>
              <a:t>320 العلوم السياسة</a:t>
            </a:r>
          </a:p>
          <a:p>
            <a:pPr marL="342900" indent="-342900" algn="r" fontAlgn="auto">
              <a:spcBef>
                <a:spcPct val="50000"/>
              </a:spcBef>
              <a:spcAft>
                <a:spcPts val="0"/>
              </a:spcAft>
              <a:buNone/>
              <a:defRPr/>
            </a:pPr>
            <a:r>
              <a:rPr lang="ar-KW" sz="2800" b="1" dirty="0" smtClean="0">
                <a:latin typeface="Arial" charset="0"/>
              </a:rPr>
              <a:t>330 الاقتصاد</a:t>
            </a:r>
          </a:p>
          <a:p>
            <a:pPr marL="342900" indent="-342900" algn="r" fontAlgn="auto">
              <a:spcBef>
                <a:spcPct val="50000"/>
              </a:spcBef>
              <a:spcAft>
                <a:spcPts val="0"/>
              </a:spcAft>
              <a:buNone/>
              <a:defRPr/>
            </a:pPr>
            <a:r>
              <a:rPr lang="ar-KW" sz="2800" b="1" dirty="0" smtClean="0">
                <a:latin typeface="Arial" charset="0"/>
              </a:rPr>
              <a:t>340 القانون</a:t>
            </a:r>
          </a:p>
          <a:p>
            <a:pPr marL="342900" indent="-342900" algn="r" fontAlgn="auto">
              <a:spcBef>
                <a:spcPct val="50000"/>
              </a:spcBef>
              <a:spcAft>
                <a:spcPts val="0"/>
              </a:spcAft>
              <a:buNone/>
              <a:defRPr/>
            </a:pPr>
            <a:r>
              <a:rPr lang="ar-KW" sz="2800" b="1" dirty="0" smtClean="0">
                <a:latin typeface="Arial" charset="0"/>
              </a:rPr>
              <a:t>350 الادارة العامة</a:t>
            </a:r>
          </a:p>
          <a:p>
            <a:pPr marL="342900" indent="-342900" algn="r" fontAlgn="auto">
              <a:spcBef>
                <a:spcPct val="50000"/>
              </a:spcBef>
              <a:spcAft>
                <a:spcPts val="0"/>
              </a:spcAft>
              <a:buNone/>
              <a:defRPr/>
            </a:pPr>
            <a:r>
              <a:rPr lang="ar-KW" sz="2800" b="1" dirty="0" smtClean="0">
                <a:latin typeface="Arial" charset="0"/>
              </a:rPr>
              <a:t>360 الخدمة الاجتماعية</a:t>
            </a:r>
          </a:p>
          <a:p>
            <a:pPr marL="342900" indent="-342900" algn="r" fontAlgn="auto">
              <a:spcBef>
                <a:spcPct val="50000"/>
              </a:spcBef>
              <a:spcAft>
                <a:spcPts val="0"/>
              </a:spcAft>
              <a:buNone/>
              <a:defRPr/>
            </a:pPr>
            <a:r>
              <a:rPr lang="ar-KW" sz="2800" b="1" dirty="0" smtClean="0">
                <a:latin typeface="Arial" charset="0"/>
              </a:rPr>
              <a:t>370 التربية والتعليم</a:t>
            </a:r>
          </a:p>
          <a:p>
            <a:pPr marL="342900" indent="-342900" algn="r" fontAlgn="auto">
              <a:spcBef>
                <a:spcPct val="50000"/>
              </a:spcBef>
              <a:spcAft>
                <a:spcPts val="0"/>
              </a:spcAft>
              <a:buNone/>
              <a:defRPr/>
            </a:pPr>
            <a:r>
              <a:rPr lang="ar-KW" sz="2800" b="1" dirty="0" smtClean="0">
                <a:latin typeface="Arial" charset="0"/>
              </a:rPr>
              <a:t>380 التجارة</a:t>
            </a:r>
          </a:p>
          <a:p>
            <a:pPr marL="342900" indent="-342900" algn="r" fontAlgn="auto">
              <a:spcBef>
                <a:spcPct val="50000"/>
              </a:spcBef>
              <a:spcAft>
                <a:spcPts val="0"/>
              </a:spcAft>
              <a:buNone/>
              <a:defRPr/>
            </a:pPr>
            <a:r>
              <a:rPr lang="ar-KW" sz="2800" b="1" dirty="0" smtClean="0">
                <a:latin typeface="Arial" charset="0"/>
              </a:rPr>
              <a:t>390 العادات والتقاليد والفلكلور</a:t>
            </a:r>
            <a:endParaRPr lang="en-US" dirty="0"/>
          </a:p>
        </p:txBody>
      </p:sp>
    </p:spTree>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KW"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البنية الاساسية لتصنيف ديوى العشرى</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Content Placeholder 2"/>
          <p:cNvSpPr>
            <a:spLocks noGrp="1"/>
          </p:cNvSpPr>
          <p:nvPr>
            <p:ph idx="1"/>
          </p:nvPr>
        </p:nvSpPr>
        <p:spPr/>
        <p:txBody>
          <a:bodyPr/>
          <a:lstStyle/>
          <a:p>
            <a:pPr algn="ctr">
              <a:buNone/>
            </a:pPr>
            <a:r>
              <a:rPr lang="ar-KW" sz="3200" b="1" dirty="0" smtClean="0"/>
              <a:t>استخدام الاعداد العشرية</a:t>
            </a:r>
          </a:p>
          <a:p>
            <a:pPr algn="r" rtl="1">
              <a:buNone/>
              <a:defRPr/>
            </a:pPr>
            <a:r>
              <a:rPr lang="ar-KW" dirty="0" smtClean="0"/>
              <a:t>مثال:</a:t>
            </a:r>
          </a:p>
          <a:p>
            <a:pPr algn="ctr" rtl="1">
              <a:buNone/>
              <a:defRPr/>
            </a:pPr>
            <a:r>
              <a:rPr lang="ar-KW" dirty="0" smtClean="0"/>
              <a:t> </a:t>
            </a:r>
            <a:r>
              <a:rPr lang="ar-KW" b="1" dirty="0" smtClean="0"/>
              <a:t>3</a:t>
            </a:r>
            <a:r>
              <a:rPr lang="ar-SA" b="1" dirty="0" smtClean="0"/>
              <a:t>2</a:t>
            </a:r>
            <a:r>
              <a:rPr lang="ar-KW" b="1" dirty="0" smtClean="0"/>
              <a:t>0 </a:t>
            </a:r>
            <a:r>
              <a:rPr lang="ar-SA" b="1" dirty="0" smtClean="0"/>
              <a:t>السياسة</a:t>
            </a:r>
            <a:endParaRPr lang="ar-KW" b="1" dirty="0" smtClean="0"/>
          </a:p>
          <a:p>
            <a:pPr algn="ctr" rtl="1">
              <a:buNone/>
              <a:defRPr/>
            </a:pPr>
            <a:r>
              <a:rPr lang="ar-KW" b="1" dirty="0" smtClean="0"/>
              <a:t>3</a:t>
            </a:r>
            <a:r>
              <a:rPr lang="ar-SA" b="1" dirty="0" smtClean="0"/>
              <a:t>2</a:t>
            </a:r>
            <a:r>
              <a:rPr lang="ar-KW" b="1" dirty="0" smtClean="0"/>
              <a:t>7 </a:t>
            </a:r>
            <a:r>
              <a:rPr lang="ar-SA" b="1" dirty="0" smtClean="0"/>
              <a:t>العلاقات الدولية</a:t>
            </a:r>
            <a:endParaRPr lang="ar-KW" b="1" dirty="0" smtClean="0"/>
          </a:p>
          <a:p>
            <a:pPr algn="ctr" rtl="1">
              <a:buNone/>
              <a:defRPr/>
            </a:pPr>
            <a:r>
              <a:rPr lang="ar-KW" b="1" dirty="0" smtClean="0"/>
              <a:t>3</a:t>
            </a:r>
            <a:r>
              <a:rPr lang="ar-SA" b="1" dirty="0" smtClean="0"/>
              <a:t>2</a:t>
            </a:r>
            <a:r>
              <a:rPr lang="ar-KW" b="1" dirty="0" smtClean="0"/>
              <a:t>70.</a:t>
            </a:r>
            <a:r>
              <a:rPr lang="ar-SA" b="1" dirty="0" smtClean="0"/>
              <a:t>9</a:t>
            </a:r>
            <a:r>
              <a:rPr lang="ar-KW" b="1" dirty="0" smtClean="0"/>
              <a:t> </a:t>
            </a:r>
            <a:r>
              <a:rPr lang="ar-SA" b="1" dirty="0" smtClean="0"/>
              <a:t>العلاقات الخارجية بين الدول</a:t>
            </a:r>
          </a:p>
          <a:p>
            <a:pPr algn="ctr" rtl="1">
              <a:buNone/>
              <a:defRPr/>
            </a:pPr>
            <a:r>
              <a:rPr lang="ar-SA" b="1" dirty="0" smtClean="0"/>
              <a:t>327.973العلاقات الخارجية الأمريكية</a:t>
            </a:r>
            <a:endParaRPr lang="en-US" b="1" dirty="0" smtClean="0"/>
          </a:p>
          <a:p>
            <a:pPr algn="ctr" rtl="1">
              <a:buNone/>
              <a:defRPr/>
            </a:pPr>
            <a:r>
              <a:rPr lang="en-US" b="1" dirty="0" smtClean="0"/>
              <a:t>---</a:t>
            </a:r>
          </a:p>
          <a:p>
            <a:pPr algn="ctr">
              <a:buNone/>
            </a:pPr>
            <a:endParaRPr lang="en-US" dirty="0"/>
          </a:p>
        </p:txBody>
      </p:sp>
    </p:spTree>
  </p:cSld>
  <p:clrMapOvr>
    <a:masterClrMapping/>
  </p:clrMapOvr>
  <p:transition spd="slow">
    <p:wip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394</TotalTime>
  <Words>801</Words>
  <Application>Microsoft Office PowerPoint</Application>
  <PresentationFormat>On-screen Show (4:3)</PresentationFormat>
  <Paragraphs>101</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Flow</vt:lpstr>
      <vt:lpstr>محاضرات في التصنيف</vt:lpstr>
      <vt:lpstr>  التصنيف   Classification</vt:lpstr>
      <vt:lpstr>تعريف التصنيف </vt:lpstr>
      <vt:lpstr>التعريف الإصطلاحي للتصنيف</vt:lpstr>
      <vt:lpstr>التصنيف كعلم وكعملية فنية</vt:lpstr>
      <vt:lpstr>وظائف واهمية التصنيف أو الغرض من التصنيف</vt:lpstr>
      <vt:lpstr>Slide 7</vt:lpstr>
      <vt:lpstr>أسس التصنيف</vt:lpstr>
      <vt:lpstr>نظام التصنيف</vt:lpstr>
      <vt:lpstr>الأنظمة الحديثة</vt:lpstr>
      <vt:lpstr>نظم التصنيف الحديثة</vt:lpstr>
      <vt:lpstr>تصنيف ديوي العشري </vt:lpstr>
      <vt:lpstr>نظام ديوي العشري</vt:lpstr>
      <vt:lpstr>ديوي العشري </vt:lpstr>
      <vt:lpstr>الترتيب التنازلي للتقسيم العشري</vt:lpstr>
      <vt:lpstr> جداول التصيف و الرمز: </vt:lpstr>
      <vt:lpstr>خصائص تصنيف ديوي العشري </vt:lpstr>
      <vt:lpstr>البنية الاساسية لتصنيف ديوى العشرى</vt:lpstr>
      <vt:lpstr>البنية الاساسية لتصنيف ديوى العشري </vt:lpstr>
      <vt:lpstr>البنية الاساسية لتصنيف ديوى العشرى </vt:lpstr>
      <vt:lpstr>البنية الاساسية لتصنيف ديوى العشرى</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COMPAQ</dc:creator>
  <cp:lastModifiedBy>COMPAQ</cp:lastModifiedBy>
  <cp:revision>19</cp:revision>
  <dcterms:created xsi:type="dcterms:W3CDTF">2014-04-01T16:37:57Z</dcterms:created>
  <dcterms:modified xsi:type="dcterms:W3CDTF">2014-04-07T17:57:22Z</dcterms:modified>
</cp:coreProperties>
</file>