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8" r:id="rId3"/>
    <p:sldId id="257"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6" d="100"/>
          <a:sy n="66" d="100"/>
        </p:scale>
        <p:origin x="-948"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B93E45B-7822-46F7-8CE5-6217FB6B9FF7}" type="datetimeFigureOut">
              <a:rPr lang="en-US" smtClean="0"/>
              <a:t>4/14/2014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3897E3F-85C4-47F1-A813-E193685B59A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B93E45B-7822-46F7-8CE5-6217FB6B9FF7}" type="datetimeFigureOut">
              <a:rPr lang="en-US" smtClean="0"/>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3897E3F-85C4-47F1-A813-E193685B59A3}"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B93E45B-7822-46F7-8CE5-6217FB6B9FF7}" type="datetimeFigureOut">
              <a:rPr lang="en-US" smtClean="0"/>
              <a:t>4/14/2014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3897E3F-85C4-47F1-A813-E193685B59A3}"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8B93E45B-7822-46F7-8CE5-6217FB6B9FF7}" type="datetimeFigureOut">
              <a:rPr lang="en-US" smtClean="0"/>
              <a:t>4/14/2014</a:t>
            </a:fld>
            <a:endParaRPr lang="en-US"/>
          </a:p>
        </p:txBody>
      </p:sp>
      <p:sp>
        <p:nvSpPr>
          <p:cNvPr id="10" name="Slide Number Placeholder 9"/>
          <p:cNvSpPr>
            <a:spLocks noGrp="1"/>
          </p:cNvSpPr>
          <p:nvPr>
            <p:ph type="sldNum" sz="quarter" idx="16"/>
          </p:nvPr>
        </p:nvSpPr>
        <p:spPr/>
        <p:txBody>
          <a:bodyPr rtlCol="0"/>
          <a:lstStyle/>
          <a:p>
            <a:fld id="{93897E3F-85C4-47F1-A813-E193685B59A3}"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8B93E45B-7822-46F7-8CE5-6217FB6B9FF7}" type="datetimeFigureOut">
              <a:rPr lang="en-US" smtClean="0"/>
              <a:t>4/14/2014</a:t>
            </a:fld>
            <a:endParaRPr lang="en-US"/>
          </a:p>
        </p:txBody>
      </p:sp>
      <p:sp>
        <p:nvSpPr>
          <p:cNvPr id="12" name="Slide Number Placeholder 11"/>
          <p:cNvSpPr>
            <a:spLocks noGrp="1"/>
          </p:cNvSpPr>
          <p:nvPr>
            <p:ph type="sldNum" sz="quarter" idx="16"/>
          </p:nvPr>
        </p:nvSpPr>
        <p:spPr/>
        <p:txBody>
          <a:bodyPr rtlCol="0"/>
          <a:lstStyle/>
          <a:p>
            <a:fld id="{93897E3F-85C4-47F1-A813-E193685B59A3}"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B93E45B-7822-46F7-8CE5-6217FB6B9FF7}" type="datetimeFigureOut">
              <a:rPr lang="en-US" smtClean="0"/>
              <a:t>4/14/2014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3897E3F-85C4-47F1-A813-E193685B59A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3E45B-7822-46F7-8CE5-6217FB6B9FF7}" type="datetimeFigureOut">
              <a:rPr lang="en-US" smtClean="0"/>
              <a:t>4/14/2014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3897E3F-85C4-47F1-A813-E193685B59A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B93E45B-7822-46F7-8CE5-6217FB6B9FF7}" type="datetimeFigureOut">
              <a:rPr lang="en-US" smtClean="0"/>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3897E3F-85C4-47F1-A813-E193685B59A3}"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8B93E45B-7822-46F7-8CE5-6217FB6B9FF7}" type="datetimeFigureOut">
              <a:rPr lang="en-US" smtClean="0"/>
              <a:t>4/14/2014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3897E3F-85C4-47F1-A813-E193685B59A3}"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93E45B-7822-46F7-8CE5-6217FB6B9FF7}" type="datetimeFigureOut">
              <a:rPr lang="en-US" smtClean="0"/>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97E3F-85C4-47F1-A813-E193685B59A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8B93E45B-7822-46F7-8CE5-6217FB6B9FF7}" type="datetimeFigureOut">
              <a:rPr lang="en-US" smtClean="0"/>
              <a:t>4/14/2014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3897E3F-85C4-47F1-A813-E193685B59A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B93E45B-7822-46F7-8CE5-6217FB6B9FF7}" type="datetimeFigureOut">
              <a:rPr lang="en-US" smtClean="0"/>
              <a:t>4/14/2014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3897E3F-85C4-47F1-A813-E193685B59A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4" name="Picture 3" descr="http://2.bp.blogspot.com/-NxDBabAjEGU/Up4-a6pkX-I/AAAAAAAAAvg/fRlmf7CkpEk/s1600/School-Powerpoint-Background-78765.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Rectangle 4"/>
          <p:cNvSpPr/>
          <p:nvPr/>
        </p:nvSpPr>
        <p:spPr>
          <a:xfrm>
            <a:off x="914400" y="1143000"/>
            <a:ext cx="7239000" cy="1077218"/>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3200" b="1" spc="50" dirty="0" smtClean="0">
                <a:ln w="11430"/>
                <a:solidFill>
                  <a:schemeClr val="bg1"/>
                </a:solidFill>
                <a:effectLst>
                  <a:outerShdw blurRad="76200" dist="50800" dir="5400000" algn="tl" rotWithShape="0">
                    <a:srgbClr val="000000">
                      <a:alpha val="65000"/>
                    </a:srgbClr>
                  </a:outerShdw>
                </a:effectLst>
              </a:rPr>
              <a:t>الاسبوع االعاشر                                     محاضرة رقم (10)</a:t>
            </a:r>
            <a:endParaRPr lang="en-US" sz="3200" b="1" spc="50" dirty="0">
              <a:ln w="11430"/>
              <a:solidFill>
                <a:schemeClr val="bg1"/>
              </a:solidFill>
              <a:effectLst>
                <a:outerShdw blurRad="76200" dist="50800" dir="5400000" algn="tl" rotWithShape="0">
                  <a:srgbClr val="000000">
                    <a:alpha val="65000"/>
                  </a:srgbClr>
                </a:outerShdw>
              </a:effectLst>
            </a:endParaRPr>
          </a:p>
        </p:txBody>
      </p:sp>
      <p:sp>
        <p:nvSpPr>
          <p:cNvPr id="6" name="Rectangle 5"/>
          <p:cNvSpPr/>
          <p:nvPr/>
        </p:nvSpPr>
        <p:spPr>
          <a:xfrm>
            <a:off x="533400" y="2514600"/>
            <a:ext cx="7772400" cy="1569660"/>
          </a:xfrm>
          <a:prstGeom prst="rect">
            <a:avLst/>
          </a:prstGeom>
        </p:spPr>
        <p:txBody>
          <a:bodyPr wrap="square">
            <a:prstTxWarp prst="textInflateBottom">
              <a:avLst/>
            </a:prstTxWarp>
            <a:spAutoFit/>
          </a:bodyPr>
          <a:lstStyle/>
          <a:p>
            <a:pPr algn="ctr"/>
            <a:endParaRPr lang="ar-SA" sz="3200" b="1" dirty="0" smtClean="0">
              <a:ln w="11430"/>
              <a:solidFill>
                <a:schemeClr val="bg1"/>
              </a:solidFill>
              <a:effectLst>
                <a:outerShdw blurRad="50800" dist="39000" dir="5460000" algn="tl">
                  <a:srgbClr val="000000">
                    <a:alpha val="38000"/>
                  </a:srgbClr>
                </a:outerShdw>
              </a:effectLst>
            </a:endParaRPr>
          </a:p>
          <a:p>
            <a:pPr algn="ctr"/>
            <a:r>
              <a:rPr lang="ar-SA" sz="3200" b="1" dirty="0" smtClean="0">
                <a:ln w="11430"/>
                <a:solidFill>
                  <a:schemeClr val="bg1"/>
                </a:solidFill>
                <a:effectLst>
                  <a:outerShdw blurRad="50800" dist="39000" dir="5460000" algn="tl">
                    <a:srgbClr val="000000">
                      <a:alpha val="38000"/>
                    </a:srgbClr>
                  </a:outerShdw>
                </a:effectLst>
              </a:rPr>
              <a:t> </a:t>
            </a:r>
            <a:r>
              <a:rPr lang="ar-SA" sz="3200" b="1" dirty="0" smtClean="0">
                <a:ln w="11430">
                  <a:solidFill>
                    <a:schemeClr val="accent2"/>
                  </a:solidFill>
                </a:ln>
                <a:solidFill>
                  <a:schemeClr val="bg1"/>
                </a:solidFill>
                <a:effectLst>
                  <a:outerShdw blurRad="50800" dist="39000" dir="5460000" algn="tl">
                    <a:srgbClr val="000000">
                      <a:alpha val="38000"/>
                    </a:srgbClr>
                  </a:outerShdw>
                </a:effectLst>
              </a:rPr>
              <a:t>التحليل الموضوعي والتصنيف </a:t>
            </a:r>
          </a:p>
          <a:p>
            <a:pPr algn="ctr"/>
            <a:r>
              <a:rPr lang="ar-SA" sz="3200" b="1" dirty="0" smtClean="0">
                <a:ln w="11430">
                  <a:solidFill>
                    <a:schemeClr val="accent2"/>
                  </a:solidFill>
                </a:ln>
                <a:solidFill>
                  <a:schemeClr val="bg1"/>
                </a:solidFill>
                <a:effectLst>
                  <a:outerShdw blurRad="50800" dist="39000" dir="5460000" algn="tl">
                    <a:srgbClr val="000000">
                      <a:alpha val="38000"/>
                    </a:srgbClr>
                  </a:outerShdw>
                </a:effectLst>
              </a:rPr>
              <a:t>تصنيف ديوي العشري</a:t>
            </a:r>
            <a:endParaRPr lang="en-US" sz="3200" b="1" dirty="0">
              <a:ln w="11430">
                <a:solidFill>
                  <a:schemeClr val="accent2"/>
                </a:solidFill>
              </a:ln>
              <a:solidFill>
                <a:schemeClr val="bg1"/>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effectLst>
                  <a:glow rad="228600">
                    <a:schemeClr val="accent2">
                      <a:satMod val="175000"/>
                      <a:alpha val="40000"/>
                    </a:schemeClr>
                  </a:glow>
                </a:effectLst>
              </a:rPr>
              <a:t>اسباب نجاح وانتشار النظام</a:t>
            </a:r>
            <a:endParaRPr lang="en-US" dirty="0">
              <a:effectLst>
                <a:glow rad="228600">
                  <a:schemeClr val="accent2">
                    <a:satMod val="175000"/>
                    <a:alpha val="40000"/>
                  </a:schemeClr>
                </a:glow>
              </a:effectLst>
            </a:endParaRPr>
          </a:p>
        </p:txBody>
      </p:sp>
      <p:sp>
        <p:nvSpPr>
          <p:cNvPr id="3" name="Content Placeholder 2"/>
          <p:cNvSpPr>
            <a:spLocks noGrp="1"/>
          </p:cNvSpPr>
          <p:nvPr>
            <p:ph sz="quarter" idx="1"/>
          </p:nvPr>
        </p:nvSpPr>
        <p:spPr/>
        <p:txBody>
          <a:bodyPr>
            <a:normAutofit fontScale="70000" lnSpcReduction="20000"/>
          </a:bodyPr>
          <a:lstStyle/>
          <a:p>
            <a:pPr algn="r">
              <a:buNone/>
            </a:pPr>
            <a:r>
              <a:rPr lang="en-US" dirty="0" smtClean="0"/>
              <a:t/>
            </a:r>
            <a:br>
              <a:rPr lang="en-US" dirty="0" smtClean="0"/>
            </a:br>
            <a:r>
              <a:rPr lang="ar-SA" dirty="0" smtClean="0"/>
              <a:t>  </a:t>
            </a:r>
            <a:r>
              <a:rPr lang="ar-SA" sz="4100" dirty="0" smtClean="0"/>
              <a:t>- ظهوره </a:t>
            </a:r>
            <a:r>
              <a:rPr lang="ar-SA" sz="4100" dirty="0" smtClean="0"/>
              <a:t>في الوقت المناسب حين تحولت المكتبات الامريكية من </a:t>
            </a:r>
            <a:r>
              <a:rPr lang="ar-SA" sz="4100" dirty="0" smtClean="0"/>
              <a:t>الرفوف </a:t>
            </a:r>
            <a:r>
              <a:rPr lang="ar-SA" sz="4100" dirty="0" smtClean="0"/>
              <a:t>المغلقة الى المفتوحة</a:t>
            </a:r>
            <a:r>
              <a:rPr lang="en-US" sz="4100" dirty="0" smtClean="0"/>
              <a:t/>
            </a:r>
            <a:br>
              <a:rPr lang="en-US" sz="4100" dirty="0" smtClean="0"/>
            </a:br>
            <a:r>
              <a:rPr lang="ar-SA" sz="4100" dirty="0" smtClean="0"/>
              <a:t>- نظام </a:t>
            </a:r>
            <a:r>
              <a:rPr lang="ar-SA" sz="4100" dirty="0" smtClean="0"/>
              <a:t>عملي وسهل وبسيط حيث ان الخطة الموضوعية وتقسيماتها وترتيبها كانت متميزة وخاصة باستخدام الارقام العربية في الترتيب ( حيث ان باقي انواع الارقام الاخرى لا يوجد بها الصفر ) لان الارقام اللاتينية لا يوجد بها صفر</a:t>
            </a:r>
            <a:r>
              <a:rPr lang="en-US" sz="4100" dirty="0" smtClean="0"/>
              <a:t/>
            </a:r>
            <a:br>
              <a:rPr lang="en-US" sz="4100" dirty="0" smtClean="0"/>
            </a:br>
            <a:r>
              <a:rPr lang="ar-SA" sz="4100" dirty="0" smtClean="0"/>
              <a:t>  - متابعة </a:t>
            </a:r>
            <a:r>
              <a:rPr lang="ar-SA" sz="4100" dirty="0" smtClean="0"/>
              <a:t>تطوير هذا النظام من قبل ديوي نفسه والاخصائيين من </a:t>
            </a:r>
            <a:r>
              <a:rPr lang="ar-SA" sz="4100" dirty="0" smtClean="0"/>
              <a:t>بعده   </a:t>
            </a:r>
          </a:p>
          <a:p>
            <a:pPr algn="r">
              <a:buNone/>
            </a:pPr>
            <a:r>
              <a:rPr lang="ar-SA" sz="4100" dirty="0" smtClean="0"/>
              <a:t>- اعتماد </a:t>
            </a:r>
            <a:r>
              <a:rPr lang="ar-SA" sz="4100" dirty="0" smtClean="0"/>
              <a:t>الموضوع اساسا في التقسيم</a:t>
            </a:r>
            <a:r>
              <a:rPr lang="en-US" sz="3800" dirty="0" smtClean="0"/>
              <a:t/>
            </a:r>
            <a:br>
              <a:rPr lang="en-US" sz="3800" dirty="0" smtClean="0"/>
            </a:br>
            <a:r>
              <a:rPr lang="en-US" dirty="0" smtClean="0"/>
              <a:t/>
            </a:r>
            <a:br>
              <a:rPr lang="en-US" dirty="0" smtClean="0"/>
            </a:b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610600" cy="838200"/>
          </a:xfrm>
        </p:spPr>
        <p:txBody>
          <a:bodyPr>
            <a:normAutofit/>
          </a:bodyPr>
          <a:lstStyle/>
          <a:p>
            <a:pPr algn="ctr"/>
            <a:r>
              <a:rPr lang="ar-SA" sz="4400" b="1" cap="none" dirty="0" smtClean="0">
                <a:ln w="18415" cmpd="sng">
                  <a:solidFill>
                    <a:srgbClr val="FFFFFF"/>
                  </a:solidFill>
                  <a:prstDash val="solid"/>
                </a:ln>
                <a:solidFill>
                  <a:srgbClr val="FFFFFF"/>
                </a:solidFill>
                <a:effectLst>
                  <a:glow rad="228600">
                    <a:schemeClr val="accent2">
                      <a:satMod val="175000"/>
                      <a:alpha val="40000"/>
                    </a:schemeClr>
                  </a:glow>
                  <a:outerShdw blurRad="63500" dir="3600000" algn="tl" rotWithShape="0">
                    <a:srgbClr val="000000">
                      <a:alpha val="70000"/>
                    </a:srgbClr>
                  </a:outerShdw>
                </a:effectLst>
                <a:latin typeface="Traditional Arabic" pitchFamily="18" charset="-78"/>
                <a:cs typeface="Traditional Arabic" pitchFamily="18" charset="-78"/>
              </a:rPr>
              <a:t>المكونات المادية والموضوعية لنظام ديوي العشري</a:t>
            </a:r>
            <a:endParaRPr lang="en-US" sz="4400" b="1" cap="none" dirty="0">
              <a:ln w="18415" cmpd="sng">
                <a:solidFill>
                  <a:srgbClr val="FFFFFF"/>
                </a:solidFill>
                <a:prstDash val="solid"/>
              </a:ln>
              <a:solidFill>
                <a:srgbClr val="FFFFFF"/>
              </a:solidFill>
              <a:effectLst>
                <a:glow rad="228600">
                  <a:schemeClr val="accent2">
                    <a:satMod val="175000"/>
                    <a:alpha val="40000"/>
                  </a:schemeClr>
                </a:glow>
                <a:outerShdw blurRad="63500" dir="3600000" algn="tl" rotWithShape="0">
                  <a:srgbClr val="000000">
                    <a:alpha val="70000"/>
                  </a:srgbClr>
                </a:outerShdw>
              </a:effectLst>
              <a:latin typeface="Traditional Arabic" pitchFamily="18" charset="-78"/>
              <a:cs typeface="Traditional Arabic" pitchFamily="18" charset="-78"/>
            </a:endParaRPr>
          </a:p>
        </p:txBody>
      </p:sp>
      <p:sp>
        <p:nvSpPr>
          <p:cNvPr id="3" name="Content Placeholder 2"/>
          <p:cNvSpPr>
            <a:spLocks noGrp="1"/>
          </p:cNvSpPr>
          <p:nvPr>
            <p:ph sz="quarter" idx="1"/>
          </p:nvPr>
        </p:nvSpPr>
        <p:spPr>
          <a:xfrm>
            <a:off x="502920" y="838200"/>
            <a:ext cx="8183880" cy="4572000"/>
          </a:xfrm>
        </p:spPr>
        <p:txBody>
          <a:bodyPr>
            <a:noAutofit/>
          </a:bodyPr>
          <a:lstStyle/>
          <a:p>
            <a:pPr algn="r">
              <a:buNone/>
            </a:pP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rPr>
              <a:t/>
            </a:r>
            <a:b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rPr>
            </a:b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rPr>
              <a:t>    </a:t>
            </a:r>
            <a:r>
              <a:rPr lang="ar-SA"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المجلد </a:t>
            </a:r>
            <a:r>
              <a:rPr lang="ar-SA"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الاول : يشتمل على المقدمة والجداول المساعدة واشارة الى التعديلات التي تمت على كل طبعة</a:t>
            </a:r>
            <a: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
            </a:r>
            <a:b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br>
            <a: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 </a:t>
            </a:r>
            <a:r>
              <a:rPr lang="ar-SA"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المجلد الثاني : يشتمل الخلاصات الثلاثة والجداول الرئيسية من ( 000 - 500</a:t>
            </a:r>
            <a: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 )</a:t>
            </a:r>
            <a:b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br>
            <a: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 </a:t>
            </a:r>
            <a:r>
              <a:rPr lang="ar-SA"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المجلد الثالث : يشتمل على الجداول الرئيسية من ( 600 – 999</a:t>
            </a:r>
            <a: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 )</a:t>
            </a:r>
            <a:b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br>
            <a:r>
              <a:rPr lang="en-US"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 </a:t>
            </a:r>
            <a:r>
              <a:rPr lang="ar-SA" sz="3600" b="1" dirty="0" smtClean="0">
                <a:ln w="1905"/>
                <a:solidFill>
                  <a:srgbClr val="7030A0"/>
                </a:solidFill>
                <a:effectLst>
                  <a:innerShdw blurRad="69850" dist="43180" dir="5400000">
                    <a:srgbClr val="000000">
                      <a:alpha val="65000"/>
                    </a:srgbClr>
                  </a:innerShdw>
                </a:effectLst>
                <a:latin typeface="Traditional Arabic" pitchFamily="18" charset="-78"/>
                <a:cs typeface="Traditional Arabic" pitchFamily="18" charset="-78"/>
              </a:rPr>
              <a:t>المجلد الرابع : الكشاف التحليلي او النسبي</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rPr>
              <a:t/>
            </a:r>
            <a:b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rPr>
            </a:b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effectLst>
                  <a:glow rad="228600">
                    <a:schemeClr val="accent2">
                      <a:satMod val="175000"/>
                      <a:alpha val="40000"/>
                    </a:schemeClr>
                  </a:glow>
                </a:effectLst>
              </a:rPr>
              <a:t>اسباب نجاح وانتشار النظام</a:t>
            </a:r>
            <a:endParaRPr lang="en-US" dirty="0"/>
          </a:p>
        </p:txBody>
      </p:sp>
      <p:sp>
        <p:nvSpPr>
          <p:cNvPr id="3" name="Content Placeholder 2"/>
          <p:cNvSpPr>
            <a:spLocks noGrp="1"/>
          </p:cNvSpPr>
          <p:nvPr>
            <p:ph sz="quarter" idx="1"/>
          </p:nvPr>
        </p:nvSpPr>
        <p:spPr/>
        <p:txBody>
          <a:bodyPr>
            <a:normAutofit lnSpcReduction="10000"/>
          </a:bodyPr>
          <a:lstStyle/>
          <a:p>
            <a:pPr algn="r">
              <a:buNone/>
            </a:pPr>
            <a:r>
              <a:rPr lang="ar-SA" sz="3200" dirty="0" smtClean="0"/>
              <a:t>  - يحتوي </a:t>
            </a:r>
            <a:r>
              <a:rPr lang="ar-SA" sz="3200" dirty="0" smtClean="0"/>
              <a:t>النظام على مجموعة من وسائل التذكر وهي جدول اللغات والاداب والتاريخ والجغرافيا</a:t>
            </a:r>
            <a:r>
              <a:rPr lang="en-US" sz="3200" dirty="0" smtClean="0"/>
              <a:t/>
            </a:r>
            <a:br>
              <a:rPr lang="en-US" sz="3200" dirty="0" smtClean="0"/>
            </a:br>
            <a:r>
              <a:rPr lang="ar-SA" sz="3200" dirty="0" smtClean="0"/>
              <a:t>  - قيام </a:t>
            </a:r>
            <a:r>
              <a:rPr lang="ar-SA" sz="3200" dirty="0" smtClean="0"/>
              <a:t>مكتبة الكونغرس بالاشراف على النظام واستخدام رقم ديوي على بطاقاتها مما جعل الكثير من المكتبات يعتمدون هذه البطاقات الجاهزة لتوفير الدقة والوقت والجهد اللازم لاعداد البطاقات</a:t>
            </a:r>
            <a:r>
              <a:rPr lang="en-US" sz="3200" dirty="0" smtClean="0"/>
              <a:t/>
            </a:r>
            <a:br>
              <a:rPr lang="en-US" sz="3200" dirty="0" smtClean="0"/>
            </a:br>
            <a:r>
              <a:rPr lang="en-US" sz="3200" dirty="0" smtClean="0"/>
              <a:t>. </a:t>
            </a:r>
            <a:r>
              <a:rPr lang="ar-SA" sz="3200" dirty="0" smtClean="0"/>
              <a:t>  - المرونة </a:t>
            </a:r>
            <a:r>
              <a:rPr lang="ar-SA" sz="3200" dirty="0" smtClean="0"/>
              <a:t>الفائقة في النظام مما جعل الكثير من الامم تجري عليها تعديلا يتوافق مع احتياجاتها حيث تم ترجمته الى اكثر من 30 لغة</a:t>
            </a:r>
            <a:r>
              <a:rPr lang="en-US" sz="3200" dirty="0" smtClean="0"/>
              <a:t/>
            </a:r>
            <a:br>
              <a:rPr lang="en-US" sz="3200" dirty="0" smtClean="0"/>
            </a:br>
            <a:r>
              <a:rPr lang="ar-SA" sz="3200" dirty="0" smtClean="0"/>
              <a:t>  - ظهور </a:t>
            </a:r>
            <a:r>
              <a:rPr lang="ar-SA" sz="3200" dirty="0" smtClean="0"/>
              <a:t>ديوي </a:t>
            </a:r>
            <a:r>
              <a:rPr lang="ar-SA" sz="3200" dirty="0" smtClean="0"/>
              <a:t>الالكتروني</a:t>
            </a:r>
            <a:endParaRPr lang="en-US" sz="3200" dirty="0"/>
          </a:p>
        </p:txBody>
      </p:sp>
    </p:spTree>
  </p:cSld>
  <p:clrMapOvr>
    <a:masterClrMapping/>
  </p:clrMapOvr>
  <p:transition spd="slow">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
            </a:r>
            <a:br>
              <a:rPr lang="en-US" b="1" dirty="0" smtClean="0"/>
            </a:br>
            <a:r>
              <a:rPr lang="en-US" b="1" dirty="0" smtClean="0"/>
              <a:t>** </a:t>
            </a:r>
            <a:r>
              <a:rPr lang="ar-SA" b="1" dirty="0" smtClean="0">
                <a:effectLst>
                  <a:glow rad="228600">
                    <a:schemeClr val="accent2">
                      <a:satMod val="175000"/>
                      <a:alpha val="40000"/>
                    </a:schemeClr>
                  </a:glow>
                </a:effectLst>
              </a:rPr>
              <a:t>الانتقادات الموجهة لديوي</a:t>
            </a:r>
            <a:endParaRPr lang="en-US" dirty="0">
              <a:effectLst>
                <a:glow rad="228600">
                  <a:schemeClr val="accent2">
                    <a:satMod val="175000"/>
                    <a:alpha val="40000"/>
                  </a:schemeClr>
                </a:glow>
              </a:effectLst>
            </a:endParaRPr>
          </a:p>
        </p:txBody>
      </p:sp>
      <p:sp>
        <p:nvSpPr>
          <p:cNvPr id="3" name="Content Placeholder 2"/>
          <p:cNvSpPr>
            <a:spLocks noGrp="1"/>
          </p:cNvSpPr>
          <p:nvPr>
            <p:ph sz="quarter" idx="1"/>
          </p:nvPr>
        </p:nvSpPr>
        <p:spPr/>
        <p:txBody>
          <a:bodyPr>
            <a:normAutofit lnSpcReduction="10000"/>
          </a:bodyPr>
          <a:lstStyle/>
          <a:p>
            <a:pPr algn="r"/>
            <a:r>
              <a:rPr lang="ar-SA" b="1" dirty="0" smtClean="0">
                <a:solidFill>
                  <a:srgbClr val="C00000"/>
                </a:solidFill>
              </a:rPr>
              <a:t>التشتت الموضوعي </a:t>
            </a:r>
            <a:r>
              <a:rPr lang="en-US" b="1" dirty="0" smtClean="0"/>
              <a:t/>
            </a:r>
            <a:br>
              <a:rPr lang="en-US" b="1" dirty="0" smtClean="0"/>
            </a:br>
            <a:r>
              <a:rPr lang="en-US" b="1" dirty="0" smtClean="0"/>
              <a:t> </a:t>
            </a:r>
            <a:r>
              <a:rPr lang="ar-SA" b="1" dirty="0" smtClean="0"/>
              <a:t> </a:t>
            </a:r>
            <a:r>
              <a:rPr lang="ar-SA" dirty="0" smtClean="0"/>
              <a:t>-  فصل </a:t>
            </a:r>
            <a:r>
              <a:rPr lang="ar-SA" dirty="0" smtClean="0"/>
              <a:t>علم الاجتماع عن الخدمة الاجتماعية</a:t>
            </a:r>
            <a:r>
              <a:rPr lang="en-US" dirty="0" smtClean="0"/>
              <a:t/>
            </a:r>
            <a:br>
              <a:rPr lang="en-US" dirty="0" smtClean="0"/>
            </a:br>
            <a:r>
              <a:rPr lang="en-US" dirty="0" smtClean="0"/>
              <a:t> </a:t>
            </a:r>
            <a:r>
              <a:rPr lang="ar-SA" dirty="0" smtClean="0"/>
              <a:t> - فصل </a:t>
            </a:r>
            <a:r>
              <a:rPr lang="ar-SA" dirty="0" smtClean="0"/>
              <a:t>علم الاجتماع عن العادات</a:t>
            </a:r>
            <a:r>
              <a:rPr lang="en-US" dirty="0" smtClean="0"/>
              <a:t/>
            </a:r>
            <a:br>
              <a:rPr lang="en-US" dirty="0" smtClean="0"/>
            </a:br>
            <a:r>
              <a:rPr lang="ar-SA" dirty="0" smtClean="0"/>
              <a:t> -  فصل </a:t>
            </a:r>
            <a:r>
              <a:rPr lang="ar-SA" dirty="0" smtClean="0"/>
              <a:t>ادارة الاعمال عن الادارة العامة</a:t>
            </a:r>
            <a:r>
              <a:rPr lang="en-US" dirty="0" smtClean="0"/>
              <a:t/>
            </a:r>
            <a:br>
              <a:rPr lang="en-US" dirty="0" smtClean="0"/>
            </a:br>
            <a:r>
              <a:rPr lang="ar-SA" dirty="0" smtClean="0"/>
              <a:t> - فصل </a:t>
            </a:r>
            <a:r>
              <a:rPr lang="ar-SA" dirty="0" smtClean="0"/>
              <a:t>التجارة عن الاقتصاد</a:t>
            </a:r>
            <a:r>
              <a:rPr lang="en-US" dirty="0" smtClean="0"/>
              <a:t/>
            </a:r>
            <a:br>
              <a:rPr lang="en-US" dirty="0" smtClean="0"/>
            </a:br>
            <a:r>
              <a:rPr lang="ar-SA" dirty="0" smtClean="0"/>
              <a:t> -  فصل </a:t>
            </a:r>
            <a:r>
              <a:rPr lang="ar-SA" dirty="0" smtClean="0"/>
              <a:t>اللغة عن </a:t>
            </a:r>
            <a:r>
              <a:rPr lang="ar-SA" dirty="0" smtClean="0"/>
              <a:t>الادب       </a:t>
            </a:r>
            <a:r>
              <a:rPr lang="en-US" b="1" dirty="0" smtClean="0"/>
              <a:t/>
            </a:r>
            <a:br>
              <a:rPr lang="en-US" b="1" dirty="0" smtClean="0"/>
            </a:br>
            <a:r>
              <a:rPr lang="en-US" b="1" dirty="0" smtClean="0"/>
              <a:t> </a:t>
            </a:r>
            <a:r>
              <a:rPr lang="ar-SA" b="1" dirty="0" smtClean="0"/>
              <a:t> </a:t>
            </a:r>
            <a:r>
              <a:rPr lang="ar-SA" b="1" dirty="0" smtClean="0">
                <a:solidFill>
                  <a:srgbClr val="C00000"/>
                </a:solidFill>
              </a:rPr>
              <a:t>الحصرية </a:t>
            </a:r>
            <a:r>
              <a:rPr lang="ar-SA" dirty="0" smtClean="0">
                <a:solidFill>
                  <a:srgbClr val="C00000"/>
                </a:solidFill>
              </a:rPr>
              <a:t>:</a:t>
            </a:r>
            <a:r>
              <a:rPr lang="ar-SA" dirty="0" smtClean="0"/>
              <a:t>   قيد </a:t>
            </a:r>
            <a:r>
              <a:rPr lang="ar-SA" dirty="0" smtClean="0"/>
              <a:t>المعرفة البشرية في عشرة اصول </a:t>
            </a:r>
            <a:r>
              <a:rPr lang="ar-SA" dirty="0" smtClean="0"/>
              <a:t>فقط      </a:t>
            </a:r>
            <a:r>
              <a:rPr lang="en-US" dirty="0" smtClean="0"/>
              <a:t/>
            </a:r>
            <a:br>
              <a:rPr lang="en-US" dirty="0" smtClean="0"/>
            </a:br>
            <a:r>
              <a:rPr lang="ar-SA" dirty="0" smtClean="0"/>
              <a:t> </a:t>
            </a:r>
            <a:r>
              <a:rPr lang="ar-SA" b="1" dirty="0" smtClean="0"/>
              <a:t>ا</a:t>
            </a:r>
            <a:r>
              <a:rPr lang="ar-SA" b="1" dirty="0" smtClean="0">
                <a:solidFill>
                  <a:srgbClr val="C00000"/>
                </a:solidFill>
              </a:rPr>
              <a:t>لتحيز</a:t>
            </a:r>
            <a:r>
              <a:rPr lang="ar-SA" dirty="0" smtClean="0"/>
              <a:t> :  تحيزه </a:t>
            </a:r>
            <a:r>
              <a:rPr lang="ar-SA" dirty="0" smtClean="0"/>
              <a:t>في توزيع الموضوعات لاحتياجات المكتبات الامريكية </a:t>
            </a:r>
            <a:r>
              <a:rPr lang="ar-SA" dirty="0" smtClean="0"/>
              <a:t>  والاوروبية </a:t>
            </a:r>
            <a:r>
              <a:rPr lang="ar-SA" dirty="0" smtClean="0"/>
              <a:t>في موضوعات اللغة والتاريخ والادب والجغرافية واهماله للاحتياجات العربية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200" b="1" dirty="0" smtClean="0">
                <a:effectLst>
                  <a:glow rad="228600">
                    <a:schemeClr val="accent2">
                      <a:satMod val="175000"/>
                      <a:alpha val="40000"/>
                    </a:schemeClr>
                  </a:glow>
                </a:effectLst>
              </a:rPr>
              <a:t>الجداول المساعدة في نظام ديوي العشري </a:t>
            </a:r>
            <a:endParaRPr lang="en-US" sz="3200" b="1" dirty="0">
              <a:effectLst>
                <a:glow rad="228600">
                  <a:schemeClr val="accent2">
                    <a:satMod val="175000"/>
                    <a:alpha val="40000"/>
                  </a:schemeClr>
                </a:glow>
              </a:effectLst>
            </a:endParaRPr>
          </a:p>
        </p:txBody>
      </p:sp>
      <p:sp>
        <p:nvSpPr>
          <p:cNvPr id="3" name="Content Placeholder 2"/>
          <p:cNvSpPr>
            <a:spLocks noGrp="1"/>
          </p:cNvSpPr>
          <p:nvPr>
            <p:ph sz="quarter" idx="1"/>
          </p:nvPr>
        </p:nvSpPr>
        <p:spPr/>
        <p:txBody>
          <a:bodyPr>
            <a:normAutofit fontScale="92500"/>
          </a:bodyPr>
          <a:lstStyle/>
          <a:p>
            <a:pPr algn="r">
              <a:buFont typeface="Wingdings" pitchFamily="2" charset="2"/>
              <a:buChar char="q"/>
            </a:pPr>
            <a:r>
              <a:rPr lang="ar-SA" b="1" dirty="0" smtClean="0"/>
              <a:t>   </a:t>
            </a:r>
            <a:r>
              <a:rPr lang="ar-SA" sz="3500" b="1" i="1" u="sng" dirty="0" smtClean="0">
                <a:solidFill>
                  <a:srgbClr val="002060"/>
                </a:solidFill>
                <a:effectLst>
                  <a:glow rad="63500">
                    <a:schemeClr val="accent6">
                      <a:satMod val="175000"/>
                      <a:alpha val="40000"/>
                    </a:schemeClr>
                  </a:glow>
                </a:effectLst>
              </a:rPr>
              <a:t>جدول التقسيمات الفردية الموحدة أو أقسام الشكل     </a:t>
            </a:r>
            <a:r>
              <a:rPr lang="en-US" b="1" i="1" u="sng" dirty="0" smtClean="0">
                <a:solidFill>
                  <a:srgbClr val="002060"/>
                </a:solidFill>
                <a:effectLst>
                  <a:glow rad="63500">
                    <a:schemeClr val="accent6">
                      <a:satMod val="175000"/>
                      <a:alpha val="40000"/>
                    </a:schemeClr>
                  </a:glow>
                </a:effectLst>
              </a:rPr>
              <a:t/>
            </a:r>
            <a:br>
              <a:rPr lang="en-US" b="1" i="1" u="sng" dirty="0" smtClean="0">
                <a:solidFill>
                  <a:srgbClr val="002060"/>
                </a:solidFill>
                <a:effectLst>
                  <a:glow rad="63500">
                    <a:schemeClr val="accent6">
                      <a:satMod val="175000"/>
                      <a:alpha val="40000"/>
                    </a:schemeClr>
                  </a:glow>
                </a:effectLst>
              </a:rPr>
            </a:br>
            <a:r>
              <a:rPr lang="en-US" b="1" dirty="0" smtClean="0"/>
              <a:t/>
            </a:r>
            <a:br>
              <a:rPr lang="en-US" b="1" dirty="0" smtClean="0"/>
            </a:br>
            <a:r>
              <a:rPr lang="en-US" b="1" dirty="0" smtClean="0"/>
              <a:t> </a:t>
            </a:r>
            <a:r>
              <a:rPr lang="ar-SA" b="1" dirty="0" smtClean="0"/>
              <a:t> -  يتناول </a:t>
            </a:r>
            <a:r>
              <a:rPr lang="ar-SA" b="1" dirty="0" smtClean="0"/>
              <a:t>بعض المؤلفين الموضوعات من وجهة النظر الفلسفية أو التاريخية أو تعالج هذه الموضوعات في شكل مختصرات أو مقالات أو معاجم مرتبة ترتيبا خاصا أو على هيئة موسوعة </a:t>
            </a:r>
            <a:endParaRPr lang="ar-SA" b="1" dirty="0" smtClean="0"/>
          </a:p>
          <a:p>
            <a:pPr algn="r">
              <a:buFont typeface="Wingdings" pitchFamily="2" charset="2"/>
              <a:buChar char="q"/>
            </a:pPr>
            <a:r>
              <a:rPr lang="ar-SA" b="1" dirty="0" smtClean="0"/>
              <a:t>- هذه </a:t>
            </a:r>
            <a:r>
              <a:rPr lang="ar-SA" b="1" dirty="0" smtClean="0"/>
              <a:t>الأشكال يمكن صياغة أي موضوع في قالبها ولتمييز هذه الكتب عن غيرها من الكتب التي تتناول الموضوع بطريقة عادية فقد تضمنت خطة ديوي أرقاما خاصة بالشكل حتى يدل رقم تصنيف الكتاب على الموضوع والشكل الذي ظهر به الكتاب في الوقت نفسه وأطلق على هذه التقسيمات أقسام </a:t>
            </a:r>
            <a:r>
              <a:rPr lang="ar-SA" b="1" dirty="0" smtClean="0"/>
              <a:t>الشكل</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228600">
                    <a:schemeClr val="accent1">
                      <a:satMod val="175000"/>
                      <a:alpha val="40000"/>
                    </a:schemeClr>
                  </a:glow>
                  <a:outerShdw blurRad="38100" dist="38100" dir="7020000" algn="tl">
                    <a:srgbClr val="000000">
                      <a:alpha val="35000"/>
                    </a:srgbClr>
                  </a:outerShdw>
                </a:effectLst>
              </a:rPr>
              <a:t>الجدول المساعد الأول</a:t>
            </a:r>
            <a:endParaRPr lang="en-US"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228600">
                  <a:schemeClr val="accent1">
                    <a:satMod val="175000"/>
                    <a:alpha val="40000"/>
                  </a:schemeClr>
                </a:glow>
                <a:outerShdw blurRad="38100" dist="38100" dir="7020000" algn="tl">
                  <a:srgbClr val="000000">
                    <a:alpha val="35000"/>
                  </a:srgbClr>
                </a:outerShdw>
              </a:effectLst>
            </a:endParaRPr>
          </a:p>
        </p:txBody>
      </p:sp>
      <p:sp>
        <p:nvSpPr>
          <p:cNvPr id="3" name="Content Placeholder 2"/>
          <p:cNvSpPr>
            <a:spLocks noGrp="1"/>
          </p:cNvSpPr>
          <p:nvPr>
            <p:ph sz="quarter" idx="1"/>
          </p:nvPr>
        </p:nvSpPr>
        <p:spPr/>
        <p:txBody>
          <a:bodyPr>
            <a:normAutofit fontScale="92500" lnSpcReduction="10000"/>
          </a:bodyPr>
          <a:lstStyle/>
          <a:p>
            <a:pPr algn="ctr">
              <a:buNone/>
            </a:pPr>
            <a:r>
              <a:rPr lang="ar-SA" sz="2800" b="1" dirty="0" smtClean="0"/>
              <a:t>  .( </a:t>
            </a:r>
            <a:r>
              <a:rPr lang="ar-SA" sz="2800" b="1" dirty="0" smtClean="0"/>
              <a:t>وتتالف الارقام في هذه القائمة من رقمين او اكثر يكون الاول منها دائما صفر) ( والشكل هو القالب الذي تقدم به مادة الكتاب مثل دورية او موسوعة او معجم او دليل </a:t>
            </a:r>
            <a:r>
              <a:rPr lang="ar-SA" sz="2800" b="1" dirty="0" smtClean="0"/>
              <a:t>او</a:t>
            </a:r>
            <a:r>
              <a:rPr lang="ar-SA" sz="2800" b="1" dirty="0" smtClean="0"/>
              <a:t> ببليوغرافية...)</a:t>
            </a:r>
            <a:r>
              <a:rPr lang="ar-SA" sz="2800" b="1" dirty="0" smtClean="0"/>
              <a:t> </a:t>
            </a:r>
            <a:r>
              <a:rPr lang="ar-SA" sz="2800" b="1" dirty="0" smtClean="0"/>
              <a:t>وهذه الاشكال هي</a:t>
            </a:r>
            <a:r>
              <a:rPr lang="en-US" sz="2800" b="1" dirty="0" smtClean="0"/>
              <a:t> : </a:t>
            </a:r>
            <a:br>
              <a:rPr lang="en-US" sz="2800" b="1" dirty="0" smtClean="0"/>
            </a:br>
            <a:r>
              <a:rPr lang="en-US" sz="2800" b="1" u="sng" dirty="0" smtClean="0">
                <a:solidFill>
                  <a:srgbClr val="C00000"/>
                </a:solidFill>
              </a:rPr>
              <a:t>01</a:t>
            </a:r>
            <a:r>
              <a:rPr lang="ar-SA" sz="2800" b="1" dirty="0" smtClean="0"/>
              <a:t>الفلسفة </a:t>
            </a:r>
            <a:r>
              <a:rPr lang="ar-SA" sz="2800" b="1" dirty="0" smtClean="0"/>
              <a:t>والنظريات   </a:t>
            </a:r>
            <a:r>
              <a:rPr lang="en-US" sz="2800" b="1" dirty="0" smtClean="0"/>
              <a:t/>
            </a:r>
            <a:br>
              <a:rPr lang="en-US" sz="2800" b="1" dirty="0" smtClean="0"/>
            </a:br>
            <a:r>
              <a:rPr lang="en-US" sz="2800" b="1" u="sng" dirty="0" smtClean="0">
                <a:solidFill>
                  <a:srgbClr val="C00000"/>
                </a:solidFill>
              </a:rPr>
              <a:t>02</a:t>
            </a:r>
            <a:r>
              <a:rPr lang="en-US" sz="2800" b="1" u="sng" dirty="0" smtClean="0"/>
              <a:t> </a:t>
            </a:r>
            <a:r>
              <a:rPr lang="ar-SA" sz="2800" b="1" dirty="0" smtClean="0"/>
              <a:t>المنوعات / متفرقات  </a:t>
            </a:r>
            <a:r>
              <a:rPr lang="ar-SA" sz="2800" b="1" dirty="0" smtClean="0"/>
              <a:t>( مثل الموجزات والمختصرات والجداول الاحصائية والرسوم البيانية واتلصور والادلة والقوانين وبراءات الاختراع والاجهزة والمعدات </a:t>
            </a:r>
            <a:r>
              <a:rPr lang="ar-SA" sz="2800" b="1" dirty="0" smtClean="0"/>
              <a:t>ومعالجة </a:t>
            </a:r>
            <a:r>
              <a:rPr lang="ar-SA" sz="2800" b="1" dirty="0" smtClean="0"/>
              <a:t>البيانات باستخدام الحاسوب والفحص والقياس والصيانة ومعايير السلامة </a:t>
            </a:r>
            <a:r>
              <a:rPr lang="ar-SA" sz="2800" b="1" dirty="0" smtClean="0"/>
              <a:t>والمنوعات </a:t>
            </a:r>
            <a:r>
              <a:rPr lang="ar-SA" sz="2800" b="1" dirty="0" smtClean="0"/>
              <a:t>التجارية " كالاعلانات وادلة الشراء وقوائم الاسعار والفهارس التجارية</a:t>
            </a:r>
            <a:r>
              <a:rPr lang="en-US" sz="2800" b="1" dirty="0" smtClean="0"/>
              <a:t>" )</a:t>
            </a:r>
            <a:br>
              <a:rPr lang="en-US" sz="2800" b="1" dirty="0" smtClean="0"/>
            </a:br>
            <a:r>
              <a:rPr lang="en-US" sz="2800" b="1" u="sng" dirty="0" smtClean="0">
                <a:solidFill>
                  <a:srgbClr val="C00000"/>
                </a:solidFill>
              </a:rPr>
              <a:t>03</a:t>
            </a:r>
            <a:r>
              <a:rPr lang="ar-SA" sz="2800" b="1" u="sng" dirty="0" smtClean="0">
                <a:solidFill>
                  <a:srgbClr val="C00000"/>
                </a:solidFill>
              </a:rPr>
              <a:t> </a:t>
            </a:r>
            <a:r>
              <a:rPr lang="ar-SA" sz="2800" b="1" dirty="0" smtClean="0">
                <a:solidFill>
                  <a:srgbClr val="C00000"/>
                </a:solidFill>
              </a:rPr>
              <a:t> </a:t>
            </a:r>
            <a:r>
              <a:rPr lang="en-US" sz="2800" b="1" dirty="0" smtClean="0"/>
              <a:t> </a:t>
            </a:r>
            <a:r>
              <a:rPr lang="ar-SA" sz="2800" b="1" dirty="0" smtClean="0"/>
              <a:t>المعاجم والموسوعات</a:t>
            </a:r>
            <a:r>
              <a:rPr lang="en-US" sz="2800" b="1" dirty="0" smtClean="0"/>
              <a:t/>
            </a:r>
            <a:br>
              <a:rPr lang="en-US" sz="2800" b="1" dirty="0" smtClean="0"/>
            </a:br>
            <a:r>
              <a:rPr lang="en-US" sz="2800" b="1" u="sng" dirty="0" smtClean="0">
                <a:solidFill>
                  <a:srgbClr val="C00000"/>
                </a:solidFill>
              </a:rPr>
              <a:t>04</a:t>
            </a:r>
            <a:r>
              <a:rPr lang="ar-SA" sz="2800" b="1" u="sng" dirty="0" smtClean="0">
                <a:solidFill>
                  <a:srgbClr val="C00000"/>
                </a:solidFill>
              </a:rPr>
              <a:t>   </a:t>
            </a:r>
            <a:r>
              <a:rPr lang="ar-SA" sz="2800" b="1" dirty="0" smtClean="0"/>
              <a:t> </a:t>
            </a:r>
            <a:r>
              <a:rPr lang="en-US" sz="2800" b="1" dirty="0" smtClean="0"/>
              <a:t> </a:t>
            </a:r>
            <a:r>
              <a:rPr lang="ar-SA" sz="2800" b="1" dirty="0" smtClean="0"/>
              <a:t>موضوعات خاصة</a:t>
            </a:r>
            <a:r>
              <a:rPr lang="en-US" sz="2800" b="1" dirty="0" smtClean="0"/>
              <a:t/>
            </a:r>
            <a:br>
              <a:rPr lang="en-US" sz="2800" b="1" dirty="0" smtClean="0"/>
            </a:b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228600">
                    <a:schemeClr val="accent1">
                      <a:satMod val="175000"/>
                      <a:alpha val="40000"/>
                    </a:schemeClr>
                  </a:glow>
                  <a:outerShdw blurRad="38100" dist="38100" dir="7020000" algn="tl">
                    <a:srgbClr val="000000">
                      <a:alpha val="35000"/>
                    </a:srgbClr>
                  </a:outerShdw>
                </a:effectLst>
              </a:rPr>
              <a:t>الجدول المساعد الأول</a:t>
            </a:r>
            <a:endParaRPr lang="en-US" dirty="0"/>
          </a:p>
        </p:txBody>
      </p:sp>
      <p:sp>
        <p:nvSpPr>
          <p:cNvPr id="3" name="Content Placeholder 2"/>
          <p:cNvSpPr>
            <a:spLocks noGrp="1"/>
          </p:cNvSpPr>
          <p:nvPr>
            <p:ph sz="quarter" idx="1"/>
          </p:nvPr>
        </p:nvSpPr>
        <p:spPr/>
        <p:txBody>
          <a:bodyPr>
            <a:normAutofit fontScale="92500" lnSpcReduction="20000"/>
          </a:bodyPr>
          <a:lstStyle/>
          <a:p>
            <a:pPr algn="r">
              <a:buNone/>
            </a:pPr>
            <a:r>
              <a:rPr lang="en-US" b="1" u="sng" dirty="0" smtClean="0">
                <a:solidFill>
                  <a:srgbClr val="C00000"/>
                </a:solidFill>
              </a:rPr>
              <a:t>05</a:t>
            </a:r>
            <a:r>
              <a:rPr lang="ar-SA" b="1" dirty="0" smtClean="0">
                <a:solidFill>
                  <a:srgbClr val="C00000"/>
                </a:solidFill>
              </a:rPr>
              <a:t>  </a:t>
            </a:r>
            <a:r>
              <a:rPr lang="en-US" b="1" dirty="0" smtClean="0"/>
              <a:t> </a:t>
            </a:r>
            <a:r>
              <a:rPr lang="ar-SA" b="1" dirty="0" smtClean="0"/>
              <a:t>الدوريات و المواد المسلسلة</a:t>
            </a:r>
            <a:r>
              <a:rPr lang="en-US" b="1" dirty="0" smtClean="0"/>
              <a:t/>
            </a:r>
            <a:br>
              <a:rPr lang="en-US" b="1" dirty="0" smtClean="0"/>
            </a:br>
            <a:r>
              <a:rPr lang="en-US" b="1" u="sng" dirty="0" smtClean="0">
                <a:solidFill>
                  <a:srgbClr val="C00000"/>
                </a:solidFill>
              </a:rPr>
              <a:t>06</a:t>
            </a:r>
            <a:r>
              <a:rPr lang="ar-SA" b="1" dirty="0" smtClean="0"/>
              <a:t> </a:t>
            </a:r>
            <a:r>
              <a:rPr lang="en-US" b="1" dirty="0" smtClean="0"/>
              <a:t> </a:t>
            </a:r>
            <a:r>
              <a:rPr lang="ar-SA" b="1" dirty="0" smtClean="0"/>
              <a:t>المنظمات والادارة ( مثل ادارة المصانع والافراد والمواد ...الخ</a:t>
            </a:r>
            <a:r>
              <a:rPr lang="en-US" b="1" dirty="0" smtClean="0"/>
              <a:t> )</a:t>
            </a:r>
            <a:br>
              <a:rPr lang="en-US" b="1" dirty="0" smtClean="0"/>
            </a:br>
            <a:r>
              <a:rPr lang="en-US" b="1" dirty="0" smtClean="0">
                <a:solidFill>
                  <a:srgbClr val="C00000"/>
                </a:solidFill>
              </a:rPr>
              <a:t>07</a:t>
            </a:r>
            <a:r>
              <a:rPr lang="en-US" b="1" dirty="0" smtClean="0"/>
              <a:t> </a:t>
            </a:r>
            <a:r>
              <a:rPr lang="ar-SA" b="1" dirty="0" smtClean="0"/>
              <a:t>التعليم والبحث والموضوعات ذات الصلة ( مثل البحث، والمتاحف والمعارض، المراجعة، واستخدام الاجهزة والمعدات في التعليم، والمنح الدراسية، </a:t>
            </a:r>
            <a:r>
              <a:rPr lang="ar-SA" b="1" dirty="0" smtClean="0"/>
              <a:t>والمكافآت</a:t>
            </a:r>
            <a:r>
              <a:rPr lang="ar-SA" b="1" dirty="0" smtClean="0"/>
              <a:t>، المسابقات والاحتفالات والجوائز والدعم المادي</a:t>
            </a:r>
            <a:r>
              <a:rPr lang="en-US" b="1" dirty="0" smtClean="0"/>
              <a:t>)</a:t>
            </a:r>
            <a:br>
              <a:rPr lang="en-US" b="1" dirty="0" smtClean="0"/>
            </a:br>
            <a:r>
              <a:rPr lang="en-US" b="1" u="sng" dirty="0" smtClean="0">
                <a:solidFill>
                  <a:srgbClr val="C00000"/>
                </a:solidFill>
              </a:rPr>
              <a:t>08</a:t>
            </a:r>
            <a:r>
              <a:rPr lang="en-US" b="1" dirty="0" smtClean="0"/>
              <a:t> </a:t>
            </a:r>
            <a:r>
              <a:rPr lang="ar-SA" b="1" dirty="0" smtClean="0"/>
              <a:t>تاريخ ووصف الموضوع تبعا لعلاقته بفئة معينة من الاشخاص </a:t>
            </a:r>
            <a:r>
              <a:rPr lang="ar-SA" b="1" dirty="0" smtClean="0"/>
              <a:t> مثل </a:t>
            </a:r>
            <a:r>
              <a:rPr lang="ar-SA" b="1" dirty="0" smtClean="0"/>
              <a:t>الرجال والنساء والاطفال والشباب والاقارب والمرضى والمعاقون ...الخ</a:t>
            </a:r>
            <a:r>
              <a:rPr lang="en-US" b="1" dirty="0" smtClean="0"/>
              <a:t> (</a:t>
            </a:r>
            <a:br>
              <a:rPr lang="en-US" b="1" dirty="0" smtClean="0"/>
            </a:br>
            <a:r>
              <a:rPr lang="en-US" b="1" u="sng" dirty="0" smtClean="0">
                <a:solidFill>
                  <a:srgbClr val="C00000"/>
                </a:solidFill>
              </a:rPr>
              <a:t>09</a:t>
            </a:r>
            <a:r>
              <a:rPr lang="ar-SA" b="1" u="sng" dirty="0" smtClean="0">
                <a:solidFill>
                  <a:srgbClr val="C00000"/>
                </a:solidFill>
              </a:rPr>
              <a:t>  </a:t>
            </a:r>
            <a:r>
              <a:rPr lang="en-US" b="1" dirty="0" smtClean="0"/>
              <a:t> </a:t>
            </a:r>
            <a:r>
              <a:rPr lang="ar-SA" b="1" dirty="0" smtClean="0"/>
              <a:t>المعالجة التاريخية والجغرافية والتراجم ( حيث يوجد تحت هذا التقسيم رموز خاصة بكافة الازمنة والاماكن</a:t>
            </a:r>
            <a:r>
              <a:rPr lang="en-US" b="1" dirty="0" smtClean="0"/>
              <a:t>)</a:t>
            </a:r>
            <a:br>
              <a:rPr lang="en-US" b="1" dirty="0" smtClean="0"/>
            </a:b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8382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mn-cs"/>
              </a:rPr>
              <a:t>قواعد استخدام الجدول المساعد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mn-cs"/>
              </a:rPr>
              <a:t>الاول</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sz="quarter" idx="1"/>
          </p:nvPr>
        </p:nvSpPr>
        <p:spPr/>
        <p:txBody>
          <a:bodyPr>
            <a:normAutofit fontScale="70000" lnSpcReduction="20000"/>
          </a:bodyPr>
          <a:lstStyle/>
          <a:p>
            <a:pPr algn="ctr"/>
            <a:r>
              <a:rPr lang="ar-SA" sz="3600" b="1" dirty="0" smtClean="0">
                <a:solidFill>
                  <a:srgbClr val="C00000"/>
                </a:solidFill>
              </a:rPr>
              <a:t>- اذا </a:t>
            </a:r>
            <a:r>
              <a:rPr lang="ar-SA" sz="3600" b="1" dirty="0" smtClean="0">
                <a:solidFill>
                  <a:srgbClr val="C00000"/>
                </a:solidFill>
              </a:rPr>
              <a:t>كان الرقم الاساسي للموضوع لا ينتهي بصفر </a:t>
            </a:r>
            <a:r>
              <a:rPr lang="ar-SA" sz="3600" b="1" dirty="0" smtClean="0"/>
              <a:t>: يضاف اليه التقسيم الموحد دون حذف او اضافة</a:t>
            </a:r>
            <a:r>
              <a:rPr lang="en-US" sz="3600" b="1" dirty="0" smtClean="0"/>
              <a:t> </a:t>
            </a:r>
            <a:r>
              <a:rPr lang="ar-SA" sz="3600" b="1" dirty="0" smtClean="0"/>
              <a:t>رمز</a:t>
            </a:r>
            <a:r>
              <a:rPr lang="en-US" sz="3600" b="1" dirty="0" smtClean="0"/>
              <a:t/>
            </a:r>
            <a:br>
              <a:rPr lang="en-US" sz="3600" b="1" dirty="0" smtClean="0"/>
            </a:br>
            <a:r>
              <a:rPr lang="ar-SA" sz="3600" b="1" dirty="0" smtClean="0"/>
              <a:t>مثال كتاب معجم مصطلحات الصيدلة</a:t>
            </a:r>
            <a:r>
              <a:rPr lang="en-US" sz="3600" b="1" dirty="0" smtClean="0"/>
              <a:t/>
            </a:r>
            <a:br>
              <a:rPr lang="en-US" sz="3600" b="1" dirty="0" smtClean="0"/>
            </a:br>
            <a:r>
              <a:rPr lang="ar-SA" sz="3600" b="1" dirty="0" smtClean="0"/>
              <a:t>الموضوع الصيدلة </a:t>
            </a:r>
            <a:r>
              <a:rPr lang="ar-SA" sz="3600" b="1" dirty="0" smtClean="0"/>
              <a:t> الرمز الذي يعبرعن الصيدلة بالجداول الرئيسية هو 615</a:t>
            </a:r>
            <a:r>
              <a:rPr lang="en-US" sz="3600" b="1" dirty="0" smtClean="0"/>
              <a:t/>
            </a:r>
            <a:br>
              <a:rPr lang="en-US" sz="3600" b="1" dirty="0" smtClean="0"/>
            </a:br>
            <a:r>
              <a:rPr lang="ar-SA" sz="3600" b="1" dirty="0" smtClean="0"/>
              <a:t>المعاجم </a:t>
            </a:r>
            <a:r>
              <a:rPr lang="ar-SA" sz="3600" b="1" dirty="0" smtClean="0"/>
              <a:t>03  وهو الرمز الذي يعبرعن المعاجم في جدول التقسيمات الفرعية ، عند التركيب يصبح  </a:t>
            </a:r>
            <a:r>
              <a:rPr lang="en-US" sz="3600" b="1" dirty="0" smtClean="0"/>
              <a:t/>
            </a:r>
            <a:br>
              <a:rPr lang="en-US" sz="3600" b="1" dirty="0" smtClean="0"/>
            </a:br>
            <a:r>
              <a:rPr lang="ar-SA" sz="3600" b="1" dirty="0" smtClean="0"/>
              <a:t>الرقم 615.03</a:t>
            </a:r>
            <a:r>
              <a:rPr lang="en-US" sz="3600" b="1" dirty="0" smtClean="0"/>
              <a:t/>
            </a:r>
            <a:br>
              <a:rPr lang="en-US" sz="3600" b="1" dirty="0" smtClean="0"/>
            </a:br>
            <a:r>
              <a:rPr lang="ar-SA" sz="3600" b="1" dirty="0" smtClean="0"/>
              <a:t>- </a:t>
            </a:r>
            <a:r>
              <a:rPr lang="ar-SA" sz="3600" b="1" dirty="0" smtClean="0">
                <a:solidFill>
                  <a:srgbClr val="C00000"/>
                </a:solidFill>
              </a:rPr>
              <a:t>اذا </a:t>
            </a:r>
            <a:r>
              <a:rPr lang="ar-SA" sz="3600" b="1" dirty="0" smtClean="0">
                <a:solidFill>
                  <a:srgbClr val="C00000"/>
                </a:solidFill>
              </a:rPr>
              <a:t>كان الرقم الاساسي للموضوع ينتهي بصفر </a:t>
            </a:r>
            <a:r>
              <a:rPr lang="ar-SA" sz="3600" b="1" dirty="0" smtClean="0"/>
              <a:t>: يضاف اليه التقسيم الموحد بعد حذف صفر التقسيم الموحد</a:t>
            </a:r>
            <a:r>
              <a:rPr lang="en-US" sz="3600" b="1" dirty="0" smtClean="0"/>
              <a:t/>
            </a:r>
            <a:br>
              <a:rPr lang="en-US" sz="3600" b="1" dirty="0" smtClean="0"/>
            </a:br>
            <a:r>
              <a:rPr lang="ar-SA" sz="3600" b="1" dirty="0" smtClean="0"/>
              <a:t>مثال كتاب الموسوعة الزراعية</a:t>
            </a:r>
            <a:r>
              <a:rPr lang="en-US" sz="3600" b="1" dirty="0" smtClean="0"/>
              <a:t/>
            </a:r>
            <a:br>
              <a:rPr lang="en-US" sz="3600" b="1" dirty="0" smtClean="0"/>
            </a:br>
            <a:r>
              <a:rPr lang="ar-SA" sz="3600" b="1" dirty="0" smtClean="0"/>
              <a:t>الموضوع الزراعة 630</a:t>
            </a:r>
            <a:r>
              <a:rPr lang="en-US" sz="3600" b="1" dirty="0" smtClean="0"/>
              <a:t> </a:t>
            </a:r>
            <a:br>
              <a:rPr lang="en-US" sz="3600" b="1" dirty="0" smtClean="0"/>
            </a:br>
            <a:r>
              <a:rPr lang="ar-SA" sz="3600" b="1" dirty="0" smtClean="0"/>
              <a:t>الموسوعات 03</a:t>
            </a:r>
            <a:r>
              <a:rPr lang="en-US" sz="3600" b="1" dirty="0" smtClean="0"/>
              <a:t/>
            </a:r>
            <a:br>
              <a:rPr lang="en-US" sz="3600" b="1" dirty="0" smtClean="0"/>
            </a:br>
            <a:r>
              <a:rPr lang="ar-SA" sz="3600" b="1" dirty="0" smtClean="0"/>
              <a:t>الرقم </a:t>
            </a:r>
            <a:r>
              <a:rPr lang="ar-SA" sz="3600" b="1" dirty="0" smtClean="0"/>
              <a:t>630.3</a:t>
            </a:r>
            <a:endParaRPr lang="en-US" sz="3600" dirty="0">
              <a:effectLst>
                <a:glow rad="228600">
                  <a:schemeClr val="accent2">
                    <a:satMod val="175000"/>
                    <a:alpha val="40000"/>
                  </a:schemeClr>
                </a:glow>
              </a:effectLst>
            </a:endParaRPr>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قواعد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استخدام الجدول المساعد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الاول</a:t>
            </a:r>
            <a:endParaRPr lang="en-US" sz="3200" dirty="0"/>
          </a:p>
        </p:txBody>
      </p:sp>
      <p:sp>
        <p:nvSpPr>
          <p:cNvPr id="3" name="Content Placeholder 2"/>
          <p:cNvSpPr>
            <a:spLocks noGrp="1"/>
          </p:cNvSpPr>
          <p:nvPr>
            <p:ph sz="quarter" idx="1"/>
          </p:nvPr>
        </p:nvSpPr>
        <p:spPr/>
        <p:txBody>
          <a:bodyPr/>
          <a:lstStyle/>
          <a:p>
            <a:pPr algn="ctr"/>
            <a:r>
              <a:rPr lang="en-US" sz="3200" b="1" dirty="0" smtClean="0"/>
              <a:t/>
            </a:r>
            <a:br>
              <a:rPr lang="en-US" sz="3200" b="1" dirty="0" smtClean="0"/>
            </a:br>
            <a:r>
              <a:rPr lang="ar-SA" sz="3200" b="1" dirty="0" smtClean="0"/>
              <a:t>- </a:t>
            </a:r>
            <a:r>
              <a:rPr lang="ar-SA" sz="3200" b="1" dirty="0" smtClean="0">
                <a:solidFill>
                  <a:srgbClr val="C00000"/>
                </a:solidFill>
              </a:rPr>
              <a:t>اذا </a:t>
            </a:r>
            <a:r>
              <a:rPr lang="ar-SA" sz="3200" b="1" dirty="0" smtClean="0">
                <a:solidFill>
                  <a:srgbClr val="C00000"/>
                </a:solidFill>
              </a:rPr>
              <a:t>كان الرقم الاساسي للموضوع ينتهي بصفرين </a:t>
            </a:r>
            <a:r>
              <a:rPr lang="ar-SA" sz="3200" b="1" dirty="0" smtClean="0"/>
              <a:t>: يضاف اليه التقسيم الموحد بعد حذف صفر التقسيم الموحد وصفر من الرقم الاساسي</a:t>
            </a:r>
            <a:r>
              <a:rPr lang="en-US" sz="3200" b="1" dirty="0" smtClean="0"/>
              <a:t/>
            </a:r>
            <a:br>
              <a:rPr lang="en-US" sz="3200" b="1" dirty="0" smtClean="0"/>
            </a:br>
            <a:r>
              <a:rPr lang="ar-SA" sz="3200" b="1" dirty="0" smtClean="0"/>
              <a:t>مثال موسوعة العلوم الطبيعية</a:t>
            </a:r>
            <a:r>
              <a:rPr lang="en-US" sz="3200" b="1" dirty="0" smtClean="0"/>
              <a:t/>
            </a:r>
            <a:br>
              <a:rPr lang="en-US" sz="3200" b="1" dirty="0" smtClean="0"/>
            </a:br>
            <a:r>
              <a:rPr lang="ar-SA" sz="3200" b="1" dirty="0" smtClean="0"/>
              <a:t>الموضوع العلوم الطبيعية 500</a:t>
            </a:r>
            <a:r>
              <a:rPr lang="en-US" sz="3200" b="1" dirty="0" smtClean="0"/>
              <a:t/>
            </a:r>
            <a:br>
              <a:rPr lang="en-US" sz="3200" b="1" dirty="0" smtClean="0"/>
            </a:br>
            <a:r>
              <a:rPr lang="ar-SA" sz="3200" b="1" dirty="0" smtClean="0"/>
              <a:t>الموسوعات 03</a:t>
            </a:r>
            <a:r>
              <a:rPr lang="en-US" sz="3200" b="1" dirty="0" smtClean="0"/>
              <a:t/>
            </a:r>
            <a:br>
              <a:rPr lang="en-US" sz="3200" b="1" dirty="0" smtClean="0"/>
            </a:br>
            <a:r>
              <a:rPr lang="ar-SA" sz="3200" b="1" dirty="0" smtClean="0"/>
              <a:t>الرقم 503</a:t>
            </a:r>
            <a:endParaRPr lang="en-US" dirty="0"/>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algn="ctr">
              <a:buNone/>
            </a:pPr>
            <a:r>
              <a:rPr lang="ar-SA" sz="2400" b="1" dirty="0" smtClean="0"/>
              <a:t>مثال1 موضوع معجم مصطلحات العلوم العسكرية</a:t>
            </a:r>
            <a:r>
              <a:rPr lang="en-US" sz="2400" b="1" dirty="0" smtClean="0"/>
              <a:t/>
            </a:r>
            <a:br>
              <a:rPr lang="en-US" sz="2400" b="1" dirty="0" smtClean="0"/>
            </a:br>
            <a:r>
              <a:rPr lang="ar-SA" sz="2400" b="1" dirty="0" smtClean="0"/>
              <a:t>الموضوع العلوم العسكرية 355</a:t>
            </a:r>
            <a:r>
              <a:rPr lang="en-US" sz="2400" b="1" dirty="0" smtClean="0"/>
              <a:t> </a:t>
            </a:r>
            <a:br>
              <a:rPr lang="en-US" sz="2400" b="1" dirty="0" smtClean="0"/>
            </a:br>
            <a:r>
              <a:rPr lang="ar-SA" sz="2400" b="1" dirty="0" smtClean="0"/>
              <a:t>المعاجم 03</a:t>
            </a:r>
            <a:r>
              <a:rPr lang="en-US" sz="2400" b="1" dirty="0" smtClean="0"/>
              <a:t/>
            </a:r>
            <a:br>
              <a:rPr lang="en-US" sz="2400" b="1" dirty="0" smtClean="0"/>
            </a:br>
            <a:r>
              <a:rPr lang="en-US" sz="2400" b="1" dirty="0" smtClean="0"/>
              <a:t>( </a:t>
            </a:r>
            <a:r>
              <a:rPr lang="ar-SA" sz="2400" b="1" dirty="0" smtClean="0"/>
              <a:t>توجد تعليمات تفيد بان الاقسام الموحدة تعامل من 001-009 ، وذلك يعني استخدام صفرين للتقسيم</a:t>
            </a:r>
            <a:r>
              <a:rPr lang="en-US" sz="2400" b="1" dirty="0" smtClean="0"/>
              <a:t> )</a:t>
            </a:r>
            <a:br>
              <a:rPr lang="en-US" sz="2400" b="1" dirty="0" smtClean="0"/>
            </a:br>
            <a:r>
              <a:rPr lang="ar-SA" sz="2400" b="1" dirty="0" smtClean="0"/>
              <a:t>وبذلك يكون الرقم الصحيح هو 355.003 لان الرقم 355.03 مستخدم في الخطة لموضوع اخر</a:t>
            </a:r>
            <a:r>
              <a:rPr lang="en-US" sz="2400" b="1" dirty="0" smtClean="0"/>
              <a:t/>
            </a:r>
            <a:br>
              <a:rPr lang="en-US" sz="2400" b="1" dirty="0" smtClean="0"/>
            </a:br>
            <a:r>
              <a:rPr lang="en-US" sz="2400" b="1" dirty="0" smtClean="0"/>
              <a:t/>
            </a:r>
            <a:br>
              <a:rPr lang="en-US" sz="2400" b="1" dirty="0" smtClean="0"/>
            </a:br>
            <a:r>
              <a:rPr lang="en-US" sz="2400" b="1" dirty="0" smtClean="0"/>
              <a:t>* </a:t>
            </a:r>
            <a:r>
              <a:rPr lang="ar-SA" sz="2400" b="1" dirty="0" smtClean="0"/>
              <a:t>مثال2 مجلة القوانين واللوائح</a:t>
            </a:r>
            <a:r>
              <a:rPr lang="en-US" sz="2400" b="1" dirty="0" smtClean="0"/>
              <a:t/>
            </a:r>
            <a:br>
              <a:rPr lang="en-US" sz="2400" b="1" dirty="0" smtClean="0"/>
            </a:br>
            <a:r>
              <a:rPr lang="ar-SA" sz="2400" b="1" dirty="0" smtClean="0"/>
              <a:t>الموضوع القوانين واللوائح 348</a:t>
            </a:r>
            <a:r>
              <a:rPr lang="en-US" sz="2400" b="1" dirty="0" smtClean="0"/>
              <a:t> </a:t>
            </a:r>
            <a:br>
              <a:rPr lang="en-US" sz="2400" b="1" dirty="0" smtClean="0"/>
            </a:br>
            <a:r>
              <a:rPr lang="ar-SA" sz="2400" b="1" dirty="0" smtClean="0"/>
              <a:t>الدوريات 05</a:t>
            </a:r>
            <a:r>
              <a:rPr lang="en-US" sz="2400" b="1" dirty="0" smtClean="0"/>
              <a:t> </a:t>
            </a:r>
            <a:br>
              <a:rPr lang="en-US" sz="2400" b="1" dirty="0" smtClean="0"/>
            </a:br>
            <a:r>
              <a:rPr lang="en-US" sz="2400" b="1" dirty="0" smtClean="0"/>
              <a:t>( </a:t>
            </a:r>
            <a:r>
              <a:rPr lang="ar-SA" sz="2400" b="1" dirty="0" smtClean="0"/>
              <a:t>توجد تعليمات تفيد بان الاقسام الموحدة تعامل من 001-009 ، وذلك يعني استخدام صفرين للتقسيم</a:t>
            </a:r>
            <a:r>
              <a:rPr lang="en-US" sz="2400" b="1" dirty="0" smtClean="0"/>
              <a:t> )</a:t>
            </a:r>
            <a:br>
              <a:rPr lang="en-US" sz="2400" b="1" dirty="0" smtClean="0"/>
            </a:br>
            <a:r>
              <a:rPr lang="ar-SA" sz="2400" b="1" dirty="0" smtClean="0"/>
              <a:t>وبذلك يكون الرقم 351.005 لان الرقم 351.05 مستخدم لموضوع ثاني</a:t>
            </a:r>
            <a:r>
              <a:rPr lang="en-US" sz="2400" b="1" dirty="0" smtClean="0"/>
              <a:t/>
            </a:r>
            <a:br>
              <a:rPr lang="en-US" sz="2400" b="1" dirty="0" smtClean="0"/>
            </a:br>
            <a:endParaRPr lang="en-US" sz="2400" dirty="0"/>
          </a:p>
        </p:txBody>
      </p:sp>
      <p:sp>
        <p:nvSpPr>
          <p:cNvPr id="4" name="Title 3"/>
          <p:cNvSpPr>
            <a:spLocks noGrp="1"/>
          </p:cNvSpPr>
          <p:nvPr>
            <p:ph type="title"/>
          </p:nvPr>
        </p:nvSpPr>
        <p:spPr>
          <a:xfrm>
            <a:off x="612648" y="228600"/>
            <a:ext cx="7540752" cy="990600"/>
          </a:xfrm>
        </p:spPr>
        <p:txBody>
          <a:bodyPr/>
          <a:lstStyle/>
          <a:p>
            <a:pPr algn="ctr"/>
            <a:r>
              <a:rPr lang="ar-SA" b="1" dirty="0" smtClean="0">
                <a:solidFill>
                  <a:srgbClr val="C00000"/>
                </a:solidFill>
                <a:effectLst>
                  <a:glow rad="139700">
                    <a:schemeClr val="accent1">
                      <a:satMod val="175000"/>
                      <a:alpha val="40000"/>
                    </a:schemeClr>
                  </a:glow>
                </a:effectLst>
              </a:rPr>
              <a:t>أمثله</a:t>
            </a:r>
            <a:r>
              <a:rPr lang="ar-SA" dirty="0" smtClean="0"/>
              <a:t> </a:t>
            </a:r>
            <a:endParaRPr lang="en-US"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ctr"/>
            <a:r>
              <a:rPr lang="ar-SA" b="1" dirty="0" smtClean="0"/>
              <a:t> </a:t>
            </a:r>
            <a:r>
              <a:rPr lang="ar-SA" b="1" dirty="0" smtClean="0">
                <a:solidFill>
                  <a:srgbClr val="C00000"/>
                </a:solidFill>
              </a:rPr>
              <a:t>- استخدام </a:t>
            </a:r>
            <a:r>
              <a:rPr lang="ar-SA" b="1" dirty="0" smtClean="0">
                <a:solidFill>
                  <a:srgbClr val="C00000"/>
                </a:solidFill>
              </a:rPr>
              <a:t>اكثر من صفر واحد للتقسيم الموحد </a:t>
            </a:r>
            <a:r>
              <a:rPr lang="ar-SA" b="1" dirty="0" smtClean="0"/>
              <a:t>: احيانا تتضمن خطة التصنيف تعليمات بضرورة استخدام اكثر من صفر للتقسيم الموحد، وذلك </a:t>
            </a:r>
            <a:r>
              <a:rPr lang="ar-SA" b="1" dirty="0" smtClean="0"/>
              <a:t>لوجود </a:t>
            </a:r>
            <a:r>
              <a:rPr lang="ar-SA" b="1" dirty="0" smtClean="0"/>
              <a:t>بعض الارقام التي يتم تركيبها اعتمادا على القواعد الثلاثة السابقة يمكن ان تكون مستخدمة في الخطة لوصف موضوعات اخرى، ولذلك وجدت هذه التعليمات لتسمح باستخدام اكثر من صفر في التقسيم الواحد</a:t>
            </a:r>
            <a:endParaRPr lang="en-US"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algn="ctr">
              <a:buNone/>
            </a:pPr>
            <a:r>
              <a:rPr lang="ar-SA" b="1" dirty="0" smtClean="0"/>
              <a:t>تراعى التعليمات الخاصة باستخدام الاقسام الشكلية اينما وجدت لان وجود </a:t>
            </a:r>
            <a:r>
              <a:rPr lang="ar-SA" b="1" dirty="0" smtClean="0"/>
              <a:t>التعليمات </a:t>
            </a:r>
            <a:r>
              <a:rPr lang="ar-SA" b="1" dirty="0" smtClean="0"/>
              <a:t>الخاصة باستخدام الاقسام الشكلية يلغي استخدام القواعد سابقة الذكر</a:t>
            </a:r>
            <a:r>
              <a:rPr lang="en-US" b="1" dirty="0" smtClean="0"/>
              <a:t> </a:t>
            </a:r>
            <a:br>
              <a:rPr lang="en-US" b="1" dirty="0" smtClean="0"/>
            </a:br>
            <a:r>
              <a:rPr lang="ar-SA" b="1" dirty="0" smtClean="0"/>
              <a:t>عند </a:t>
            </a:r>
            <a:r>
              <a:rPr lang="ar-SA" b="1" dirty="0" smtClean="0"/>
              <a:t>الانتهاء من بناء الرقم حسب القواعد السابقة لابد من العودة الى الجداول الرئيسية للتاكد من ان هذا الرقم ( الناتج ) غير مشغول لموضوع اخر</a:t>
            </a:r>
            <a:r>
              <a:rPr lang="en-US" b="1" dirty="0" smtClean="0"/>
              <a:t> </a:t>
            </a:r>
            <a:br>
              <a:rPr lang="en-US" b="1" dirty="0" smtClean="0"/>
            </a:br>
            <a:endParaRPr lang="en-US" dirty="0"/>
          </a:p>
        </p:txBody>
      </p:sp>
      <p:sp>
        <p:nvSpPr>
          <p:cNvPr id="5" name="Oval Callout 4"/>
          <p:cNvSpPr/>
          <p:nvPr/>
        </p:nvSpPr>
        <p:spPr>
          <a:xfrm>
            <a:off x="5334000" y="0"/>
            <a:ext cx="3276600" cy="1374648"/>
          </a:xfrm>
          <a:prstGeom prst="wedgeEllipseCallout">
            <a:avLst>
              <a:gd name="adj1" fmla="val -20833"/>
              <a:gd name="adj2" fmla="val 74334"/>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 name="Rectangle 1"/>
          <p:cNvSpPr>
            <a:spLocks noChangeArrowheads="1"/>
          </p:cNvSpPr>
          <p:nvPr/>
        </p:nvSpPr>
        <p:spPr bwMode="auto">
          <a:xfrm>
            <a:off x="6096000" y="304800"/>
            <a:ext cx="2133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4000" i="0" u="none" strike="noStrike" normalizeH="0" baseline="0"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reflection blurRad="6350" stA="55000" endA="300" endPos="45500" dir="5400000" sy="-100000" algn="bl" rotWithShape="0"/>
                </a:effectLst>
                <a:latin typeface="Calibri" pitchFamily="34" charset="0"/>
                <a:ea typeface="Calibri" pitchFamily="34" charset="0"/>
                <a:cs typeface="Arial" pitchFamily="34" charset="0"/>
              </a:rPr>
              <a:t>هام</a:t>
            </a:r>
            <a:r>
              <a:rPr kumimoji="0" lang="en-US" sz="4000" i="0" u="none" strike="noStrike" normalizeH="0" baseline="0"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reflection blurRad="6350" stA="55000" endA="300" endPos="45500" dir="5400000" sy="-100000" algn="bl" rotWithShape="0"/>
                </a:effectLst>
                <a:latin typeface="Calibri" pitchFamily="34" charset="0"/>
                <a:ea typeface="Calibri" pitchFamily="34" charset="0"/>
                <a:cs typeface="Arial" pitchFamily="34" charset="0"/>
              </a:rPr>
              <a:t> </a:t>
            </a:r>
            <a:r>
              <a:rPr kumimoji="0" lang="ar-SA" sz="4000" i="0" u="none" strike="noStrike" normalizeH="0" baseline="0"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reflection blurRad="6350" stA="55000" endA="300" endPos="45500" dir="5400000" sy="-100000" algn="bl" rotWithShape="0"/>
                </a:effectLst>
                <a:latin typeface="Calibri" pitchFamily="34" charset="0"/>
                <a:ea typeface="Calibri" pitchFamily="34" charset="0"/>
                <a:cs typeface="Arial" pitchFamily="34" charset="0"/>
              </a:rPr>
              <a:t>تنبيه</a:t>
            </a:r>
            <a:endParaRPr kumimoji="0" lang="en-US" sz="4000" i="0" u="none" strike="noStrike" normalizeH="0" baseline="0"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reflection blurRad="6350" stA="55000" endA="300" endPos="45500" dir="5400000" sy="-100000" algn="bl" rotWithShape="0"/>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rgbClr val="C00000"/>
                </a:solidFill>
                <a:effectLst>
                  <a:glow rad="139700">
                    <a:schemeClr val="accent1">
                      <a:satMod val="175000"/>
                      <a:alpha val="40000"/>
                    </a:schemeClr>
                  </a:glow>
                </a:effectLst>
              </a:rPr>
              <a:t>تطبيقات </a:t>
            </a:r>
            <a:endParaRPr lang="en-US" dirty="0">
              <a:solidFill>
                <a:srgbClr val="C00000"/>
              </a:solidFill>
              <a:effectLst>
                <a:glow rad="139700">
                  <a:schemeClr val="accent1">
                    <a:satMod val="175000"/>
                    <a:alpha val="40000"/>
                  </a:schemeClr>
                </a:glow>
              </a:effectLst>
            </a:endParaRPr>
          </a:p>
        </p:txBody>
      </p:sp>
      <p:sp>
        <p:nvSpPr>
          <p:cNvPr id="3" name="Content Placeholder 2"/>
          <p:cNvSpPr>
            <a:spLocks noGrp="1"/>
          </p:cNvSpPr>
          <p:nvPr>
            <p:ph sz="quarter" idx="1"/>
          </p:nvPr>
        </p:nvSpPr>
        <p:spPr/>
        <p:txBody>
          <a:bodyPr/>
          <a:lstStyle/>
          <a:p>
            <a:pPr algn="r">
              <a:buFont typeface="Wingdings" pitchFamily="2" charset="2"/>
              <a:buChar char="q"/>
            </a:pPr>
            <a:r>
              <a:rPr lang="ar-SA" dirty="0" smtClean="0"/>
              <a:t>المجلة الفلسفية </a:t>
            </a:r>
          </a:p>
          <a:p>
            <a:pPr algn="r">
              <a:buFont typeface="Wingdings" pitchFamily="2" charset="2"/>
              <a:buChar char="q"/>
            </a:pPr>
            <a:r>
              <a:rPr lang="ar-SA" dirty="0" smtClean="0"/>
              <a:t>معجم مصطلحات الطب </a:t>
            </a:r>
          </a:p>
          <a:p>
            <a:pPr algn="r">
              <a:buFont typeface="Wingdings" pitchFamily="2" charset="2"/>
              <a:buChar char="q"/>
            </a:pPr>
            <a:r>
              <a:rPr lang="ar-SA" dirty="0" smtClean="0"/>
              <a:t>نظريات في العلاقات الدولية</a:t>
            </a:r>
          </a:p>
          <a:p>
            <a:pPr algn="r">
              <a:buFont typeface="Wingdings" pitchFamily="2" charset="2"/>
              <a:buChar char="q"/>
            </a:pPr>
            <a:r>
              <a:rPr lang="ar-SA" dirty="0" smtClean="0"/>
              <a:t>موسوعة العلوم الزراعية</a:t>
            </a:r>
          </a:p>
          <a:p>
            <a:pPr algn="r"/>
            <a:r>
              <a:rPr lang="ar-SA" dirty="0" smtClean="0"/>
              <a:t>مختصر صحيح مسلم </a:t>
            </a:r>
          </a:p>
          <a:p>
            <a:pPr algn="r"/>
            <a:r>
              <a:rPr lang="ar-SA" dirty="0" smtClean="0"/>
              <a:t> المجلة التربوية </a:t>
            </a:r>
          </a:p>
          <a:p>
            <a:pPr algn="r"/>
            <a:r>
              <a:rPr lang="ar-SA" dirty="0" smtClean="0"/>
              <a:t> تاريخ العلاقات الدولية </a:t>
            </a:r>
          </a:p>
          <a:p>
            <a:pPr algn="r"/>
            <a:r>
              <a:rPr lang="ar-SA" dirty="0" smtClean="0"/>
              <a:t>موجز تاريخ آسيا</a:t>
            </a:r>
            <a:endParaRPr lang="en-US" dirty="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sz="4000" b="1" i="1" u="sng" dirty="0" smtClean="0">
                <a:effectLst>
                  <a:glow rad="228600">
                    <a:schemeClr val="accent2">
                      <a:satMod val="175000"/>
                      <a:alpha val="40000"/>
                    </a:schemeClr>
                  </a:glow>
                </a:effectLst>
              </a:rPr>
              <a:t>: </a:t>
            </a:r>
            <a:r>
              <a:rPr lang="ar-SA" sz="4000" b="1" i="1" u="sng" dirty="0" smtClean="0">
                <a:effectLst>
                  <a:glow rad="228600">
                    <a:schemeClr val="accent2">
                      <a:satMod val="175000"/>
                      <a:alpha val="40000"/>
                    </a:schemeClr>
                  </a:glow>
                </a:effectLst>
              </a:rPr>
              <a:t>المناطق </a:t>
            </a:r>
            <a:r>
              <a:rPr lang="ar-SA" sz="4000" b="1" i="1" u="sng" dirty="0" smtClean="0">
                <a:effectLst>
                  <a:glow rad="228600">
                    <a:schemeClr val="accent2">
                      <a:satMod val="175000"/>
                      <a:alpha val="40000"/>
                    </a:schemeClr>
                  </a:glow>
                </a:effectLst>
              </a:rPr>
              <a:t>الجغرافية</a:t>
            </a:r>
            <a:r>
              <a:rPr lang="en-US" sz="4000" b="1" i="1" u="sng" dirty="0" smtClean="0">
                <a:effectLst>
                  <a:glow rad="228600">
                    <a:schemeClr val="accent2">
                      <a:satMod val="175000"/>
                      <a:alpha val="40000"/>
                    </a:schemeClr>
                  </a:glow>
                </a:effectLst>
              </a:rPr>
              <a:t> </a:t>
            </a:r>
            <a:r>
              <a:rPr lang="ar-SA" sz="3100" b="1" i="1" u="sng" dirty="0" smtClean="0">
                <a:effectLst>
                  <a:glow rad="228600">
                    <a:schemeClr val="accent2">
                      <a:satMod val="175000"/>
                      <a:alpha val="40000"/>
                    </a:schemeClr>
                  </a:glow>
                </a:effectLst>
              </a:rPr>
              <a:t>المناطق والجهات والاماكن بشكل عام </a:t>
            </a:r>
            <a:r>
              <a:rPr lang="en-US" sz="3100" b="1" i="1" u="sng" dirty="0" smtClean="0">
                <a:effectLst>
                  <a:glow rad="228600">
                    <a:schemeClr val="accent2">
                      <a:satMod val="175000"/>
                      <a:alpha val="40000"/>
                    </a:schemeClr>
                  </a:glow>
                </a:effectLst>
              </a:rPr>
              <a:t/>
            </a:r>
            <a:br>
              <a:rPr lang="en-US" sz="3100" b="1" i="1" u="sng" dirty="0" smtClean="0">
                <a:effectLst>
                  <a:glow rad="228600">
                    <a:schemeClr val="accent2">
                      <a:satMod val="175000"/>
                      <a:alpha val="40000"/>
                    </a:schemeClr>
                  </a:glow>
                </a:effectLst>
              </a:rPr>
            </a:br>
            <a:r>
              <a:rPr lang="ar-SA" sz="3100" b="1" dirty="0" smtClean="0">
                <a:effectLst>
                  <a:glow rad="139700">
                    <a:schemeClr val="accent2">
                      <a:satMod val="175000"/>
                      <a:alpha val="40000"/>
                    </a:schemeClr>
                  </a:glow>
                </a:effectLst>
              </a:rPr>
              <a:t>الجدول المساعد الثاني </a:t>
            </a:r>
            <a:endParaRPr lang="en-US" sz="3100" b="1" dirty="0">
              <a:effectLst>
                <a:glow rad="139700">
                  <a:schemeClr val="accent2">
                    <a:satMod val="175000"/>
                    <a:alpha val="40000"/>
                  </a:schemeClr>
                </a:glow>
              </a:effectLst>
            </a:endParaRPr>
          </a:p>
        </p:txBody>
      </p:sp>
      <p:sp>
        <p:nvSpPr>
          <p:cNvPr id="3" name="Content Placeholder 2"/>
          <p:cNvSpPr>
            <a:spLocks noGrp="1"/>
          </p:cNvSpPr>
          <p:nvPr>
            <p:ph sz="quarter" idx="1"/>
          </p:nvPr>
        </p:nvSpPr>
        <p:spPr/>
        <p:txBody>
          <a:bodyPr>
            <a:normAutofit fontScale="92500"/>
          </a:bodyPr>
          <a:lstStyle/>
          <a:p>
            <a:pPr algn="r">
              <a:buNone/>
            </a:pPr>
            <a:r>
              <a:rPr lang="ar-SA" b="1" dirty="0" smtClean="0"/>
              <a:t>تقسيمات الجدول :  </a:t>
            </a:r>
            <a:r>
              <a:rPr lang="ar-SA" b="1" u="sng" dirty="0" smtClean="0">
                <a:solidFill>
                  <a:srgbClr val="C00000"/>
                </a:solidFill>
              </a:rPr>
              <a:t>1-</a:t>
            </a:r>
            <a:r>
              <a:rPr lang="ar-SA" b="1" dirty="0" smtClean="0"/>
              <a:t> للمناطق غير المحددة بعوالم أو قارات </a:t>
            </a:r>
          </a:p>
          <a:p>
            <a:pPr algn="r">
              <a:buNone/>
            </a:pPr>
            <a:r>
              <a:rPr lang="ar-SA" b="1" dirty="0" smtClean="0"/>
              <a:t>( </a:t>
            </a:r>
            <a:r>
              <a:rPr lang="ar-SA" b="1" dirty="0" smtClean="0"/>
              <a:t>مثل المناطق المتجمدة والمعتدلة والحارة والمناطق الزراعية والبحار والمحيطات والجهات الاربع والمناطق حسب الوضع الاقتصادي والاجتماعي والسياسي والسكاني والفضاء</a:t>
            </a:r>
            <a:r>
              <a:rPr lang="en-US" b="1" dirty="0" smtClean="0"/>
              <a:t/>
            </a:r>
            <a:br>
              <a:rPr lang="en-US" b="1" dirty="0" smtClean="0"/>
            </a:br>
            <a:r>
              <a:rPr lang="en-US" b="1" dirty="0" smtClean="0"/>
              <a:t> </a:t>
            </a:r>
            <a:r>
              <a:rPr lang="ar-SA" b="1" dirty="0" smtClean="0"/>
              <a:t>الاشخاص ( بغض النظر عن الجهة او المنطقة او المكان</a:t>
            </a:r>
            <a:r>
              <a:rPr lang="en-US" b="1" dirty="0" smtClean="0"/>
              <a:t> </a:t>
            </a:r>
            <a:r>
              <a:rPr lang="en-US" b="1" dirty="0" smtClean="0"/>
              <a:t>)</a:t>
            </a:r>
            <a:r>
              <a:rPr lang="ar-SA" b="1" dirty="0" smtClean="0"/>
              <a:t>  </a:t>
            </a:r>
            <a:r>
              <a:rPr lang="ar-SA" b="1" u="sng" dirty="0" smtClean="0">
                <a:solidFill>
                  <a:srgbClr val="C00000"/>
                </a:solidFill>
              </a:rPr>
              <a:t>2-</a:t>
            </a:r>
            <a:r>
              <a:rPr lang="ar-SA" b="1" dirty="0" smtClean="0"/>
              <a:t>  </a:t>
            </a:r>
            <a:r>
              <a:rPr lang="en-US" b="1" dirty="0" smtClean="0"/>
              <a:t/>
            </a:r>
            <a:br>
              <a:rPr lang="en-US" b="1" dirty="0" smtClean="0"/>
            </a:br>
            <a:r>
              <a:rPr lang="en-US" b="1" u="sng" dirty="0" smtClean="0">
                <a:solidFill>
                  <a:srgbClr val="C00000"/>
                </a:solidFill>
              </a:rPr>
              <a:t>3-</a:t>
            </a:r>
            <a:r>
              <a:rPr lang="ar-SA" b="1" u="sng" dirty="0" smtClean="0">
                <a:solidFill>
                  <a:srgbClr val="C00000"/>
                </a:solidFill>
              </a:rPr>
              <a:t>  </a:t>
            </a:r>
            <a:r>
              <a:rPr lang="en-US" b="1" dirty="0" smtClean="0"/>
              <a:t> </a:t>
            </a:r>
            <a:r>
              <a:rPr lang="ar-SA" b="1" dirty="0" smtClean="0"/>
              <a:t>العالم القديم ( الصين، مصر القديمة...الخ</a:t>
            </a:r>
            <a:r>
              <a:rPr lang="en-US" b="1" dirty="0" smtClean="0"/>
              <a:t>)</a:t>
            </a:r>
            <a:br>
              <a:rPr lang="en-US" b="1" dirty="0" smtClean="0"/>
            </a:br>
            <a:r>
              <a:rPr lang="ar-SA" b="1" dirty="0" smtClean="0"/>
              <a:t> </a:t>
            </a:r>
            <a:r>
              <a:rPr lang="ar-SA" b="1" dirty="0" smtClean="0"/>
              <a:t>  </a:t>
            </a:r>
            <a:r>
              <a:rPr lang="ar-SA" b="1" u="sng" dirty="0" smtClean="0">
                <a:solidFill>
                  <a:srgbClr val="C00000"/>
                </a:solidFill>
              </a:rPr>
              <a:t>4-</a:t>
            </a:r>
            <a:r>
              <a:rPr lang="ar-SA" b="1" dirty="0" smtClean="0"/>
              <a:t> </a:t>
            </a:r>
            <a:r>
              <a:rPr lang="en-US" b="1" dirty="0" smtClean="0"/>
              <a:t> </a:t>
            </a:r>
            <a:r>
              <a:rPr lang="ar-SA" b="1" dirty="0" smtClean="0"/>
              <a:t>اوروبا</a:t>
            </a:r>
            <a:r>
              <a:rPr lang="en-US" b="1" dirty="0" smtClean="0"/>
              <a:t/>
            </a:r>
            <a:br>
              <a:rPr lang="en-US" b="1" dirty="0" smtClean="0"/>
            </a:br>
            <a:r>
              <a:rPr lang="en-US" b="1" u="sng" dirty="0" smtClean="0">
                <a:solidFill>
                  <a:srgbClr val="C00000"/>
                </a:solidFill>
              </a:rPr>
              <a:t>5-</a:t>
            </a:r>
            <a:r>
              <a:rPr lang="ar-SA" b="1" u="sng" dirty="0" smtClean="0">
                <a:solidFill>
                  <a:srgbClr val="C00000"/>
                </a:solidFill>
              </a:rPr>
              <a:t>     </a:t>
            </a:r>
            <a:r>
              <a:rPr lang="ar-SA" b="1" dirty="0" smtClean="0"/>
              <a:t> </a:t>
            </a:r>
            <a:r>
              <a:rPr lang="en-US" b="1" dirty="0" smtClean="0"/>
              <a:t> </a:t>
            </a:r>
            <a:r>
              <a:rPr lang="ar-SA" b="1" dirty="0" smtClean="0"/>
              <a:t>اسيا</a:t>
            </a:r>
            <a:r>
              <a:rPr lang="en-US" b="1" dirty="0" smtClean="0"/>
              <a:t/>
            </a:r>
            <a:br>
              <a:rPr lang="en-US" b="1" dirty="0" smtClean="0"/>
            </a:br>
            <a:r>
              <a:rPr lang="en-US" b="1" u="sng" dirty="0" smtClean="0">
                <a:solidFill>
                  <a:srgbClr val="C00000"/>
                </a:solidFill>
              </a:rPr>
              <a:t>6-</a:t>
            </a:r>
            <a:r>
              <a:rPr lang="ar-SA" b="1" u="sng" dirty="0" smtClean="0">
                <a:solidFill>
                  <a:srgbClr val="C00000"/>
                </a:solidFill>
              </a:rPr>
              <a:t>  </a:t>
            </a:r>
            <a:r>
              <a:rPr lang="en-US" b="1" dirty="0" smtClean="0"/>
              <a:t> </a:t>
            </a:r>
            <a:r>
              <a:rPr lang="ar-SA" b="1" dirty="0" smtClean="0"/>
              <a:t>افريقيا</a:t>
            </a:r>
            <a:r>
              <a:rPr lang="en-US" b="1" dirty="0" smtClean="0"/>
              <a:t/>
            </a:r>
            <a:br>
              <a:rPr lang="en-US" b="1" dirty="0" smtClean="0"/>
            </a:br>
            <a:r>
              <a:rPr lang="en-US" b="1" u="sng" dirty="0" smtClean="0">
                <a:solidFill>
                  <a:srgbClr val="C00000"/>
                </a:solidFill>
              </a:rPr>
              <a:t>8-</a:t>
            </a:r>
            <a:r>
              <a:rPr lang="en-US" b="1" dirty="0" smtClean="0"/>
              <a:t> </a:t>
            </a:r>
            <a:r>
              <a:rPr lang="ar-SA" b="1" dirty="0" smtClean="0"/>
              <a:t>      امريكا </a:t>
            </a:r>
            <a:r>
              <a:rPr lang="ar-SA" b="1" dirty="0" smtClean="0"/>
              <a:t>الجنوبية</a:t>
            </a:r>
            <a:r>
              <a:rPr lang="en-US" b="1" u="sng" dirty="0" smtClean="0">
                <a:solidFill>
                  <a:srgbClr val="C00000"/>
                </a:solidFill>
              </a:rPr>
              <a:t>7-</a:t>
            </a:r>
            <a:r>
              <a:rPr lang="en-US" b="1" dirty="0" smtClean="0"/>
              <a:t> </a:t>
            </a:r>
            <a:r>
              <a:rPr lang="ar-SA" b="1" dirty="0" smtClean="0"/>
              <a:t>امريكا الشمالية</a:t>
            </a:r>
            <a:endParaRPr lang="en-US" i="1" u="sng" dirty="0">
              <a:effectLst>
                <a:glow rad="228600">
                  <a:schemeClr val="accent2">
                    <a:satMod val="175000"/>
                    <a:alpha val="4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3200" dirty="0" smtClean="0">
                <a:solidFill>
                  <a:srgbClr val="C00000"/>
                </a:solidFill>
                <a:effectLst>
                  <a:glow rad="228600">
                    <a:schemeClr val="accent4">
                      <a:satMod val="175000"/>
                      <a:alpha val="40000"/>
                    </a:schemeClr>
                  </a:glow>
                </a:effectLst>
              </a:rPr>
              <a:t>الجدول المساعد الثاني </a:t>
            </a:r>
            <a:endParaRPr lang="en-US" sz="3200" dirty="0">
              <a:solidFill>
                <a:srgbClr val="C00000"/>
              </a:solidFill>
              <a:effectLst>
                <a:glow rad="228600">
                  <a:schemeClr val="accent4">
                    <a:satMod val="175000"/>
                    <a:alpha val="40000"/>
                  </a:schemeClr>
                </a:glow>
              </a:effectLst>
            </a:endParaRPr>
          </a:p>
        </p:txBody>
      </p:sp>
      <p:sp>
        <p:nvSpPr>
          <p:cNvPr id="3" name="Content Placeholder 2"/>
          <p:cNvSpPr>
            <a:spLocks noGrp="1"/>
          </p:cNvSpPr>
          <p:nvPr>
            <p:ph sz="quarter" idx="1"/>
          </p:nvPr>
        </p:nvSpPr>
        <p:spPr/>
        <p:txBody>
          <a:bodyPr/>
          <a:lstStyle/>
          <a:p>
            <a:pPr algn="ctr"/>
            <a:r>
              <a:rPr lang="en-US" b="1" dirty="0" smtClean="0"/>
              <a:t/>
            </a:r>
            <a:br>
              <a:rPr lang="en-US" b="1" dirty="0" smtClean="0"/>
            </a:br>
            <a:r>
              <a:rPr lang="en-US" b="1" u="sng" dirty="0" smtClean="0">
                <a:solidFill>
                  <a:srgbClr val="C00000"/>
                </a:solidFill>
              </a:rPr>
              <a:t>9- </a:t>
            </a:r>
            <a:r>
              <a:rPr lang="ar-SA" b="1" dirty="0" smtClean="0"/>
              <a:t>اماكن اخرى ( استراليا، نيوزيلاندا، جزر المحيد الاطلسي، </a:t>
            </a:r>
            <a:endParaRPr lang="ar-SA" b="1" dirty="0" smtClean="0"/>
          </a:p>
          <a:p>
            <a:pPr algn="ctr">
              <a:buNone/>
            </a:pPr>
            <a:r>
              <a:rPr lang="en-US" b="1" dirty="0" smtClean="0"/>
              <a:t> </a:t>
            </a:r>
            <a:r>
              <a:rPr lang="en-US" b="1" dirty="0" smtClean="0"/>
              <a:t>*-</a:t>
            </a:r>
            <a:r>
              <a:rPr lang="ar-SA" b="1" dirty="0" smtClean="0"/>
              <a:t> - يستخدم </a:t>
            </a:r>
            <a:r>
              <a:rPr lang="ar-SA" b="1" dirty="0" smtClean="0"/>
              <a:t>هذا الجدول عند المعالجة الجغرافية </a:t>
            </a:r>
            <a:r>
              <a:rPr lang="ar-SA" b="1" dirty="0" smtClean="0"/>
              <a:t>للموضوع وقد سبق ان ذكرنا أن هناك كثير من الموضوعات التي يتم معالجتها من خلال بقعة جغرافية معينة لذلك افرد هذا الجدول ليمنح رموز يمكن اضافتها لتخصيص هذه المعالجة واستخراج رقم تصنيف أكثر تعبيرا.</a:t>
            </a:r>
            <a:endParaRPr lang="en-US" dirty="0"/>
          </a:p>
        </p:txBody>
      </p:sp>
    </p:spTree>
  </p:cSld>
  <p:clrMapOvr>
    <a:masterClrMapping/>
  </p:clrMapOvr>
  <p:transition spd="slow">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effectLst>
                  <a:glow rad="228600">
                    <a:schemeClr val="accent2">
                      <a:satMod val="175000"/>
                      <a:alpha val="40000"/>
                    </a:schemeClr>
                  </a:glow>
                </a:effectLst>
              </a:rPr>
              <a:t>قواعد استخدام الجدول </a:t>
            </a:r>
            <a:endParaRPr lang="en-US" b="1" dirty="0">
              <a:effectLst>
                <a:glow rad="228600">
                  <a:schemeClr val="accent2">
                    <a:satMod val="175000"/>
                    <a:alpha val="40000"/>
                  </a:schemeClr>
                </a:glow>
              </a:effectLst>
            </a:endParaRPr>
          </a:p>
        </p:txBody>
      </p:sp>
      <p:sp>
        <p:nvSpPr>
          <p:cNvPr id="3" name="Content Placeholder 2"/>
          <p:cNvSpPr>
            <a:spLocks noGrp="1"/>
          </p:cNvSpPr>
          <p:nvPr>
            <p:ph sz="quarter" idx="1"/>
          </p:nvPr>
        </p:nvSpPr>
        <p:spPr/>
        <p:txBody>
          <a:bodyPr>
            <a:noAutofit/>
          </a:bodyPr>
          <a:lstStyle/>
          <a:p>
            <a:pPr algn="ctr"/>
            <a:r>
              <a:rPr lang="ar-SA" sz="2400" b="1" dirty="0" smtClean="0">
                <a:latin typeface="Traditional Arabic" pitchFamily="18" charset="-78"/>
              </a:rPr>
              <a:t>- اذا </a:t>
            </a:r>
            <a:r>
              <a:rPr lang="ar-SA" sz="2400" b="1" dirty="0" smtClean="0">
                <a:latin typeface="Traditional Arabic" pitchFamily="18" charset="-78"/>
              </a:rPr>
              <a:t>كان الرقم الاساسي للموضوع ينتهي بصفر ولا توجد تعليمات باستخدام قائمة المناطق : اضف رمز المنظقة الجغرافية للرقم الاساسي للموضوع مسبوقا بـ ( 9</a:t>
            </a:r>
            <a:r>
              <a:rPr lang="en-US" sz="2400" b="1" dirty="0" smtClean="0">
                <a:latin typeface="Traditional Arabic" pitchFamily="18" charset="-78"/>
              </a:rPr>
              <a:t> </a:t>
            </a:r>
            <a:r>
              <a:rPr lang="en-US" sz="2400" b="1" dirty="0" smtClean="0">
                <a:latin typeface="Traditional Arabic" pitchFamily="18" charset="-78"/>
              </a:rPr>
              <a:t>)</a:t>
            </a:r>
            <a:r>
              <a:rPr lang="en-US" sz="2400" b="1" dirty="0" smtClean="0">
                <a:latin typeface="Traditional Arabic" pitchFamily="18" charset="-78"/>
              </a:rPr>
              <a:t/>
            </a:r>
            <a:br>
              <a:rPr lang="en-US" sz="2400" b="1" dirty="0" smtClean="0">
                <a:latin typeface="Traditional Arabic" pitchFamily="18" charset="-78"/>
              </a:rPr>
            </a:br>
            <a:r>
              <a:rPr lang="en-US" sz="2400" b="1" dirty="0" smtClean="0">
                <a:latin typeface="Traditional Arabic" pitchFamily="18" charset="-78"/>
              </a:rPr>
              <a:t> </a:t>
            </a:r>
            <a:r>
              <a:rPr lang="ar-SA" sz="2400" b="1" dirty="0" smtClean="0">
                <a:latin typeface="Traditional Arabic" pitchFamily="18" charset="-78"/>
              </a:rPr>
              <a:t>مثال الزراعة في </a:t>
            </a:r>
            <a:r>
              <a:rPr lang="ar-SA" sz="2400" b="1" dirty="0" smtClean="0">
                <a:latin typeface="Traditional Arabic" pitchFamily="18" charset="-78"/>
              </a:rPr>
              <a:t>االبرازيل</a:t>
            </a:r>
            <a:r>
              <a:rPr lang="en-US" sz="2400" b="1" dirty="0" smtClean="0">
                <a:latin typeface="Traditional Arabic" pitchFamily="18" charset="-78"/>
              </a:rPr>
              <a:t/>
            </a:r>
            <a:br>
              <a:rPr lang="en-US" sz="2400" b="1" dirty="0" smtClean="0">
                <a:latin typeface="Traditional Arabic" pitchFamily="18" charset="-78"/>
              </a:rPr>
            </a:br>
            <a:r>
              <a:rPr lang="ar-SA" sz="2400" b="1" dirty="0" smtClean="0">
                <a:latin typeface="Traditional Arabic" pitchFamily="18" charset="-78"/>
              </a:rPr>
              <a:t>الموضوع الزراعة 630</a:t>
            </a:r>
            <a:r>
              <a:rPr lang="en-US" sz="2400" b="1" dirty="0" smtClean="0">
                <a:latin typeface="Traditional Arabic" pitchFamily="18" charset="-78"/>
              </a:rPr>
              <a:t> </a:t>
            </a:r>
            <a:br>
              <a:rPr lang="en-US" sz="2400" b="1" dirty="0" smtClean="0">
                <a:latin typeface="Traditional Arabic" pitchFamily="18" charset="-78"/>
              </a:rPr>
            </a:br>
            <a:r>
              <a:rPr lang="ar-SA" sz="2400" b="1" dirty="0" smtClean="0">
                <a:latin typeface="Traditional Arabic" pitchFamily="18" charset="-78"/>
              </a:rPr>
              <a:t>البرازيل 82</a:t>
            </a:r>
            <a:r>
              <a:rPr lang="en-US" sz="2400" b="1" dirty="0" smtClean="0">
                <a:latin typeface="Traditional Arabic" pitchFamily="18" charset="-78"/>
              </a:rPr>
              <a:t/>
            </a:r>
            <a:br>
              <a:rPr lang="en-US" sz="2400" b="1" dirty="0" smtClean="0">
                <a:latin typeface="Traditional Arabic" pitchFamily="18" charset="-78"/>
              </a:rPr>
            </a:br>
            <a:r>
              <a:rPr lang="ar-SA" sz="2400" b="1" dirty="0" smtClean="0">
                <a:latin typeface="Traditional Arabic" pitchFamily="18" charset="-78"/>
              </a:rPr>
              <a:t>الرقم </a:t>
            </a:r>
            <a:r>
              <a:rPr lang="ar-SA" sz="2400" b="1" dirty="0" smtClean="0">
                <a:latin typeface="Traditional Arabic" pitchFamily="18" charset="-78"/>
              </a:rPr>
              <a:t>630.982</a:t>
            </a:r>
            <a:r>
              <a:rPr lang="en-US" sz="2400" b="1" dirty="0" smtClean="0">
                <a:latin typeface="Traditional Arabic" pitchFamily="18" charset="-78"/>
              </a:rPr>
              <a:t/>
            </a:r>
            <a:br>
              <a:rPr lang="en-US" sz="2400" b="1" dirty="0" smtClean="0">
                <a:latin typeface="Traditional Arabic" pitchFamily="18" charset="-78"/>
              </a:rPr>
            </a:br>
            <a:r>
              <a:rPr lang="en-US" sz="2400" b="1" dirty="0" smtClean="0">
                <a:latin typeface="Traditional Arabic" pitchFamily="18" charset="-78"/>
              </a:rPr>
              <a:t/>
            </a:r>
            <a:br>
              <a:rPr lang="en-US" sz="2400" b="1" dirty="0" smtClean="0">
                <a:latin typeface="Traditional Arabic" pitchFamily="18" charset="-78"/>
              </a:rPr>
            </a:br>
            <a:r>
              <a:rPr lang="ar-SA" sz="2400" b="1" dirty="0" smtClean="0">
                <a:latin typeface="Traditional Arabic" pitchFamily="18" charset="-78"/>
              </a:rPr>
              <a:t>- اذا </a:t>
            </a:r>
            <a:r>
              <a:rPr lang="ar-SA" sz="2400" b="1" dirty="0" smtClean="0">
                <a:latin typeface="Traditional Arabic" pitchFamily="18" charset="-78"/>
              </a:rPr>
              <a:t>كان الرقم الاساسي للموضوع لا ينتهي بصفر ولاتوجد تعليمات باستخدام قائمة المناطق : اضف رمز المنطقة للرقم الاساسي مسبوقا بـ ( 09</a:t>
            </a:r>
            <a:r>
              <a:rPr lang="en-US" sz="2400" b="1" dirty="0" smtClean="0">
                <a:latin typeface="Traditional Arabic" pitchFamily="18" charset="-78"/>
              </a:rPr>
              <a:t> )</a:t>
            </a:r>
            <a:br>
              <a:rPr lang="en-US" sz="2400" b="1" dirty="0" smtClean="0">
                <a:latin typeface="Traditional Arabic" pitchFamily="18" charset="-78"/>
              </a:rPr>
            </a:br>
            <a:r>
              <a:rPr lang="en-US" sz="2400" b="1" dirty="0" smtClean="0">
                <a:latin typeface="Traditional Arabic" pitchFamily="18" charset="-78"/>
              </a:rPr>
              <a:t> </a:t>
            </a:r>
            <a:r>
              <a:rPr lang="ar-SA" sz="2400" b="1" dirty="0" smtClean="0">
                <a:latin typeface="Traditional Arabic" pitchFamily="18" charset="-78"/>
              </a:rPr>
              <a:t>مثال البحث الطبي التجريبي في الاردن</a:t>
            </a:r>
            <a:r>
              <a:rPr lang="en-US" sz="2400" b="1" dirty="0" smtClean="0">
                <a:latin typeface="Traditional Arabic" pitchFamily="18" charset="-78"/>
              </a:rPr>
              <a:t/>
            </a:r>
            <a:br>
              <a:rPr lang="en-US" sz="2400" b="1" dirty="0" smtClean="0">
                <a:latin typeface="Traditional Arabic" pitchFamily="18" charset="-78"/>
              </a:rPr>
            </a:br>
            <a:r>
              <a:rPr lang="ar-SA" sz="2400" b="1" dirty="0" smtClean="0">
                <a:latin typeface="Traditional Arabic" pitchFamily="18" charset="-78"/>
              </a:rPr>
              <a:t>الموضوع البحث التجريبي الطبي 610.724</a:t>
            </a:r>
            <a:r>
              <a:rPr lang="en-US" sz="2400" b="1" dirty="0" smtClean="0">
                <a:latin typeface="Traditional Arabic" pitchFamily="18" charset="-78"/>
              </a:rPr>
              <a:t/>
            </a:r>
            <a:br>
              <a:rPr lang="en-US" sz="2400" b="1" dirty="0" smtClean="0">
                <a:latin typeface="Traditional Arabic" pitchFamily="18" charset="-78"/>
              </a:rPr>
            </a:br>
            <a:r>
              <a:rPr lang="ar-SA" sz="2400" b="1" dirty="0" smtClean="0">
                <a:latin typeface="Traditional Arabic" pitchFamily="18" charset="-78"/>
              </a:rPr>
              <a:t>الاردن 565</a:t>
            </a:r>
            <a:r>
              <a:rPr lang="en-US" sz="2400" b="1" dirty="0" smtClean="0">
                <a:latin typeface="Traditional Arabic" pitchFamily="18" charset="-78"/>
              </a:rPr>
              <a:t/>
            </a:r>
            <a:br>
              <a:rPr lang="en-US" sz="2400" b="1" dirty="0" smtClean="0">
                <a:latin typeface="Traditional Arabic" pitchFamily="18" charset="-78"/>
              </a:rPr>
            </a:br>
            <a:r>
              <a:rPr lang="ar-SA" sz="2400" b="1" dirty="0" smtClean="0">
                <a:latin typeface="Traditional Arabic" pitchFamily="18" charset="-78"/>
              </a:rPr>
              <a:t>الرقم 610.72409565</a:t>
            </a:r>
            <a:r>
              <a:rPr lang="en-US" sz="2400" b="1" dirty="0" smtClean="0">
                <a:latin typeface="Traditional Arabic" pitchFamily="18" charset="-78"/>
                <a:cs typeface="Traditional Arabic" pitchFamily="18" charset="-78"/>
              </a:rPr>
              <a:t/>
            </a:r>
            <a:br>
              <a:rPr lang="en-US" sz="2400" b="1" dirty="0" smtClean="0">
                <a:latin typeface="Traditional Arabic" pitchFamily="18" charset="-78"/>
                <a:cs typeface="Traditional Arabic" pitchFamily="18" charset="-78"/>
              </a:rPr>
            </a:br>
            <a:endParaRPr lang="en-US" sz="2400" dirty="0">
              <a:latin typeface="Traditional Arabic" pitchFamily="18" charset="-78"/>
              <a:cs typeface="Traditional Arabic" pitchFamily="18" charset="-78"/>
            </a:endParaRPr>
          </a:p>
        </p:txBody>
      </p:sp>
    </p:spTree>
  </p:cSld>
  <p:clrMapOvr>
    <a:masterClrMapping/>
  </p:clrMapOvr>
  <p:transition spd="slow">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effectLst>
                  <a:glow rad="228600">
                    <a:schemeClr val="accent2">
                      <a:satMod val="175000"/>
                      <a:alpha val="40000"/>
                    </a:schemeClr>
                  </a:glow>
                </a:effectLst>
              </a:rPr>
              <a:t>قواعد استخدام الجدول </a:t>
            </a:r>
            <a:endParaRPr lang="en-US" dirty="0"/>
          </a:p>
        </p:txBody>
      </p:sp>
      <p:sp>
        <p:nvSpPr>
          <p:cNvPr id="3" name="Content Placeholder 2"/>
          <p:cNvSpPr>
            <a:spLocks noGrp="1"/>
          </p:cNvSpPr>
          <p:nvPr>
            <p:ph sz="quarter" idx="1"/>
          </p:nvPr>
        </p:nvSpPr>
        <p:spPr/>
        <p:txBody>
          <a:bodyPr>
            <a:noAutofit/>
          </a:bodyPr>
          <a:lstStyle/>
          <a:p>
            <a:pPr algn="ctr">
              <a:buNone/>
            </a:pPr>
            <a:r>
              <a:rPr lang="ar-SA" sz="3200" dirty="0" smtClean="0"/>
              <a:t>- </a:t>
            </a:r>
            <a:r>
              <a:rPr lang="ar-SA" sz="3200" b="1" dirty="0" smtClean="0">
                <a:solidFill>
                  <a:srgbClr val="C00000"/>
                </a:solidFill>
              </a:rPr>
              <a:t>اذا </a:t>
            </a:r>
            <a:r>
              <a:rPr lang="ar-SA" sz="3200" b="1" dirty="0" smtClean="0">
                <a:solidFill>
                  <a:srgbClr val="C00000"/>
                </a:solidFill>
              </a:rPr>
              <a:t>كان الرقم الاساسي للموضوع لا ينتهي بصفر ولكن ينتهي بـ ( 9 ) وتوجد تعليمات باستخدام قائمة المناطق </a:t>
            </a:r>
            <a:r>
              <a:rPr lang="ar-SA" sz="3200" dirty="0" smtClean="0"/>
              <a:t>: اضف رمز المنطقة لرمز الموضوع دون حذف او اضافة</a:t>
            </a:r>
            <a:r>
              <a:rPr lang="en-US" sz="3200" dirty="0" smtClean="0"/>
              <a:t/>
            </a:r>
            <a:br>
              <a:rPr lang="en-US" sz="3200" dirty="0" smtClean="0"/>
            </a:br>
            <a:r>
              <a:rPr lang="en-US" sz="3200" dirty="0" smtClean="0"/>
              <a:t> </a:t>
            </a:r>
            <a:r>
              <a:rPr lang="ar-SA" sz="3200" dirty="0" smtClean="0"/>
              <a:t>مثال : الانتخابات في الاردن</a:t>
            </a:r>
            <a:r>
              <a:rPr lang="en-US" sz="3200" dirty="0" smtClean="0"/>
              <a:t/>
            </a:r>
            <a:br>
              <a:rPr lang="en-US" sz="3200" dirty="0" smtClean="0"/>
            </a:br>
            <a:r>
              <a:rPr lang="ar-SA" sz="3200" dirty="0" smtClean="0"/>
              <a:t>الموضوع الانتخابات في مكان 324.9</a:t>
            </a:r>
            <a:r>
              <a:rPr lang="en-US" sz="3200" dirty="0" smtClean="0"/>
              <a:t/>
            </a:r>
            <a:br>
              <a:rPr lang="en-US" sz="3200" dirty="0" smtClean="0"/>
            </a:br>
            <a:r>
              <a:rPr lang="ar-SA" sz="3200" dirty="0" smtClean="0"/>
              <a:t>الاردن 565</a:t>
            </a:r>
            <a:r>
              <a:rPr lang="en-US" sz="3200" dirty="0" smtClean="0"/>
              <a:t/>
            </a:r>
            <a:br>
              <a:rPr lang="en-US" sz="3200" dirty="0" smtClean="0"/>
            </a:br>
            <a:r>
              <a:rPr lang="ar-SA" sz="3200" dirty="0" smtClean="0"/>
              <a:t>وتوجد تعليمات باضافة رقم المكان لرقم الاساس 324.9</a:t>
            </a:r>
            <a:r>
              <a:rPr lang="en-US" sz="3200" dirty="0" smtClean="0"/>
              <a:t/>
            </a:r>
            <a:br>
              <a:rPr lang="en-US" sz="3200" dirty="0" smtClean="0"/>
            </a:br>
            <a:r>
              <a:rPr lang="ar-SA" sz="3200" dirty="0" smtClean="0"/>
              <a:t>الرقم 324.9565</a:t>
            </a:r>
            <a:r>
              <a:rPr lang="en-US" sz="3200" dirty="0" smtClean="0"/>
              <a:t/>
            </a:r>
            <a:br>
              <a:rPr lang="en-US" sz="3200" dirty="0" smtClean="0"/>
            </a:br>
            <a:r>
              <a:rPr lang="en-US" sz="3200" dirty="0" smtClean="0"/>
              <a:t/>
            </a:r>
            <a:br>
              <a:rPr lang="en-US" sz="3200" dirty="0" smtClean="0"/>
            </a:br>
            <a:endParaRPr lang="en-US" sz="3200" dirty="0"/>
          </a:p>
        </p:txBody>
      </p:sp>
    </p:spTree>
  </p:cSld>
  <p:clrMapOvr>
    <a:masterClrMapping/>
  </p:clrMapOvr>
  <p:transition spd="slow">
    <p:wipe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effectLst>
                  <a:glow rad="228600">
                    <a:schemeClr val="accent2">
                      <a:satMod val="175000"/>
                      <a:alpha val="40000"/>
                    </a:schemeClr>
                  </a:glow>
                </a:effectLst>
              </a:rPr>
              <a:t>قواعد استخدام الجدول </a:t>
            </a:r>
            <a:endParaRPr lang="en-US" dirty="0"/>
          </a:p>
        </p:txBody>
      </p:sp>
      <p:sp>
        <p:nvSpPr>
          <p:cNvPr id="3" name="Content Placeholder 2"/>
          <p:cNvSpPr>
            <a:spLocks noGrp="1"/>
          </p:cNvSpPr>
          <p:nvPr>
            <p:ph sz="quarter" idx="1"/>
          </p:nvPr>
        </p:nvSpPr>
        <p:spPr/>
        <p:txBody>
          <a:bodyPr/>
          <a:lstStyle/>
          <a:p>
            <a:pPr algn="ctr">
              <a:buNone/>
            </a:pPr>
            <a:r>
              <a:rPr lang="ar-SA" sz="3200" dirty="0" smtClean="0"/>
              <a:t> - يوجد </a:t>
            </a:r>
            <a:r>
              <a:rPr lang="ar-SA" sz="3200" dirty="0" smtClean="0"/>
              <a:t>بعض الموضوعات التي تقسم جغرافيا </a:t>
            </a:r>
            <a:r>
              <a:rPr lang="ar-SA" sz="3200" dirty="0" smtClean="0"/>
              <a:t>بإضافة </a:t>
            </a:r>
            <a:r>
              <a:rPr lang="ar-SA" sz="3200" dirty="0" smtClean="0"/>
              <a:t>ارقام المناطق مباشرة الى الرقم </a:t>
            </a:r>
            <a:r>
              <a:rPr lang="ar-SA" sz="3200" dirty="0" smtClean="0"/>
              <a:t>الأساسي </a:t>
            </a:r>
            <a:r>
              <a:rPr lang="ar-SA" sz="3200" dirty="0" smtClean="0"/>
              <a:t>للموضوع ودون الحاجة الى اتباع اي من القواعد الثلاثة السابقة الذكر، وتوجد هناك تعليمات في الخطة توضح كيفية اضافة رموز المناطق( حيث ان بعض التعليمات تنص على عدم استخدام رقم ( 9 ) في عملية بناء الرقم وبعضها يثبت استخدام الرقم ( 9</a:t>
            </a:r>
            <a:endParaRPr lang="en-US" dirty="0"/>
          </a:p>
        </p:txBody>
      </p:sp>
    </p:spTree>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effectLst>
                  <a:glow rad="228600">
                    <a:schemeClr val="accent2">
                      <a:satMod val="175000"/>
                      <a:alpha val="40000"/>
                    </a:schemeClr>
                  </a:glow>
                </a:effectLst>
              </a:rPr>
              <a:t>قواعد استخدام الجدول </a:t>
            </a:r>
            <a:endParaRPr lang="en-US" dirty="0"/>
          </a:p>
        </p:txBody>
      </p:sp>
      <p:sp>
        <p:nvSpPr>
          <p:cNvPr id="3" name="Content Placeholder 2"/>
          <p:cNvSpPr>
            <a:spLocks noGrp="1"/>
          </p:cNvSpPr>
          <p:nvPr>
            <p:ph sz="quarter" idx="1"/>
          </p:nvPr>
        </p:nvSpPr>
        <p:spPr>
          <a:xfrm>
            <a:off x="612648" y="1371600"/>
            <a:ext cx="8153400" cy="4724400"/>
          </a:xfrm>
        </p:spPr>
        <p:txBody>
          <a:bodyPr>
            <a:normAutofit lnSpcReduction="10000"/>
          </a:bodyPr>
          <a:lstStyle/>
          <a:p>
            <a:pPr algn="ctr">
              <a:buNone/>
            </a:pPr>
            <a:r>
              <a:rPr lang="en-US" b="1" dirty="0" smtClean="0"/>
              <a:t/>
            </a:r>
            <a:br>
              <a:rPr lang="en-US" b="1" dirty="0" smtClean="0"/>
            </a:br>
            <a:r>
              <a:rPr lang="en-US" b="1" dirty="0" smtClean="0"/>
              <a:t> </a:t>
            </a:r>
            <a:r>
              <a:rPr lang="ar-SA" b="1" dirty="0" smtClean="0">
                <a:solidFill>
                  <a:srgbClr val="C00000"/>
                </a:solidFill>
              </a:rPr>
              <a:t>مثال</a:t>
            </a:r>
            <a:r>
              <a:rPr lang="ar-SA" b="1" dirty="0" smtClean="0"/>
              <a:t>: </a:t>
            </a:r>
            <a:r>
              <a:rPr lang="ar-SA" b="1" dirty="0" smtClean="0">
                <a:solidFill>
                  <a:srgbClr val="C00000"/>
                </a:solidFill>
              </a:rPr>
              <a:t>المعاهدات الاردنية</a:t>
            </a:r>
            <a:r>
              <a:rPr lang="en-US" b="1" dirty="0" smtClean="0"/>
              <a:t/>
            </a:r>
            <a:br>
              <a:rPr lang="en-US" b="1" dirty="0" smtClean="0"/>
            </a:br>
            <a:r>
              <a:rPr lang="ar-SA" b="1" dirty="0" smtClean="0"/>
              <a:t>الموضوع 341.0264 المعاهدات حسب الاماكن</a:t>
            </a:r>
            <a:r>
              <a:rPr lang="en-US" b="1" dirty="0" smtClean="0"/>
              <a:t/>
            </a:r>
            <a:br>
              <a:rPr lang="en-US" b="1" dirty="0" smtClean="0"/>
            </a:br>
            <a:r>
              <a:rPr lang="ar-SA" b="1" dirty="0" smtClean="0"/>
              <a:t>وتوجد تعليمات تنص على "اضف الى رقم الاساس 341.0264 الرموز 1 – 9 من الجدول الثاني " وبذلك يكون الرقم </a:t>
            </a:r>
            <a:endParaRPr lang="ar-SA" b="1" dirty="0" smtClean="0"/>
          </a:p>
          <a:p>
            <a:pPr algn="ctr">
              <a:buNone/>
            </a:pPr>
            <a:r>
              <a:rPr lang="ar-SA" b="1" dirty="0" smtClean="0"/>
              <a:t>341.0264565 </a:t>
            </a:r>
            <a:r>
              <a:rPr lang="ar-SA" b="1" dirty="0" smtClean="0"/>
              <a:t>( حيث هنا التعليمات لم تستخدم الرقم 9</a:t>
            </a:r>
            <a:r>
              <a:rPr lang="en-US" b="1" dirty="0" smtClean="0"/>
              <a:t> )</a:t>
            </a:r>
            <a:br>
              <a:rPr lang="en-US" b="1" dirty="0" smtClean="0"/>
            </a:br>
            <a:r>
              <a:rPr lang="ar-SA" b="1" dirty="0" smtClean="0"/>
              <a:t>مثال </a:t>
            </a:r>
            <a:r>
              <a:rPr lang="ar-SA" b="1" dirty="0" smtClean="0">
                <a:solidFill>
                  <a:srgbClr val="C00000"/>
                </a:solidFill>
              </a:rPr>
              <a:t>: الرعاية والخدمات الاجتماعية في </a:t>
            </a:r>
            <a:r>
              <a:rPr lang="ar-SA" b="1" dirty="0" smtClean="0">
                <a:solidFill>
                  <a:srgbClr val="C00000"/>
                </a:solidFill>
              </a:rPr>
              <a:t>الاردن</a:t>
            </a:r>
            <a:r>
              <a:rPr lang="en-US" b="1" dirty="0" smtClean="0"/>
              <a:t/>
            </a:r>
            <a:br>
              <a:rPr lang="en-US" b="1" dirty="0" smtClean="0"/>
            </a:br>
            <a:r>
              <a:rPr lang="en-US" b="1" dirty="0" smtClean="0"/>
              <a:t>- </a:t>
            </a:r>
            <a:r>
              <a:rPr lang="ar-SA" b="1" dirty="0" smtClean="0"/>
              <a:t>الموضوع : الرعاية الاجتماعية 362</a:t>
            </a:r>
            <a:r>
              <a:rPr lang="en-US" b="1" dirty="0" smtClean="0"/>
              <a:t> </a:t>
            </a:r>
            <a:br>
              <a:rPr lang="en-US" b="1" dirty="0" smtClean="0"/>
            </a:br>
            <a:r>
              <a:rPr lang="en-US" b="1" dirty="0" smtClean="0"/>
              <a:t>- </a:t>
            </a:r>
            <a:r>
              <a:rPr lang="ar-SA" b="1" dirty="0" smtClean="0"/>
              <a:t>المعالجة الجغرافية للرعاية الاجتماعية 362.9</a:t>
            </a:r>
            <a:r>
              <a:rPr lang="en-US" b="1" dirty="0" smtClean="0"/>
              <a:t/>
            </a:r>
            <a:br>
              <a:rPr lang="en-US" b="1" dirty="0" smtClean="0"/>
            </a:br>
            <a:r>
              <a:rPr lang="ar-SA" b="1" dirty="0" smtClean="0"/>
              <a:t>توجد تعليمات في 362.9 ( اضف لرمز الاساس 362.9 الرموز 1-9 من الجدول الثاني</a:t>
            </a:r>
            <a:endParaRPr lang="en-US" dirty="0"/>
          </a:p>
        </p:txBody>
      </p:sp>
    </p:spTree>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effectLst>
                  <a:glow rad="228600">
                    <a:schemeClr val="accent2">
                      <a:satMod val="175000"/>
                      <a:alpha val="40000"/>
                    </a:schemeClr>
                  </a:glow>
                </a:effectLst>
              </a:rPr>
              <a:t>قواعد استخدام الجدول </a:t>
            </a:r>
            <a:endParaRPr lang="en-US" dirty="0"/>
          </a:p>
        </p:txBody>
      </p:sp>
      <p:sp>
        <p:nvSpPr>
          <p:cNvPr id="3" name="Content Placeholder 2"/>
          <p:cNvSpPr>
            <a:spLocks noGrp="1"/>
          </p:cNvSpPr>
          <p:nvPr>
            <p:ph sz="quarter" idx="1"/>
          </p:nvPr>
        </p:nvSpPr>
        <p:spPr/>
        <p:txBody>
          <a:bodyPr/>
          <a:lstStyle/>
          <a:p>
            <a:pPr algn="ctr">
              <a:buNone/>
            </a:pPr>
            <a:r>
              <a:rPr lang="ar-SA" b="1" dirty="0" smtClean="0"/>
              <a:t> - توجد </a:t>
            </a:r>
            <a:r>
              <a:rPr lang="ar-SA" b="1" dirty="0" smtClean="0"/>
              <a:t>ايضا تعليمات </a:t>
            </a:r>
            <a:r>
              <a:rPr lang="ar-SA" b="1" dirty="0" smtClean="0"/>
              <a:t>بإضافة </a:t>
            </a:r>
            <a:r>
              <a:rPr lang="ar-SA" b="1" dirty="0" smtClean="0"/>
              <a:t>رمز المكان مباشرة الى الرقم الاساسي للموضوع دون استخدام 9 او 09 او 0 مثال 304.83 الهجرة من بلد لاخر ” ويوجد تعليمات اضف لرمز الاساس 304.8 الرموز 3 – 9 من الجدول الثاني مثل الهجرة الى البرازيل 304.881 حيث رقم 81 هو رمز البرازيل</a:t>
            </a:r>
            <a:r>
              <a:rPr lang="en-US" b="1" dirty="0" smtClean="0"/>
              <a:t/>
            </a:r>
            <a:br>
              <a:rPr lang="en-US" b="1" dirty="0" smtClean="0"/>
            </a:br>
            <a:r>
              <a:rPr lang="en-US" b="1" dirty="0" smtClean="0"/>
              <a:t/>
            </a:r>
            <a:br>
              <a:rPr lang="en-US" b="1" dirty="0" smtClean="0"/>
            </a:br>
            <a:r>
              <a:rPr lang="ar-SA" b="1" dirty="0" smtClean="0"/>
              <a:t>- اذا </a:t>
            </a:r>
            <a:r>
              <a:rPr lang="ar-SA" b="1" dirty="0" smtClean="0"/>
              <a:t>عاج الكتاب الموضوع ضمن مكانين لابد من اختيار احدهما لانه لا يمكن اضافة رقمي مكان لنفس الموضوع</a:t>
            </a:r>
            <a:r>
              <a:rPr lang="en-US" b="1" dirty="0" smtClean="0"/>
              <a:t/>
            </a:r>
            <a:br>
              <a:rPr lang="en-US" b="1" dirty="0" smtClean="0"/>
            </a:br>
            <a:endParaRPr lang="en-US" b="1" dirty="0"/>
          </a:p>
        </p:txBody>
      </p:sp>
    </p:spTree>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effectLst>
                  <a:glow rad="228600">
                    <a:schemeClr val="accent2">
                      <a:satMod val="175000"/>
                      <a:alpha val="40000"/>
                    </a:schemeClr>
                  </a:glow>
                </a:effectLst>
              </a:rPr>
              <a:t>قواعد استخدام الجدول </a:t>
            </a:r>
            <a:endParaRPr lang="en-US" dirty="0"/>
          </a:p>
        </p:txBody>
      </p:sp>
      <p:sp>
        <p:nvSpPr>
          <p:cNvPr id="3" name="Content Placeholder 2"/>
          <p:cNvSpPr>
            <a:spLocks noGrp="1"/>
          </p:cNvSpPr>
          <p:nvPr>
            <p:ph sz="quarter" idx="1"/>
          </p:nvPr>
        </p:nvSpPr>
        <p:spPr/>
        <p:txBody>
          <a:bodyPr/>
          <a:lstStyle/>
          <a:p>
            <a:pPr algn="ctr"/>
            <a:r>
              <a:rPr lang="ar-SA" b="1" dirty="0" smtClean="0"/>
              <a:t> - يوجد </a:t>
            </a:r>
            <a:r>
              <a:rPr lang="ar-SA" b="1" dirty="0" smtClean="0"/>
              <a:t>تعليمات لوصف موضوع متعلق بمكانين ( مثل المعاهدات والعلاقات والهجرة واستعمار بلد لبلد ) ومثال عى ذلك موضوع الهجرة من بلد لاخر ( 304.83 ) توجد تعليمات ترشد المصنف الى كيفية التعامل مع المكانين</a:t>
            </a:r>
            <a:r>
              <a:rPr lang="en-US" b="1" dirty="0" smtClean="0"/>
              <a:t> </a:t>
            </a:r>
            <a:br>
              <a:rPr lang="en-US" b="1" dirty="0" smtClean="0"/>
            </a:br>
            <a:r>
              <a:rPr lang="en-US" b="1" dirty="0" smtClean="0"/>
              <a:t> </a:t>
            </a:r>
            <a:r>
              <a:rPr lang="ar-SA" b="1" dirty="0" smtClean="0"/>
              <a:t>- على </a:t>
            </a:r>
            <a:r>
              <a:rPr lang="ar-SA" b="1" dirty="0" smtClean="0"/>
              <a:t>المصنف ان لا يعتمد على ذاكرته عند تصنيف الموضوعات التي تحتاج الى تقسيم جغرافي وعليه الرجوع الى التعليمات في الخطة وان لم توجد تعليمات عليه تطبيق القواعد </a:t>
            </a:r>
            <a:r>
              <a:rPr lang="ar-SA" b="1" u="sng" dirty="0" smtClean="0">
                <a:solidFill>
                  <a:srgbClr val="C00000"/>
                </a:solidFill>
              </a:rPr>
              <a:t>التعليمات </a:t>
            </a:r>
            <a:r>
              <a:rPr lang="ar-SA" b="1" u="sng" dirty="0" smtClean="0">
                <a:solidFill>
                  <a:srgbClr val="C00000"/>
                </a:solidFill>
              </a:rPr>
              <a:t>اولا ثم القواعد </a:t>
            </a:r>
            <a:r>
              <a:rPr lang="ar-SA" b="1" u="sng" dirty="0" smtClean="0">
                <a:solidFill>
                  <a:srgbClr val="C00000"/>
                </a:solidFill>
              </a:rPr>
              <a:t>ثانيا ) </a:t>
            </a:r>
            <a:r>
              <a:rPr lang="en-US" b="1" u="sng" dirty="0" smtClean="0">
                <a:solidFill>
                  <a:srgbClr val="C00000"/>
                </a:solidFill>
              </a:rPr>
              <a:t> </a:t>
            </a:r>
            <a:r>
              <a:rPr lang="en-US" b="1" dirty="0" smtClean="0"/>
              <a:t>)</a:t>
            </a:r>
            <a:br>
              <a:rPr lang="en-US" b="1" dirty="0" smtClean="0"/>
            </a:br>
            <a:endParaRPr lang="en-US" dirty="0"/>
          </a:p>
        </p:txBody>
      </p:sp>
    </p:spTree>
  </p:cSld>
  <p:clrMapOvr>
    <a:masterClrMapping/>
  </p:clrMapOvr>
  <p:transition spd="slow">
    <p:wheel spokes="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2800" b="1" dirty="0" smtClean="0">
                <a:solidFill>
                  <a:srgbClr val="C00000"/>
                </a:solidFill>
                <a:effectLst>
                  <a:glow rad="228600">
                    <a:schemeClr val="accent3">
                      <a:satMod val="175000"/>
                      <a:alpha val="40000"/>
                    </a:schemeClr>
                  </a:glow>
                </a:effectLst>
              </a:rPr>
              <a:t>تطبيقات على استخدام الجدول</a:t>
            </a:r>
            <a:endParaRPr lang="en-US" sz="2800" b="1" dirty="0">
              <a:solidFill>
                <a:srgbClr val="C00000"/>
              </a:solidFill>
              <a:effectLst>
                <a:glow rad="228600">
                  <a:schemeClr val="accent3">
                    <a:satMod val="175000"/>
                    <a:alpha val="40000"/>
                  </a:schemeClr>
                </a:glow>
              </a:effectLst>
            </a:endParaRPr>
          </a:p>
        </p:txBody>
      </p:sp>
      <p:sp>
        <p:nvSpPr>
          <p:cNvPr id="3" name="Content Placeholder 2"/>
          <p:cNvSpPr>
            <a:spLocks noGrp="1"/>
          </p:cNvSpPr>
          <p:nvPr>
            <p:ph sz="quarter" idx="1"/>
          </p:nvPr>
        </p:nvSpPr>
        <p:spPr/>
        <p:txBody>
          <a:bodyPr/>
          <a:lstStyle/>
          <a:p>
            <a:pPr algn="ctr"/>
            <a:r>
              <a:rPr lang="ar-SA" dirty="0" smtClean="0"/>
              <a:t>الحوال الاقتصادية في شيلي</a:t>
            </a:r>
          </a:p>
          <a:p>
            <a:pPr algn="ctr"/>
            <a:r>
              <a:rPr lang="ar-SA" dirty="0" smtClean="0"/>
              <a:t>الزراعة في البرازيل </a:t>
            </a:r>
          </a:p>
          <a:p>
            <a:pPr algn="ctr"/>
            <a:r>
              <a:rPr lang="ar-SA" dirty="0" smtClean="0"/>
              <a:t>صناعة السيارات في اليابان </a:t>
            </a:r>
          </a:p>
          <a:p>
            <a:pPr algn="ctr"/>
            <a:r>
              <a:rPr lang="ar-SA" dirty="0" smtClean="0"/>
              <a:t>التجاره الخارجية للمملكة العربية السعودية</a:t>
            </a:r>
          </a:p>
          <a:p>
            <a:pPr algn="ctr"/>
            <a:r>
              <a:rPr lang="ar-SA" dirty="0" smtClean="0"/>
              <a:t>العلاقات الدولية لمصر </a:t>
            </a:r>
          </a:p>
          <a:p>
            <a:pPr algn="ctr"/>
            <a:r>
              <a:rPr lang="ar-SA" dirty="0" smtClean="0"/>
              <a:t>الاحزاب السياسية في سوريا </a:t>
            </a:r>
          </a:p>
          <a:p>
            <a:pPr algn="ctr"/>
            <a:r>
              <a:rPr lang="ar-SA" dirty="0" smtClean="0"/>
              <a:t>الوضع السياسي في اليمن </a:t>
            </a:r>
          </a:p>
          <a:p>
            <a:pPr algn="ctr"/>
            <a:r>
              <a:rPr lang="ar-SA" dirty="0" smtClean="0"/>
              <a:t>البنوك التجارية في الجزائر</a:t>
            </a:r>
            <a:endParaRPr lang="en-US" dirty="0"/>
          </a:p>
        </p:txBody>
      </p:sp>
    </p:spTree>
  </p:cSld>
  <p:clrMapOvr>
    <a:masterClrMapping/>
  </p:clrMapOvr>
  <p:transition spd="slow">
    <p:circl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TotalTime>
  <Words>545</Words>
  <Application>Microsoft Office PowerPoint</Application>
  <PresentationFormat>On-screen Show (4:3)</PresentationFormat>
  <Paragraphs>66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Median</vt:lpstr>
      <vt:lpstr>Slide 1</vt:lpstr>
      <vt:lpstr>اسباب نجاح وانتشار النظام</vt:lpstr>
      <vt:lpstr>المكونات المادية والموضوعية لنظام ديوي العشري</vt:lpstr>
      <vt:lpstr>اسباب نجاح وانتشار النظام</vt:lpstr>
      <vt:lpstr> ** الانتقادات الموجهة لديوي</vt:lpstr>
      <vt:lpstr>الجداول المساعدة في نظام ديوي العشري </vt:lpstr>
      <vt:lpstr>الجدول المساعد الأول</vt:lpstr>
      <vt:lpstr>الجدول المساعد الأول</vt:lpstr>
      <vt:lpstr>قواعد استخدام الجدول المساعد الاول </vt:lpstr>
      <vt:lpstr>قواعد استخدام الجدول المساعد الاول</vt:lpstr>
      <vt:lpstr>أمثله </vt:lpstr>
      <vt:lpstr>Slide 12</vt:lpstr>
      <vt:lpstr>Slide 13</vt:lpstr>
      <vt:lpstr>تطبيقات </vt:lpstr>
      <vt:lpstr>: المناطق الجغرافية المناطق والجهات والاماكن بشكل عام  الجدول المساعد الثاني </vt:lpstr>
      <vt:lpstr>الجدول المساعد الثاني </vt:lpstr>
      <vt:lpstr>قواعد استخدام الجدول </vt:lpstr>
      <vt:lpstr>قواعد استخدام الجدول </vt:lpstr>
      <vt:lpstr>قواعد استخدام الجدول </vt:lpstr>
      <vt:lpstr>قواعد استخدام الجدول </vt:lpstr>
      <vt:lpstr>قواعد استخدام الجدول </vt:lpstr>
      <vt:lpstr>قواعد استخدام الجدول </vt:lpstr>
      <vt:lpstr>تطبيقات على استخدام الجدول</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COMPAQ</cp:lastModifiedBy>
  <cp:revision>2</cp:revision>
  <dcterms:created xsi:type="dcterms:W3CDTF">2014-04-14T14:50:34Z</dcterms:created>
  <dcterms:modified xsi:type="dcterms:W3CDTF">2014-04-14T18:06:56Z</dcterms:modified>
</cp:coreProperties>
</file>